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1" r:id="rId3"/>
    <p:sldId id="259" r:id="rId4"/>
    <p:sldId id="336" r:id="rId5"/>
    <p:sldId id="337" r:id="rId6"/>
    <p:sldId id="338" r:id="rId7"/>
    <p:sldId id="334" r:id="rId8"/>
    <p:sldId id="339" r:id="rId9"/>
    <p:sldId id="340" r:id="rId10"/>
    <p:sldId id="341" r:id="rId11"/>
    <p:sldId id="342" r:id="rId12"/>
    <p:sldId id="347" r:id="rId13"/>
    <p:sldId id="348" r:id="rId14"/>
    <p:sldId id="349" r:id="rId15"/>
    <p:sldId id="343" r:id="rId16"/>
    <p:sldId id="344" r:id="rId17"/>
    <p:sldId id="350" r:id="rId18"/>
    <p:sldId id="345" r:id="rId19"/>
    <p:sldId id="351" r:id="rId20"/>
    <p:sldId id="318" r:id="rId21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31074A-196A-4C98-8FD8-97C8AC5E0CA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7816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DD40F-F4F3-4A9D-9ACC-340D9A57F62B}" type="datetime1">
              <a:rPr lang="cs-CZ" altLang="cs-CZ"/>
              <a:pPr>
                <a:defRPr/>
              </a:pPr>
              <a:t>14.3.2016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D93BF-4F6D-4DDF-A3BC-62B4FEDA97C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C3E64-5567-4228-89C8-51B9DDD96C53}" type="datetime1">
              <a:rPr lang="cs-CZ" altLang="cs-CZ"/>
              <a:pPr>
                <a:defRPr/>
              </a:pPr>
              <a:t>14.3.2016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9554-0476-45AA-B989-3CEB80902AF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F6310-B4D6-422A-90B6-07A73CBE2EBD}" type="datetime1">
              <a:rPr lang="cs-CZ" altLang="cs-CZ"/>
              <a:pPr>
                <a:defRPr/>
              </a:pPr>
              <a:t>14.3.2016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EB0E-9DBB-4A9E-93C1-0CB90C93B10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6C586-6B72-4F9A-91FB-50371183BB19}" type="datetime1">
              <a:rPr lang="cs-CZ" altLang="cs-CZ"/>
              <a:pPr>
                <a:defRPr/>
              </a:pPr>
              <a:t>14.3.2016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AB45B-A13D-48BB-B306-E0F0DC2F706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139A-9C8B-4ABE-92DC-9D859900E371}" type="datetime1">
              <a:rPr lang="cs-CZ" altLang="cs-CZ"/>
              <a:pPr>
                <a:defRPr/>
              </a:pPr>
              <a:t>14.3.2016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D376F-7537-4551-92A5-378D9322341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1DDBD-E7F0-4BC8-96CF-694828165AFC}" type="datetime1">
              <a:rPr lang="cs-CZ" altLang="cs-CZ"/>
              <a:pPr>
                <a:defRPr/>
              </a:pPr>
              <a:t>14.3.2016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F6D4D-8834-4DD7-B9A5-0F56CC56967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6CEDD-15E6-40B5-9895-3C340DC30D2C}" type="datetime1">
              <a:rPr lang="cs-CZ" altLang="cs-CZ"/>
              <a:pPr>
                <a:defRPr/>
              </a:pPr>
              <a:t>14.3.2016</a:t>
            </a:fld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735A-72A9-41F3-9181-5F8D460A1AA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1406-5D60-40E6-B8CD-2A188FF58385}" type="datetime1">
              <a:rPr lang="cs-CZ" altLang="cs-CZ"/>
              <a:pPr>
                <a:defRPr/>
              </a:pPr>
              <a:t>14.3.2016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28E99-971F-45A0-9CB1-BCC31E85F08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F441-E05A-47CE-81D7-28D1874B9B23}" type="datetime1">
              <a:rPr lang="cs-CZ" altLang="cs-CZ"/>
              <a:pPr>
                <a:defRPr/>
              </a:pPr>
              <a:t>14.3.2016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C541B-25D0-4F97-9B76-6561F055A2C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2DCEE-6689-48A0-B68B-54BD079027A4}" type="datetime1">
              <a:rPr lang="cs-CZ" altLang="cs-CZ"/>
              <a:pPr>
                <a:defRPr/>
              </a:pPr>
              <a:t>14.3.2016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2F162-151E-40E5-8A93-F5D8C1B8C73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9D71-9EB3-4A24-A5C5-BE345D240AFF}" type="datetime1">
              <a:rPr lang="cs-CZ" altLang="cs-CZ"/>
              <a:pPr>
                <a:defRPr/>
              </a:pPr>
              <a:t>14.3.2016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D0B31-40CE-474B-9A25-02CF46898C1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B351D23-9B1B-42B9-ACC7-64DFAD565A53}" type="datetime1">
              <a:rPr lang="cs-CZ" altLang="cs-CZ"/>
              <a:pPr>
                <a:defRPr/>
              </a:pPr>
              <a:t>14.3.2016</a:t>
            </a:fld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0BEA73-EC1E-434E-A1CF-2E38E919CE0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jpe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iet.jrc.ec.europa.eu/etv/verification-bodies" TargetMode="Externa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hyperlink" Target="http://iet.jrc.ec.europa.eu/etv/verified-technologi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11" Type="http://schemas.openxmlformats.org/officeDocument/2006/relationships/image" Target="../media/image10.jpe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et.jrc.ec.europa.eu/etv/verification-bodies" TargetMode="Externa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iet.jrc.ec.europa.eu/etv/verification-bodies" TargetMode="Externa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FC83E8-2F94-447D-8E30-EDFFCD313F9F}" type="slidenum">
              <a:rPr lang="cs-CZ" altLang="cs-CZ" smtClean="0"/>
              <a:pPr/>
              <a:t>1</a:t>
            </a:fld>
            <a:endParaRPr lang="cs-CZ" altLang="cs-CZ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730375"/>
          </a:xfrm>
        </p:spPr>
        <p:txBody>
          <a:bodyPr/>
          <a:lstStyle/>
          <a:p>
            <a:pPr eaLnBrk="1" hangingPunct="1"/>
            <a:r>
              <a:rPr lang="cs-CZ" altLang="cs-CZ" sz="3200" b="1" dirty="0" smtClean="0">
                <a:solidFill>
                  <a:srgbClr val="00457F"/>
                </a:solidFill>
              </a:rPr>
              <a:t>ETV v mezinárodním kontextu</a:t>
            </a:r>
            <a:endParaRPr lang="cs-CZ" altLang="cs-CZ" sz="3200" dirty="0" smtClean="0">
              <a:solidFill>
                <a:srgbClr val="00457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b="1" dirty="0" smtClean="0"/>
          </a:p>
          <a:p>
            <a:pPr eaLnBrk="1" hangingPunct="1"/>
            <a:r>
              <a:rPr lang="cs-CZ" altLang="cs-CZ" sz="2000" dirty="0" smtClean="0"/>
              <a:t>16. 3. 2016, Hustopeče</a:t>
            </a:r>
            <a:endParaRPr lang="en-US" altLang="cs-CZ" sz="2000" dirty="0" smtClean="0"/>
          </a:p>
          <a:p>
            <a:pPr eaLnBrk="1" hangingPunct="1"/>
            <a:endParaRPr lang="cs-CZ" altLang="cs-CZ" sz="2800" dirty="0" smtClean="0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6" name="Rectangle 6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057" name="Object 7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2" name="Rectangle 9"/>
            <p:cNvSpPr>
              <a:spLocks noChangeArrowheads="1"/>
            </p:cNvSpPr>
            <p:nvPr/>
          </p:nvSpPr>
          <p:spPr bwMode="auto">
            <a:xfrm>
              <a:off x="0" y="4086"/>
              <a:ext cx="37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2060" name="Rectangle 10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-17463"/>
            <a:ext cx="1619250" cy="4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Obrázek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850900"/>
            <a:ext cx="2084387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6688E-287A-41C7-B038-0848AE302E3B}" type="slidenum">
              <a:rPr lang="cs-CZ" altLang="cs-CZ" smtClean="0"/>
              <a:pPr/>
              <a:t>10</a:t>
            </a:fld>
            <a:endParaRPr lang="cs-CZ" altLang="cs-CZ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8229600" cy="5256583"/>
          </a:xfrm>
        </p:spPr>
        <p:txBody>
          <a:bodyPr/>
          <a:lstStyle/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US" sz="2000" b="1" dirty="0" smtClean="0">
                <a:ea typeface="Verdana" pitchFamily="34" charset="0"/>
                <a:cs typeface="Verdana" pitchFamily="34" charset="0"/>
              </a:rPr>
              <a:t>IWG-ETV n</a:t>
            </a:r>
            <a:r>
              <a:rPr lang="cs-CZ" sz="2000" b="1" dirty="0" err="1" smtClean="0">
                <a:ea typeface="Verdana" pitchFamily="34" charset="0"/>
                <a:cs typeface="Verdana" pitchFamily="34" charset="0"/>
              </a:rPr>
              <a:t>yní</a:t>
            </a:r>
            <a:r>
              <a:rPr lang="en-US" sz="2000" b="1" dirty="0" smtClean="0">
                <a:ea typeface="Verdana" pitchFamily="34" charset="0"/>
                <a:cs typeface="Verdana" pitchFamily="34" charset="0"/>
              </a:rPr>
              <a:t>: </a:t>
            </a:r>
          </a:p>
          <a:p>
            <a:pPr marL="0" lvl="1" indent="0"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US" sz="20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6 </a:t>
            </a:r>
            <a:r>
              <a:rPr lang="cs-CZ" sz="20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členů</a:t>
            </a:r>
            <a:r>
              <a:rPr lang="en-US" sz="20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cs-CZ" sz="2000" i="1" u="sng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Kanada</a:t>
            </a:r>
            <a:r>
              <a:rPr lang="en-US" sz="2000" dirty="0" smtClean="0">
                <a:ea typeface="Verdana" pitchFamily="34" charset="0"/>
                <a:cs typeface="Verdana" pitchFamily="34" charset="0"/>
              </a:rPr>
              <a:t> / </a:t>
            </a:r>
            <a:r>
              <a:rPr lang="en-US" sz="2000" i="1" u="sng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EU</a:t>
            </a:r>
            <a:r>
              <a:rPr lang="en-US" sz="2000" dirty="0" smtClean="0">
                <a:ea typeface="Verdana" pitchFamily="34" charset="0"/>
                <a:cs typeface="Verdana" pitchFamily="34" charset="0"/>
              </a:rPr>
              <a:t> / </a:t>
            </a:r>
            <a:r>
              <a:rPr lang="cs-CZ" sz="2000" i="1" u="sng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Jižní Korea</a:t>
            </a:r>
            <a:r>
              <a:rPr lang="en-US" sz="2000" i="1" u="sng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ea typeface="Verdana" pitchFamily="34" charset="0"/>
                <a:cs typeface="Verdana" pitchFamily="34" charset="0"/>
              </a:rPr>
              <a:t>/ </a:t>
            </a:r>
            <a:r>
              <a:rPr lang="cs-CZ" sz="2000" i="1" u="sng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Filipíny</a:t>
            </a:r>
            <a:r>
              <a:rPr lang="en-US" sz="2000" dirty="0" smtClean="0">
                <a:ea typeface="Verdana" pitchFamily="34" charset="0"/>
                <a:cs typeface="Verdana" pitchFamily="34" charset="0"/>
              </a:rPr>
              <a:t> / </a:t>
            </a:r>
            <a:r>
              <a:rPr lang="cs-CZ" sz="2000" i="1" u="sng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Japonsko</a:t>
            </a:r>
            <a:r>
              <a:rPr lang="en-US" sz="2000" dirty="0" smtClean="0">
                <a:ea typeface="Verdana" pitchFamily="34" charset="0"/>
                <a:cs typeface="Verdana" pitchFamily="34" charset="0"/>
              </a:rPr>
              <a:t> / </a:t>
            </a:r>
            <a:r>
              <a:rPr lang="en-US" sz="2000" i="1" u="sng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US</a:t>
            </a:r>
            <a:r>
              <a:rPr lang="cs-CZ" sz="2000" i="1" u="sng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A</a:t>
            </a:r>
            <a:endParaRPr lang="en-US" sz="2000" i="1" u="sng" dirty="0" smtClean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  <a:p>
            <a:pPr marL="0" lvl="1" indent="0"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US" sz="20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1 vi</a:t>
            </a:r>
            <a:r>
              <a:rPr lang="cs-CZ" sz="20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ze</a:t>
            </a:r>
            <a:r>
              <a:rPr lang="en-US" sz="20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:     </a:t>
            </a:r>
            <a:r>
              <a:rPr 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“</a:t>
            </a:r>
            <a:r>
              <a:rPr lang="cs-CZ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Ověřeno jednou</a:t>
            </a:r>
            <a:r>
              <a:rPr lang="en-US" sz="2000" i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cs-CZ" sz="2000" i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akceptováno všude</a:t>
            </a:r>
            <a:r>
              <a:rPr 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”</a:t>
            </a:r>
          </a:p>
          <a:p>
            <a:pPr marL="0" lvl="1" indent="0"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US" sz="20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5 </a:t>
            </a:r>
            <a:r>
              <a:rPr lang="cs-CZ" sz="2000" i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původních cílů</a:t>
            </a:r>
            <a:r>
              <a:rPr lang="en-US" sz="20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:</a:t>
            </a:r>
          </a:p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	</a:t>
            </a: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a.  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Založit vzájemné uznávání ETV programů</a:t>
            </a: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.</a:t>
            </a:r>
          </a:p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b.  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Společně vyvinout ověřovací postupy</a:t>
            </a: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.</a:t>
            </a:r>
          </a:p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c.  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Prozkoumat možnou žádost k vytvoření ISO standardu</a:t>
            </a: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.</a:t>
            </a:r>
          </a:p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d.  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Nalézt způsoby a prostředky k zapojení zúčastněných stran a k usnadnění mezinárodní spolupráce</a:t>
            </a: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.</a:t>
            </a:r>
          </a:p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e.  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Organizovat mezinárodní setkání, workshopy a fóra</a:t>
            </a: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1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6688E-287A-41C7-B038-0848AE302E3B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8229600" cy="5256583"/>
          </a:xfrm>
        </p:spPr>
        <p:txBody>
          <a:bodyPr/>
          <a:lstStyle/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US" sz="2000" b="1" dirty="0" smtClean="0">
                <a:ea typeface="Verdana" pitchFamily="34" charset="0"/>
                <a:cs typeface="Verdana" pitchFamily="34" charset="0"/>
              </a:rPr>
              <a:t>IWG-ETV n</a:t>
            </a:r>
            <a:r>
              <a:rPr lang="cs-CZ" sz="2000" b="1" dirty="0" err="1" smtClean="0">
                <a:ea typeface="Verdana" pitchFamily="34" charset="0"/>
                <a:cs typeface="Verdana" pitchFamily="34" charset="0"/>
              </a:rPr>
              <a:t>yní</a:t>
            </a:r>
            <a:r>
              <a:rPr lang="en-US" sz="2000" b="1" dirty="0" smtClean="0">
                <a:ea typeface="Verdana" pitchFamily="34" charset="0"/>
                <a:cs typeface="Verdana" pitchFamily="34" charset="0"/>
              </a:rPr>
              <a:t>: </a:t>
            </a:r>
          </a:p>
          <a:p>
            <a:pPr marL="0" lvl="1" indent="0"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Příprava do budoucna</a:t>
            </a:r>
            <a:endParaRPr lang="en-US" sz="2000" dirty="0" smtClean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  <a:p>
            <a:pPr marL="0" lvl="1" indent="0"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US" sz="2000" u="sng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6 </a:t>
            </a:r>
            <a:r>
              <a:rPr lang="cs-CZ" sz="2000" u="sng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upravených strategických cílů</a:t>
            </a:r>
            <a:r>
              <a:rPr lang="en-US" sz="2000" u="sng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:</a:t>
            </a:r>
          </a:p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	</a:t>
            </a: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a.  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Společně vyvinout a sdílet ověřovací postupy</a:t>
            </a:r>
            <a:endParaRPr lang="en-GB" sz="2000" dirty="0" smtClean="0"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b.  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Pozorně sledovat pokrok  v práci na </a:t>
            </a: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ISO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standardu</a:t>
            </a:r>
            <a:endParaRPr lang="en-GB" sz="2000" dirty="0" smtClean="0"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c.  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Rozvíjet vztahy s mezinárodními organizacemi</a:t>
            </a:r>
            <a:endParaRPr lang="en-GB" sz="2000" dirty="0" smtClean="0"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d.  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Sdílet znalosti a prozkoumat strategie různého využití ETV</a:t>
            </a:r>
            <a:endParaRPr lang="en-GB" sz="2000" dirty="0" smtClean="0"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e.  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Sdílet znalosti a prozkoumat strategie společností potenciálním zájmem o ETV</a:t>
            </a: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</a:p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GB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f.  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Zhodnotit výsledky a vlivy ETV programů</a:t>
            </a:r>
            <a:endParaRPr lang="en-GB" sz="2000" dirty="0" smtClean="0"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5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6688E-287A-41C7-B038-0848AE302E3B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6419056" cy="5256583"/>
          </a:xfrm>
        </p:spPr>
        <p:txBody>
          <a:bodyPr/>
          <a:lstStyle/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cs-CZ" sz="2000" b="1" dirty="0" smtClean="0">
                <a:ea typeface="Verdana" pitchFamily="34" charset="0"/>
                <a:cs typeface="Verdana" pitchFamily="34" charset="0"/>
              </a:rPr>
              <a:t>Stav a možnosti standardu ISO 14034: </a:t>
            </a:r>
          </a:p>
          <a:p>
            <a:pPr marL="0" lvl="1" indent="0"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Co je standard?</a:t>
            </a:r>
          </a:p>
          <a:p>
            <a:pPr>
              <a:buNone/>
              <a:defRPr/>
            </a:pP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ISO definice:</a:t>
            </a:r>
          </a:p>
          <a:p>
            <a:pPr marL="0">
              <a:buNone/>
              <a:defRPr/>
            </a:pP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“Standard je dokument, který poskytuje požadavky, specifikace, návody a charakteristiky, které mohou být konzistentně využity k potvrzení, že materiály, produkty, procesy a služby jsou vhodné ke svému účelu."</a:t>
            </a:r>
            <a:b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</a:b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/>
            </a:r>
            <a:b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</a:b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V našem případě:</a:t>
            </a:r>
          </a:p>
          <a:p>
            <a:pPr marL="0">
              <a:buNone/>
              <a:defRPr/>
            </a:pP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„Návody k zajištění toho, že ověřování se provádí tak, aby plnilo svůj účel “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3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ETV II\TWG 2015-06\ISO\2012_standard_development_short_highre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0212" y="548680"/>
            <a:ext cx="2363788" cy="588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6688E-287A-41C7-B038-0848AE302E3B}" type="slidenum">
              <a:rPr lang="cs-CZ" altLang="cs-CZ" smtClean="0"/>
              <a:pPr/>
              <a:t>13</a:t>
            </a:fld>
            <a:endParaRPr lang="cs-CZ" altLang="cs-CZ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7787208" cy="5256583"/>
          </a:xfrm>
        </p:spPr>
        <p:txBody>
          <a:bodyPr/>
          <a:lstStyle/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cs-CZ" sz="2000" b="1" dirty="0" smtClean="0">
                <a:ea typeface="Verdana" pitchFamily="34" charset="0"/>
                <a:cs typeface="Verdana" pitchFamily="34" charset="0"/>
              </a:rPr>
              <a:t>Stav a možnosti standardu ISO 14034: </a:t>
            </a:r>
          </a:p>
          <a:p>
            <a:pPr marL="0" lvl="1" indent="0"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Postup tvorby</a:t>
            </a:r>
          </a:p>
          <a:p>
            <a:pPr>
              <a:buNone/>
              <a:defRPr/>
            </a:pP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Návrh nového pracovního standardu (NWIP)</a:t>
            </a:r>
          </a:p>
          <a:p>
            <a:pPr marL="0">
              <a:defRPr/>
            </a:pPr>
            <a:r>
              <a:rPr lang="cs-CZ" sz="1600" u="sng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Únor 2013</a:t>
            </a:r>
          </a:p>
          <a:p>
            <a:pPr marL="0">
              <a:buNone/>
              <a:defRPr/>
            </a:pP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Koncept - WG </a:t>
            </a:r>
            <a:r>
              <a:rPr lang="cs-CZ" sz="2000" dirty="0" err="1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level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 (WD)</a:t>
            </a:r>
          </a:p>
          <a:p>
            <a:pPr marL="0">
              <a:defRPr/>
            </a:pPr>
            <a:r>
              <a:rPr lang="cs-CZ" sz="1600" u="sng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WG založena v červnu 2013</a:t>
            </a:r>
          </a:p>
          <a:p>
            <a:pPr marL="0">
              <a:buNone/>
              <a:defRPr/>
            </a:pP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Schválení - TC </a:t>
            </a:r>
            <a:r>
              <a:rPr lang="cs-CZ" sz="2000" dirty="0" err="1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level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  (CD)</a:t>
            </a:r>
            <a:b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</a:br>
            <a:r>
              <a:rPr lang="cs-CZ" altLang="en-US" sz="1600" u="sng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51 MS  43 volilo, 25 ano, 3 ne, 15 se zdrželo, 259 připomínek</a:t>
            </a:r>
            <a:endParaRPr lang="cs-CZ" sz="1600" u="sng" dirty="0" smtClean="0">
              <a:solidFill>
                <a:srgbClr val="002060"/>
              </a:solidFill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0" lvl="1" indent="0" eaLnBrk="1" hangingPunct="1">
              <a:spcAft>
                <a:spcPts val="600"/>
              </a:spcAft>
              <a:buFont typeface="Verdana"/>
              <a:buNone/>
              <a:tabLst>
                <a:tab pos="0" algn="l"/>
              </a:tabLst>
              <a:defRPr/>
            </a:pP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Schválení - ISO </a:t>
            </a:r>
            <a:r>
              <a:rPr lang="cs-CZ" sz="2000" dirty="0" err="1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level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(DIS)</a:t>
            </a:r>
            <a:b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</a:br>
            <a:r>
              <a:rPr lang="cs-CZ" altLang="en-US" sz="1600" u="sng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  <a:sym typeface="Wingdings" pitchFamily="2" charset="2"/>
              </a:rPr>
              <a:t>WG Meeting v prosinci 2015 - dopracován DIS, v únoru 2016 podáno ke schválení</a:t>
            </a:r>
          </a:p>
          <a:p>
            <a:pPr marL="0" lvl="1" indent="-342900">
              <a:buNone/>
              <a:defRPr/>
            </a:pPr>
            <a:r>
              <a:rPr lang="cs-CZ" altLang="en-US" sz="1600" u="sng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sym typeface="Wingdings" pitchFamily="2" charset="2"/>
              </a:rPr>
              <a:t>Výsledek hlasování v polovině července 2016 </a:t>
            </a:r>
          </a:p>
          <a:p>
            <a:pPr marL="0">
              <a:buNone/>
              <a:defRPr/>
            </a:pP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Nový standard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7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6688E-287A-41C7-B038-0848AE302E3B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7787208" cy="5256583"/>
          </a:xfrm>
        </p:spPr>
        <p:txBody>
          <a:bodyPr/>
          <a:lstStyle/>
          <a:p>
            <a:pPr marL="0" lvl="1" indent="0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cs-CZ" sz="2000" b="1" dirty="0" smtClean="0">
                <a:ea typeface="Verdana" pitchFamily="34" charset="0"/>
                <a:cs typeface="Verdana" pitchFamily="34" charset="0"/>
              </a:rPr>
              <a:t>Stav a možnosti standardu ISO 14034: </a:t>
            </a:r>
          </a:p>
          <a:p>
            <a:pPr marL="0" lvl="1" indent="0" eaLnBrk="1" hangingPunct="1">
              <a:spcBef>
                <a:spcPts val="1200"/>
              </a:spcBef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Co se dělo?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alt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Mnoho různých </a:t>
            </a:r>
            <a:r>
              <a:rPr lang="en-US" alt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ETV </a:t>
            </a:r>
            <a:r>
              <a:rPr lang="en-US" altLang="en-US" sz="2000" dirty="0" err="1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sch</a:t>
            </a:r>
            <a:r>
              <a:rPr lang="cs-CZ" altLang="en-US" sz="2000" dirty="0" err="1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émat</a:t>
            </a:r>
            <a:r>
              <a:rPr lang="en-US" alt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 </a:t>
            </a:r>
            <a:r>
              <a:rPr lang="cs-CZ" alt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skutečné vyjednávání</a:t>
            </a:r>
            <a:endParaRPr lang="en-US" altLang="en-US" sz="2000" dirty="0" smtClean="0"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cs-CZ" alt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Klíčové body pozice </a:t>
            </a:r>
            <a:r>
              <a:rPr lang="en-US" alt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EU:</a:t>
            </a:r>
            <a:endParaRPr lang="cs-CZ" altLang="en-US" sz="2000" dirty="0" smtClean="0"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alt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Podpora inovací </a:t>
            </a:r>
            <a:r>
              <a:rPr lang="en-US" alt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(</a:t>
            </a:r>
            <a:r>
              <a:rPr lang="cs-CZ" alt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flexibilita, </a:t>
            </a:r>
            <a:r>
              <a:rPr lang="en-US" alt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n</a:t>
            </a:r>
            <a:r>
              <a:rPr lang="cs-CZ" alt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e certifikaci</a:t>
            </a:r>
            <a:r>
              <a:rPr lang="en-US" alt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)</a:t>
            </a:r>
            <a:endParaRPr lang="cs-CZ" altLang="en-US" sz="2000" dirty="0" smtClean="0"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alt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Zajištění kvality ověřování</a:t>
            </a:r>
            <a:r>
              <a:rPr lang="en-US" altLang="en-US" sz="2400" dirty="0" smtClean="0"/>
              <a:t>        </a:t>
            </a:r>
            <a:br>
              <a:rPr lang="en-US" altLang="en-US" sz="2400" dirty="0" smtClean="0"/>
            </a:br>
            <a:r>
              <a:rPr lang="en-US" altLang="en-US" sz="2400" dirty="0" smtClean="0"/>
              <a:t>               </a:t>
            </a:r>
            <a:r>
              <a:rPr lang="en-US" alt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 </a:t>
            </a:r>
            <a:r>
              <a:rPr lang="cs-CZ" alt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potřeba normy</a:t>
            </a:r>
            <a:r>
              <a:rPr lang="en-US" alt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ISO</a:t>
            </a:r>
            <a:r>
              <a:rPr lang="cs-CZ" alt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17020</a:t>
            </a:r>
            <a:endParaRPr lang="en-GB" sz="2000" dirty="0" smtClean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1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6688E-287A-41C7-B038-0848AE302E3B}" type="slidenum">
              <a:rPr lang="cs-CZ" altLang="cs-CZ" smtClean="0"/>
              <a:pPr/>
              <a:t>15</a:t>
            </a:fld>
            <a:endParaRPr lang="cs-CZ" altLang="cs-CZ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8229600" cy="5256583"/>
          </a:xfrm>
        </p:spPr>
        <p:txBody>
          <a:bodyPr/>
          <a:lstStyle/>
          <a:p>
            <a:pPr>
              <a:buNone/>
              <a:defRPr/>
            </a:pPr>
            <a:r>
              <a:rPr lang="cs-CZ" sz="2000" b="1" dirty="0" smtClean="0">
                <a:ea typeface="Verdana" pitchFamily="34" charset="0"/>
                <a:cs typeface="Verdana" pitchFamily="34" charset="0"/>
              </a:rPr>
              <a:t>Nová doba se standardem</a:t>
            </a:r>
            <a:r>
              <a:rPr lang="en-US" sz="2000" b="1" dirty="0" smtClean="0">
                <a:ea typeface="Verdana" pitchFamily="34" charset="0"/>
                <a:cs typeface="Verdana" pitchFamily="34" charset="0"/>
              </a:rPr>
              <a:t> ISO 14034</a:t>
            </a:r>
            <a:endParaRPr lang="en-GB" sz="20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US" sz="2400" b="1" dirty="0" smtClean="0"/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>
                <a:sym typeface="Wingdings" panose="05000000000000000000" pitchFamily="2" charset="2"/>
              </a:rPr>
              <a:t>Mnoho otevřených otázek, některé nepředvídatelné</a:t>
            </a:r>
          </a:p>
          <a:p>
            <a:pPr>
              <a:buFont typeface="Wingdings" pitchFamily="2" charset="2"/>
              <a:buChar char="à"/>
              <a:defRPr/>
            </a:pPr>
            <a:endParaRPr lang="cs-CZ" sz="2000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>
                <a:sym typeface="Wingdings" panose="05000000000000000000" pitchFamily="2" charset="2"/>
              </a:rPr>
              <a:t>Nová vlna zájmu (zejména Brazílie)</a:t>
            </a:r>
            <a:endParaRPr lang="en-GB" sz="2000" dirty="0" smtClean="0"/>
          </a:p>
          <a:p>
            <a:pPr>
              <a:buFont typeface="Wingdings" pitchFamily="2" charset="2"/>
              <a:buChar char="à"/>
              <a:defRPr/>
            </a:pPr>
            <a:endParaRPr lang="en-US" sz="2000" dirty="0" smtClean="0"/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>
                <a:sym typeface="Wingdings" panose="05000000000000000000" pitchFamily="2" charset="2"/>
              </a:rPr>
              <a:t>Bude vzato v úvahu během vyhodnocení pilotního programu EU ETV, s ohledem na zavedení stálého schématu EU ETV</a:t>
            </a:r>
          </a:p>
          <a:p>
            <a:pPr>
              <a:buFont typeface="Wingdings" pitchFamily="2" charset="2"/>
              <a:buChar char="à"/>
              <a:defRPr/>
            </a:pPr>
            <a:endParaRPr lang="cs-CZ" sz="2000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  <a:defRPr/>
            </a:pPr>
            <a:r>
              <a:rPr lang="en-US" sz="2000" b="1" dirty="0" err="1" smtClean="0">
                <a:sym typeface="Wingdings" panose="05000000000000000000" pitchFamily="2" charset="2"/>
              </a:rPr>
              <a:t>VerifyGlobal</a:t>
            </a:r>
            <a:r>
              <a:rPr lang="en-US" sz="2000" dirty="0" smtClean="0">
                <a:sym typeface="Wingdings" panose="05000000000000000000" pitchFamily="2" charset="2"/>
              </a:rPr>
              <a:t>-</a:t>
            </a:r>
            <a:r>
              <a:rPr lang="cs-CZ" sz="2000" dirty="0" smtClean="0">
                <a:sym typeface="Wingdings" panose="05000000000000000000" pitchFamily="2" charset="2"/>
              </a:rPr>
              <a:t>nová členská globální síť organizací poskytující testovací a ověřovací služby</a:t>
            </a:r>
            <a:endParaRPr lang="en-GB" sz="20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67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6688E-287A-41C7-B038-0848AE302E3B}" type="slidenum">
              <a:rPr lang="cs-CZ" altLang="cs-CZ" smtClean="0"/>
              <a:pPr/>
              <a:t>16</a:t>
            </a:fld>
            <a:endParaRPr lang="cs-CZ" altLang="cs-CZ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8229600" cy="5256583"/>
          </a:xfrm>
        </p:spPr>
        <p:txBody>
          <a:bodyPr/>
          <a:lstStyle/>
          <a:p>
            <a:pPr>
              <a:buNone/>
              <a:defRPr/>
            </a:pPr>
            <a:r>
              <a:rPr lang="cs-CZ" sz="2000" b="1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Vyhodnocení pilotního programu EU ETV – do konce roku 2016</a:t>
            </a:r>
            <a:endParaRPr lang="cs-CZ" sz="20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cs-CZ" sz="2400" b="1" dirty="0" smtClean="0"/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>
                <a:sym typeface="Wingdings" panose="05000000000000000000" pitchFamily="2" charset="2"/>
              </a:rPr>
              <a:t>ETV v balíčku </a:t>
            </a:r>
            <a:r>
              <a:rPr lang="cs-CZ" sz="2000" dirty="0" err="1" smtClean="0">
                <a:sym typeface="Wingdings" panose="05000000000000000000" pitchFamily="2" charset="2"/>
              </a:rPr>
              <a:t>Circular</a:t>
            </a:r>
            <a:r>
              <a:rPr lang="cs-CZ" sz="2000" dirty="0" smtClean="0">
                <a:sym typeface="Wingdings" panose="05000000000000000000" pitchFamily="2" charset="2"/>
              </a:rPr>
              <a:t> </a:t>
            </a:r>
            <a:r>
              <a:rPr lang="cs-CZ" sz="2000" dirty="0" err="1" smtClean="0">
                <a:sym typeface="Wingdings" panose="05000000000000000000" pitchFamily="2" charset="2"/>
              </a:rPr>
              <a:t>Economy</a:t>
            </a:r>
            <a:endParaRPr lang="cs-CZ" sz="2000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  <a:defRPr/>
            </a:pPr>
            <a:endParaRPr lang="cs-CZ" sz="2000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>
                <a:sym typeface="Wingdings" panose="05000000000000000000" pitchFamily="2" charset="2"/>
              </a:rPr>
              <a:t>Vyhodnocení z podkladů ověřovacích orgánů a z veřejné konzultace</a:t>
            </a:r>
          </a:p>
          <a:p>
            <a:pPr>
              <a:buFont typeface="Wingdings" pitchFamily="2" charset="2"/>
              <a:buChar char="à"/>
              <a:defRPr/>
            </a:pPr>
            <a:endParaRPr lang="cs-CZ" sz="2000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>
                <a:sym typeface="Wingdings" panose="05000000000000000000" pitchFamily="2" charset="2"/>
              </a:rPr>
              <a:t>Evropská komise zajistí pokračující podporu programu k překlenutí mezery až do vzniku trvalého EU ETV schématu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1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6688E-287A-41C7-B038-0848AE302E3B}" type="slidenum">
              <a:rPr lang="cs-CZ" altLang="cs-CZ" smtClean="0"/>
              <a:pPr/>
              <a:t>17</a:t>
            </a:fld>
            <a:endParaRPr lang="cs-CZ" altLang="cs-CZ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8229600" cy="5256583"/>
          </a:xfrm>
        </p:spPr>
        <p:txBody>
          <a:bodyPr/>
          <a:lstStyle/>
          <a:p>
            <a:pPr>
              <a:buNone/>
              <a:defRPr/>
            </a:pPr>
            <a:r>
              <a:rPr lang="cs-CZ" sz="2000" b="1" dirty="0" err="1" smtClean="0"/>
              <a:t>VerifyGlobal</a:t>
            </a:r>
            <a:endParaRPr lang="cs-CZ" sz="2000" b="1" dirty="0" smtClean="0"/>
          </a:p>
          <a:p>
            <a:pPr>
              <a:buNone/>
              <a:defRPr/>
            </a:pPr>
            <a:endParaRPr lang="cs-CZ" sz="2000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/>
              <a:t>Posílit dlouhodobě udržitelný výkon díky zvyšování účinnosti, zajištění kvality a odpovědnosti</a:t>
            </a:r>
            <a:endParaRPr lang="cs-CZ" sz="2000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>
                <a:sym typeface="Wingdings" panose="05000000000000000000" pitchFamily="2" charset="2"/>
              </a:rPr>
              <a:t>Testování kvality a ověřování ETV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>
                <a:sym typeface="Wingdings" panose="05000000000000000000" pitchFamily="2" charset="2"/>
              </a:rPr>
              <a:t>Sladění s novou normou ISO 14034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>
                <a:sym typeface="Wingdings" panose="05000000000000000000" pitchFamily="2" charset="2"/>
              </a:rPr>
              <a:t>Usnadnění mezinárodního ověřování prostřednictvím mezinárodně uznávaného certifikátu a doprovodného loga v souladu s novou ISO normou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>
                <a:sym typeface="Wingdings" panose="05000000000000000000" pitchFamily="2" charset="2"/>
              </a:rPr>
              <a:t>Podpora členů prostřednictvím efektivního marketingu a komunikace založené na globální značce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5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6688E-287A-41C7-B038-0848AE302E3B}" type="slidenum">
              <a:rPr lang="cs-CZ" altLang="cs-CZ" smtClean="0"/>
              <a:pPr/>
              <a:t>18</a:t>
            </a:fld>
            <a:endParaRPr lang="cs-CZ" altLang="cs-CZ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8229600" cy="5256583"/>
          </a:xfrm>
        </p:spPr>
        <p:txBody>
          <a:bodyPr/>
          <a:lstStyle/>
          <a:p>
            <a:pPr>
              <a:buNone/>
              <a:defRPr/>
            </a:pPr>
            <a:r>
              <a:rPr lang="cs-CZ" sz="2000" b="1" dirty="0" smtClean="0"/>
              <a:t>CEMC jako člen </a:t>
            </a:r>
            <a:r>
              <a:rPr lang="cs-CZ" sz="2000" b="1" dirty="0" err="1" smtClean="0"/>
              <a:t>VerifyGlobal</a:t>
            </a:r>
            <a:endParaRPr lang="cs-CZ" sz="2000" b="1" dirty="0" smtClean="0"/>
          </a:p>
          <a:p>
            <a:pPr>
              <a:buNone/>
              <a:defRPr/>
            </a:pPr>
            <a:endParaRPr lang="cs-CZ" sz="2000" dirty="0" smtClean="0"/>
          </a:p>
          <a:p>
            <a:pPr>
              <a:buNone/>
              <a:defRPr/>
            </a:pPr>
            <a:r>
              <a:rPr lang="cs-CZ" sz="2000" dirty="0" smtClean="0"/>
              <a:t>Služby: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/>
              <a:t>Standardizované testování výkonu a ověřovací postupy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/>
              <a:t>Srovnávací testy výkonu a řízení jakosti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/>
              <a:t>Poradenské služby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/>
              <a:t>Webové technologie, informační platforma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/>
              <a:t>Mechanismus k ulehčení obchodních transakcí a investic</a:t>
            </a:r>
          </a:p>
          <a:p>
            <a:pPr>
              <a:buFont typeface="Wingdings" pitchFamily="2" charset="2"/>
              <a:buChar char="à"/>
              <a:defRPr/>
            </a:pPr>
            <a:endParaRPr lang="cs-CZ" sz="2000" dirty="0" smtClean="0"/>
          </a:p>
          <a:p>
            <a:pPr>
              <a:buNone/>
              <a:defRPr/>
            </a:pPr>
            <a:endParaRPr lang="cs-CZ" sz="20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5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6688E-287A-41C7-B038-0848AE302E3B}" type="slidenum">
              <a:rPr lang="cs-CZ" altLang="cs-CZ" smtClean="0"/>
              <a:pPr/>
              <a:t>19</a:t>
            </a:fld>
            <a:endParaRPr lang="cs-CZ" altLang="cs-CZ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8229600" cy="5256583"/>
          </a:xfrm>
        </p:spPr>
        <p:txBody>
          <a:bodyPr/>
          <a:lstStyle/>
          <a:p>
            <a:pPr>
              <a:buNone/>
              <a:defRPr/>
            </a:pPr>
            <a:r>
              <a:rPr lang="cs-CZ" sz="2000" b="1" dirty="0" smtClean="0"/>
              <a:t>CEMC – stávající portfolio služeb</a:t>
            </a:r>
          </a:p>
          <a:p>
            <a:pPr>
              <a:buNone/>
              <a:defRPr/>
            </a:pPr>
            <a:endParaRPr lang="cs-CZ" sz="2000" dirty="0" smtClean="0"/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/>
              <a:t>Ověřování environmentálních technologií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/>
              <a:t>Informační portál www.</a:t>
            </a:r>
            <a:r>
              <a:rPr lang="cs-CZ" sz="2000" dirty="0" err="1" smtClean="0"/>
              <a:t>tretiruka.cz</a:t>
            </a:r>
            <a:endParaRPr lang="cs-CZ" sz="2000" dirty="0" smtClean="0"/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/>
              <a:t>Odborný měsíčník ODPADOVÉ FÓRUM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/>
              <a:t>Vědecký časopis WASTEFORUM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cs-CZ" sz="2000" dirty="0" smtClean="0"/>
              <a:t>Konference, školení (TVIP, Předcházení vzniku odpadů)</a:t>
            </a:r>
          </a:p>
          <a:p>
            <a:pPr>
              <a:buNone/>
              <a:defRPr/>
            </a:pPr>
            <a:endParaRPr lang="cs-CZ" sz="2000" dirty="0" smtClean="0"/>
          </a:p>
          <a:p>
            <a:pPr>
              <a:buNone/>
              <a:defRPr/>
            </a:pPr>
            <a:endParaRPr lang="cs-CZ" sz="2000" dirty="0" smtClean="0"/>
          </a:p>
          <a:p>
            <a:pPr>
              <a:buNone/>
              <a:defRPr/>
            </a:pPr>
            <a:endParaRPr lang="cs-CZ" sz="2000" dirty="0" smtClean="0"/>
          </a:p>
          <a:p>
            <a:pPr>
              <a:buNone/>
              <a:defRPr/>
            </a:pPr>
            <a:endParaRPr lang="cs-CZ" sz="2000" dirty="0" smtClean="0"/>
          </a:p>
          <a:p>
            <a:pPr>
              <a:buNone/>
              <a:defRPr/>
            </a:pPr>
            <a:endParaRPr lang="cs-CZ" sz="20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3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ek 14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581128"/>
            <a:ext cx="1266825" cy="1238250"/>
          </a:xfrm>
          <a:prstGeom prst="rect">
            <a:avLst/>
          </a:prstGeom>
        </p:spPr>
      </p:pic>
      <p:pic>
        <p:nvPicPr>
          <p:cNvPr id="20" name="Obrázek 19" descr="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07704" y="4653136"/>
            <a:ext cx="1266825" cy="1238250"/>
          </a:xfrm>
          <a:prstGeom prst="rect">
            <a:avLst/>
          </a:prstGeom>
        </p:spPr>
      </p:pic>
      <p:pic>
        <p:nvPicPr>
          <p:cNvPr id="21" name="Obrázek 20" descr="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4725144"/>
            <a:ext cx="1219200" cy="1209675"/>
          </a:xfrm>
          <a:prstGeom prst="rect">
            <a:avLst/>
          </a:prstGeom>
        </p:spPr>
      </p:pic>
      <p:pic>
        <p:nvPicPr>
          <p:cNvPr id="22" name="Obrázek 21" descr="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68344" y="4725144"/>
            <a:ext cx="1266825" cy="1238250"/>
          </a:xfrm>
          <a:prstGeom prst="rect">
            <a:avLst/>
          </a:prstGeom>
        </p:spPr>
      </p:pic>
      <p:pic>
        <p:nvPicPr>
          <p:cNvPr id="23" name="Obrázek 22" descr="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4077072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6688E-287A-41C7-B038-0848AE302E3B}" type="slidenum">
              <a:rPr lang="cs-CZ" altLang="cs-CZ" smtClean="0"/>
              <a:pPr/>
              <a:t>2</a:t>
            </a:fld>
            <a:endParaRPr lang="cs-CZ" altLang="cs-CZ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8229600" cy="4824535"/>
          </a:xfrm>
        </p:spPr>
        <p:txBody>
          <a:bodyPr/>
          <a:lstStyle/>
          <a:p>
            <a:pPr marL="0" lvl="1" indent="0" algn="just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hlinkClick r:id="rId3"/>
              </a:rPr>
              <a:t>Environmental Technology Verification (ETV)</a:t>
            </a:r>
            <a:r>
              <a:rPr lang="cs-CZ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hlinkClick r:id="rId3"/>
              </a:rPr>
              <a:t> </a:t>
            </a:r>
            <a:r>
              <a:rPr lang="cs-CZ" sz="2000" dirty="0" smtClean="0">
                <a:solidFill>
                  <a:schemeClr val="tx1"/>
                </a:solidFill>
                <a:latin typeface="+mn-lt"/>
                <a:cs typeface="+mn-cs"/>
              </a:rPr>
              <a:t>je odborný, světově uznávaný marketingový nástroj, který pomáhá při uplatnění výrobků na trhu</a:t>
            </a:r>
            <a:r>
              <a:rPr lang="en-US" sz="2000" dirty="0" smtClean="0">
                <a:ea typeface="Verdana" pitchFamily="34" charset="0"/>
                <a:cs typeface="Verdana" pitchFamily="34" charset="0"/>
              </a:rPr>
              <a:t>.</a:t>
            </a:r>
            <a:endParaRPr lang="cs-CZ" sz="2000" dirty="0" smtClean="0">
              <a:ea typeface="Verdana" pitchFamily="34" charset="0"/>
              <a:cs typeface="Verdana" pitchFamily="34" charset="0"/>
            </a:endParaRPr>
          </a:p>
          <a:p>
            <a:pPr marL="0" lvl="1" indent="0" algn="just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cs-CZ" sz="2000" dirty="0" smtClean="0">
                <a:ea typeface="Verdana" pitchFamily="34" charset="0"/>
                <a:cs typeface="Verdana" pitchFamily="34" charset="0"/>
              </a:rPr>
              <a:t>Výkonnost inovativních, environmentálních technologií je ověřována kvalifikovanou, nezávislou třetí stranou </a:t>
            </a:r>
            <a:r>
              <a:rPr 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hlinkClick r:id="rId3"/>
              </a:rPr>
              <a:t>„</a:t>
            </a:r>
            <a:r>
              <a:rPr lang="cs-CZ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hlinkClick r:id="rId3"/>
              </a:rPr>
              <a:t>Ověřovacím orgánem</a:t>
            </a:r>
            <a:r>
              <a:rPr 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hlinkClick r:id="rId3"/>
              </a:rPr>
              <a:t>"</a:t>
            </a:r>
            <a:r>
              <a:rPr lang="en-US" sz="2000" dirty="0" smtClean="0">
                <a:ea typeface="Verdana" pitchFamily="34" charset="0"/>
                <a:cs typeface="Verdana" pitchFamily="34" charset="0"/>
              </a:rPr>
              <a:t>.</a:t>
            </a:r>
            <a:endParaRPr lang="cs-CZ" sz="2000" dirty="0" smtClean="0">
              <a:ea typeface="Verdana" pitchFamily="34" charset="0"/>
              <a:cs typeface="Verdana" pitchFamily="34" charset="0"/>
            </a:endParaRPr>
          </a:p>
          <a:p>
            <a:pPr marL="0" lvl="1" indent="0" algn="just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endParaRPr lang="cs-CZ" sz="2000" dirty="0" smtClean="0">
              <a:ea typeface="Verdana" pitchFamily="34" charset="0"/>
              <a:cs typeface="Verdana" pitchFamily="34" charset="0"/>
            </a:endParaRPr>
          </a:p>
          <a:p>
            <a:pPr marL="0" lvl="1" indent="0" algn="just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cs-CZ" sz="2000" dirty="0" smtClean="0">
                <a:ea typeface="Verdana" pitchFamily="34" charset="0"/>
                <a:cs typeface="Verdana" pitchFamily="34" charset="0"/>
              </a:rPr>
              <a:t>Výsledkem procesu je</a:t>
            </a:r>
            <a:r>
              <a:rPr lang="en-US" sz="20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smtClean="0">
                <a:ea typeface="Verdana" pitchFamily="34" charset="0"/>
                <a:cs typeface="Verdana" pitchFamily="34" charset="0"/>
                <a:hlinkClick r:id="rId4"/>
              </a:rPr>
              <a:t>„</a:t>
            </a:r>
            <a:r>
              <a:rPr lang="cs-CZ" sz="2000" dirty="0" smtClean="0">
                <a:ea typeface="Verdana" pitchFamily="34" charset="0"/>
                <a:cs typeface="Verdana" pitchFamily="34" charset="0"/>
                <a:hlinkClick r:id="rId4"/>
              </a:rPr>
              <a:t>Prohlášení o ověření</a:t>
            </a:r>
            <a:r>
              <a:rPr lang="en-US" sz="2000" dirty="0" smtClean="0">
                <a:ea typeface="Verdana" pitchFamily="34" charset="0"/>
                <a:cs typeface="Verdana" pitchFamily="34" charset="0"/>
                <a:hlinkClick r:id="rId4"/>
              </a:rPr>
              <a:t>”</a:t>
            </a:r>
            <a:r>
              <a:rPr lang="cs-CZ" sz="2000" dirty="0" smtClean="0">
                <a:ea typeface="Verdana" pitchFamily="34" charset="0"/>
                <a:cs typeface="Verdana" pitchFamily="34" charset="0"/>
              </a:rPr>
              <a:t>, které slouží jako potvrzení, že výkonnost technologie je důvěryhodná a vědecky spolehlivá. Ověřením výkonnosti může majitel ujistit své zákazníky  o spolehlivosti a prokázání shody s právními předpisy. S ověřeným důkazem o výkonnosti technologie mohou inovace očekávat jednodušší přístup na trh, neboť</a:t>
            </a:r>
            <a:r>
              <a:rPr lang="en-US" sz="20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ea typeface="Verdana" pitchFamily="34" charset="0"/>
                <a:cs typeface="Verdana" pitchFamily="34" charset="0"/>
              </a:rPr>
              <a:t>riziko na straně uživatele je výrazně redukováno</a:t>
            </a:r>
            <a:r>
              <a:rPr lang="en-US" sz="2000" dirty="0" smtClean="0">
                <a:ea typeface="Verdana" pitchFamily="34" charset="0"/>
                <a:cs typeface="Verdana" pitchFamily="34" charset="0"/>
              </a:rPr>
              <a:t>.</a:t>
            </a:r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Image" r:id="rId5" imgW="6404518" imgH="1499471" progId="">
                    <p:embed/>
                  </p:oleObj>
                </mc:Choice>
                <mc:Fallback>
                  <p:oleObj name="Image" r:id="rId5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B18C9E-8528-4013-B67A-6BEE38B18A7E}" type="slidenum">
              <a:rPr lang="cs-CZ" altLang="cs-CZ" smtClean="0"/>
              <a:pPr/>
              <a:t>20</a:t>
            </a:fld>
            <a:endParaRPr lang="cs-CZ" altLang="cs-CZ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1196975"/>
            <a:ext cx="8785225" cy="4886325"/>
          </a:xfrm>
        </p:spPr>
        <p:txBody>
          <a:bodyPr/>
          <a:lstStyle/>
          <a:p>
            <a:pPr eaLnBrk="1" hangingPunct="1">
              <a:defRPr/>
            </a:pPr>
            <a:endParaRPr lang="cs-CZ" altLang="cs-CZ" dirty="0" smtClean="0"/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4400" b="1" dirty="0">
                <a:solidFill>
                  <a:srgbClr val="00457F"/>
                </a:solidFill>
                <a:latin typeface="+mj-lt"/>
                <a:ea typeface="+mj-ea"/>
                <a:cs typeface="+mj-cs"/>
              </a:rPr>
              <a:t>Kontakt</a:t>
            </a:r>
          </a:p>
          <a:p>
            <a:pPr marL="0" indent="0" algn="ctr" eaLnBrk="1" hangingPunct="1">
              <a:buFontTx/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Ing. </a:t>
            </a:r>
            <a:r>
              <a:rPr lang="cs-CZ" altLang="cs-CZ" sz="1600" dirty="0" smtClean="0">
                <a:solidFill>
                  <a:srgbClr val="000000"/>
                </a:solidFill>
              </a:rPr>
              <a:t>Evžen Ondráček</a:t>
            </a:r>
            <a:endParaRPr lang="cs-CZ" altLang="cs-CZ" sz="1600" dirty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28. </a:t>
            </a:r>
            <a:r>
              <a:rPr lang="cs-CZ" altLang="cs-CZ" sz="1600" dirty="0" smtClean="0">
                <a:solidFill>
                  <a:srgbClr val="000000"/>
                </a:solidFill>
              </a:rPr>
              <a:t>pluku </a:t>
            </a:r>
            <a:r>
              <a:rPr lang="cs-CZ" altLang="cs-CZ" sz="1600" dirty="0">
                <a:solidFill>
                  <a:srgbClr val="000000"/>
                </a:solidFill>
              </a:rPr>
              <a:t>524/25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101 00 Praha 10, Česká republika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cs-CZ" altLang="cs-CZ" sz="1600" dirty="0">
                <a:solidFill>
                  <a:srgbClr val="000000"/>
                </a:solidFill>
              </a:rPr>
              <a:t>tel.: 274 </a:t>
            </a:r>
            <a:r>
              <a:rPr lang="cs-CZ" altLang="cs-CZ" sz="1600" dirty="0" smtClean="0">
                <a:solidFill>
                  <a:srgbClr val="000000"/>
                </a:solidFill>
              </a:rPr>
              <a:t>771 353</a:t>
            </a:r>
            <a:endParaRPr lang="cs-CZ" altLang="cs-CZ" sz="1600" dirty="0">
              <a:solidFill>
                <a:srgbClr val="000000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cs-CZ" altLang="cs-CZ" sz="1600" dirty="0" err="1" smtClean="0">
                <a:solidFill>
                  <a:srgbClr val="00457F"/>
                </a:solidFill>
              </a:rPr>
              <a:t>ondracek</a:t>
            </a:r>
            <a:r>
              <a:rPr lang="en-US" altLang="cs-CZ" sz="1600" dirty="0" smtClean="0">
                <a:solidFill>
                  <a:srgbClr val="00457F"/>
                </a:solidFill>
              </a:rPr>
              <a:t>@</a:t>
            </a:r>
            <a:r>
              <a:rPr lang="cs-CZ" altLang="cs-CZ" sz="1600" dirty="0">
                <a:solidFill>
                  <a:srgbClr val="00457F"/>
                </a:solidFill>
              </a:rPr>
              <a:t>cemc.cz, euetv</a:t>
            </a:r>
            <a:r>
              <a:rPr lang="en-US" altLang="cs-CZ" sz="1600" dirty="0">
                <a:solidFill>
                  <a:srgbClr val="00457F"/>
                </a:solidFill>
              </a:rPr>
              <a:t>@</a:t>
            </a:r>
            <a:r>
              <a:rPr lang="cs-CZ" altLang="cs-CZ" sz="1600" dirty="0">
                <a:solidFill>
                  <a:srgbClr val="00457F"/>
                </a:solidFill>
              </a:rPr>
              <a:t>cemc.cz</a:t>
            </a:r>
          </a:p>
          <a:p>
            <a:pPr marL="0" indent="0" algn="ctr" eaLnBrk="1" hangingPunct="1">
              <a:buFontTx/>
              <a:buNone/>
              <a:defRPr/>
            </a:pPr>
            <a:endParaRPr lang="cs-CZ" altLang="cs-CZ" dirty="0">
              <a:solidFill>
                <a:srgbClr val="00457F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cs-CZ" altLang="cs-CZ" dirty="0">
                <a:solidFill>
                  <a:srgbClr val="00457F"/>
                </a:solidFill>
              </a:rPr>
              <a:t>http://</a:t>
            </a:r>
            <a:r>
              <a:rPr lang="cs-CZ" altLang="cs-CZ" dirty="0" smtClean="0">
                <a:solidFill>
                  <a:srgbClr val="00457F"/>
                </a:solidFill>
              </a:rPr>
              <a:t>www.tretiruka.cz/eu-etv</a:t>
            </a:r>
            <a:endParaRPr lang="cs-CZ" altLang="cs-CZ" dirty="0">
              <a:solidFill>
                <a:srgbClr val="00457F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cs-CZ" altLang="cs-CZ" dirty="0">
                <a:solidFill>
                  <a:srgbClr val="00457F"/>
                </a:solidFill>
              </a:rPr>
              <a:t>http://</a:t>
            </a:r>
            <a:r>
              <a:rPr lang="cs-CZ" altLang="cs-CZ" dirty="0" smtClean="0">
                <a:solidFill>
                  <a:srgbClr val="00457F"/>
                </a:solidFill>
              </a:rPr>
              <a:t>iet.jrc.ec.europa.eu/etv</a:t>
            </a:r>
            <a:endParaRPr lang="cs-CZ" altLang="cs-CZ" dirty="0">
              <a:solidFill>
                <a:srgbClr val="00457F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cs-CZ" altLang="cs-CZ" sz="2800" dirty="0" smtClean="0"/>
          </a:p>
          <a:p>
            <a:pPr marL="0" indent="0" algn="ctr" eaLnBrk="1" hangingPunct="1">
              <a:buFontTx/>
              <a:buNone/>
              <a:defRPr/>
            </a:pPr>
            <a:endParaRPr lang="cs-CZ" altLang="cs-CZ" sz="2800" dirty="0"/>
          </a:p>
          <a:p>
            <a:pPr marL="0" indent="0" algn="ctr" eaLnBrk="1" hangingPunct="1">
              <a:buFontTx/>
              <a:buNone/>
              <a:defRPr/>
            </a:pPr>
            <a:endParaRPr lang="cs-CZ" altLang="cs-CZ" sz="2800" dirty="0"/>
          </a:p>
          <a:p>
            <a:pPr marL="0" indent="0"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3320" name="Object 7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4086"/>
              <a:ext cx="37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1331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Obrázek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327BE5-4CD5-473C-B874-44377DD4A80F}" type="slidenum">
              <a:rPr lang="cs-CZ" altLang="cs-CZ" smtClean="0"/>
              <a:pPr/>
              <a:t>3</a:t>
            </a:fld>
            <a:endParaRPr lang="cs-CZ" altLang="cs-CZ" smtClean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5194920" cy="4824536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cs-CZ" altLang="cs-CZ" sz="4400" b="1" dirty="0" smtClean="0"/>
              <a:t>	Kde a kdy bylo zavedeno první ETV schéma?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104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5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4107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ázek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0575" y="2058988"/>
            <a:ext cx="32194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327BE5-4CD5-473C-B874-44377DD4A80F}" type="slidenum">
              <a:rPr lang="cs-CZ" altLang="cs-CZ" smtClean="0"/>
              <a:pPr/>
              <a:t>4</a:t>
            </a:fld>
            <a:endParaRPr lang="cs-CZ" altLang="cs-CZ" smtClean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5194920" cy="4824536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cs-CZ" altLang="cs-CZ" sz="4400" b="1" dirty="0" smtClean="0"/>
              <a:t>	Kde a kdy bylo zavedeno první ETV schéma?</a:t>
            </a:r>
          </a:p>
          <a:p>
            <a:pPr lvl="1" eaLnBrk="1" hangingPunct="1">
              <a:buNone/>
              <a:defRPr/>
            </a:pPr>
            <a:endParaRPr lang="cs-CZ" altLang="cs-CZ" sz="4400" b="1" dirty="0" smtClean="0"/>
          </a:p>
          <a:p>
            <a:pPr lvl="1" eaLnBrk="1" hangingPunct="1">
              <a:buNone/>
              <a:defRPr/>
            </a:pPr>
            <a:r>
              <a:rPr lang="cs-CZ" altLang="cs-CZ" sz="4400" b="1" dirty="0" smtClean="0"/>
              <a:t>	kde: USA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104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5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4107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ázek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0575" y="2058988"/>
            <a:ext cx="32194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327BE5-4CD5-473C-B874-44377DD4A80F}" type="slidenum">
              <a:rPr lang="cs-CZ" altLang="cs-CZ" smtClean="0"/>
              <a:pPr/>
              <a:t>5</a:t>
            </a:fld>
            <a:endParaRPr lang="cs-CZ" altLang="cs-CZ" smtClean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5194920" cy="4824536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cs-CZ" altLang="cs-CZ" sz="4400" b="1" dirty="0" smtClean="0"/>
              <a:t>	Kde a kdy bylo zavedeno první ETV schéma?</a:t>
            </a:r>
          </a:p>
          <a:p>
            <a:pPr lvl="1" eaLnBrk="1" hangingPunct="1">
              <a:buNone/>
              <a:defRPr/>
            </a:pPr>
            <a:endParaRPr lang="cs-CZ" altLang="cs-CZ" sz="4400" b="1" dirty="0" smtClean="0"/>
          </a:p>
          <a:p>
            <a:pPr lvl="1" eaLnBrk="1" hangingPunct="1">
              <a:buNone/>
              <a:defRPr/>
            </a:pPr>
            <a:r>
              <a:rPr lang="cs-CZ" altLang="cs-CZ" sz="4400" b="1" dirty="0" smtClean="0"/>
              <a:t>	kde: USA</a:t>
            </a:r>
          </a:p>
          <a:p>
            <a:pPr lvl="1" eaLnBrk="1" hangingPunct="1">
              <a:buNone/>
              <a:defRPr/>
            </a:pPr>
            <a:r>
              <a:rPr lang="cs-CZ" altLang="cs-CZ" sz="4400" b="1" dirty="0" smtClean="0"/>
              <a:t>	kdy: 1995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104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5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4107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ázek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0575" y="2058988"/>
            <a:ext cx="32194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327BE5-4CD5-473C-B874-44377DD4A80F}" type="slidenum">
              <a:rPr lang="cs-CZ" altLang="cs-CZ" smtClean="0"/>
              <a:pPr/>
              <a:t>6</a:t>
            </a:fld>
            <a:endParaRPr lang="cs-CZ" altLang="cs-CZ" smtClean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5194920" cy="4824536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cs-CZ" altLang="cs-CZ" sz="4400" b="1" dirty="0" smtClean="0"/>
              <a:t>	následovali:</a:t>
            </a:r>
          </a:p>
          <a:p>
            <a:pPr lvl="1" eaLnBrk="1" hangingPunct="1">
              <a:buNone/>
              <a:defRPr/>
            </a:pPr>
            <a:r>
              <a:rPr lang="cs-CZ" altLang="cs-CZ" sz="4400" b="1" dirty="0" smtClean="0"/>
              <a:t>Kanada</a:t>
            </a:r>
          </a:p>
          <a:p>
            <a:pPr lvl="1" eaLnBrk="1" hangingPunct="1">
              <a:buNone/>
              <a:defRPr/>
            </a:pPr>
            <a:r>
              <a:rPr lang="cs-CZ" altLang="cs-CZ" sz="4400" b="1" dirty="0" smtClean="0"/>
              <a:t>Francie, Dánsko</a:t>
            </a:r>
          </a:p>
          <a:p>
            <a:pPr lvl="1" eaLnBrk="1" hangingPunct="1">
              <a:buNone/>
              <a:defRPr/>
            </a:pPr>
            <a:r>
              <a:rPr lang="cs-CZ" altLang="cs-CZ" sz="4400" b="1" dirty="0" smtClean="0"/>
              <a:t>Japonsko</a:t>
            </a:r>
          </a:p>
          <a:p>
            <a:pPr lvl="1" eaLnBrk="1" hangingPunct="1">
              <a:buNone/>
              <a:defRPr/>
            </a:pPr>
            <a:r>
              <a:rPr lang="cs-CZ" altLang="cs-CZ" sz="4400" b="1" dirty="0" smtClean="0"/>
              <a:t>Jižní Korea</a:t>
            </a:r>
          </a:p>
          <a:p>
            <a:pPr lvl="1" eaLnBrk="1" hangingPunct="1">
              <a:buNone/>
              <a:defRPr/>
            </a:pPr>
            <a:r>
              <a:rPr lang="cs-CZ" altLang="cs-CZ" sz="4400" b="1" dirty="0" smtClean="0"/>
              <a:t>Filipíny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4104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9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5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4107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Obrázek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0575" y="2058988"/>
            <a:ext cx="32194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8BE186-C492-42F8-986A-F64CB33DEC29}" type="slidenum">
              <a:rPr lang="cs-CZ" altLang="cs-CZ" smtClean="0"/>
              <a:pPr/>
              <a:t>7</a:t>
            </a:fld>
            <a:endParaRPr lang="cs-CZ" altLang="cs-CZ" smtClean="0"/>
          </a:p>
        </p:txBody>
      </p:sp>
      <p:grpSp>
        <p:nvGrpSpPr>
          <p:cNvPr id="10244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62" name="Rectangle 14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263" name="Object 15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4" name="Image" r:id="rId3" imgW="6404518" imgH="1499471" progId="">
                    <p:embed/>
                  </p:oleObj>
                </mc:Choice>
                <mc:Fallback>
                  <p:oleObj name="Image" r:id="rId3" imgW="6404518" imgH="1499471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4" name="Rectangle 16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90129" name="Rectangle 17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10266" name="Rectangle 18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1024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Obrázek 2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 descr="http://www.canocar.cz/images/world-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50" y="1628775"/>
            <a:ext cx="909955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ETV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6025" y="2276475"/>
            <a:ext cx="4746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1692275" y="225107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457F"/>
                </a:solidFill>
              </a:rPr>
              <a:t>Kanada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619250" y="2779713"/>
            <a:ext cx="8651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457F"/>
                </a:solidFill>
              </a:rPr>
              <a:t>USA</a:t>
            </a:r>
          </a:p>
        </p:txBody>
      </p:sp>
      <p:pic>
        <p:nvPicPr>
          <p:cNvPr id="10251" name="Picture 11" descr="ETV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2450" y="2781300"/>
            <a:ext cx="7921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607300" y="2398713"/>
            <a:ext cx="1717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457F"/>
                </a:solidFill>
              </a:rPr>
              <a:t>Japonsko</a:t>
            </a:r>
          </a:p>
        </p:txBody>
      </p:sp>
      <p:pic>
        <p:nvPicPr>
          <p:cNvPr id="10253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38" y="2813050"/>
            <a:ext cx="8080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 Box 7"/>
          <p:cNvSpPr txBox="1">
            <a:spLocks noChangeArrowheads="1"/>
          </p:cNvSpPr>
          <p:nvPr/>
        </p:nvSpPr>
        <p:spPr bwMode="auto">
          <a:xfrm>
            <a:off x="5940425" y="2784475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457F"/>
                </a:solidFill>
              </a:rPr>
              <a:t>Korea</a:t>
            </a:r>
          </a:p>
        </p:txBody>
      </p:sp>
      <p:sp>
        <p:nvSpPr>
          <p:cNvPr id="10255" name="Text Box 8"/>
          <p:cNvSpPr txBox="1">
            <a:spLocks noChangeArrowheads="1"/>
          </p:cNvSpPr>
          <p:nvPr/>
        </p:nvSpPr>
        <p:spPr bwMode="auto">
          <a:xfrm>
            <a:off x="7812088" y="393382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457F"/>
                </a:solidFill>
              </a:rPr>
              <a:t>Filipíny</a:t>
            </a:r>
          </a:p>
        </p:txBody>
      </p:sp>
      <p:pic>
        <p:nvPicPr>
          <p:cNvPr id="10256" name="Obrázek 3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4663" y="2581275"/>
            <a:ext cx="3889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Text Box 6"/>
          <p:cNvSpPr txBox="1">
            <a:spLocks noChangeArrowheads="1"/>
          </p:cNvSpPr>
          <p:nvPr/>
        </p:nvSpPr>
        <p:spPr bwMode="auto">
          <a:xfrm>
            <a:off x="4643438" y="2441575"/>
            <a:ext cx="72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457F"/>
                </a:solidFill>
              </a:rPr>
              <a:t>EU</a:t>
            </a:r>
          </a:p>
        </p:txBody>
      </p:sp>
      <p:pic>
        <p:nvPicPr>
          <p:cNvPr id="10258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01725" y="2833688"/>
            <a:ext cx="51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438" y="3186113"/>
            <a:ext cx="3905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Text Box 7"/>
          <p:cNvSpPr txBox="1">
            <a:spLocks noChangeArrowheads="1"/>
          </p:cNvSpPr>
          <p:nvPr/>
        </p:nvSpPr>
        <p:spPr bwMode="auto">
          <a:xfrm>
            <a:off x="6156325" y="3213100"/>
            <a:ext cx="1057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457F"/>
                </a:solidFill>
              </a:rPr>
              <a:t>Čína</a:t>
            </a:r>
          </a:p>
        </p:txBody>
      </p:sp>
      <p:pic>
        <p:nvPicPr>
          <p:cNvPr id="10261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34313" y="3613150"/>
            <a:ext cx="6762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6688E-287A-41C7-B038-0848AE302E3B}" type="slidenum">
              <a:rPr lang="cs-CZ" altLang="cs-CZ" smtClean="0"/>
              <a:pPr/>
              <a:t>8</a:t>
            </a:fld>
            <a:endParaRPr lang="cs-CZ" altLang="cs-CZ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8229600" cy="4824535"/>
          </a:xfrm>
        </p:spPr>
        <p:txBody>
          <a:bodyPr/>
          <a:lstStyle/>
          <a:p>
            <a:pPr marL="0" lvl="1" indent="0" algn="ctr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chemeClr val="tx1"/>
                </a:solidFill>
                <a:latin typeface="+mn-lt"/>
                <a:cs typeface="+mn-cs"/>
              </a:rPr>
              <a:t>Po celém světě bylo provedeno mnoho  ověřování s cílem zamezení nutnosti opakovat zkoušky</a:t>
            </a:r>
            <a:endParaRPr lang="en-US" sz="2000" dirty="0" smtClean="0">
              <a:ea typeface="Verdana" pitchFamily="34" charset="0"/>
              <a:cs typeface="Verdana" pitchFamily="34" charset="0"/>
            </a:endParaRPr>
          </a:p>
          <a:p>
            <a:pPr marL="0" lvl="1" indent="0" algn="ctr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US" sz="2000" dirty="0" smtClean="0">
                <a:ea typeface="Verdana" pitchFamily="34" charset="0"/>
                <a:cs typeface="Verdana" pitchFamily="34" charset="0"/>
              </a:rPr>
              <a:t/>
            </a:r>
            <a:br>
              <a:rPr lang="en-US" sz="2000" dirty="0" smtClean="0"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 </a:t>
            </a:r>
            <a:r>
              <a:rPr lang="cs-CZ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  <a:hlinkClick r:id="rId3"/>
              </a:rPr>
              <a:t>problém vzájemné </a:t>
            </a:r>
            <a:r>
              <a:rPr lang="cs-CZ" sz="2000" dirty="0" err="1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  <a:hlinkClick r:id="rId3"/>
              </a:rPr>
              <a:t>uznatelnosti</a:t>
            </a:r>
            <a:endParaRPr lang="en-US" sz="2000" dirty="0" smtClean="0">
              <a:solidFill>
                <a:srgbClr val="FF0000"/>
              </a:solidFill>
              <a:ea typeface="Verdana" pitchFamily="34" charset="0"/>
              <a:cs typeface="Verdana" pitchFamily="34" charset="0"/>
              <a:sym typeface="Wingdings" panose="05000000000000000000" pitchFamily="2" charset="2"/>
              <a:hlinkClick r:id="rId3"/>
            </a:endParaRPr>
          </a:p>
          <a:p>
            <a:pPr marL="0" lvl="1" indent="0" algn="ctr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endParaRPr lang="en-US" sz="2400" dirty="0" smtClean="0">
              <a:solidFill>
                <a:srgbClr val="FF0000"/>
              </a:solidFill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0" lvl="1" indent="0" algn="ctr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endParaRPr lang="en-US" sz="2400" dirty="0" smtClean="0">
              <a:solidFill>
                <a:srgbClr val="FF0000"/>
              </a:solidFill>
              <a:ea typeface="Verdana" pitchFamily="34" charset="0"/>
              <a:cs typeface="Verdana" pitchFamily="34" charset="0"/>
              <a:sym typeface="Wingdings" panose="05000000000000000000" pitchFamily="2" charset="2"/>
            </a:endParaRPr>
          </a:p>
          <a:p>
            <a:pPr marL="0" lvl="1" indent="0" algn="ctr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cs-CZ" sz="32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Jak na to</a:t>
            </a:r>
            <a:r>
              <a:rPr lang="en-US" sz="32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?</a:t>
            </a:r>
            <a:endParaRPr lang="en-US" sz="2000" dirty="0" smtClean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3" name="Image" r:id="rId4" imgW="6404518" imgH="1499471" progId="">
                    <p:embed/>
                  </p:oleObj>
                </mc:Choice>
                <mc:Fallback>
                  <p:oleObj name="Image" r:id="rId4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56688E-287A-41C7-B038-0848AE302E3B}" type="slidenum">
              <a:rPr lang="cs-CZ" altLang="cs-CZ" smtClean="0"/>
              <a:pPr/>
              <a:t>9</a:t>
            </a:fld>
            <a:endParaRPr lang="cs-CZ" altLang="cs-CZ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1"/>
            <a:ext cx="4258816" cy="4824535"/>
          </a:xfrm>
        </p:spPr>
        <p:txBody>
          <a:bodyPr/>
          <a:lstStyle/>
          <a:p>
            <a:pPr marL="0" lvl="1" indent="0" algn="ctr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</a:t>
            </a:r>
            <a:r>
              <a:rPr lang="cs-CZ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Na vládní úrovni je v roce 2008 založena</a:t>
            </a:r>
            <a:r>
              <a:rPr lang="cs-CZ" sz="2000" dirty="0" smtClean="0">
                <a:sym typeface="Wingdings" panose="05000000000000000000" pitchFamily="2" charset="2"/>
              </a:rPr>
              <a:t> mezi Kanadou, USA a EU (reprezentována Evropskou komisí)</a:t>
            </a:r>
            <a:r>
              <a:rPr lang="en-US" sz="2000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  <a:hlinkClick r:id="rId3"/>
              </a:rPr>
              <a:t>Mezinárodní pracovní skupina</a:t>
            </a:r>
          </a:p>
          <a:p>
            <a:pPr marL="0" lvl="1" indent="0" algn="ctr" eaLnBrk="1" hangingPunct="1">
              <a:spcAft>
                <a:spcPts val="600"/>
              </a:spcAft>
              <a:buFontTx/>
              <a:buNone/>
              <a:tabLst>
                <a:tab pos="0" algn="l"/>
              </a:tabLst>
              <a:defRPr/>
            </a:pPr>
            <a:r>
              <a:rPr lang="cs-CZ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  <a:hlinkClick r:id="rId3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  <a:hlinkClick r:id="rId3"/>
              </a:rPr>
              <a:t>IWG-ETV</a:t>
            </a:r>
            <a:endParaRPr lang="en-US" sz="20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1968" y="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81" name="Object 6"/>
            <p:cNvGraphicFramePr>
              <a:graphicFrameLocks noChangeAspect="1"/>
            </p:cNvGraphicFramePr>
            <p:nvPr/>
          </p:nvGraphicFramePr>
          <p:xfrm>
            <a:off x="0" y="0"/>
            <a:ext cx="1152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7" name="Image" r:id="rId4" imgW="6404518" imgH="1499471" progId="">
                    <p:embed/>
                  </p:oleObj>
                </mc:Choice>
                <mc:Fallback>
                  <p:oleObj name="Image" r:id="rId4" imgW="6404518" imgH="1499471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152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1968" y="4080"/>
              <a:ext cx="3792" cy="2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457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cs-CZ" altLang="cs-CZ" sz="2400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0" y="4086"/>
              <a:ext cx="37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cs-CZ" altLang="cs-CZ" b="1" dirty="0">
                  <a:solidFill>
                    <a:srgbClr val="00457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ČESKÉ EKOLOGICKÉ MANAŽERSKÉ CENTRUM</a:t>
              </a: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4416" y="4089"/>
              <a:ext cx="1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b="1">
                  <a:solidFill>
                    <a:schemeClr val="bg1"/>
                  </a:solidFill>
                  <a:latin typeface="Verdana" pitchFamily="34" charset="0"/>
                </a:rPr>
                <a:t>www.cemc.cz</a:t>
              </a:r>
            </a:p>
          </p:txBody>
        </p:sp>
      </p:grp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5238" y="-17463"/>
            <a:ext cx="15287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1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6725" y="-17463"/>
            <a:ext cx="7794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5863" y="620688"/>
            <a:ext cx="4148137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681</Words>
  <Application>Microsoft Office PowerPoint</Application>
  <PresentationFormat>Předvádění na obrazovce (4:3)</PresentationFormat>
  <Paragraphs>189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Výchozí návrh</vt:lpstr>
      <vt:lpstr>Image</vt:lpstr>
      <vt:lpstr>ETV v mezinárodním kontextu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reditel</dc:creator>
  <cp:lastModifiedBy>Vladimir Student</cp:lastModifiedBy>
  <cp:revision>179</cp:revision>
  <cp:lastPrinted>2015-01-13T10:07:56Z</cp:lastPrinted>
  <dcterms:created xsi:type="dcterms:W3CDTF">2013-04-09T12:00:18Z</dcterms:created>
  <dcterms:modified xsi:type="dcterms:W3CDTF">2016-03-14T08:53:42Z</dcterms:modified>
</cp:coreProperties>
</file>