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0" r:id="rId1"/>
  </p:sldMasterIdLst>
  <p:notesMasterIdLst>
    <p:notesMasterId r:id="rId23"/>
  </p:notesMasterIdLst>
  <p:sldIdLst>
    <p:sldId id="354" r:id="rId2"/>
    <p:sldId id="317" r:id="rId3"/>
    <p:sldId id="355" r:id="rId4"/>
    <p:sldId id="356" r:id="rId5"/>
    <p:sldId id="357" r:id="rId6"/>
    <p:sldId id="358" r:id="rId7"/>
    <p:sldId id="359" r:id="rId8"/>
    <p:sldId id="360" r:id="rId9"/>
    <p:sldId id="361" r:id="rId10"/>
    <p:sldId id="362" r:id="rId11"/>
    <p:sldId id="363" r:id="rId12"/>
    <p:sldId id="364" r:id="rId13"/>
    <p:sldId id="365" r:id="rId14"/>
    <p:sldId id="374" r:id="rId15"/>
    <p:sldId id="366" r:id="rId16"/>
    <p:sldId id="367" r:id="rId17"/>
    <p:sldId id="368" r:id="rId18"/>
    <p:sldId id="369" r:id="rId19"/>
    <p:sldId id="370" r:id="rId20"/>
    <p:sldId id="372" r:id="rId21"/>
    <p:sldId id="373" r:id="rId2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AB4"/>
    <a:srgbClr val="014991"/>
    <a:srgbClr val="0149B3"/>
    <a:srgbClr val="0A389E"/>
    <a:srgbClr val="0A298C"/>
    <a:srgbClr val="031C8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0409" autoAdjust="0"/>
  </p:normalViewPr>
  <p:slideViewPr>
    <p:cSldViewPr>
      <p:cViewPr varScale="1">
        <p:scale>
          <a:sx n="68" d="100"/>
          <a:sy n="68" d="100"/>
        </p:scale>
        <p:origin x="-159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4134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287A4D-F33F-4BC3-94AB-2D9CA190B31E}" type="datetimeFigureOut">
              <a:rPr lang="cs-CZ" smtClean="0"/>
              <a:pPr/>
              <a:t>16.2.2016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D2A0E-8925-49F3-BF54-0584A05BA39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358373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D2A0E-8925-49F3-BF54-0584A05BA393}" type="slidenum">
              <a:rPr lang="cs-CZ" smtClean="0">
                <a:solidFill>
                  <a:prstClr val="black"/>
                </a:solidFill>
              </a:rPr>
              <a:pPr/>
              <a:t>1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13886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D2A0E-8925-49F3-BF54-0584A05BA393}" type="slidenum">
              <a:rPr lang="cs-CZ" smtClean="0">
                <a:solidFill>
                  <a:prstClr val="black"/>
                </a:solidFill>
              </a:rPr>
              <a:pPr/>
              <a:t>10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9515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D2A0E-8925-49F3-BF54-0584A05BA393}" type="slidenum">
              <a:rPr lang="cs-CZ" smtClean="0">
                <a:solidFill>
                  <a:prstClr val="black"/>
                </a:solidFill>
              </a:rPr>
              <a:pPr/>
              <a:t>11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51781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D2A0E-8925-49F3-BF54-0584A05BA393}" type="slidenum">
              <a:rPr lang="cs-CZ" smtClean="0">
                <a:solidFill>
                  <a:prstClr val="black"/>
                </a:solidFill>
              </a:rPr>
              <a:pPr/>
              <a:t>12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9655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D2A0E-8925-49F3-BF54-0584A05BA393}" type="slidenum">
              <a:rPr lang="cs-CZ" smtClean="0">
                <a:solidFill>
                  <a:prstClr val="black"/>
                </a:solidFill>
              </a:rPr>
              <a:pPr/>
              <a:t>13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15514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D2A0E-8925-49F3-BF54-0584A05BA393}" type="slidenum">
              <a:rPr lang="cs-CZ" smtClean="0">
                <a:solidFill>
                  <a:prstClr val="black"/>
                </a:solidFill>
              </a:rPr>
              <a:pPr/>
              <a:t>14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63651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D2A0E-8925-49F3-BF54-0584A05BA393}" type="slidenum">
              <a:rPr lang="cs-CZ" smtClean="0">
                <a:solidFill>
                  <a:prstClr val="black"/>
                </a:solidFill>
              </a:rPr>
              <a:pPr/>
              <a:t>15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06934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D2A0E-8925-49F3-BF54-0584A05BA393}" type="slidenum">
              <a:rPr lang="cs-CZ" smtClean="0">
                <a:solidFill>
                  <a:prstClr val="black"/>
                </a:solidFill>
              </a:rPr>
              <a:pPr/>
              <a:t>16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50162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D2A0E-8925-49F3-BF54-0584A05BA393}" type="slidenum">
              <a:rPr lang="cs-CZ" smtClean="0">
                <a:solidFill>
                  <a:prstClr val="black"/>
                </a:solidFill>
              </a:rPr>
              <a:pPr/>
              <a:t>17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96820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D2A0E-8925-49F3-BF54-0584A05BA393}" type="slidenum">
              <a:rPr lang="cs-CZ" smtClean="0">
                <a:solidFill>
                  <a:prstClr val="black"/>
                </a:solidFill>
              </a:rPr>
              <a:pPr/>
              <a:t>18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21188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D2A0E-8925-49F3-BF54-0584A05BA393}" type="slidenum">
              <a:rPr lang="cs-CZ" smtClean="0">
                <a:solidFill>
                  <a:prstClr val="black"/>
                </a:solidFill>
              </a:rPr>
              <a:pPr/>
              <a:t>19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8182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D2A0E-8925-49F3-BF54-0584A05BA393}" type="slidenum">
              <a:rPr lang="cs-CZ" smtClean="0">
                <a:solidFill>
                  <a:prstClr val="black"/>
                </a:solidFill>
              </a:rPr>
              <a:pPr/>
              <a:t>2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94666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D2A0E-8925-49F3-BF54-0584A05BA393}" type="slidenum">
              <a:rPr lang="cs-CZ" smtClean="0">
                <a:solidFill>
                  <a:prstClr val="black"/>
                </a:solidFill>
              </a:rPr>
              <a:pPr/>
              <a:t>20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93989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D2A0E-8925-49F3-BF54-0584A05BA393}" type="slidenum">
              <a:rPr lang="cs-CZ" smtClean="0">
                <a:solidFill>
                  <a:prstClr val="black"/>
                </a:solidFill>
              </a:rPr>
              <a:pPr/>
              <a:t>21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0605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D2A0E-8925-49F3-BF54-0584A05BA393}" type="slidenum">
              <a:rPr lang="cs-CZ" smtClean="0">
                <a:solidFill>
                  <a:prstClr val="black"/>
                </a:solidFill>
              </a:rPr>
              <a:pPr/>
              <a:t>3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1219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D2A0E-8925-49F3-BF54-0584A05BA393}" type="slidenum">
              <a:rPr lang="cs-CZ" smtClean="0">
                <a:solidFill>
                  <a:prstClr val="black"/>
                </a:solidFill>
              </a:rPr>
              <a:pPr/>
              <a:t>4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8710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D2A0E-8925-49F3-BF54-0584A05BA393}" type="slidenum">
              <a:rPr lang="cs-CZ" smtClean="0">
                <a:solidFill>
                  <a:prstClr val="black"/>
                </a:solidFill>
              </a:rPr>
              <a:pPr/>
              <a:t>5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5978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D2A0E-8925-49F3-BF54-0584A05BA393}" type="slidenum">
              <a:rPr lang="cs-CZ" smtClean="0">
                <a:solidFill>
                  <a:prstClr val="black"/>
                </a:solidFill>
              </a:rPr>
              <a:pPr/>
              <a:t>6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063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D2A0E-8925-49F3-BF54-0584A05BA393}" type="slidenum">
              <a:rPr lang="cs-CZ" smtClean="0">
                <a:solidFill>
                  <a:prstClr val="black"/>
                </a:solidFill>
              </a:rPr>
              <a:pPr/>
              <a:t>7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7115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D2A0E-8925-49F3-BF54-0584A05BA393}" type="slidenum">
              <a:rPr lang="cs-CZ" smtClean="0">
                <a:solidFill>
                  <a:prstClr val="black"/>
                </a:solidFill>
              </a:rPr>
              <a:pPr/>
              <a:t>8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7571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D2A0E-8925-49F3-BF54-0584A05BA393}" type="slidenum">
              <a:rPr lang="cs-CZ" smtClean="0">
                <a:solidFill>
                  <a:prstClr val="black"/>
                </a:solidFill>
              </a:rPr>
              <a:pPr/>
              <a:t>9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3308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3.9.2012</a:t>
            </a:r>
            <a:endParaRPr lang="cs-CZ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7C594C-8AF2-4534-A1B8-E03545B4838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3.9.2012</a:t>
            </a: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C594C-8AF2-4534-A1B8-E03545B4838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3.9.2012</a:t>
            </a: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C594C-8AF2-4534-A1B8-E03545B4838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3.9.2012</a:t>
            </a: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C594C-8AF2-4534-A1B8-E03545B4838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3.9.2012</a:t>
            </a: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C594C-8AF2-4534-A1B8-E03545B4838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3.9.2012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C594C-8AF2-4534-A1B8-E03545B4838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3.9.2012</a:t>
            </a:r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C594C-8AF2-4534-A1B8-E03545B4838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3.9.2012</a:t>
            </a:r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C594C-8AF2-4534-A1B8-E03545B4838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3.9.2012</a:t>
            </a:r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C594C-8AF2-4534-A1B8-E03545B4838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3.9.2012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C594C-8AF2-4534-A1B8-E03545B4838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3.9.2012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C594C-8AF2-4534-A1B8-E03545B4838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cs-CZ" smtClean="0"/>
              <a:t>3.9.2012</a:t>
            </a: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C57C594C-8AF2-4534-A1B8-E03545B4838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5576" y="1556792"/>
            <a:ext cx="7894004" cy="1941200"/>
          </a:xfrm>
        </p:spPr>
        <p:txBody>
          <a:bodyPr/>
          <a:lstStyle/>
          <a:p>
            <a:r>
              <a:rPr lang="cs-CZ" sz="4000" dirty="0"/>
              <a:t>Výsledky </a:t>
            </a:r>
            <a:r>
              <a:rPr lang="cs-CZ" sz="4000" dirty="0" smtClean="0"/>
              <a:t>výzkumu a vývoje </a:t>
            </a:r>
            <a:r>
              <a:rPr lang="cs-CZ" sz="4000" dirty="0"/>
              <a:t>NUVIA a.s. pro monitoring ŽP po jaderné </a:t>
            </a:r>
            <a:r>
              <a:rPr lang="cs-CZ" sz="4000" dirty="0" smtClean="0"/>
              <a:t>události</a:t>
            </a:r>
            <a:endParaRPr lang="cs-CZ" sz="4000" dirty="0"/>
          </a:p>
        </p:txBody>
      </p:sp>
      <p:sp>
        <p:nvSpPr>
          <p:cNvPr id="7" name="Nadpis 1"/>
          <p:cNvSpPr txBox="1">
            <a:spLocks/>
          </p:cNvSpPr>
          <p:nvPr/>
        </p:nvSpPr>
        <p:spPr bwMode="auto">
          <a:xfrm>
            <a:off x="2018319" y="4138699"/>
            <a:ext cx="5544617" cy="663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5AB4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5AB4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5AB4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5AB4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5AB4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5AB4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5AB4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5AB4"/>
                </a:solidFill>
                <a:latin typeface="Arial" charset="0"/>
              </a:defRPr>
            </a:lvl9pPr>
          </a:lstStyle>
          <a:p>
            <a:r>
              <a:rPr lang="cs-CZ" altLang="cs-CZ" sz="1800" dirty="0" smtClean="0"/>
              <a:t>Ing</a:t>
            </a:r>
            <a:r>
              <a:rPr lang="cs-CZ" altLang="cs-CZ" sz="1800" dirty="0"/>
              <a:t>. Jan Surý</a:t>
            </a:r>
            <a:br>
              <a:rPr lang="cs-CZ" altLang="cs-CZ" sz="1800" dirty="0"/>
            </a:br>
            <a:r>
              <a:rPr lang="cs-CZ" altLang="cs-CZ" sz="1800" dirty="0" smtClean="0"/>
              <a:t>APROCHEM </a:t>
            </a:r>
            <a:r>
              <a:rPr lang="cs-CZ" altLang="cs-CZ" sz="1800" dirty="0"/>
              <a:t>2016, Hustopeče u Brna</a:t>
            </a:r>
            <a:endParaRPr lang="cs-CZ" sz="1800" dirty="0">
              <a:solidFill>
                <a:srgbClr val="6076B4">
                  <a:lumMod val="50000"/>
                </a:srgbClr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7000291" y="5206613"/>
            <a:ext cx="1853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solidFill>
                  <a:srgbClr val="6076B4">
                    <a:lumMod val="50000"/>
                  </a:srgbClr>
                </a:solidFill>
              </a:rPr>
              <a:t>15.3.2016</a:t>
            </a:r>
            <a:endParaRPr lang="cs-CZ" sz="2000" dirty="0">
              <a:solidFill>
                <a:srgbClr val="6076B4">
                  <a:lumMod val="50000"/>
                </a:srgbClr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448425" y="5994370"/>
            <a:ext cx="87129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>
                <a:solidFill>
                  <a:srgbClr val="6076B4">
                    <a:lumMod val="50000"/>
                  </a:srgbClr>
                </a:solidFill>
              </a:rPr>
              <a:t>Projekty řešené s finanční podporou Technologické agentury České republiky a Ministerstva vnitra ČR</a:t>
            </a:r>
            <a:endParaRPr lang="cs-CZ" sz="2000" dirty="0">
              <a:solidFill>
                <a:srgbClr val="6076B4">
                  <a:lumMod val="50000"/>
                </a:srgbClr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4941501"/>
            <a:ext cx="899556" cy="89955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18319" y="267844"/>
            <a:ext cx="4854303" cy="121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631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-22951" y="6492875"/>
            <a:ext cx="9166951" cy="365125"/>
          </a:xfrm>
          <a:solidFill>
            <a:srgbClr val="014991"/>
          </a:solidFill>
        </p:spPr>
        <p:txBody>
          <a:bodyPr/>
          <a:lstStyle/>
          <a:p>
            <a:pPr algn="ctr"/>
            <a:r>
              <a:rPr lang="cs-CZ" sz="2000" dirty="0" smtClean="0">
                <a:solidFill>
                  <a:prstClr val="white"/>
                </a:solidFill>
              </a:rPr>
              <a:t>							              </a:t>
            </a:r>
            <a:endParaRPr lang="cs-CZ" sz="2000" dirty="0">
              <a:solidFill>
                <a:prstClr val="white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014991"/>
          </a:solidFill>
          <a:ln>
            <a:solidFill>
              <a:srgbClr val="005AB4"/>
            </a:solidFill>
          </a:ln>
        </p:spPr>
        <p:txBody>
          <a:bodyPr wrap="square">
            <a:spAutoFit/>
          </a:bodyPr>
          <a:lstStyle/>
          <a:p>
            <a:r>
              <a:rPr lang="cs-CZ" sz="2000" dirty="0" smtClean="0">
                <a:solidFill>
                  <a:prstClr val="white"/>
                </a:solidFill>
                <a:latin typeface="Century Gothic" pitchFamily="34" charset="0"/>
              </a:rPr>
              <a:t>     </a:t>
            </a:r>
            <a:r>
              <a:rPr lang="cs-CZ" sz="2000" dirty="0">
                <a:solidFill>
                  <a:prstClr val="white"/>
                </a:solidFill>
                <a:latin typeface="Century Gothic" pitchFamily="34" charset="0"/>
              </a:rPr>
              <a:t>Radiační a monitorovací </a:t>
            </a:r>
            <a:r>
              <a:rPr lang="cs-CZ" sz="2000" dirty="0" smtClean="0">
                <a:solidFill>
                  <a:prstClr val="white"/>
                </a:solidFill>
                <a:latin typeface="Century Gothic" pitchFamily="34" charset="0"/>
              </a:rPr>
              <a:t>vůz</a:t>
            </a:r>
            <a:endParaRPr lang="cs-CZ" sz="2000" dirty="0">
              <a:ln>
                <a:solidFill>
                  <a:srgbClr val="6076B4">
                    <a:lumMod val="50000"/>
                  </a:srgbClr>
                </a:solidFill>
              </a:ln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316416" y="34985"/>
            <a:ext cx="561975" cy="365125"/>
          </a:xfrm>
        </p:spPr>
        <p:txBody>
          <a:bodyPr/>
          <a:lstStyle/>
          <a:p>
            <a:pPr algn="ctr"/>
            <a:fld id="{C57C594C-8AF2-4534-A1B8-E03545B48389}" type="slidenum">
              <a:rPr lang="cs-CZ" sz="2000" smtClean="0">
                <a:solidFill>
                  <a:prstClr val="white"/>
                </a:solidFill>
              </a:rPr>
              <a:pPr algn="ctr"/>
              <a:t>10</a:t>
            </a:fld>
            <a:endParaRPr lang="cs-CZ" sz="2000">
              <a:solidFill>
                <a:prstClr val="white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2" y="6531797"/>
            <a:ext cx="1150337" cy="287280"/>
          </a:xfrm>
          <a:prstGeom prst="rect">
            <a:avLst/>
          </a:prstGeom>
        </p:spPr>
      </p:pic>
      <p:pic>
        <p:nvPicPr>
          <p:cNvPr id="7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07504" y="520412"/>
            <a:ext cx="4305993" cy="2926080"/>
          </a:xfrm>
        </p:spPr>
      </p:pic>
      <p:pic>
        <p:nvPicPr>
          <p:cNvPr id="9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1444" y="471358"/>
            <a:ext cx="4419600" cy="341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3475506"/>
            <a:ext cx="3874624" cy="290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885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548680"/>
            <a:ext cx="8928992" cy="5688631"/>
          </a:xfrm>
        </p:spPr>
        <p:txBody>
          <a:bodyPr>
            <a:normAutofit lnSpcReduction="10000"/>
          </a:bodyPr>
          <a:lstStyle/>
          <a:p>
            <a:pPr algn="just"/>
            <a:r>
              <a:rPr lang="cs-CZ" altLang="cs-CZ" sz="2000" dirty="0">
                <a:solidFill>
                  <a:schemeClr val="tx1"/>
                </a:solidFill>
              </a:rPr>
              <a:t>Vývoj a výzkum v posledních dvou letech u naší firmy rozšířil aplikovatelné výstupy i v oblasti sítí včasného zjištění. </a:t>
            </a:r>
          </a:p>
          <a:p>
            <a:pPr algn="just"/>
            <a:r>
              <a:rPr lang="cs-CZ" altLang="cs-CZ" sz="2000" dirty="0">
                <a:solidFill>
                  <a:schemeClr val="tx1"/>
                </a:solidFill>
              </a:rPr>
              <a:t>A to jak stacionárních bodů, tak i mobilních autonomních StandAlone ostrovních systémů. </a:t>
            </a:r>
          </a:p>
          <a:p>
            <a:pPr algn="just"/>
            <a:r>
              <a:rPr lang="cs-CZ" altLang="cs-CZ" sz="2000" dirty="0">
                <a:solidFill>
                  <a:schemeClr val="tx1"/>
                </a:solidFill>
              </a:rPr>
              <a:t>Začínající realizace instalací v různých částech světa v různých klimatických podmínkách a provázanost možných komunikačních rozhraní se SW, databází pro sběr dat a vyhodnocení situace umožňuje uživatelům On-Line reagovat na možné události a tím výrazně ovlivnit rozhodovací úroveň pro opatření prevence, tak i při RA události.</a:t>
            </a:r>
          </a:p>
          <a:p>
            <a:pPr>
              <a:buFontTx/>
              <a:buChar char="-"/>
            </a:pPr>
            <a:r>
              <a:rPr lang="cs-CZ" altLang="cs-CZ" sz="2000" dirty="0">
                <a:solidFill>
                  <a:srgbClr val="005AB4"/>
                </a:solidFill>
              </a:rPr>
              <a:t>pro radiační monitorovací sítě na daném území a pro začleňování do sítí včasného zjištění,</a:t>
            </a:r>
          </a:p>
          <a:p>
            <a:pPr>
              <a:buFontTx/>
              <a:buChar char="-"/>
            </a:pPr>
            <a:r>
              <a:rPr lang="cs-CZ" altLang="cs-CZ" sz="2000" dirty="0">
                <a:solidFill>
                  <a:srgbClr val="005AB4"/>
                </a:solidFill>
              </a:rPr>
              <a:t>měření sondou se 1, (2, 3) GM trubicemi dle potřebného rozsahu,</a:t>
            </a:r>
          </a:p>
          <a:p>
            <a:pPr>
              <a:buFontTx/>
              <a:buChar char="-"/>
            </a:pPr>
            <a:r>
              <a:rPr lang="cs-CZ" altLang="cs-CZ" sz="2000" dirty="0">
                <a:solidFill>
                  <a:srgbClr val="005AB4"/>
                </a:solidFill>
              </a:rPr>
              <a:t>napájení ze systému v ostrovním režimu,</a:t>
            </a:r>
          </a:p>
          <a:p>
            <a:pPr>
              <a:buFontTx/>
              <a:buChar char="-"/>
            </a:pPr>
            <a:r>
              <a:rPr lang="cs-CZ" altLang="cs-CZ" sz="2000" dirty="0">
                <a:solidFill>
                  <a:srgbClr val="005AB4"/>
                </a:solidFill>
              </a:rPr>
              <a:t>přenos naměřených dat je prováděn pomocí RS232, RS485, USB, LAN, GSM sítě, nebo satelitní komunikací,</a:t>
            </a:r>
          </a:p>
          <a:p>
            <a:pPr>
              <a:buFontTx/>
              <a:buChar char="-"/>
            </a:pPr>
            <a:r>
              <a:rPr lang="cs-CZ" altLang="cs-CZ" sz="2000" dirty="0">
                <a:solidFill>
                  <a:srgbClr val="005AB4"/>
                </a:solidFill>
              </a:rPr>
              <a:t>zápis pomocí webové služby běžící na aplikačním serveru do relační databáze.</a:t>
            </a:r>
          </a:p>
          <a:p>
            <a:pPr marL="0" lvl="0" indent="0">
              <a:buNone/>
            </a:pPr>
            <a:endParaRPr lang="cs-CZ" sz="20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-22951" y="6492875"/>
            <a:ext cx="9166951" cy="365125"/>
          </a:xfrm>
          <a:solidFill>
            <a:srgbClr val="014991"/>
          </a:solidFill>
        </p:spPr>
        <p:txBody>
          <a:bodyPr/>
          <a:lstStyle/>
          <a:p>
            <a:pPr algn="ctr"/>
            <a:r>
              <a:rPr lang="cs-CZ" sz="2000" dirty="0" smtClean="0">
                <a:solidFill>
                  <a:prstClr val="white"/>
                </a:solidFill>
              </a:rPr>
              <a:t>							              </a:t>
            </a:r>
            <a:endParaRPr lang="cs-CZ" sz="2000" dirty="0">
              <a:solidFill>
                <a:prstClr val="white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014991"/>
          </a:solidFill>
          <a:ln>
            <a:solidFill>
              <a:srgbClr val="005AB4"/>
            </a:solidFill>
          </a:ln>
        </p:spPr>
        <p:txBody>
          <a:bodyPr wrap="square">
            <a:spAutoFit/>
          </a:bodyPr>
          <a:lstStyle/>
          <a:p>
            <a:r>
              <a:rPr lang="cs-CZ" sz="2000" dirty="0" smtClean="0">
                <a:solidFill>
                  <a:prstClr val="white"/>
                </a:solidFill>
                <a:latin typeface="Century Gothic" pitchFamily="34" charset="0"/>
              </a:rPr>
              <a:t>     Staničky RMS</a:t>
            </a:r>
            <a:endParaRPr lang="cs-CZ" sz="2000" dirty="0">
              <a:ln>
                <a:solidFill>
                  <a:srgbClr val="6076B4">
                    <a:lumMod val="50000"/>
                  </a:srgbClr>
                </a:solidFill>
              </a:ln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316416" y="34985"/>
            <a:ext cx="561975" cy="365125"/>
          </a:xfrm>
        </p:spPr>
        <p:txBody>
          <a:bodyPr/>
          <a:lstStyle/>
          <a:p>
            <a:pPr algn="ctr"/>
            <a:fld id="{C57C594C-8AF2-4534-A1B8-E03545B48389}" type="slidenum">
              <a:rPr lang="cs-CZ" sz="2000" smtClean="0">
                <a:solidFill>
                  <a:prstClr val="white"/>
                </a:solidFill>
              </a:rPr>
              <a:pPr algn="ctr"/>
              <a:t>11</a:t>
            </a:fld>
            <a:endParaRPr lang="cs-CZ" sz="2000">
              <a:solidFill>
                <a:prstClr val="white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2" y="6531797"/>
            <a:ext cx="1150337" cy="28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847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548680"/>
            <a:ext cx="8928992" cy="568863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dirty="0">
                <a:solidFill>
                  <a:schemeClr val="tx1"/>
                </a:solidFill>
              </a:rPr>
              <a:t>Je základní součástí našeho monitorovacích systému </a:t>
            </a:r>
            <a:endParaRPr lang="cs-CZ" sz="1800" dirty="0" smtClean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r>
              <a:rPr lang="cs-CZ" sz="1800" dirty="0" smtClean="0">
                <a:solidFill>
                  <a:schemeClr val="tx1"/>
                </a:solidFill>
              </a:rPr>
              <a:t>životního </a:t>
            </a:r>
            <a:r>
              <a:rPr lang="cs-CZ" sz="1800" dirty="0">
                <a:solidFill>
                  <a:schemeClr val="tx1"/>
                </a:solidFill>
              </a:rPr>
              <a:t>prostředí </a:t>
            </a:r>
          </a:p>
          <a:p>
            <a:pPr>
              <a:defRPr/>
            </a:pPr>
            <a:r>
              <a:rPr lang="cs-CZ" sz="1800" dirty="0">
                <a:solidFill>
                  <a:schemeClr val="tx1"/>
                </a:solidFill>
              </a:rPr>
              <a:t>6 variant s CPU3 na komunikaci USB+RS232+RS485 </a:t>
            </a:r>
          </a:p>
          <a:p>
            <a:pPr>
              <a:defRPr/>
            </a:pPr>
            <a:r>
              <a:rPr lang="cs-CZ" sz="1800" dirty="0">
                <a:solidFill>
                  <a:schemeClr val="tx1"/>
                </a:solidFill>
              </a:rPr>
              <a:t>6 variant s CPU2 (příznak k názvu „E“) na komunikaci </a:t>
            </a:r>
            <a:endParaRPr lang="cs-CZ" sz="1800" dirty="0" smtClean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r>
              <a:rPr lang="cs-CZ" sz="1800" dirty="0" err="1" smtClean="0">
                <a:solidFill>
                  <a:schemeClr val="tx1"/>
                </a:solidFill>
              </a:rPr>
              <a:t>USB+Ethernet</a:t>
            </a:r>
            <a:r>
              <a:rPr lang="cs-CZ" sz="1800" dirty="0">
                <a:solidFill>
                  <a:schemeClr val="tx1"/>
                </a:solidFill>
              </a:rPr>
              <a:t>, </a:t>
            </a:r>
          </a:p>
          <a:p>
            <a:pPr>
              <a:defRPr/>
            </a:pPr>
            <a:r>
              <a:rPr lang="cs-CZ" sz="1800" dirty="0">
                <a:solidFill>
                  <a:schemeClr val="tx1"/>
                </a:solidFill>
              </a:rPr>
              <a:t>kombinace GM Tube LND 7807+LND 71210</a:t>
            </a:r>
            <a:r>
              <a:rPr lang="cs-CZ" sz="1800" dirty="0" smtClean="0">
                <a:solidFill>
                  <a:schemeClr val="tx1"/>
                </a:solidFill>
              </a:rPr>
              <a:t>+</a:t>
            </a:r>
          </a:p>
          <a:p>
            <a:pPr marL="0" indent="0">
              <a:buNone/>
              <a:defRPr/>
            </a:pPr>
            <a:r>
              <a:rPr lang="cs-CZ" sz="1800" dirty="0" smtClean="0">
                <a:solidFill>
                  <a:schemeClr val="tx1"/>
                </a:solidFill>
              </a:rPr>
              <a:t>LND7149+LND71632</a:t>
            </a:r>
            <a:endParaRPr lang="cs-CZ" sz="1800" dirty="0">
              <a:solidFill>
                <a:schemeClr val="tx1"/>
              </a:solidFill>
            </a:endParaRPr>
          </a:p>
          <a:p>
            <a:pPr marL="0" indent="0">
              <a:buFont typeface="Times" panose="02020603050405020304" pitchFamily="18" charset="0"/>
              <a:buNone/>
              <a:defRPr/>
            </a:pPr>
            <a:r>
              <a:rPr lang="cs-CZ" sz="1800" dirty="0">
                <a:solidFill>
                  <a:srgbClr val="0033CC"/>
                </a:solidFill>
              </a:rPr>
              <a:t>NuEM EGM-01, resp. NuEM EGM-01 E 	50 </a:t>
            </a:r>
            <a:r>
              <a:rPr lang="cs-CZ" sz="1800" dirty="0" err="1">
                <a:solidFill>
                  <a:srgbClr val="0033CC"/>
                </a:solidFill>
              </a:rPr>
              <a:t>nSv</a:t>
            </a:r>
            <a:r>
              <a:rPr lang="cs-CZ" sz="1800" dirty="0">
                <a:solidFill>
                  <a:srgbClr val="0033CC"/>
                </a:solidFill>
              </a:rPr>
              <a:t>/h - 20 mSv/h</a:t>
            </a:r>
            <a:br>
              <a:rPr lang="cs-CZ" sz="1800" dirty="0">
                <a:solidFill>
                  <a:srgbClr val="0033CC"/>
                </a:solidFill>
              </a:rPr>
            </a:br>
            <a:r>
              <a:rPr lang="cs-CZ" sz="1800" dirty="0">
                <a:solidFill>
                  <a:srgbClr val="0033CC"/>
                </a:solidFill>
              </a:rPr>
              <a:t>NuEM EGM-02, resp. NuEM EGM-02 E 	50 </a:t>
            </a:r>
            <a:r>
              <a:rPr lang="cs-CZ" sz="1800" dirty="0" err="1">
                <a:solidFill>
                  <a:srgbClr val="0033CC"/>
                </a:solidFill>
              </a:rPr>
              <a:t>nSv</a:t>
            </a:r>
            <a:r>
              <a:rPr lang="cs-CZ" sz="1800" dirty="0">
                <a:solidFill>
                  <a:srgbClr val="0033CC"/>
                </a:solidFill>
              </a:rPr>
              <a:t>/h - 2 Sv/h</a:t>
            </a:r>
            <a:br>
              <a:rPr lang="cs-CZ" sz="1800" dirty="0">
                <a:solidFill>
                  <a:srgbClr val="0033CC"/>
                </a:solidFill>
              </a:rPr>
            </a:br>
            <a:r>
              <a:rPr lang="cs-CZ" sz="1800" dirty="0">
                <a:solidFill>
                  <a:srgbClr val="0033CC"/>
                </a:solidFill>
              </a:rPr>
              <a:t>NuEM EGM-03, resp. NuEM EGM-03 E 	10 </a:t>
            </a:r>
            <a:r>
              <a:rPr lang="cs-CZ" sz="1800" dirty="0" err="1">
                <a:solidFill>
                  <a:srgbClr val="0033CC"/>
                </a:solidFill>
              </a:rPr>
              <a:t>nSv</a:t>
            </a:r>
            <a:r>
              <a:rPr lang="cs-CZ" sz="1800" dirty="0">
                <a:solidFill>
                  <a:srgbClr val="0033CC"/>
                </a:solidFill>
              </a:rPr>
              <a:t>/h - 2 Sv/h</a:t>
            </a:r>
            <a:br>
              <a:rPr lang="cs-CZ" sz="1800" dirty="0">
                <a:solidFill>
                  <a:srgbClr val="0033CC"/>
                </a:solidFill>
              </a:rPr>
            </a:br>
            <a:r>
              <a:rPr lang="cs-CZ" sz="1800" dirty="0">
                <a:solidFill>
                  <a:srgbClr val="0033CC"/>
                </a:solidFill>
              </a:rPr>
              <a:t>NuEM EGM-04, resp. NuEM EGM-04 E 	10 </a:t>
            </a:r>
            <a:r>
              <a:rPr lang="cs-CZ" sz="1800" dirty="0" err="1">
                <a:solidFill>
                  <a:srgbClr val="0033CC"/>
                </a:solidFill>
              </a:rPr>
              <a:t>nSv</a:t>
            </a:r>
            <a:r>
              <a:rPr lang="cs-CZ" sz="1800" dirty="0">
                <a:solidFill>
                  <a:srgbClr val="0033CC"/>
                </a:solidFill>
              </a:rPr>
              <a:t>/h - 10 Sv/h</a:t>
            </a:r>
            <a:br>
              <a:rPr lang="cs-CZ" sz="1800" dirty="0">
                <a:solidFill>
                  <a:srgbClr val="0033CC"/>
                </a:solidFill>
              </a:rPr>
            </a:br>
            <a:r>
              <a:rPr lang="cs-CZ" sz="1800" dirty="0">
                <a:solidFill>
                  <a:srgbClr val="0033CC"/>
                </a:solidFill>
              </a:rPr>
              <a:t>NuEM EGM-05, resp. NuEM EGM-05 E 	50 </a:t>
            </a:r>
            <a:r>
              <a:rPr lang="cs-CZ" sz="1800" dirty="0" err="1">
                <a:solidFill>
                  <a:srgbClr val="0033CC"/>
                </a:solidFill>
              </a:rPr>
              <a:t>nSv</a:t>
            </a:r>
            <a:r>
              <a:rPr lang="cs-CZ" sz="1800" dirty="0">
                <a:solidFill>
                  <a:srgbClr val="0033CC"/>
                </a:solidFill>
              </a:rPr>
              <a:t>/h - 10 Sv/h</a:t>
            </a:r>
            <a:br>
              <a:rPr lang="cs-CZ" sz="1800" dirty="0">
                <a:solidFill>
                  <a:srgbClr val="0033CC"/>
                </a:solidFill>
              </a:rPr>
            </a:br>
            <a:r>
              <a:rPr lang="cs-CZ" sz="1800" dirty="0">
                <a:solidFill>
                  <a:srgbClr val="0033CC"/>
                </a:solidFill>
              </a:rPr>
              <a:t>NuEM EGM-104, resp. NuEM EGM-104 E 10 </a:t>
            </a:r>
            <a:r>
              <a:rPr lang="cs-CZ" sz="1800" dirty="0" err="1">
                <a:solidFill>
                  <a:srgbClr val="0033CC"/>
                </a:solidFill>
              </a:rPr>
              <a:t>nSv</a:t>
            </a:r>
            <a:r>
              <a:rPr lang="cs-CZ" sz="1800" dirty="0">
                <a:solidFill>
                  <a:srgbClr val="0033CC"/>
                </a:solidFill>
              </a:rPr>
              <a:t>/h - 10 Sv/h</a:t>
            </a:r>
          </a:p>
          <a:p>
            <a:pPr>
              <a:defRPr/>
            </a:pPr>
            <a:r>
              <a:rPr lang="cs-CZ" sz="1800" dirty="0">
                <a:solidFill>
                  <a:schemeClr val="tx1"/>
                </a:solidFill>
              </a:rPr>
              <a:t>Kompaktní utěsněné ALU pouzdro</a:t>
            </a:r>
          </a:p>
          <a:p>
            <a:pPr>
              <a:defRPr/>
            </a:pPr>
            <a:r>
              <a:rPr lang="cs-CZ" sz="1800" dirty="0">
                <a:solidFill>
                  <a:schemeClr val="tx1"/>
                </a:solidFill>
              </a:rPr>
              <a:t>Elektronika integrována uvnitř trubky</a:t>
            </a:r>
          </a:p>
          <a:p>
            <a:pPr>
              <a:defRPr/>
            </a:pPr>
            <a:r>
              <a:rPr lang="cs-CZ" sz="1800" dirty="0">
                <a:solidFill>
                  <a:schemeClr val="tx1"/>
                </a:solidFill>
              </a:rPr>
              <a:t>Přímý LAN datový výstup</a:t>
            </a:r>
          </a:p>
          <a:p>
            <a:pPr>
              <a:defRPr/>
            </a:pPr>
            <a:r>
              <a:rPr lang="cs-CZ" sz="1800" dirty="0">
                <a:solidFill>
                  <a:schemeClr val="tx1"/>
                </a:solidFill>
              </a:rPr>
              <a:t>Kompatibilní se systémem RAMON SW </a:t>
            </a:r>
            <a:endParaRPr lang="cs-CZ" sz="1800" dirty="0" smtClean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r>
              <a:rPr lang="cs-CZ" sz="1800" dirty="0" smtClean="0">
                <a:solidFill>
                  <a:schemeClr val="tx1"/>
                </a:solidFill>
              </a:rPr>
              <a:t>(</a:t>
            </a:r>
            <a:r>
              <a:rPr lang="cs-CZ" sz="1800" dirty="0">
                <a:solidFill>
                  <a:schemeClr val="tx1"/>
                </a:solidFill>
              </a:rPr>
              <a:t>monitorovací SW</a:t>
            </a:r>
            <a:r>
              <a:rPr lang="cs-CZ" sz="1800" dirty="0"/>
              <a:t>) </a:t>
            </a:r>
            <a:endParaRPr lang="en-US" sz="1800" dirty="0"/>
          </a:p>
          <a:p>
            <a:pPr marL="0" lvl="0" indent="0">
              <a:buNone/>
            </a:pPr>
            <a:endParaRPr lang="cs-CZ" sz="18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-22951" y="6492875"/>
            <a:ext cx="9166951" cy="365125"/>
          </a:xfrm>
          <a:solidFill>
            <a:srgbClr val="014991"/>
          </a:solidFill>
        </p:spPr>
        <p:txBody>
          <a:bodyPr/>
          <a:lstStyle/>
          <a:p>
            <a:pPr algn="ctr"/>
            <a:r>
              <a:rPr lang="cs-CZ" sz="2000" dirty="0" smtClean="0">
                <a:solidFill>
                  <a:prstClr val="white"/>
                </a:solidFill>
              </a:rPr>
              <a:t>							              </a:t>
            </a:r>
            <a:endParaRPr lang="cs-CZ" sz="2000" dirty="0">
              <a:solidFill>
                <a:prstClr val="white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014991"/>
          </a:solidFill>
          <a:ln>
            <a:solidFill>
              <a:srgbClr val="005AB4"/>
            </a:solidFill>
          </a:ln>
        </p:spPr>
        <p:txBody>
          <a:bodyPr wrap="square">
            <a:spAutoFit/>
          </a:bodyPr>
          <a:lstStyle/>
          <a:p>
            <a:r>
              <a:rPr lang="cs-CZ" sz="2000" dirty="0" smtClean="0">
                <a:solidFill>
                  <a:prstClr val="white"/>
                </a:solidFill>
                <a:latin typeface="Century Gothic" pitchFamily="34" charset="0"/>
              </a:rPr>
              <a:t>     </a:t>
            </a:r>
            <a:r>
              <a:rPr lang="cs-CZ" altLang="cs-CZ" sz="2000" dirty="0">
                <a:solidFill>
                  <a:schemeClr val="bg1"/>
                </a:solidFill>
              </a:rPr>
              <a:t>Optimalizované sondy </a:t>
            </a:r>
            <a:r>
              <a:rPr lang="cs-CZ" altLang="cs-CZ" sz="2000" dirty="0" smtClean="0">
                <a:solidFill>
                  <a:schemeClr val="bg1"/>
                </a:solidFill>
              </a:rPr>
              <a:t>pro samosprávu </a:t>
            </a:r>
            <a:r>
              <a:rPr lang="cs-CZ" altLang="cs-CZ" sz="2000" dirty="0">
                <a:solidFill>
                  <a:schemeClr val="bg1"/>
                </a:solidFill>
              </a:rPr>
              <a:t>a </a:t>
            </a:r>
            <a:r>
              <a:rPr lang="cs-CZ" altLang="cs-CZ" sz="2000" dirty="0" smtClean="0">
                <a:solidFill>
                  <a:schemeClr val="bg1"/>
                </a:solidFill>
              </a:rPr>
              <a:t>v </a:t>
            </a:r>
            <a:r>
              <a:rPr lang="cs-CZ" altLang="cs-CZ" sz="2000" dirty="0">
                <a:solidFill>
                  <a:schemeClr val="bg1"/>
                </a:solidFill>
              </a:rPr>
              <a:t>okolí JE </a:t>
            </a:r>
            <a:endParaRPr lang="cs-CZ" sz="2000" dirty="0">
              <a:ln>
                <a:solidFill>
                  <a:srgbClr val="6076B4">
                    <a:lumMod val="50000"/>
                  </a:srgbClr>
                </a:solidFill>
              </a:ln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316416" y="34985"/>
            <a:ext cx="561975" cy="365125"/>
          </a:xfrm>
        </p:spPr>
        <p:txBody>
          <a:bodyPr/>
          <a:lstStyle/>
          <a:p>
            <a:pPr algn="ctr"/>
            <a:fld id="{C57C594C-8AF2-4534-A1B8-E03545B48389}" type="slidenum">
              <a:rPr lang="cs-CZ" sz="2000" smtClean="0">
                <a:solidFill>
                  <a:prstClr val="white"/>
                </a:solidFill>
              </a:rPr>
              <a:pPr algn="ctr"/>
              <a:t>12</a:t>
            </a:fld>
            <a:endParaRPr lang="cs-CZ" sz="2000">
              <a:solidFill>
                <a:prstClr val="white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2" y="6531797"/>
            <a:ext cx="1150337" cy="287280"/>
          </a:xfrm>
          <a:prstGeom prst="rect">
            <a:avLst/>
          </a:prstGeom>
        </p:spPr>
      </p:pic>
      <p:pic>
        <p:nvPicPr>
          <p:cNvPr id="7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9055" y="4468361"/>
            <a:ext cx="2399336" cy="180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48680"/>
            <a:ext cx="1570087" cy="3052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7284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548680"/>
            <a:ext cx="8928992" cy="5688631"/>
          </a:xfrm>
        </p:spPr>
        <p:txBody>
          <a:bodyPr>
            <a:normAutofit/>
          </a:bodyPr>
          <a:lstStyle/>
          <a:p>
            <a:pPr marL="0" indent="0">
              <a:buFont typeface="Times" panose="02020603050405020304" pitchFamily="18" charset="0"/>
              <a:buNone/>
              <a:defRPr/>
            </a:pPr>
            <a:r>
              <a:rPr lang="cs-CZ" dirty="0">
                <a:solidFill>
                  <a:srgbClr val="0000FF"/>
                </a:solidFill>
              </a:rPr>
              <a:t>Optimalizované sondy pro samosprávu a ZHP v okolí JE</a:t>
            </a: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Solar panel + battery powered</a:t>
            </a: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Intelligent GM tube (NaI(Tl) optionally)</a:t>
            </a: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GSM (GPRS) data transfer</a:t>
            </a: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Local data storage - flash memory</a:t>
            </a:r>
            <a:endParaRPr lang="cs-CZ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cs-CZ" sz="20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-22951" y="6492875"/>
            <a:ext cx="9166951" cy="365125"/>
          </a:xfrm>
          <a:solidFill>
            <a:srgbClr val="014991"/>
          </a:solidFill>
        </p:spPr>
        <p:txBody>
          <a:bodyPr/>
          <a:lstStyle/>
          <a:p>
            <a:pPr algn="ctr"/>
            <a:r>
              <a:rPr lang="cs-CZ" sz="2000" dirty="0" smtClean="0">
                <a:solidFill>
                  <a:prstClr val="white"/>
                </a:solidFill>
              </a:rPr>
              <a:t>							              </a:t>
            </a:r>
            <a:endParaRPr lang="cs-CZ" sz="2000" dirty="0">
              <a:solidFill>
                <a:prstClr val="white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014991"/>
          </a:solidFill>
          <a:ln>
            <a:solidFill>
              <a:srgbClr val="005AB4"/>
            </a:solidFill>
          </a:ln>
        </p:spPr>
        <p:txBody>
          <a:bodyPr wrap="square">
            <a:spAutoFit/>
          </a:bodyPr>
          <a:lstStyle/>
          <a:p>
            <a:r>
              <a:rPr lang="cs-CZ" sz="2000" dirty="0" smtClean="0">
                <a:solidFill>
                  <a:prstClr val="white"/>
                </a:solidFill>
                <a:latin typeface="Century Gothic" pitchFamily="34" charset="0"/>
              </a:rPr>
              <a:t>     </a:t>
            </a:r>
            <a:r>
              <a:rPr lang="en-US" altLang="cs-CZ" sz="2000" dirty="0">
                <a:solidFill>
                  <a:schemeClr val="bg1"/>
                </a:solidFill>
              </a:rPr>
              <a:t>Stand-alone gamma </a:t>
            </a:r>
            <a:r>
              <a:rPr lang="en-US" altLang="cs-CZ" sz="2000" dirty="0" smtClean="0">
                <a:solidFill>
                  <a:schemeClr val="bg1"/>
                </a:solidFill>
              </a:rPr>
              <a:t>radiation </a:t>
            </a:r>
            <a:r>
              <a:rPr lang="en-US" altLang="cs-CZ" sz="2000" dirty="0">
                <a:solidFill>
                  <a:schemeClr val="bg1"/>
                </a:solidFill>
              </a:rPr>
              <a:t>monitoring</a:t>
            </a:r>
            <a:endParaRPr lang="cs-CZ" sz="2000" dirty="0">
              <a:ln>
                <a:solidFill>
                  <a:srgbClr val="6076B4">
                    <a:lumMod val="50000"/>
                  </a:srgbClr>
                </a:solidFill>
              </a:ln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316416" y="34985"/>
            <a:ext cx="561975" cy="365125"/>
          </a:xfrm>
        </p:spPr>
        <p:txBody>
          <a:bodyPr/>
          <a:lstStyle/>
          <a:p>
            <a:pPr algn="ctr"/>
            <a:fld id="{C57C594C-8AF2-4534-A1B8-E03545B48389}" type="slidenum">
              <a:rPr lang="cs-CZ" sz="2000" smtClean="0">
                <a:solidFill>
                  <a:prstClr val="white"/>
                </a:solidFill>
              </a:rPr>
              <a:pPr algn="ctr"/>
              <a:t>13</a:t>
            </a:fld>
            <a:endParaRPr lang="cs-CZ" sz="2000">
              <a:solidFill>
                <a:prstClr val="white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2" y="6531797"/>
            <a:ext cx="1150337" cy="28728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3725" y="1852613"/>
            <a:ext cx="187483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4063" y="3351213"/>
            <a:ext cx="3351212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913" y="3338513"/>
            <a:ext cx="26797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8845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548680"/>
            <a:ext cx="8928992" cy="5688631"/>
          </a:xfrm>
        </p:spPr>
        <p:txBody>
          <a:bodyPr>
            <a:normAutofit/>
          </a:bodyPr>
          <a:lstStyle/>
          <a:p>
            <a:r>
              <a:rPr lang="cs-CZ" altLang="cs-CZ" dirty="0">
                <a:solidFill>
                  <a:schemeClr val="tx1"/>
                </a:solidFill>
              </a:rPr>
              <a:t>Zařízení je určeno k odběru vzorků vzduchu pro měření obsahu nečistot v ovzduší, například při měření kontaminace ovzduší radioaktivními látkami, prachem a podobně</a:t>
            </a:r>
          </a:p>
          <a:p>
            <a:r>
              <a:rPr lang="cs-CZ" altLang="cs-CZ" dirty="0">
                <a:solidFill>
                  <a:schemeClr val="tx1"/>
                </a:solidFill>
              </a:rPr>
              <a:t>Vlastnosti zařízení </a:t>
            </a:r>
            <a:r>
              <a:rPr lang="cs-CZ" altLang="cs-CZ" dirty="0" err="1">
                <a:solidFill>
                  <a:schemeClr val="tx1"/>
                </a:solidFill>
              </a:rPr>
              <a:t>NuRMS</a:t>
            </a:r>
            <a:r>
              <a:rPr lang="cs-CZ" altLang="cs-CZ" dirty="0">
                <a:solidFill>
                  <a:schemeClr val="tx1"/>
                </a:solidFill>
              </a:rPr>
              <a:t> EGS-40</a:t>
            </a:r>
          </a:p>
          <a:p>
            <a:pPr lvl="1"/>
            <a:r>
              <a:rPr lang="cs-CZ" altLang="cs-CZ" dirty="0">
                <a:solidFill>
                  <a:schemeClr val="tx1"/>
                </a:solidFill>
              </a:rPr>
              <a:t>Sací výkon 5-140 m3/h</a:t>
            </a:r>
          </a:p>
          <a:p>
            <a:pPr lvl="1"/>
            <a:r>
              <a:rPr lang="cs-CZ" altLang="cs-CZ" dirty="0">
                <a:solidFill>
                  <a:schemeClr val="tx1"/>
                </a:solidFill>
              </a:rPr>
              <a:t>Automatické udržování nastaveného průtoku</a:t>
            </a:r>
          </a:p>
          <a:p>
            <a:pPr lvl="1"/>
            <a:r>
              <a:rPr lang="cs-CZ" altLang="cs-CZ" dirty="0">
                <a:solidFill>
                  <a:schemeClr val="tx1"/>
                </a:solidFill>
              </a:rPr>
              <a:t>Automatická kalibrace</a:t>
            </a:r>
          </a:p>
          <a:p>
            <a:pPr lvl="1"/>
            <a:r>
              <a:rPr lang="cs-CZ" altLang="cs-CZ" dirty="0">
                <a:solidFill>
                  <a:schemeClr val="tx1"/>
                </a:solidFill>
              </a:rPr>
              <a:t>Připojení USB, </a:t>
            </a:r>
            <a:r>
              <a:rPr lang="cs-CZ" altLang="cs-CZ" dirty="0" err="1">
                <a:solidFill>
                  <a:schemeClr val="tx1"/>
                </a:solidFill>
              </a:rPr>
              <a:t>Ethernet</a:t>
            </a:r>
            <a:r>
              <a:rPr lang="cs-CZ" altLang="cs-CZ" dirty="0">
                <a:solidFill>
                  <a:schemeClr val="tx1"/>
                </a:solidFill>
              </a:rPr>
              <a:t>, RS-232/RS-485</a:t>
            </a:r>
          </a:p>
          <a:p>
            <a:pPr lvl="1"/>
            <a:r>
              <a:rPr lang="cs-CZ" altLang="cs-CZ" dirty="0">
                <a:solidFill>
                  <a:schemeClr val="tx1"/>
                </a:solidFill>
              </a:rPr>
              <a:t>Vzdálená správa pomocí dodávaného software</a:t>
            </a:r>
          </a:p>
          <a:p>
            <a:pPr marL="0" lvl="0" indent="0">
              <a:buNone/>
            </a:pPr>
            <a:endParaRPr lang="cs-CZ" sz="2000" dirty="0" smtClean="0">
              <a:solidFill>
                <a:schemeClr val="tx1"/>
              </a:solidFill>
            </a:endParaRPr>
          </a:p>
          <a:p>
            <a:pPr marL="0" lvl="0" indent="0">
              <a:buNone/>
            </a:pPr>
            <a:r>
              <a:rPr lang="cs-CZ" sz="2000" dirty="0" smtClean="0">
                <a:solidFill>
                  <a:schemeClr val="tx1"/>
                </a:solidFill>
              </a:rPr>
              <a:t>V nabídce i verze na záchyt J131</a:t>
            </a:r>
          </a:p>
          <a:p>
            <a:pPr marL="0" lvl="0" indent="0">
              <a:buNone/>
            </a:pPr>
            <a:endParaRPr lang="cs-CZ" sz="20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cs-CZ" sz="2000" dirty="0" smtClean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cs-CZ" sz="20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r>
              <a:rPr lang="cs-CZ" sz="2000" dirty="0" smtClean="0">
                <a:solidFill>
                  <a:schemeClr val="tx1"/>
                </a:solidFill>
              </a:rPr>
              <a:t>				</a:t>
            </a:r>
            <a:r>
              <a:rPr lang="cs-CZ" sz="2000" dirty="0" err="1" smtClean="0">
                <a:solidFill>
                  <a:schemeClr val="tx1"/>
                </a:solidFill>
              </a:rPr>
              <a:t>Autokalibrace</a:t>
            </a:r>
            <a:endParaRPr lang="cs-CZ" sz="2000" dirty="0" smtClean="0">
              <a:solidFill>
                <a:schemeClr val="tx1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-22951" y="6492875"/>
            <a:ext cx="9166951" cy="365125"/>
          </a:xfrm>
          <a:solidFill>
            <a:srgbClr val="014991"/>
          </a:solidFill>
        </p:spPr>
        <p:txBody>
          <a:bodyPr/>
          <a:lstStyle/>
          <a:p>
            <a:pPr algn="ctr"/>
            <a:r>
              <a:rPr lang="cs-CZ" sz="2000" dirty="0" smtClean="0">
                <a:solidFill>
                  <a:prstClr val="white"/>
                </a:solidFill>
              </a:rPr>
              <a:t>							              </a:t>
            </a:r>
            <a:endParaRPr lang="cs-CZ" sz="2000" dirty="0">
              <a:solidFill>
                <a:prstClr val="white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014991"/>
          </a:solidFill>
          <a:ln>
            <a:solidFill>
              <a:srgbClr val="005AB4"/>
            </a:solidFill>
          </a:ln>
        </p:spPr>
        <p:txBody>
          <a:bodyPr wrap="square">
            <a:spAutoFit/>
          </a:bodyPr>
          <a:lstStyle/>
          <a:p>
            <a:r>
              <a:rPr lang="cs-CZ" sz="2000" dirty="0" smtClean="0">
                <a:solidFill>
                  <a:prstClr val="white"/>
                </a:solidFill>
                <a:latin typeface="Century Gothic" pitchFamily="34" charset="0"/>
              </a:rPr>
              <a:t>     </a:t>
            </a:r>
            <a:r>
              <a:rPr lang="cs-CZ" sz="2000" dirty="0">
                <a:solidFill>
                  <a:schemeClr val="bg1"/>
                </a:solidFill>
              </a:rPr>
              <a:t>Aerosolový </a:t>
            </a:r>
            <a:r>
              <a:rPr lang="cs-CZ" sz="2000" dirty="0" err="1">
                <a:solidFill>
                  <a:schemeClr val="bg1"/>
                </a:solidFill>
              </a:rPr>
              <a:t>sampler</a:t>
            </a:r>
            <a:endParaRPr lang="cs-CZ" sz="2000" dirty="0">
              <a:ln>
                <a:solidFill>
                  <a:srgbClr val="6076B4">
                    <a:lumMod val="50000"/>
                  </a:srgbClr>
                </a:solidFill>
              </a:ln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316416" y="34985"/>
            <a:ext cx="561975" cy="365125"/>
          </a:xfrm>
        </p:spPr>
        <p:txBody>
          <a:bodyPr/>
          <a:lstStyle/>
          <a:p>
            <a:pPr algn="ctr"/>
            <a:fld id="{C57C594C-8AF2-4534-A1B8-E03545B48389}" type="slidenum">
              <a:rPr lang="cs-CZ" sz="2000" smtClean="0">
                <a:solidFill>
                  <a:prstClr val="white"/>
                </a:solidFill>
              </a:rPr>
              <a:pPr algn="ctr"/>
              <a:t>14</a:t>
            </a:fld>
            <a:endParaRPr lang="cs-CZ" sz="2000">
              <a:solidFill>
                <a:prstClr val="white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2" y="6531797"/>
            <a:ext cx="1150337" cy="287280"/>
          </a:xfrm>
          <a:prstGeom prst="rect">
            <a:avLst/>
          </a:prstGeom>
        </p:spPr>
      </p:pic>
      <p:pic>
        <p:nvPicPr>
          <p:cNvPr id="7" name="Obrázek 6" descr="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4256" y="1772816"/>
            <a:ext cx="3014135" cy="2703666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79861" y="4576262"/>
            <a:ext cx="3292051" cy="169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681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1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7950" y="1466726"/>
            <a:ext cx="8928100" cy="3853111"/>
          </a:xfrm>
          <a:prstGeom prst="rect">
            <a:avLst/>
          </a:prstGeo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-22951" y="6492875"/>
            <a:ext cx="9166951" cy="365125"/>
          </a:xfrm>
          <a:solidFill>
            <a:srgbClr val="014991"/>
          </a:solidFill>
        </p:spPr>
        <p:txBody>
          <a:bodyPr/>
          <a:lstStyle/>
          <a:p>
            <a:pPr algn="ctr"/>
            <a:r>
              <a:rPr lang="cs-CZ" sz="2000" dirty="0" smtClean="0">
                <a:solidFill>
                  <a:prstClr val="white"/>
                </a:solidFill>
              </a:rPr>
              <a:t>							              </a:t>
            </a:r>
            <a:endParaRPr lang="cs-CZ" sz="2000" dirty="0">
              <a:solidFill>
                <a:prstClr val="white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014991"/>
          </a:solidFill>
          <a:ln>
            <a:solidFill>
              <a:srgbClr val="005AB4"/>
            </a:solidFill>
          </a:ln>
        </p:spPr>
        <p:txBody>
          <a:bodyPr wrap="square">
            <a:spAutoFit/>
          </a:bodyPr>
          <a:lstStyle/>
          <a:p>
            <a:r>
              <a:rPr lang="cs-CZ" sz="2000" dirty="0" smtClean="0">
                <a:solidFill>
                  <a:prstClr val="white"/>
                </a:solidFill>
                <a:latin typeface="Century Gothic" pitchFamily="34" charset="0"/>
              </a:rPr>
              <a:t>     Systém měření pomocí DRON a robotů</a:t>
            </a:r>
            <a:endParaRPr lang="cs-CZ" sz="2000" dirty="0">
              <a:ln>
                <a:solidFill>
                  <a:srgbClr val="6076B4">
                    <a:lumMod val="50000"/>
                  </a:srgbClr>
                </a:solidFill>
              </a:ln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316416" y="34985"/>
            <a:ext cx="561975" cy="365125"/>
          </a:xfrm>
        </p:spPr>
        <p:txBody>
          <a:bodyPr/>
          <a:lstStyle/>
          <a:p>
            <a:pPr algn="ctr"/>
            <a:fld id="{C57C594C-8AF2-4534-A1B8-E03545B48389}" type="slidenum">
              <a:rPr lang="cs-CZ" sz="2000" smtClean="0">
                <a:solidFill>
                  <a:prstClr val="white"/>
                </a:solidFill>
              </a:rPr>
              <a:pPr algn="ctr"/>
              <a:t>15</a:t>
            </a:fld>
            <a:endParaRPr lang="cs-CZ" sz="2000">
              <a:solidFill>
                <a:prstClr val="white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2" y="6531797"/>
            <a:ext cx="1150337" cy="28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70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1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7950" y="1296869"/>
            <a:ext cx="8928100" cy="4192824"/>
          </a:xfrm>
          <a:prstGeom prst="rect">
            <a:avLst/>
          </a:prstGeo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-22951" y="6492875"/>
            <a:ext cx="9166951" cy="365125"/>
          </a:xfrm>
          <a:solidFill>
            <a:srgbClr val="014991"/>
          </a:solidFill>
        </p:spPr>
        <p:txBody>
          <a:bodyPr/>
          <a:lstStyle/>
          <a:p>
            <a:pPr algn="ctr"/>
            <a:r>
              <a:rPr lang="cs-CZ" sz="2000" dirty="0" smtClean="0">
                <a:solidFill>
                  <a:prstClr val="white"/>
                </a:solidFill>
              </a:rPr>
              <a:t>							              </a:t>
            </a:r>
            <a:endParaRPr lang="cs-CZ" sz="2000" dirty="0">
              <a:solidFill>
                <a:prstClr val="white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014991"/>
          </a:solidFill>
          <a:ln>
            <a:solidFill>
              <a:srgbClr val="005AB4"/>
            </a:solidFill>
          </a:ln>
        </p:spPr>
        <p:txBody>
          <a:bodyPr wrap="square">
            <a:spAutoFit/>
          </a:bodyPr>
          <a:lstStyle/>
          <a:p>
            <a:r>
              <a:rPr lang="cs-CZ" sz="2000" dirty="0" smtClean="0">
                <a:solidFill>
                  <a:prstClr val="white"/>
                </a:solidFill>
                <a:latin typeface="Century Gothic" pitchFamily="34" charset="0"/>
              </a:rPr>
              <a:t>     </a:t>
            </a:r>
            <a:r>
              <a:rPr lang="cs-CZ" sz="2000" dirty="0">
                <a:solidFill>
                  <a:prstClr val="white"/>
                </a:solidFill>
                <a:latin typeface="Century Gothic" pitchFamily="34" charset="0"/>
              </a:rPr>
              <a:t>Systém měření pomocí DRON a robotů</a:t>
            </a:r>
            <a:endParaRPr lang="cs-CZ" sz="2000" dirty="0">
              <a:ln>
                <a:solidFill>
                  <a:srgbClr val="6076B4">
                    <a:lumMod val="50000"/>
                  </a:srgbClr>
                </a:solidFill>
              </a:ln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316416" y="34985"/>
            <a:ext cx="561975" cy="365125"/>
          </a:xfrm>
        </p:spPr>
        <p:txBody>
          <a:bodyPr/>
          <a:lstStyle/>
          <a:p>
            <a:pPr algn="ctr"/>
            <a:fld id="{C57C594C-8AF2-4534-A1B8-E03545B48389}" type="slidenum">
              <a:rPr lang="cs-CZ" sz="2000" smtClean="0">
                <a:solidFill>
                  <a:prstClr val="white"/>
                </a:solidFill>
              </a:rPr>
              <a:pPr algn="ctr"/>
              <a:t>16</a:t>
            </a:fld>
            <a:endParaRPr lang="cs-CZ" sz="2000">
              <a:solidFill>
                <a:prstClr val="white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2" y="6531797"/>
            <a:ext cx="1150337" cy="28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893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-22951" y="6492875"/>
            <a:ext cx="9166951" cy="365125"/>
          </a:xfrm>
          <a:solidFill>
            <a:srgbClr val="014991"/>
          </a:solidFill>
        </p:spPr>
        <p:txBody>
          <a:bodyPr/>
          <a:lstStyle/>
          <a:p>
            <a:pPr algn="ctr"/>
            <a:r>
              <a:rPr lang="cs-CZ" sz="2000" dirty="0" smtClean="0">
                <a:solidFill>
                  <a:prstClr val="white"/>
                </a:solidFill>
              </a:rPr>
              <a:t>							              </a:t>
            </a:r>
            <a:endParaRPr lang="cs-CZ" sz="2000" dirty="0">
              <a:solidFill>
                <a:prstClr val="white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014991"/>
          </a:solidFill>
          <a:ln>
            <a:solidFill>
              <a:srgbClr val="005AB4"/>
            </a:solidFill>
          </a:ln>
        </p:spPr>
        <p:txBody>
          <a:bodyPr wrap="square">
            <a:spAutoFit/>
          </a:bodyPr>
          <a:lstStyle/>
          <a:p>
            <a:r>
              <a:rPr lang="cs-CZ" sz="2000" dirty="0" smtClean="0">
                <a:solidFill>
                  <a:prstClr val="white"/>
                </a:solidFill>
                <a:latin typeface="Century Gothic" pitchFamily="34" charset="0"/>
              </a:rPr>
              <a:t>     Robotizace průmyslu a budoucnost</a:t>
            </a:r>
            <a:endParaRPr lang="cs-CZ" sz="2000" dirty="0">
              <a:ln>
                <a:solidFill>
                  <a:srgbClr val="6076B4">
                    <a:lumMod val="50000"/>
                  </a:srgbClr>
                </a:solidFill>
              </a:ln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316416" y="34985"/>
            <a:ext cx="561975" cy="365125"/>
          </a:xfrm>
        </p:spPr>
        <p:txBody>
          <a:bodyPr/>
          <a:lstStyle/>
          <a:p>
            <a:pPr algn="ctr"/>
            <a:fld id="{C57C594C-8AF2-4534-A1B8-E03545B48389}" type="slidenum">
              <a:rPr lang="cs-CZ" sz="2000" smtClean="0">
                <a:solidFill>
                  <a:prstClr val="white"/>
                </a:solidFill>
              </a:rPr>
              <a:pPr algn="ctr"/>
              <a:t>17</a:t>
            </a:fld>
            <a:endParaRPr lang="cs-CZ" sz="2000">
              <a:solidFill>
                <a:prstClr val="white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2" y="6531797"/>
            <a:ext cx="1150337" cy="287280"/>
          </a:xfrm>
          <a:prstGeom prst="rect">
            <a:avLst/>
          </a:prstGeom>
        </p:spPr>
      </p:pic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rgbClr val="014991"/>
                </a:solidFill>
              </a:rPr>
              <a:t>Posílili jsme zkušenosti s </a:t>
            </a:r>
            <a:endParaRPr lang="cs-CZ" dirty="0" smtClean="0">
              <a:solidFill>
                <a:srgbClr val="014991"/>
              </a:solidFill>
            </a:endParaRPr>
          </a:p>
          <a:p>
            <a:pPr marL="0" indent="0">
              <a:buNone/>
            </a:pPr>
            <a:r>
              <a:rPr lang="cs-CZ" dirty="0" smtClean="0">
                <a:solidFill>
                  <a:srgbClr val="014991"/>
                </a:solidFill>
              </a:rPr>
              <a:t>automatizací </a:t>
            </a:r>
            <a:r>
              <a:rPr lang="cs-CZ" dirty="0">
                <a:solidFill>
                  <a:srgbClr val="014991"/>
                </a:solidFill>
              </a:rPr>
              <a:t>s </a:t>
            </a:r>
            <a:r>
              <a:rPr lang="cs-CZ" dirty="0" smtClean="0">
                <a:solidFill>
                  <a:srgbClr val="014991"/>
                </a:solidFill>
              </a:rPr>
              <a:t>„drone“ </a:t>
            </a:r>
          </a:p>
          <a:p>
            <a:pPr marL="0" indent="0">
              <a:buNone/>
            </a:pPr>
            <a:r>
              <a:rPr lang="cs-CZ" dirty="0" smtClean="0">
                <a:solidFill>
                  <a:srgbClr val="014991"/>
                </a:solidFill>
              </a:rPr>
              <a:t>technologií </a:t>
            </a:r>
            <a:r>
              <a:rPr lang="cs-CZ" dirty="0">
                <a:solidFill>
                  <a:srgbClr val="014991"/>
                </a:solidFill>
              </a:rPr>
              <a:t>a </a:t>
            </a:r>
            <a:r>
              <a:rPr lang="cs-CZ" dirty="0" smtClean="0">
                <a:solidFill>
                  <a:srgbClr val="014991"/>
                </a:solidFill>
              </a:rPr>
              <a:t>návazností</a:t>
            </a:r>
          </a:p>
          <a:p>
            <a:pPr marL="0" indent="0">
              <a:buNone/>
            </a:pPr>
            <a:r>
              <a:rPr lang="cs-CZ" dirty="0" smtClean="0">
                <a:solidFill>
                  <a:srgbClr val="014991"/>
                </a:solidFill>
              </a:rPr>
              <a:t>na </a:t>
            </a:r>
            <a:r>
              <a:rPr lang="cs-CZ" dirty="0">
                <a:solidFill>
                  <a:srgbClr val="014991"/>
                </a:solidFill>
              </a:rPr>
              <a:t>roboty. Rychle se </a:t>
            </a:r>
            <a:endParaRPr lang="cs-CZ" dirty="0" smtClean="0">
              <a:solidFill>
                <a:srgbClr val="014991"/>
              </a:solidFill>
            </a:endParaRPr>
          </a:p>
          <a:p>
            <a:pPr marL="0" indent="0">
              <a:buNone/>
            </a:pPr>
            <a:r>
              <a:rPr lang="cs-CZ" dirty="0" smtClean="0">
                <a:solidFill>
                  <a:srgbClr val="014991"/>
                </a:solidFill>
              </a:rPr>
              <a:t>rozvíjející </a:t>
            </a:r>
            <a:r>
              <a:rPr lang="cs-CZ" dirty="0">
                <a:solidFill>
                  <a:srgbClr val="014991"/>
                </a:solidFill>
              </a:rPr>
              <a:t>technologie </a:t>
            </a:r>
            <a:endParaRPr lang="cs-CZ" dirty="0" smtClean="0">
              <a:solidFill>
                <a:srgbClr val="014991"/>
              </a:solidFill>
            </a:endParaRPr>
          </a:p>
          <a:p>
            <a:pPr marL="0" indent="0">
              <a:buNone/>
            </a:pPr>
            <a:r>
              <a:rPr lang="cs-CZ" dirty="0" smtClean="0">
                <a:solidFill>
                  <a:srgbClr val="014991"/>
                </a:solidFill>
              </a:rPr>
              <a:t>pro </a:t>
            </a:r>
            <a:r>
              <a:rPr lang="cs-CZ" dirty="0">
                <a:solidFill>
                  <a:srgbClr val="014991"/>
                </a:solidFill>
              </a:rPr>
              <a:t>rychle rostoucí trh. </a:t>
            </a:r>
            <a:endParaRPr lang="cs-CZ" dirty="0" smtClean="0">
              <a:solidFill>
                <a:srgbClr val="014991"/>
              </a:solidFill>
            </a:endParaRPr>
          </a:p>
          <a:p>
            <a:pPr marL="0" indent="0">
              <a:buNone/>
            </a:pPr>
            <a:r>
              <a:rPr lang="cs-CZ" dirty="0" smtClean="0">
                <a:solidFill>
                  <a:srgbClr val="014991"/>
                </a:solidFill>
              </a:rPr>
              <a:t>Významný </a:t>
            </a:r>
            <a:r>
              <a:rPr lang="cs-CZ" dirty="0">
                <a:solidFill>
                  <a:srgbClr val="014991"/>
                </a:solidFill>
              </a:rPr>
              <a:t>posun pro </a:t>
            </a:r>
            <a:endParaRPr lang="cs-CZ" dirty="0" smtClean="0">
              <a:solidFill>
                <a:srgbClr val="014991"/>
              </a:solidFill>
            </a:endParaRPr>
          </a:p>
          <a:p>
            <a:pPr marL="0" indent="0">
              <a:buNone/>
            </a:pPr>
            <a:r>
              <a:rPr lang="cs-CZ" dirty="0" smtClean="0">
                <a:solidFill>
                  <a:srgbClr val="014991"/>
                </a:solidFill>
              </a:rPr>
              <a:t>aplikace </a:t>
            </a:r>
            <a:r>
              <a:rPr lang="cs-CZ" dirty="0">
                <a:solidFill>
                  <a:srgbClr val="014991"/>
                </a:solidFill>
              </a:rPr>
              <a:t>v jaderných </a:t>
            </a:r>
            <a:endParaRPr lang="cs-CZ" dirty="0" smtClean="0">
              <a:solidFill>
                <a:srgbClr val="014991"/>
              </a:solidFill>
            </a:endParaRPr>
          </a:p>
          <a:p>
            <a:pPr marL="0" indent="0">
              <a:buNone/>
            </a:pPr>
            <a:r>
              <a:rPr lang="cs-CZ" dirty="0" smtClean="0">
                <a:solidFill>
                  <a:srgbClr val="014991"/>
                </a:solidFill>
              </a:rPr>
              <a:t>a </a:t>
            </a:r>
            <a:r>
              <a:rPr lang="cs-CZ" dirty="0">
                <a:solidFill>
                  <a:srgbClr val="014991"/>
                </a:solidFill>
              </a:rPr>
              <a:t>radiačních měřeních.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87328" y="1412776"/>
            <a:ext cx="4410075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549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1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7950" y="1285987"/>
            <a:ext cx="8928100" cy="4214588"/>
          </a:xfrm>
          <a:prstGeom prst="rect">
            <a:avLst/>
          </a:prstGeo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-22951" y="6492875"/>
            <a:ext cx="9166951" cy="365125"/>
          </a:xfrm>
          <a:solidFill>
            <a:srgbClr val="014991"/>
          </a:solidFill>
        </p:spPr>
        <p:txBody>
          <a:bodyPr/>
          <a:lstStyle/>
          <a:p>
            <a:pPr algn="ctr"/>
            <a:r>
              <a:rPr lang="cs-CZ" sz="2000" dirty="0" smtClean="0">
                <a:solidFill>
                  <a:prstClr val="white"/>
                </a:solidFill>
              </a:rPr>
              <a:t>							              </a:t>
            </a:r>
            <a:endParaRPr lang="cs-CZ" sz="2000" dirty="0">
              <a:solidFill>
                <a:prstClr val="white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014991"/>
          </a:solidFill>
          <a:ln>
            <a:solidFill>
              <a:srgbClr val="005AB4"/>
            </a:solidFill>
          </a:ln>
        </p:spPr>
        <p:txBody>
          <a:bodyPr wrap="square">
            <a:spAutoFit/>
          </a:bodyPr>
          <a:lstStyle/>
          <a:p>
            <a:r>
              <a:rPr lang="cs-CZ" sz="2000" dirty="0" smtClean="0">
                <a:solidFill>
                  <a:prstClr val="white"/>
                </a:solidFill>
                <a:latin typeface="Century Gothic" pitchFamily="34" charset="0"/>
              </a:rPr>
              <a:t> </a:t>
            </a:r>
            <a:r>
              <a:rPr lang="cs-CZ" sz="2000" dirty="0">
                <a:solidFill>
                  <a:prstClr val="white"/>
                </a:solidFill>
                <a:latin typeface="Century Gothic" pitchFamily="34" charset="0"/>
              </a:rPr>
              <a:t>Systém měření pomocí DRON a robotů</a:t>
            </a:r>
            <a:endParaRPr lang="cs-CZ" sz="2000" dirty="0">
              <a:ln>
                <a:solidFill>
                  <a:srgbClr val="6076B4">
                    <a:lumMod val="50000"/>
                  </a:srgbClr>
                </a:solidFill>
              </a:ln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316416" y="34985"/>
            <a:ext cx="561975" cy="365125"/>
          </a:xfrm>
        </p:spPr>
        <p:txBody>
          <a:bodyPr/>
          <a:lstStyle/>
          <a:p>
            <a:pPr algn="ctr"/>
            <a:fld id="{C57C594C-8AF2-4534-A1B8-E03545B48389}" type="slidenum">
              <a:rPr lang="cs-CZ" sz="2000" smtClean="0">
                <a:solidFill>
                  <a:prstClr val="white"/>
                </a:solidFill>
              </a:rPr>
              <a:pPr algn="ctr"/>
              <a:t>18</a:t>
            </a:fld>
            <a:endParaRPr lang="cs-CZ" sz="2000">
              <a:solidFill>
                <a:prstClr val="white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2" y="6531797"/>
            <a:ext cx="1150337" cy="28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577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548680"/>
            <a:ext cx="8928992" cy="568863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sz="2000" dirty="0">
                <a:solidFill>
                  <a:schemeClr val="tx1"/>
                </a:solidFill>
              </a:rPr>
              <a:t>Modernizované odběrové zařízení JL-150 Hunter se spektrometrickým modulem nad aerosolovým </a:t>
            </a:r>
            <a:r>
              <a:rPr lang="cs-CZ" sz="2000" dirty="0" smtClean="0">
                <a:solidFill>
                  <a:schemeClr val="tx1"/>
                </a:solidFill>
              </a:rPr>
              <a:t>filtrem, dálkovým přenosem</a:t>
            </a:r>
          </a:p>
          <a:p>
            <a:pPr marL="0" lvl="0" indent="0">
              <a:buNone/>
            </a:pPr>
            <a:r>
              <a:rPr lang="cs-CZ" sz="2000" dirty="0" smtClean="0">
                <a:solidFill>
                  <a:schemeClr val="tx1"/>
                </a:solidFill>
              </a:rPr>
              <a:t>Dat, dálkovým řízením výkonu prosávání.</a:t>
            </a:r>
          </a:p>
          <a:p>
            <a:pPr marL="0" lvl="0" indent="0">
              <a:buNone/>
            </a:pPr>
            <a:endParaRPr lang="cs-CZ" sz="2000" dirty="0" smtClean="0">
              <a:solidFill>
                <a:schemeClr val="tx1"/>
              </a:solidFill>
            </a:endParaRPr>
          </a:p>
          <a:p>
            <a:pPr marL="0" lvl="0" indent="0">
              <a:buNone/>
            </a:pPr>
            <a:r>
              <a:rPr lang="cs-CZ" sz="2000" dirty="0">
                <a:solidFill>
                  <a:schemeClr val="tx1"/>
                </a:solidFill>
              </a:rPr>
              <a:t>Pohled pod víko modernizovaného odběrového </a:t>
            </a:r>
            <a:endParaRPr lang="cs-CZ" sz="2000" dirty="0" smtClean="0">
              <a:solidFill>
                <a:schemeClr val="tx1"/>
              </a:solidFill>
            </a:endParaRPr>
          </a:p>
          <a:p>
            <a:pPr marL="0" lvl="0" indent="0">
              <a:buNone/>
            </a:pPr>
            <a:r>
              <a:rPr lang="cs-CZ" sz="2000" dirty="0" smtClean="0">
                <a:solidFill>
                  <a:schemeClr val="tx1"/>
                </a:solidFill>
              </a:rPr>
              <a:t>zařízení </a:t>
            </a:r>
            <a:r>
              <a:rPr lang="cs-CZ" sz="2000" dirty="0">
                <a:solidFill>
                  <a:schemeClr val="tx1"/>
                </a:solidFill>
              </a:rPr>
              <a:t>JL-900 Sněhurka se spektrometrickým </a:t>
            </a:r>
            <a:endParaRPr lang="cs-CZ" sz="2000" dirty="0" smtClean="0">
              <a:solidFill>
                <a:schemeClr val="tx1"/>
              </a:solidFill>
            </a:endParaRPr>
          </a:p>
          <a:p>
            <a:pPr marL="0" lvl="0" indent="0">
              <a:buNone/>
            </a:pPr>
            <a:r>
              <a:rPr lang="cs-CZ" sz="2000" dirty="0" smtClean="0">
                <a:solidFill>
                  <a:schemeClr val="tx1"/>
                </a:solidFill>
              </a:rPr>
              <a:t>modulem </a:t>
            </a:r>
          </a:p>
          <a:p>
            <a:pPr marL="0" lvl="0" indent="0">
              <a:buNone/>
            </a:pPr>
            <a:r>
              <a:rPr lang="cs-CZ" sz="2000" dirty="0" smtClean="0">
                <a:solidFill>
                  <a:schemeClr val="tx1"/>
                </a:solidFill>
              </a:rPr>
              <a:t>nad </a:t>
            </a:r>
            <a:r>
              <a:rPr lang="cs-CZ" sz="2000" dirty="0">
                <a:solidFill>
                  <a:schemeClr val="tx1"/>
                </a:solidFill>
              </a:rPr>
              <a:t>aerosolovým </a:t>
            </a:r>
            <a:endParaRPr lang="cs-CZ" sz="2000" dirty="0" smtClean="0">
              <a:solidFill>
                <a:schemeClr val="tx1"/>
              </a:solidFill>
            </a:endParaRPr>
          </a:p>
          <a:p>
            <a:pPr marL="0" lvl="0" indent="0">
              <a:buNone/>
            </a:pPr>
            <a:r>
              <a:rPr lang="cs-CZ" sz="2000" dirty="0" smtClean="0">
                <a:solidFill>
                  <a:schemeClr val="tx1"/>
                </a:solidFill>
              </a:rPr>
              <a:t>filtrem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-22951" y="6492875"/>
            <a:ext cx="9166951" cy="365125"/>
          </a:xfrm>
          <a:solidFill>
            <a:srgbClr val="014991"/>
          </a:solidFill>
        </p:spPr>
        <p:txBody>
          <a:bodyPr/>
          <a:lstStyle/>
          <a:p>
            <a:pPr algn="ctr"/>
            <a:r>
              <a:rPr lang="cs-CZ" sz="2000" dirty="0" smtClean="0">
                <a:solidFill>
                  <a:prstClr val="white"/>
                </a:solidFill>
              </a:rPr>
              <a:t>							              </a:t>
            </a:r>
            <a:endParaRPr lang="cs-CZ" sz="2000" dirty="0">
              <a:solidFill>
                <a:prstClr val="white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014991"/>
          </a:solidFill>
          <a:ln>
            <a:solidFill>
              <a:srgbClr val="005AB4"/>
            </a:solidFill>
          </a:ln>
        </p:spPr>
        <p:txBody>
          <a:bodyPr wrap="square">
            <a:spAutoFit/>
          </a:bodyPr>
          <a:lstStyle/>
          <a:p>
            <a:r>
              <a:rPr lang="cs-CZ" sz="2000" dirty="0" smtClean="0">
                <a:solidFill>
                  <a:prstClr val="white"/>
                </a:solidFill>
                <a:latin typeface="Century Gothic" pitchFamily="34" charset="0"/>
              </a:rPr>
              <a:t>     Velkokapacitní odběrové zařízení aerosolu</a:t>
            </a:r>
            <a:endParaRPr lang="cs-CZ" sz="2000" dirty="0">
              <a:ln>
                <a:solidFill>
                  <a:srgbClr val="6076B4">
                    <a:lumMod val="50000"/>
                  </a:srgbClr>
                </a:solidFill>
              </a:ln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316416" y="34985"/>
            <a:ext cx="561975" cy="365125"/>
          </a:xfrm>
        </p:spPr>
        <p:txBody>
          <a:bodyPr/>
          <a:lstStyle/>
          <a:p>
            <a:pPr algn="ctr"/>
            <a:fld id="{C57C594C-8AF2-4534-A1B8-E03545B48389}" type="slidenum">
              <a:rPr lang="cs-CZ" sz="2000" smtClean="0">
                <a:solidFill>
                  <a:prstClr val="white"/>
                </a:solidFill>
              </a:rPr>
              <a:pPr algn="ctr"/>
              <a:t>19</a:t>
            </a:fld>
            <a:endParaRPr lang="cs-CZ" sz="2000">
              <a:solidFill>
                <a:prstClr val="white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2" y="6531797"/>
            <a:ext cx="1150337" cy="287280"/>
          </a:xfrm>
          <a:prstGeom prst="rect">
            <a:avLst/>
          </a:prstGeom>
        </p:spPr>
      </p:pic>
      <p:pic>
        <p:nvPicPr>
          <p:cNvPr id="9" name="Obrázek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5644" y="2862850"/>
            <a:ext cx="3100492" cy="2863437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5" y="1196752"/>
            <a:ext cx="2808312" cy="452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511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548680"/>
            <a:ext cx="8928992" cy="568863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cs-CZ" sz="3000" dirty="0">
                <a:solidFill>
                  <a:schemeClr val="tx1"/>
                </a:solidFill>
              </a:rPr>
              <a:t>Na základě zkušeností z monitorování následků havárií na jaderných elektrárnách byl proveden výzkum, vývoj, konstrukce a terénní odzkoušení nových systémů včasného </a:t>
            </a:r>
            <a:r>
              <a:rPr lang="cs-CZ" sz="3000" dirty="0" smtClean="0">
                <a:solidFill>
                  <a:schemeClr val="tx1"/>
                </a:solidFill>
              </a:rPr>
              <a:t>varování, </a:t>
            </a:r>
            <a:r>
              <a:rPr lang="cs-CZ" sz="3000" dirty="0">
                <a:solidFill>
                  <a:schemeClr val="tx1"/>
                </a:solidFill>
              </a:rPr>
              <a:t>monitorování životního prostředí a osob v dálkově nastavitelném režimu provozu, automatizovaném měření a vyhodnocování na obsah radionuklidů s předáváním výsledků a se zasíláním varovných zpráv při překročení nastavených úrovní</a:t>
            </a:r>
            <a:r>
              <a:rPr lang="cs-CZ" sz="3000" dirty="0" smtClean="0">
                <a:solidFill>
                  <a:schemeClr val="tx1"/>
                </a:solidFill>
              </a:rPr>
              <a:t>.</a:t>
            </a:r>
          </a:p>
          <a:p>
            <a:pPr marL="0" indent="0" algn="ctr">
              <a:buNone/>
            </a:pPr>
            <a:endParaRPr lang="cs-CZ" sz="30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cs-CZ" sz="3000" dirty="0">
                <a:solidFill>
                  <a:schemeClr val="tx1"/>
                </a:solidFill>
              </a:rPr>
              <a:t>Činnost VaV společnosti </a:t>
            </a:r>
            <a:r>
              <a:rPr lang="cs-CZ" sz="3000" b="1" dirty="0">
                <a:solidFill>
                  <a:srgbClr val="005AB4"/>
                </a:solidFill>
              </a:rPr>
              <a:t>NUVIA a.s. </a:t>
            </a:r>
            <a:r>
              <a:rPr lang="cs-CZ" sz="3000" dirty="0">
                <a:solidFill>
                  <a:schemeClr val="tx1"/>
                </a:solidFill>
              </a:rPr>
              <a:t>ve spolupráci se školami a výzkumnými ústavy cíleně směřuje do bezpečnostního výzkumu ve vztahu k životnímu prostředí.</a:t>
            </a:r>
          </a:p>
          <a:p>
            <a:pPr marL="0" lvl="0" indent="0">
              <a:buNone/>
            </a:pPr>
            <a:endParaRPr lang="cs-CZ" sz="2900" dirty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cs-CZ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cs-CZ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cs-CZ" sz="2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cs-CZ" sz="2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-22951" y="6492875"/>
            <a:ext cx="9166951" cy="365125"/>
          </a:xfrm>
          <a:solidFill>
            <a:srgbClr val="014991"/>
          </a:solidFill>
        </p:spPr>
        <p:txBody>
          <a:bodyPr/>
          <a:lstStyle/>
          <a:p>
            <a:pPr algn="ctr"/>
            <a:r>
              <a:rPr lang="cs-CZ" sz="2000" dirty="0" smtClean="0">
                <a:solidFill>
                  <a:prstClr val="white"/>
                </a:solidFill>
              </a:rPr>
              <a:t>							              </a:t>
            </a:r>
            <a:endParaRPr lang="cs-CZ" sz="2000" dirty="0">
              <a:solidFill>
                <a:prstClr val="white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014991"/>
          </a:solidFill>
          <a:ln>
            <a:solidFill>
              <a:srgbClr val="005AB4"/>
            </a:solidFill>
          </a:ln>
        </p:spPr>
        <p:txBody>
          <a:bodyPr wrap="square">
            <a:spAutoFit/>
          </a:bodyPr>
          <a:lstStyle/>
          <a:p>
            <a:r>
              <a:rPr lang="cs-CZ" sz="2000" dirty="0" smtClean="0">
                <a:solidFill>
                  <a:prstClr val="white"/>
                </a:solidFill>
                <a:latin typeface="Century Gothic" pitchFamily="34" charset="0"/>
              </a:rPr>
              <a:t>     ZAMĚŘENÍ VaV DO PRAXE</a:t>
            </a:r>
            <a:endParaRPr lang="cs-CZ" sz="2000" dirty="0">
              <a:ln>
                <a:solidFill>
                  <a:srgbClr val="6076B4">
                    <a:lumMod val="50000"/>
                  </a:srgbClr>
                </a:solidFill>
              </a:ln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316416" y="34985"/>
            <a:ext cx="561975" cy="365125"/>
          </a:xfrm>
        </p:spPr>
        <p:txBody>
          <a:bodyPr/>
          <a:lstStyle/>
          <a:p>
            <a:pPr algn="ctr"/>
            <a:fld id="{C57C594C-8AF2-4534-A1B8-E03545B48389}" type="slidenum">
              <a:rPr lang="cs-CZ" sz="2000" smtClean="0">
                <a:solidFill>
                  <a:prstClr val="white"/>
                </a:solidFill>
              </a:rPr>
              <a:pPr algn="ctr"/>
              <a:t>2</a:t>
            </a:fld>
            <a:endParaRPr lang="cs-CZ" sz="2000">
              <a:solidFill>
                <a:prstClr val="white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2" y="6531797"/>
            <a:ext cx="1150337" cy="28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756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548680"/>
            <a:ext cx="8928992" cy="56886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 smtClean="0">
                <a:solidFill>
                  <a:schemeClr val="tx1"/>
                </a:solidFill>
              </a:rPr>
              <a:t>Do BV </a:t>
            </a:r>
            <a:r>
              <a:rPr lang="cs-CZ" sz="2000" b="1" dirty="0">
                <a:solidFill>
                  <a:schemeClr val="tx1"/>
                </a:solidFill>
              </a:rPr>
              <a:t>výzkumu </a:t>
            </a:r>
            <a:r>
              <a:rPr lang="cs-CZ" sz="2000" b="1" dirty="0" smtClean="0">
                <a:solidFill>
                  <a:schemeClr val="tx1"/>
                </a:solidFill>
              </a:rPr>
              <a:t>pro r</a:t>
            </a:r>
            <a:r>
              <a:rPr lang="cs-CZ" sz="2000" b="1" dirty="0">
                <a:solidFill>
                  <a:schemeClr val="tx1"/>
                </a:solidFill>
              </a:rPr>
              <a:t>. 2017 </a:t>
            </a:r>
            <a:r>
              <a:rPr lang="cs-CZ" sz="2000" b="1" dirty="0" smtClean="0">
                <a:solidFill>
                  <a:schemeClr val="tx1"/>
                </a:solidFill>
              </a:rPr>
              <a:t>jsme podali návrhy nových projektů:</a:t>
            </a:r>
          </a:p>
          <a:p>
            <a:pPr marL="0" indent="0">
              <a:buNone/>
            </a:pPr>
            <a:endParaRPr lang="cs-CZ" sz="2000" b="1" dirty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Měřící </a:t>
            </a:r>
            <a:r>
              <a:rPr lang="cs-CZ" dirty="0">
                <a:solidFill>
                  <a:schemeClr val="tx1"/>
                </a:solidFill>
              </a:rPr>
              <a:t>zařízení radioaktivity pro zásahové jednotky se satelitním přenosem dat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Multifunkční </a:t>
            </a:r>
            <a:r>
              <a:rPr lang="cs-CZ" dirty="0">
                <a:solidFill>
                  <a:schemeClr val="tx1"/>
                </a:solidFill>
              </a:rPr>
              <a:t>odběrové a detekční zařízení CBRN látek pro potřeby IZS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Nová </a:t>
            </a:r>
            <a:r>
              <a:rPr lang="cs-CZ" dirty="0">
                <a:solidFill>
                  <a:schemeClr val="tx1"/>
                </a:solidFill>
              </a:rPr>
              <a:t>generace portálových monitorů pro zajištění bezpečnosti obyvatelstva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Systémy </a:t>
            </a:r>
            <a:r>
              <a:rPr lang="cs-CZ" dirty="0">
                <a:solidFill>
                  <a:schemeClr val="tx1"/>
                </a:solidFill>
              </a:rPr>
              <a:t>pro on-line měření umělé radioaktivity v povrchových vodách za havárie jaderné elektrárny s dálkovým přenosem dat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Vývoj </a:t>
            </a:r>
            <a:r>
              <a:rPr lang="cs-CZ" dirty="0">
                <a:solidFill>
                  <a:schemeClr val="tx1"/>
                </a:solidFill>
              </a:rPr>
              <a:t>systému pro zvýšení bezpečnosti občanů cestujících letadlem při radiační mimořádné </a:t>
            </a:r>
            <a:r>
              <a:rPr lang="cs-CZ" dirty="0" smtClean="0">
                <a:solidFill>
                  <a:schemeClr val="tx1"/>
                </a:solidFill>
              </a:rPr>
              <a:t>situaci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-22951" y="6492875"/>
            <a:ext cx="9166951" cy="365125"/>
          </a:xfrm>
          <a:solidFill>
            <a:srgbClr val="014991"/>
          </a:solidFill>
        </p:spPr>
        <p:txBody>
          <a:bodyPr/>
          <a:lstStyle/>
          <a:p>
            <a:pPr algn="ctr"/>
            <a:r>
              <a:rPr lang="cs-CZ" sz="2000" dirty="0" smtClean="0">
                <a:solidFill>
                  <a:prstClr val="white"/>
                </a:solidFill>
              </a:rPr>
              <a:t>							              </a:t>
            </a:r>
            <a:endParaRPr lang="cs-CZ" sz="2000" dirty="0">
              <a:solidFill>
                <a:prstClr val="white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014991"/>
          </a:solidFill>
          <a:ln>
            <a:solidFill>
              <a:srgbClr val="005AB4"/>
            </a:solidFill>
          </a:ln>
        </p:spPr>
        <p:txBody>
          <a:bodyPr wrap="square">
            <a:spAutoFit/>
          </a:bodyPr>
          <a:lstStyle/>
          <a:p>
            <a:r>
              <a:rPr lang="cs-CZ" sz="2000" dirty="0" smtClean="0">
                <a:solidFill>
                  <a:prstClr val="white"/>
                </a:solidFill>
                <a:latin typeface="Century Gothic" pitchFamily="34" charset="0"/>
              </a:rPr>
              <a:t>     </a:t>
            </a:r>
            <a:r>
              <a:rPr lang="cs-CZ" sz="2000" dirty="0" err="1" smtClean="0">
                <a:solidFill>
                  <a:prstClr val="white"/>
                </a:solidFill>
                <a:latin typeface="Century Gothic" pitchFamily="34" charset="0"/>
              </a:rPr>
              <a:t>xx</a:t>
            </a:r>
            <a:endParaRPr lang="cs-CZ" sz="2000" dirty="0">
              <a:ln>
                <a:solidFill>
                  <a:srgbClr val="6076B4">
                    <a:lumMod val="50000"/>
                  </a:srgbClr>
                </a:solidFill>
              </a:ln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316416" y="34985"/>
            <a:ext cx="561975" cy="365125"/>
          </a:xfrm>
        </p:spPr>
        <p:txBody>
          <a:bodyPr/>
          <a:lstStyle/>
          <a:p>
            <a:pPr algn="ctr"/>
            <a:fld id="{C57C594C-8AF2-4534-A1B8-E03545B48389}" type="slidenum">
              <a:rPr lang="cs-CZ" sz="2000" smtClean="0">
                <a:solidFill>
                  <a:prstClr val="white"/>
                </a:solidFill>
              </a:rPr>
              <a:pPr algn="ctr"/>
              <a:t>20</a:t>
            </a:fld>
            <a:endParaRPr lang="cs-CZ" sz="2000">
              <a:solidFill>
                <a:prstClr val="white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2" y="6531797"/>
            <a:ext cx="1150337" cy="28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58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-22951" y="6492875"/>
            <a:ext cx="9166951" cy="365125"/>
          </a:xfrm>
          <a:solidFill>
            <a:srgbClr val="014991"/>
          </a:solidFill>
        </p:spPr>
        <p:txBody>
          <a:bodyPr/>
          <a:lstStyle/>
          <a:p>
            <a:pPr algn="ctr"/>
            <a:r>
              <a:rPr lang="cs-CZ" sz="2000" dirty="0" smtClean="0">
                <a:solidFill>
                  <a:prstClr val="white"/>
                </a:solidFill>
              </a:rPr>
              <a:t>							              </a:t>
            </a:r>
            <a:endParaRPr lang="cs-CZ" sz="2000" dirty="0">
              <a:solidFill>
                <a:prstClr val="white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014991"/>
          </a:solidFill>
          <a:ln>
            <a:solidFill>
              <a:srgbClr val="005AB4"/>
            </a:solidFill>
          </a:ln>
        </p:spPr>
        <p:txBody>
          <a:bodyPr wrap="square">
            <a:spAutoFit/>
          </a:bodyPr>
          <a:lstStyle/>
          <a:p>
            <a:r>
              <a:rPr lang="cs-CZ" sz="2000" dirty="0" smtClean="0">
                <a:solidFill>
                  <a:prstClr val="white"/>
                </a:solidFill>
                <a:latin typeface="Century Gothic" pitchFamily="34" charset="0"/>
              </a:rPr>
              <a:t>     APROCHEM 2016</a:t>
            </a:r>
            <a:endParaRPr lang="cs-CZ" sz="2000" dirty="0">
              <a:ln>
                <a:solidFill>
                  <a:srgbClr val="6076B4">
                    <a:lumMod val="50000"/>
                  </a:srgbClr>
                </a:solidFill>
              </a:ln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316416" y="34985"/>
            <a:ext cx="561975" cy="365125"/>
          </a:xfrm>
        </p:spPr>
        <p:txBody>
          <a:bodyPr/>
          <a:lstStyle/>
          <a:p>
            <a:pPr algn="ctr"/>
            <a:fld id="{C57C594C-8AF2-4534-A1B8-E03545B48389}" type="slidenum">
              <a:rPr lang="cs-CZ" sz="2000" smtClean="0">
                <a:solidFill>
                  <a:prstClr val="white"/>
                </a:solidFill>
              </a:rPr>
              <a:pPr algn="ctr"/>
              <a:t>21</a:t>
            </a:fld>
            <a:endParaRPr lang="cs-CZ" sz="2000">
              <a:solidFill>
                <a:prstClr val="white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2" y="6531797"/>
            <a:ext cx="1150337" cy="287280"/>
          </a:xfrm>
          <a:prstGeom prst="rect">
            <a:avLst/>
          </a:prstGeom>
        </p:spPr>
      </p:pic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45724" y="1251698"/>
            <a:ext cx="8229600" cy="438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739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548680"/>
            <a:ext cx="8928992" cy="568863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sz="3200" dirty="0">
                <a:solidFill>
                  <a:schemeClr val="tx1"/>
                </a:solidFill>
              </a:rPr>
              <a:t>N</a:t>
            </a:r>
            <a:r>
              <a:rPr lang="cs-CZ" b="1" dirty="0">
                <a:solidFill>
                  <a:schemeClr val="tx1"/>
                </a:solidFill>
              </a:rPr>
              <a:t>ěkteré VaV projekty řešené u firmy </a:t>
            </a:r>
            <a:r>
              <a:rPr lang="cs-CZ" b="1" dirty="0" smtClean="0">
                <a:solidFill>
                  <a:schemeClr val="tx1"/>
                </a:solidFill>
              </a:rPr>
              <a:t>NUVIA a.s</a:t>
            </a:r>
            <a:r>
              <a:rPr lang="cs-CZ" b="1" dirty="0">
                <a:solidFill>
                  <a:schemeClr val="tx1"/>
                </a:solidFill>
              </a:rPr>
              <a:t>., např</a:t>
            </a:r>
            <a:r>
              <a:rPr lang="cs-CZ" b="1" dirty="0" smtClean="0">
                <a:solidFill>
                  <a:schemeClr val="tx1"/>
                </a:solidFill>
              </a:rPr>
              <a:t>.</a:t>
            </a:r>
          </a:p>
          <a:p>
            <a:pPr marL="0" lvl="0" indent="0">
              <a:buNone/>
            </a:pPr>
            <a:r>
              <a:rPr lang="cs-CZ" b="1" dirty="0">
                <a:solidFill>
                  <a:schemeClr val="tx1"/>
                </a:solidFill>
              </a:rPr>
              <a:t/>
            </a:r>
            <a:br>
              <a:rPr lang="cs-CZ" b="1" dirty="0">
                <a:solidFill>
                  <a:schemeClr val="tx1"/>
                </a:solidFill>
              </a:rPr>
            </a:br>
            <a:r>
              <a:rPr lang="cs-CZ" sz="3200" dirty="0">
                <a:solidFill>
                  <a:schemeClr val="tx1"/>
                </a:solidFill>
              </a:rPr>
              <a:t>- TA ČR – program ALFA a Centrum kompetence, </a:t>
            </a:r>
            <a:endParaRPr lang="cs-CZ" sz="3200" dirty="0" smtClean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cs-CZ" sz="32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r>
              <a:rPr lang="cs-CZ" sz="3200" dirty="0">
                <a:solidFill>
                  <a:schemeClr val="tx1"/>
                </a:solidFill>
              </a:rPr>
              <a:t/>
            </a:r>
            <a:br>
              <a:rPr lang="cs-CZ" sz="3200" dirty="0">
                <a:solidFill>
                  <a:schemeClr val="tx1"/>
                </a:solidFill>
              </a:rPr>
            </a:br>
            <a:endParaRPr lang="cs-CZ" sz="3200" dirty="0" smtClean="0">
              <a:solidFill>
                <a:schemeClr val="tx1"/>
              </a:solidFill>
            </a:endParaRPr>
          </a:p>
          <a:p>
            <a:pPr marL="0" lvl="0" indent="0">
              <a:buNone/>
            </a:pPr>
            <a:r>
              <a:rPr lang="cs-CZ" sz="3200" dirty="0" smtClean="0">
                <a:solidFill>
                  <a:schemeClr val="tx1"/>
                </a:solidFill>
              </a:rPr>
              <a:t>- </a:t>
            </a:r>
            <a:r>
              <a:rPr lang="cs-CZ" sz="3200" dirty="0">
                <a:solidFill>
                  <a:schemeClr val="tx1"/>
                </a:solidFill>
              </a:rPr>
              <a:t>Min. vnitra - bezpečnostní vývoj </a:t>
            </a:r>
            <a:br>
              <a:rPr lang="cs-CZ" sz="3200" dirty="0">
                <a:solidFill>
                  <a:schemeClr val="tx1"/>
                </a:solidFill>
              </a:rPr>
            </a:br>
            <a:r>
              <a:rPr lang="cs-CZ" sz="3200" dirty="0">
                <a:solidFill>
                  <a:schemeClr val="tx1"/>
                </a:solidFill>
              </a:rPr>
              <a:t/>
            </a:r>
            <a:br>
              <a:rPr lang="cs-CZ" sz="3200" dirty="0">
                <a:solidFill>
                  <a:schemeClr val="tx1"/>
                </a:solidFill>
              </a:rPr>
            </a:br>
            <a:endParaRPr lang="cs-CZ" sz="2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-22951" y="6492875"/>
            <a:ext cx="9166951" cy="365125"/>
          </a:xfrm>
          <a:solidFill>
            <a:srgbClr val="014991"/>
          </a:solidFill>
        </p:spPr>
        <p:txBody>
          <a:bodyPr/>
          <a:lstStyle/>
          <a:p>
            <a:pPr algn="ctr"/>
            <a:r>
              <a:rPr lang="cs-CZ" sz="2000" dirty="0" smtClean="0">
                <a:solidFill>
                  <a:prstClr val="white"/>
                </a:solidFill>
              </a:rPr>
              <a:t>							              </a:t>
            </a:r>
            <a:endParaRPr lang="cs-CZ" sz="2000" dirty="0">
              <a:solidFill>
                <a:prstClr val="white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014991"/>
          </a:solidFill>
          <a:ln>
            <a:solidFill>
              <a:srgbClr val="005AB4"/>
            </a:solidFill>
          </a:ln>
        </p:spPr>
        <p:txBody>
          <a:bodyPr wrap="square">
            <a:spAutoFit/>
          </a:bodyPr>
          <a:lstStyle/>
          <a:p>
            <a:r>
              <a:rPr lang="cs-CZ" sz="2000" dirty="0" smtClean="0">
                <a:solidFill>
                  <a:prstClr val="white"/>
                </a:solidFill>
                <a:latin typeface="Century Gothic" pitchFamily="34" charset="0"/>
              </a:rPr>
              <a:t>     ZAPOJENÍ DO DOTOVANÝCH PROJEKTŮ V RÁMCI ČR</a:t>
            </a:r>
            <a:endParaRPr lang="cs-CZ" sz="2000" dirty="0">
              <a:ln>
                <a:solidFill>
                  <a:srgbClr val="6076B4">
                    <a:lumMod val="50000"/>
                  </a:srgbClr>
                </a:solidFill>
              </a:ln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316416" y="34985"/>
            <a:ext cx="561975" cy="365125"/>
          </a:xfrm>
        </p:spPr>
        <p:txBody>
          <a:bodyPr/>
          <a:lstStyle/>
          <a:p>
            <a:pPr algn="ctr"/>
            <a:fld id="{C57C594C-8AF2-4534-A1B8-E03545B48389}" type="slidenum">
              <a:rPr lang="cs-CZ" sz="2000" smtClean="0">
                <a:solidFill>
                  <a:prstClr val="white"/>
                </a:solidFill>
              </a:rPr>
              <a:pPr algn="ctr"/>
              <a:t>3</a:t>
            </a:fld>
            <a:endParaRPr lang="cs-CZ" sz="2000">
              <a:solidFill>
                <a:prstClr val="white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2" y="6531797"/>
            <a:ext cx="1150337" cy="28728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2564904"/>
            <a:ext cx="7235400" cy="140514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134" y="4939511"/>
            <a:ext cx="7202826" cy="125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712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548680"/>
            <a:ext cx="8928992" cy="5688631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cs-CZ" sz="2000" dirty="0">
                <a:solidFill>
                  <a:schemeClr val="tx1"/>
                </a:solidFill>
              </a:rPr>
              <a:t>V rámci vývoje skupiny NUVIA v návaznosti </a:t>
            </a:r>
          </a:p>
          <a:p>
            <a:pPr marL="0" lvl="0" indent="0">
              <a:buNone/>
            </a:pPr>
            <a:r>
              <a:rPr lang="cs-CZ" sz="2000" dirty="0">
                <a:solidFill>
                  <a:schemeClr val="tx1"/>
                </a:solidFill>
              </a:rPr>
              <a:t>na nově budovanou značku </a:t>
            </a:r>
            <a:r>
              <a:rPr lang="cs-CZ" sz="2000" dirty="0">
                <a:solidFill>
                  <a:srgbClr val="0000FF"/>
                </a:solidFill>
              </a:rPr>
              <a:t>NUVIA-TECH </a:t>
            </a:r>
            <a:r>
              <a:rPr lang="cs-CZ" sz="2000" dirty="0">
                <a:solidFill>
                  <a:schemeClr val="tx1"/>
                </a:solidFill>
              </a:rPr>
              <a:t> </a:t>
            </a:r>
          </a:p>
          <a:p>
            <a:pPr marL="0" lvl="0" indent="0">
              <a:buNone/>
            </a:pPr>
            <a:endParaRPr lang="cs-CZ" sz="2000" dirty="0" smtClean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cs-CZ" sz="20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cs-CZ" sz="2000" dirty="0" smtClean="0">
              <a:solidFill>
                <a:schemeClr val="tx1"/>
              </a:solidFill>
            </a:endParaRPr>
          </a:p>
          <a:p>
            <a:pPr marL="0" lvl="0" indent="0">
              <a:buNone/>
            </a:pPr>
            <a:r>
              <a:rPr lang="cs-CZ" sz="2000" dirty="0" smtClean="0">
                <a:solidFill>
                  <a:schemeClr val="tx1"/>
                </a:solidFill>
              </a:rPr>
              <a:t>dochází </a:t>
            </a:r>
            <a:r>
              <a:rPr lang="cs-CZ" sz="2000" dirty="0">
                <a:solidFill>
                  <a:schemeClr val="tx1"/>
                </a:solidFill>
              </a:rPr>
              <a:t>od roku 2012 k výrazným posunům interního, nebo zakázkového vývoje vlastního portfolia výrobků v radiačním monitoringu a ochraně. </a:t>
            </a:r>
            <a:br>
              <a:rPr lang="cs-CZ" sz="2000" dirty="0">
                <a:solidFill>
                  <a:schemeClr val="tx1"/>
                </a:solidFill>
              </a:rPr>
            </a:br>
            <a:endParaRPr lang="cs-CZ" sz="2000" dirty="0" smtClean="0">
              <a:solidFill>
                <a:schemeClr val="tx1"/>
              </a:solidFill>
            </a:endParaRPr>
          </a:p>
          <a:p>
            <a:pPr marL="0" lvl="0" indent="0">
              <a:buNone/>
            </a:pPr>
            <a:r>
              <a:rPr lang="cs-CZ" sz="2000" b="1" dirty="0" smtClean="0">
                <a:solidFill>
                  <a:schemeClr val="tx1"/>
                </a:solidFill>
              </a:rPr>
              <a:t>Spolupráce </a:t>
            </a:r>
            <a:r>
              <a:rPr lang="cs-CZ" sz="2000" b="1" dirty="0">
                <a:solidFill>
                  <a:schemeClr val="tx1"/>
                </a:solidFill>
              </a:rPr>
              <a:t>s významnými </a:t>
            </a:r>
            <a:r>
              <a:rPr lang="cs-CZ" sz="2000" b="1" dirty="0" smtClean="0">
                <a:solidFill>
                  <a:schemeClr val="tx1"/>
                </a:solidFill>
              </a:rPr>
              <a:t>organizacemi</a:t>
            </a:r>
          </a:p>
          <a:p>
            <a:pPr marL="0" lvl="0" indent="0">
              <a:buNone/>
            </a:pPr>
            <a:r>
              <a:rPr lang="cs-CZ" sz="2000" dirty="0" smtClean="0">
                <a:solidFill>
                  <a:schemeClr val="tx1"/>
                </a:solidFill>
              </a:rPr>
              <a:t>SÚRO </a:t>
            </a:r>
            <a:r>
              <a:rPr lang="cs-CZ" sz="2000" dirty="0">
                <a:solidFill>
                  <a:schemeClr val="tx1"/>
                </a:solidFill>
              </a:rPr>
              <a:t>v.v.i, UTEF VUT, UK MFF, ÚOPZHN UNOB, </a:t>
            </a:r>
            <a:r>
              <a:rPr lang="cs-CZ" sz="2000" dirty="0" smtClean="0">
                <a:solidFill>
                  <a:schemeClr val="tx1"/>
                </a:solidFill>
              </a:rPr>
              <a:t>SUJCHBO v.v.i., UJF</a:t>
            </a:r>
          </a:p>
          <a:p>
            <a:pPr marL="0" lvl="0" indent="0">
              <a:buNone/>
            </a:pPr>
            <a:r>
              <a:rPr lang="cs-CZ" sz="2000" dirty="0" smtClean="0">
                <a:solidFill>
                  <a:schemeClr val="tx1"/>
                </a:solidFill>
              </a:rPr>
              <a:t>CRYTUR </a:t>
            </a:r>
            <a:r>
              <a:rPr lang="cs-CZ" sz="2000" dirty="0">
                <a:solidFill>
                  <a:schemeClr val="tx1"/>
                </a:solidFill>
              </a:rPr>
              <a:t>s.r.o., TEMA s.r.o. </a:t>
            </a:r>
            <a:endParaRPr lang="cs-CZ" sz="2000" dirty="0" smtClean="0">
              <a:solidFill>
                <a:schemeClr val="tx1"/>
              </a:solidFill>
            </a:endParaRPr>
          </a:p>
          <a:p>
            <a:pPr marL="0" lvl="0" indent="0">
              <a:buNone/>
            </a:pPr>
            <a:r>
              <a:rPr lang="cs-CZ" sz="2000" dirty="0" smtClean="0">
                <a:solidFill>
                  <a:schemeClr val="tx1"/>
                </a:solidFill>
              </a:rPr>
              <a:t>a </a:t>
            </a:r>
          </a:p>
          <a:p>
            <a:pPr marL="0" lvl="0" indent="0">
              <a:buNone/>
            </a:pPr>
            <a:r>
              <a:rPr lang="cs-CZ" sz="2000" b="1" dirty="0" smtClean="0">
                <a:solidFill>
                  <a:schemeClr val="tx1"/>
                </a:solidFill>
              </a:rPr>
              <a:t>členy </a:t>
            </a:r>
            <a:r>
              <a:rPr lang="cs-CZ" sz="2000" b="1" dirty="0">
                <a:solidFill>
                  <a:schemeClr val="tx1"/>
                </a:solidFill>
              </a:rPr>
              <a:t>skupiny NUVIA </a:t>
            </a:r>
            <a:r>
              <a:rPr lang="cs-CZ" sz="2000" dirty="0">
                <a:solidFill>
                  <a:schemeClr val="tx1"/>
                </a:solidFill>
              </a:rPr>
              <a:t>France, UK, India, </a:t>
            </a:r>
            <a:r>
              <a:rPr lang="cs-CZ" sz="2000" dirty="0" err="1">
                <a:solidFill>
                  <a:schemeClr val="tx1"/>
                </a:solidFill>
              </a:rPr>
              <a:t>Canada</a:t>
            </a:r>
            <a:r>
              <a:rPr lang="cs-CZ" sz="2000" dirty="0">
                <a:solidFill>
                  <a:schemeClr val="tx1"/>
                </a:solidFill>
              </a:rPr>
              <a:t>, NUVIA CZ, </a:t>
            </a:r>
            <a:r>
              <a:rPr lang="cs-CZ" sz="2000" dirty="0" err="1">
                <a:solidFill>
                  <a:schemeClr val="tx1"/>
                </a:solidFill>
              </a:rPr>
              <a:t>Nordic</a:t>
            </a:r>
            <a:r>
              <a:rPr lang="cs-CZ" sz="2000" dirty="0">
                <a:solidFill>
                  <a:schemeClr val="tx1"/>
                </a:solidFill>
              </a:rPr>
              <a:t>, Italia, </a:t>
            </a:r>
            <a:endParaRPr lang="cs-CZ" sz="2000" dirty="0" smtClean="0">
              <a:solidFill>
                <a:schemeClr val="tx1"/>
              </a:solidFill>
            </a:endParaRPr>
          </a:p>
          <a:p>
            <a:pPr marL="0" lvl="0" indent="0" algn="ctr">
              <a:buNone/>
            </a:pPr>
            <a:r>
              <a:rPr lang="cs-CZ" sz="2000" dirty="0" smtClean="0">
                <a:solidFill>
                  <a:schemeClr val="tx1"/>
                </a:solidFill>
              </a:rPr>
              <a:t>vytváří </a:t>
            </a:r>
            <a:r>
              <a:rPr lang="cs-CZ" sz="2000" dirty="0">
                <a:solidFill>
                  <a:schemeClr val="tx1"/>
                </a:solidFill>
              </a:rPr>
              <a:t>pozitivní multidisciplinární prostředí pro aplikovaný výzkum a výstupy z něj uplatnitelné na trhu.</a:t>
            </a:r>
            <a:endParaRPr lang="cs-CZ" sz="1800" dirty="0">
              <a:solidFill>
                <a:schemeClr val="accent1">
                  <a:lumMod val="50000"/>
                </a:schemeClr>
              </a:solidFill>
            </a:endParaRPr>
          </a:p>
          <a:p>
            <a:pPr marL="0" lvl="0" indent="0">
              <a:buNone/>
            </a:pPr>
            <a:endParaRPr lang="cs-CZ" sz="20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-22951" y="6492875"/>
            <a:ext cx="9166951" cy="365125"/>
          </a:xfrm>
          <a:solidFill>
            <a:srgbClr val="014991"/>
          </a:solidFill>
        </p:spPr>
        <p:txBody>
          <a:bodyPr/>
          <a:lstStyle/>
          <a:p>
            <a:pPr algn="ctr"/>
            <a:r>
              <a:rPr lang="cs-CZ" sz="2000" dirty="0" smtClean="0">
                <a:solidFill>
                  <a:prstClr val="white"/>
                </a:solidFill>
              </a:rPr>
              <a:t>							              </a:t>
            </a:r>
            <a:endParaRPr lang="cs-CZ" sz="2000" dirty="0">
              <a:solidFill>
                <a:prstClr val="white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014991"/>
          </a:solidFill>
          <a:ln>
            <a:solidFill>
              <a:srgbClr val="005AB4"/>
            </a:solidFill>
          </a:ln>
        </p:spPr>
        <p:txBody>
          <a:bodyPr wrap="square">
            <a:spAutoFit/>
          </a:bodyPr>
          <a:lstStyle/>
          <a:p>
            <a:r>
              <a:rPr lang="cs-CZ" sz="2000" dirty="0" smtClean="0">
                <a:solidFill>
                  <a:prstClr val="white"/>
                </a:solidFill>
                <a:latin typeface="Century Gothic" pitchFamily="34" charset="0"/>
              </a:rPr>
              <a:t>NUVIATECH</a:t>
            </a:r>
            <a:endParaRPr lang="cs-CZ" sz="2000" dirty="0">
              <a:ln>
                <a:solidFill>
                  <a:srgbClr val="6076B4">
                    <a:lumMod val="50000"/>
                  </a:srgbClr>
                </a:solidFill>
              </a:ln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316416" y="34985"/>
            <a:ext cx="561975" cy="365125"/>
          </a:xfrm>
        </p:spPr>
        <p:txBody>
          <a:bodyPr/>
          <a:lstStyle/>
          <a:p>
            <a:pPr algn="ctr"/>
            <a:fld id="{C57C594C-8AF2-4534-A1B8-E03545B48389}" type="slidenum">
              <a:rPr lang="cs-CZ" sz="2000" smtClean="0">
                <a:solidFill>
                  <a:prstClr val="white"/>
                </a:solidFill>
              </a:rPr>
              <a:pPr algn="ctr"/>
              <a:t>4</a:t>
            </a:fld>
            <a:endParaRPr lang="cs-CZ" sz="2000">
              <a:solidFill>
                <a:prstClr val="white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2" y="6531797"/>
            <a:ext cx="1150337" cy="28728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4168" y="836712"/>
            <a:ext cx="1683327" cy="125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087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548680"/>
            <a:ext cx="8928992" cy="568863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000" dirty="0">
                <a:solidFill>
                  <a:schemeClr val="tx1"/>
                </a:solidFill>
              </a:rPr>
              <a:t>dokončení 12/2014</a:t>
            </a:r>
          </a:p>
          <a:p>
            <a:pPr>
              <a:defRPr/>
            </a:pPr>
            <a:r>
              <a:rPr lang="cs-CZ" sz="2000" dirty="0">
                <a:solidFill>
                  <a:schemeClr val="tx1"/>
                </a:solidFill>
              </a:rPr>
              <a:t>6 jednotek měření v designově novém alu Case, </a:t>
            </a:r>
            <a:endParaRPr lang="cs-CZ" sz="2000" dirty="0" smtClean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r>
              <a:rPr lang="cs-CZ" sz="2000" dirty="0" smtClean="0">
                <a:solidFill>
                  <a:schemeClr val="tx1"/>
                </a:solidFill>
              </a:rPr>
              <a:t>přenosné</a:t>
            </a:r>
            <a:r>
              <a:rPr lang="cs-CZ" sz="2000" dirty="0">
                <a:solidFill>
                  <a:schemeClr val="tx1"/>
                </a:solidFill>
              </a:rPr>
              <a:t>, nastavitelný stojan</a:t>
            </a:r>
          </a:p>
          <a:p>
            <a:pPr>
              <a:defRPr/>
            </a:pPr>
            <a:r>
              <a:rPr lang="cs-CZ" sz="2000" dirty="0">
                <a:solidFill>
                  <a:schemeClr val="tx1"/>
                </a:solidFill>
              </a:rPr>
              <a:t>NaI (Tl) detektor a ENVINET elektronika vč. </a:t>
            </a:r>
            <a:endParaRPr lang="cs-CZ" sz="2000" dirty="0" smtClean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r>
              <a:rPr lang="cs-CZ" sz="2000" dirty="0" smtClean="0">
                <a:solidFill>
                  <a:schemeClr val="tx1"/>
                </a:solidFill>
              </a:rPr>
              <a:t>vícekanálového </a:t>
            </a:r>
            <a:r>
              <a:rPr lang="cs-CZ" sz="2000" dirty="0">
                <a:solidFill>
                  <a:schemeClr val="tx1"/>
                </a:solidFill>
              </a:rPr>
              <a:t>analyzátoru, </a:t>
            </a:r>
            <a:r>
              <a:rPr lang="cs-CZ" sz="2000" dirty="0" smtClean="0">
                <a:solidFill>
                  <a:schemeClr val="tx1"/>
                </a:solidFill>
              </a:rPr>
              <a:t>vysokonapěťového</a:t>
            </a:r>
          </a:p>
          <a:p>
            <a:pPr marL="0" indent="0">
              <a:buNone/>
              <a:defRPr/>
            </a:pPr>
            <a:r>
              <a:rPr lang="cs-CZ" sz="2000" dirty="0" smtClean="0">
                <a:solidFill>
                  <a:schemeClr val="tx1"/>
                </a:solidFill>
              </a:rPr>
              <a:t> </a:t>
            </a:r>
            <a:r>
              <a:rPr lang="cs-CZ" sz="2000" dirty="0">
                <a:solidFill>
                  <a:schemeClr val="tx1"/>
                </a:solidFill>
              </a:rPr>
              <a:t>zdroje a komunikace uvnitř jednotky</a:t>
            </a:r>
          </a:p>
          <a:p>
            <a:pPr>
              <a:defRPr/>
            </a:pPr>
            <a:r>
              <a:rPr lang="cs-CZ" sz="2000" dirty="0">
                <a:solidFill>
                  <a:schemeClr val="tx1"/>
                </a:solidFill>
              </a:rPr>
              <a:t>Optimalizovaná geometrie - speciálně </a:t>
            </a:r>
            <a:endParaRPr lang="cs-CZ" sz="2000" dirty="0" smtClean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r>
              <a:rPr lang="cs-CZ" sz="2000" dirty="0" smtClean="0">
                <a:solidFill>
                  <a:schemeClr val="tx1"/>
                </a:solidFill>
              </a:rPr>
              <a:t>jednoúčelových </a:t>
            </a:r>
            <a:r>
              <a:rPr lang="cs-CZ" sz="2000" dirty="0">
                <a:solidFill>
                  <a:schemeClr val="tx1"/>
                </a:solidFill>
              </a:rPr>
              <a:t>detektorů a kolimátorů</a:t>
            </a:r>
          </a:p>
          <a:p>
            <a:pPr>
              <a:defRPr/>
            </a:pPr>
            <a:r>
              <a:rPr lang="cs-CZ" sz="2000" dirty="0">
                <a:solidFill>
                  <a:schemeClr val="tx1"/>
                </a:solidFill>
              </a:rPr>
              <a:t>Připojení na vyhodnocovací PC přes </a:t>
            </a:r>
            <a:r>
              <a:rPr lang="cs-CZ" sz="2000" dirty="0" err="1">
                <a:solidFill>
                  <a:schemeClr val="tx1"/>
                </a:solidFill>
              </a:rPr>
              <a:t>Ethernet</a:t>
            </a:r>
            <a:endParaRPr lang="cs-CZ" sz="20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cs-CZ" sz="2000" dirty="0">
                <a:solidFill>
                  <a:schemeClr val="tx1"/>
                </a:solidFill>
              </a:rPr>
              <a:t>PC software pro správu měření </a:t>
            </a:r>
          </a:p>
          <a:p>
            <a:pPr>
              <a:defRPr/>
            </a:pPr>
            <a:r>
              <a:rPr lang="cs-CZ" sz="2000" dirty="0">
                <a:solidFill>
                  <a:schemeClr val="tx1"/>
                </a:solidFill>
              </a:rPr>
              <a:t>Software pro správu osobních údajů lidí (identifikace pomocí RFID čipů a / nebo bar / </a:t>
            </a:r>
            <a:r>
              <a:rPr lang="cs-CZ" sz="2000" dirty="0" err="1">
                <a:solidFill>
                  <a:schemeClr val="tx1"/>
                </a:solidFill>
              </a:rPr>
              <a:t>Code</a:t>
            </a:r>
            <a:r>
              <a:rPr lang="cs-CZ" sz="2000" dirty="0">
                <a:solidFill>
                  <a:schemeClr val="tx1"/>
                </a:solidFill>
              </a:rPr>
              <a:t> )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-22951" y="6492875"/>
            <a:ext cx="9166951" cy="365125"/>
          </a:xfrm>
          <a:solidFill>
            <a:srgbClr val="014991"/>
          </a:solidFill>
        </p:spPr>
        <p:txBody>
          <a:bodyPr/>
          <a:lstStyle/>
          <a:p>
            <a:pPr algn="ctr"/>
            <a:r>
              <a:rPr lang="cs-CZ" sz="2000" dirty="0" smtClean="0">
                <a:solidFill>
                  <a:prstClr val="white"/>
                </a:solidFill>
              </a:rPr>
              <a:t>							              </a:t>
            </a:r>
            <a:endParaRPr lang="cs-CZ" sz="2000" dirty="0">
              <a:solidFill>
                <a:prstClr val="white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-29017" y="-8382"/>
            <a:ext cx="9144000" cy="400110"/>
          </a:xfrm>
          <a:prstGeom prst="rect">
            <a:avLst/>
          </a:prstGeom>
          <a:solidFill>
            <a:srgbClr val="014991"/>
          </a:solidFill>
          <a:ln>
            <a:solidFill>
              <a:srgbClr val="005AB4"/>
            </a:solidFill>
          </a:ln>
        </p:spPr>
        <p:txBody>
          <a:bodyPr wrap="square">
            <a:spAutoFit/>
          </a:bodyPr>
          <a:lstStyle/>
          <a:p>
            <a:r>
              <a:rPr lang="cs-CZ" sz="2000" dirty="0" smtClean="0">
                <a:solidFill>
                  <a:prstClr val="white"/>
                </a:solidFill>
                <a:latin typeface="Century Gothic" pitchFamily="34" charset="0"/>
              </a:rPr>
              <a:t>     Měření aktivity J 131 ve štítné žláze po radiační havárii JE</a:t>
            </a:r>
            <a:endParaRPr lang="cs-CZ" sz="2000" dirty="0">
              <a:ln>
                <a:solidFill>
                  <a:srgbClr val="6076B4">
                    <a:lumMod val="50000"/>
                  </a:srgbClr>
                </a:solidFill>
              </a:ln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316416" y="34985"/>
            <a:ext cx="561975" cy="365125"/>
          </a:xfrm>
        </p:spPr>
        <p:txBody>
          <a:bodyPr/>
          <a:lstStyle/>
          <a:p>
            <a:pPr algn="ctr"/>
            <a:fld id="{C57C594C-8AF2-4534-A1B8-E03545B48389}" type="slidenum">
              <a:rPr lang="cs-CZ" sz="2000" smtClean="0">
                <a:solidFill>
                  <a:prstClr val="white"/>
                </a:solidFill>
              </a:rPr>
              <a:pPr algn="ctr"/>
              <a:t>5</a:t>
            </a:fld>
            <a:endParaRPr lang="cs-CZ" sz="2000">
              <a:solidFill>
                <a:prstClr val="white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2" y="6531797"/>
            <a:ext cx="1150337" cy="28728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11600" y="655674"/>
            <a:ext cx="2424895" cy="234127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5936" y="4541229"/>
            <a:ext cx="2735796" cy="182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584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548680"/>
            <a:ext cx="8928992" cy="568863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cs-CZ" sz="20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-22951" y="6492875"/>
            <a:ext cx="9166951" cy="365125"/>
          </a:xfrm>
          <a:solidFill>
            <a:srgbClr val="014991"/>
          </a:solidFill>
        </p:spPr>
        <p:txBody>
          <a:bodyPr/>
          <a:lstStyle/>
          <a:p>
            <a:pPr algn="ctr"/>
            <a:r>
              <a:rPr lang="cs-CZ" sz="2000" dirty="0" smtClean="0">
                <a:solidFill>
                  <a:prstClr val="white"/>
                </a:solidFill>
              </a:rPr>
              <a:t>							              </a:t>
            </a:r>
            <a:endParaRPr lang="cs-CZ" sz="2000" dirty="0">
              <a:solidFill>
                <a:prstClr val="white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014991"/>
          </a:solidFill>
          <a:ln>
            <a:solidFill>
              <a:srgbClr val="005AB4"/>
            </a:solidFill>
          </a:ln>
        </p:spPr>
        <p:txBody>
          <a:bodyPr wrap="square">
            <a:spAutoFit/>
          </a:bodyPr>
          <a:lstStyle/>
          <a:p>
            <a:r>
              <a:rPr lang="cs-CZ" sz="2000" dirty="0" smtClean="0">
                <a:solidFill>
                  <a:prstClr val="white"/>
                </a:solidFill>
                <a:latin typeface="Century Gothic" pitchFamily="34" charset="0"/>
              </a:rPr>
              <a:t> </a:t>
            </a:r>
            <a:r>
              <a:rPr lang="cs-CZ" sz="2000" dirty="0">
                <a:solidFill>
                  <a:prstClr val="white"/>
                </a:solidFill>
                <a:latin typeface="Century Gothic" pitchFamily="34" charset="0"/>
              </a:rPr>
              <a:t>Měření aktivity J 131 ve štítné žláze po radiační havárii JE</a:t>
            </a:r>
            <a:endParaRPr lang="cs-CZ" sz="2000" dirty="0">
              <a:ln>
                <a:solidFill>
                  <a:srgbClr val="6076B4">
                    <a:lumMod val="50000"/>
                  </a:srgbClr>
                </a:solidFill>
              </a:ln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316416" y="34985"/>
            <a:ext cx="561975" cy="365125"/>
          </a:xfrm>
        </p:spPr>
        <p:txBody>
          <a:bodyPr/>
          <a:lstStyle/>
          <a:p>
            <a:pPr algn="ctr"/>
            <a:fld id="{C57C594C-8AF2-4534-A1B8-E03545B48389}" type="slidenum">
              <a:rPr lang="cs-CZ" sz="2000" smtClean="0">
                <a:solidFill>
                  <a:prstClr val="white"/>
                </a:solidFill>
              </a:rPr>
              <a:pPr algn="ctr"/>
              <a:t>6</a:t>
            </a:fld>
            <a:endParaRPr lang="cs-CZ" sz="2000">
              <a:solidFill>
                <a:prstClr val="white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2" y="6531797"/>
            <a:ext cx="1150337" cy="287280"/>
          </a:xfrm>
          <a:prstGeom prst="rect">
            <a:avLst/>
          </a:prstGeom>
        </p:spPr>
      </p:pic>
      <p:pic>
        <p:nvPicPr>
          <p:cNvPr id="7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8" y="662606"/>
            <a:ext cx="3672408" cy="379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7" descr="V:\ME0044_VG2VS_169_System_pro_mereni_vnitrni_kontaminace_stitne_zlazy_u_deti\Realizace\realizace 2014\jod vybrané podklady\geometri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691684"/>
            <a:ext cx="5392385" cy="354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292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-22951" y="6492875"/>
            <a:ext cx="9166951" cy="365125"/>
          </a:xfrm>
          <a:solidFill>
            <a:srgbClr val="014991"/>
          </a:solidFill>
        </p:spPr>
        <p:txBody>
          <a:bodyPr/>
          <a:lstStyle/>
          <a:p>
            <a:pPr algn="ctr"/>
            <a:r>
              <a:rPr lang="cs-CZ" sz="2000" dirty="0" smtClean="0">
                <a:solidFill>
                  <a:prstClr val="white"/>
                </a:solidFill>
              </a:rPr>
              <a:t>							              </a:t>
            </a:r>
            <a:endParaRPr lang="cs-CZ" sz="2000" dirty="0">
              <a:solidFill>
                <a:prstClr val="white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014991"/>
          </a:solidFill>
          <a:ln>
            <a:solidFill>
              <a:srgbClr val="005AB4"/>
            </a:solidFill>
          </a:ln>
        </p:spPr>
        <p:txBody>
          <a:bodyPr wrap="square">
            <a:spAutoFit/>
          </a:bodyPr>
          <a:lstStyle/>
          <a:p>
            <a:r>
              <a:rPr lang="cs-CZ" altLang="cs-CZ" sz="2000" dirty="0" smtClean="0">
                <a:solidFill>
                  <a:schemeClr val="bg1"/>
                </a:solidFill>
              </a:rPr>
              <a:t>Systém </a:t>
            </a:r>
            <a:r>
              <a:rPr lang="cs-CZ" altLang="cs-CZ" sz="2000" dirty="0">
                <a:solidFill>
                  <a:schemeClr val="bg1"/>
                </a:solidFill>
              </a:rPr>
              <a:t>pro měření transuranů IN VIVO </a:t>
            </a:r>
            <a:r>
              <a:rPr lang="cs-CZ" altLang="cs-CZ" sz="2000" dirty="0" smtClean="0">
                <a:solidFill>
                  <a:schemeClr val="bg1"/>
                </a:solidFill>
              </a:rPr>
              <a:t>v plicích </a:t>
            </a:r>
            <a:r>
              <a:rPr lang="cs-CZ" altLang="cs-CZ" sz="2000" dirty="0">
                <a:solidFill>
                  <a:schemeClr val="bg1"/>
                </a:solidFill>
              </a:rPr>
              <a:t>a </a:t>
            </a:r>
            <a:r>
              <a:rPr lang="cs-CZ" altLang="cs-CZ" sz="2000" dirty="0" smtClean="0">
                <a:solidFill>
                  <a:schemeClr val="bg1"/>
                </a:solidFill>
              </a:rPr>
              <a:t>kostře</a:t>
            </a:r>
            <a:endParaRPr lang="cs-CZ" sz="2000" dirty="0">
              <a:ln>
                <a:solidFill>
                  <a:srgbClr val="6076B4">
                    <a:lumMod val="50000"/>
                  </a:srgbClr>
                </a:solidFill>
              </a:ln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316416" y="34985"/>
            <a:ext cx="561975" cy="365125"/>
          </a:xfrm>
        </p:spPr>
        <p:txBody>
          <a:bodyPr/>
          <a:lstStyle/>
          <a:p>
            <a:pPr algn="ctr"/>
            <a:fld id="{C57C594C-8AF2-4534-A1B8-E03545B48389}" type="slidenum">
              <a:rPr lang="cs-CZ" sz="2000" smtClean="0">
                <a:solidFill>
                  <a:prstClr val="white"/>
                </a:solidFill>
              </a:rPr>
              <a:pPr algn="ctr"/>
              <a:t>7</a:t>
            </a:fld>
            <a:endParaRPr lang="cs-CZ" sz="2000">
              <a:solidFill>
                <a:prstClr val="white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2" y="6531797"/>
            <a:ext cx="1150337" cy="287280"/>
          </a:xfrm>
          <a:prstGeom prst="rect">
            <a:avLst/>
          </a:prstGeom>
        </p:spPr>
      </p:pic>
      <p:sp>
        <p:nvSpPr>
          <p:cNvPr id="7" name="Obdélník 1"/>
          <p:cNvSpPr>
            <a:spLocks noGrp="1" noChangeArrowheads="1"/>
          </p:cNvSpPr>
          <p:nvPr>
            <p:ph idx="1"/>
          </p:nvPr>
        </p:nvSpPr>
        <p:spPr bwMode="auto">
          <a:xfrm>
            <a:off x="107950" y="549275"/>
            <a:ext cx="8928100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35000"/>
              </a:spcBef>
              <a:buClr>
                <a:srgbClr val="004489"/>
              </a:buClr>
              <a:buFont typeface="Times" panose="02020603050405020304" pitchFamily="18" charset="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004489"/>
              </a:buClr>
              <a:buFont typeface="Times" panose="02020603050405020304" pitchFamily="18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5000"/>
              </a:spcBef>
              <a:buClr>
                <a:srgbClr val="004489"/>
              </a:buClr>
              <a:buFont typeface="Times" panose="02020603050405020304" pitchFamily="18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rgbClr val="004489"/>
              </a:buClr>
              <a:buFont typeface="Times" panose="02020603050405020304" pitchFamily="18" charset="0"/>
              <a:buChar char="•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4489"/>
              </a:buClr>
              <a:buFont typeface="Times" panose="02020603050405020304" pitchFamily="18" charset="0"/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489"/>
              </a:buClr>
              <a:buFont typeface="Times" panose="02020603050405020304" pitchFamily="18" charset="0"/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489"/>
              </a:buClr>
              <a:buFont typeface="Times" panose="02020603050405020304" pitchFamily="18" charset="0"/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489"/>
              </a:buClr>
              <a:buFont typeface="Times" panose="02020603050405020304" pitchFamily="18" charset="0"/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489"/>
              </a:buClr>
              <a:buFont typeface="Times" panose="02020603050405020304" pitchFamily="18" charset="0"/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1800" b="0"/>
              <a:t>dokončení 12/2014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875" y="1885950"/>
            <a:ext cx="4119563" cy="340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2200" y="1885950"/>
            <a:ext cx="3584575" cy="34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9063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-22951" y="6492875"/>
            <a:ext cx="9166951" cy="365125"/>
          </a:xfrm>
          <a:solidFill>
            <a:srgbClr val="014991"/>
          </a:solidFill>
        </p:spPr>
        <p:txBody>
          <a:bodyPr/>
          <a:lstStyle/>
          <a:p>
            <a:pPr algn="ctr"/>
            <a:r>
              <a:rPr lang="cs-CZ" sz="2000" dirty="0" smtClean="0">
                <a:solidFill>
                  <a:prstClr val="white"/>
                </a:solidFill>
              </a:rPr>
              <a:t>							              </a:t>
            </a:r>
            <a:endParaRPr lang="cs-CZ" sz="2000" dirty="0">
              <a:solidFill>
                <a:prstClr val="white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014991"/>
          </a:solidFill>
          <a:ln>
            <a:solidFill>
              <a:srgbClr val="005AB4"/>
            </a:solidFill>
          </a:ln>
        </p:spPr>
        <p:txBody>
          <a:bodyPr wrap="square">
            <a:spAutoFit/>
          </a:bodyPr>
          <a:lstStyle/>
          <a:p>
            <a:r>
              <a:rPr lang="cs-CZ" sz="2000" dirty="0" smtClean="0">
                <a:solidFill>
                  <a:prstClr val="white"/>
                </a:solidFill>
                <a:latin typeface="Century Gothic" pitchFamily="34" charset="0"/>
              </a:rPr>
              <a:t>     </a:t>
            </a:r>
            <a:r>
              <a:rPr lang="cs-CZ" altLang="cs-CZ" sz="2000" dirty="0">
                <a:solidFill>
                  <a:schemeClr val="bg1"/>
                </a:solidFill>
              </a:rPr>
              <a:t>Systém pro měření transuranů IN VIVO v plicích a kostře</a:t>
            </a:r>
            <a:endParaRPr lang="cs-CZ" sz="2000" dirty="0">
              <a:ln>
                <a:solidFill>
                  <a:srgbClr val="6076B4">
                    <a:lumMod val="50000"/>
                  </a:srgbClr>
                </a:solidFill>
              </a:ln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316416" y="34985"/>
            <a:ext cx="561975" cy="365125"/>
          </a:xfrm>
        </p:spPr>
        <p:txBody>
          <a:bodyPr/>
          <a:lstStyle/>
          <a:p>
            <a:pPr algn="ctr"/>
            <a:fld id="{C57C594C-8AF2-4534-A1B8-E03545B48389}" type="slidenum">
              <a:rPr lang="cs-CZ" sz="2000" smtClean="0">
                <a:solidFill>
                  <a:prstClr val="white"/>
                </a:solidFill>
              </a:rPr>
              <a:pPr algn="ctr"/>
              <a:t>8</a:t>
            </a:fld>
            <a:endParaRPr lang="cs-CZ" sz="2000">
              <a:solidFill>
                <a:prstClr val="white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2" y="6531797"/>
            <a:ext cx="1150337" cy="287280"/>
          </a:xfrm>
          <a:prstGeom prst="rect">
            <a:avLst/>
          </a:prstGeom>
        </p:spPr>
      </p:pic>
      <p:pic>
        <p:nvPicPr>
          <p:cNvPr id="7" name="Obrázek 9" descr="4D BPAM #8.JP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06929"/>
            <a:ext cx="3744416" cy="2805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10" descr="P108086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7300" y="469338"/>
            <a:ext cx="3829116" cy="287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8" descr="4D BPAM #7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9338"/>
            <a:ext cx="3744416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7" descr="P1080870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2376" y="3412155"/>
            <a:ext cx="3824040" cy="2868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7274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548680"/>
            <a:ext cx="8928992" cy="5688631"/>
          </a:xfrm>
        </p:spPr>
        <p:txBody>
          <a:bodyPr>
            <a:normAutofit/>
          </a:bodyPr>
          <a:lstStyle/>
          <a:p>
            <a:r>
              <a:rPr lang="cs-CZ" altLang="cs-CZ" sz="2000" dirty="0">
                <a:solidFill>
                  <a:schemeClr val="tx1"/>
                </a:solidFill>
              </a:rPr>
              <a:t>VW </a:t>
            </a:r>
            <a:r>
              <a:rPr lang="cs-CZ" altLang="cs-CZ" sz="2000" dirty="0" err="1">
                <a:solidFill>
                  <a:schemeClr val="tx1"/>
                </a:solidFill>
              </a:rPr>
              <a:t>transporter</a:t>
            </a:r>
            <a:r>
              <a:rPr lang="cs-CZ" altLang="cs-CZ" sz="2000" dirty="0">
                <a:solidFill>
                  <a:schemeClr val="tx1"/>
                </a:solidFill>
              </a:rPr>
              <a:t> v dlouhé a vysoké verzi</a:t>
            </a:r>
          </a:p>
          <a:p>
            <a:r>
              <a:rPr lang="cs-CZ" altLang="cs-CZ" sz="2000" dirty="0">
                <a:solidFill>
                  <a:schemeClr val="tx1"/>
                </a:solidFill>
              </a:rPr>
              <a:t>On-line hodnoty DP a </a:t>
            </a:r>
            <a:r>
              <a:rPr lang="cs-CZ" altLang="cs-CZ" sz="2000" dirty="0" smtClean="0">
                <a:solidFill>
                  <a:schemeClr val="tx1"/>
                </a:solidFill>
              </a:rPr>
              <a:t>spektrum</a:t>
            </a:r>
          </a:p>
          <a:p>
            <a:pPr marL="0" indent="0">
              <a:buNone/>
            </a:pPr>
            <a:r>
              <a:rPr lang="cs-CZ" altLang="cs-CZ" sz="2000" dirty="0" smtClean="0">
                <a:solidFill>
                  <a:schemeClr val="tx1"/>
                </a:solidFill>
              </a:rPr>
              <a:t>Technologie </a:t>
            </a:r>
            <a:r>
              <a:rPr lang="cs-CZ" altLang="cs-CZ" sz="2000" dirty="0">
                <a:solidFill>
                  <a:schemeClr val="tx1"/>
                </a:solidFill>
              </a:rPr>
              <a:t>PICO - typ AGR </a:t>
            </a:r>
            <a:r>
              <a:rPr lang="cs-CZ" altLang="cs-CZ" sz="2000" dirty="0" smtClean="0">
                <a:solidFill>
                  <a:schemeClr val="tx1"/>
                </a:solidFill>
              </a:rPr>
              <a:t>spektrometr</a:t>
            </a:r>
          </a:p>
          <a:p>
            <a:pPr marL="0" indent="0">
              <a:buNone/>
            </a:pPr>
            <a:r>
              <a:rPr lang="cs-CZ" altLang="cs-CZ" sz="2000" dirty="0" smtClean="0">
                <a:solidFill>
                  <a:schemeClr val="tx1"/>
                </a:solidFill>
              </a:rPr>
              <a:t>L </a:t>
            </a:r>
            <a:r>
              <a:rPr lang="cs-CZ" altLang="cs-CZ" sz="2000" dirty="0">
                <a:solidFill>
                  <a:schemeClr val="tx1"/>
                </a:solidFill>
              </a:rPr>
              <a:t>+ R boční směrové plastové scintilační </a:t>
            </a:r>
            <a:endParaRPr lang="cs-CZ" altLang="cs-CZ" sz="2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altLang="cs-CZ" sz="2000" dirty="0" smtClean="0">
                <a:solidFill>
                  <a:schemeClr val="tx1"/>
                </a:solidFill>
              </a:rPr>
              <a:t>detektory</a:t>
            </a:r>
            <a:r>
              <a:rPr lang="cs-CZ" altLang="cs-CZ" sz="2000" dirty="0">
                <a:solidFill>
                  <a:schemeClr val="tx1"/>
                </a:solidFill>
              </a:rPr>
              <a:t>, přední směr měření 3x3 " NaI (Tl )</a:t>
            </a:r>
          </a:p>
          <a:p>
            <a:r>
              <a:rPr lang="cs-CZ" altLang="cs-CZ" sz="2000" dirty="0">
                <a:solidFill>
                  <a:schemeClr val="tx1"/>
                </a:solidFill>
              </a:rPr>
              <a:t>Mobilní laboratoř uvnitř nákladového prostoru</a:t>
            </a:r>
          </a:p>
          <a:p>
            <a:r>
              <a:rPr lang="cs-CZ" altLang="cs-CZ" sz="2000" dirty="0">
                <a:solidFill>
                  <a:schemeClr val="tx1"/>
                </a:solidFill>
              </a:rPr>
              <a:t>HPGe dusíkem chlazený detektor + olověné </a:t>
            </a:r>
            <a:endParaRPr lang="cs-CZ" altLang="cs-CZ" sz="2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altLang="cs-CZ" sz="2000" dirty="0" smtClean="0">
                <a:solidFill>
                  <a:schemeClr val="tx1"/>
                </a:solidFill>
              </a:rPr>
              <a:t>stínění</a:t>
            </a:r>
            <a:endParaRPr lang="cs-CZ" altLang="cs-CZ" sz="2000" dirty="0">
              <a:solidFill>
                <a:schemeClr val="tx1"/>
              </a:solidFill>
            </a:endParaRPr>
          </a:p>
          <a:p>
            <a:r>
              <a:rPr lang="cs-CZ" altLang="cs-CZ" sz="2000" dirty="0" smtClean="0">
                <a:solidFill>
                  <a:schemeClr val="tx1"/>
                </a:solidFill>
              </a:rPr>
              <a:t>Výkonná aerosolová </a:t>
            </a:r>
            <a:r>
              <a:rPr lang="cs-CZ" altLang="cs-CZ" sz="2000" dirty="0">
                <a:solidFill>
                  <a:schemeClr val="tx1"/>
                </a:solidFill>
              </a:rPr>
              <a:t>prosávačka </a:t>
            </a:r>
            <a:endParaRPr lang="cs-CZ" altLang="cs-CZ" sz="2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altLang="cs-CZ" sz="2000" dirty="0" smtClean="0">
                <a:solidFill>
                  <a:schemeClr val="tx1"/>
                </a:solidFill>
              </a:rPr>
              <a:t>(</a:t>
            </a:r>
            <a:r>
              <a:rPr lang="cs-CZ" altLang="cs-CZ" sz="2000" dirty="0">
                <a:solidFill>
                  <a:schemeClr val="tx1"/>
                </a:solidFill>
              </a:rPr>
              <a:t>nový otypovaný </a:t>
            </a:r>
            <a:r>
              <a:rPr lang="cs-CZ" altLang="cs-CZ" sz="2000" dirty="0" smtClean="0">
                <a:solidFill>
                  <a:schemeClr val="tx1"/>
                </a:solidFill>
              </a:rPr>
              <a:t>NUVIA </a:t>
            </a:r>
            <a:r>
              <a:rPr lang="cs-CZ" altLang="cs-CZ" sz="2000" dirty="0">
                <a:solidFill>
                  <a:schemeClr val="tx1"/>
                </a:solidFill>
              </a:rPr>
              <a:t>produkt )</a:t>
            </a:r>
          </a:p>
          <a:p>
            <a:r>
              <a:rPr lang="cs-CZ" altLang="cs-CZ" sz="2000" dirty="0">
                <a:solidFill>
                  <a:schemeClr val="tx1"/>
                </a:solidFill>
              </a:rPr>
              <a:t>Př. dalšího vybavení: generátor, solární panel, přenosná meteorologická stanice, neutronový detektor, úložný systém, napájení síť, nebo 3kV měnič z aku, </a:t>
            </a:r>
            <a:r>
              <a:rPr lang="cs-CZ" altLang="cs-CZ" sz="2000" dirty="0" smtClean="0">
                <a:solidFill>
                  <a:schemeClr val="tx1"/>
                </a:solidFill>
              </a:rPr>
              <a:t>atd.</a:t>
            </a:r>
            <a:endParaRPr lang="cs-CZ" sz="2000" dirty="0" smtClean="0">
              <a:solidFill>
                <a:schemeClr val="tx1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-22951" y="6492875"/>
            <a:ext cx="9166951" cy="365125"/>
          </a:xfrm>
          <a:solidFill>
            <a:srgbClr val="014991"/>
          </a:solidFill>
        </p:spPr>
        <p:txBody>
          <a:bodyPr/>
          <a:lstStyle/>
          <a:p>
            <a:pPr algn="ctr"/>
            <a:r>
              <a:rPr lang="cs-CZ" sz="2000" dirty="0" smtClean="0">
                <a:solidFill>
                  <a:prstClr val="white"/>
                </a:solidFill>
              </a:rPr>
              <a:t>							              </a:t>
            </a:r>
            <a:endParaRPr lang="cs-CZ" sz="2000" dirty="0">
              <a:solidFill>
                <a:prstClr val="white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014991"/>
          </a:solidFill>
          <a:ln>
            <a:solidFill>
              <a:srgbClr val="005AB4"/>
            </a:solidFill>
          </a:ln>
        </p:spPr>
        <p:txBody>
          <a:bodyPr wrap="square">
            <a:spAutoFit/>
          </a:bodyPr>
          <a:lstStyle/>
          <a:p>
            <a:r>
              <a:rPr lang="cs-CZ" sz="2000" dirty="0" smtClean="0">
                <a:solidFill>
                  <a:prstClr val="white"/>
                </a:solidFill>
                <a:latin typeface="Century Gothic" pitchFamily="34" charset="0"/>
              </a:rPr>
              <a:t>     Radiační a monitorovací vůz</a:t>
            </a:r>
            <a:endParaRPr lang="cs-CZ" sz="2000" dirty="0">
              <a:ln>
                <a:solidFill>
                  <a:srgbClr val="6076B4">
                    <a:lumMod val="50000"/>
                  </a:srgbClr>
                </a:solidFill>
              </a:ln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316416" y="34985"/>
            <a:ext cx="561975" cy="365125"/>
          </a:xfrm>
        </p:spPr>
        <p:txBody>
          <a:bodyPr/>
          <a:lstStyle/>
          <a:p>
            <a:pPr algn="ctr"/>
            <a:fld id="{C57C594C-8AF2-4534-A1B8-E03545B48389}" type="slidenum">
              <a:rPr lang="cs-CZ" sz="2000" smtClean="0">
                <a:solidFill>
                  <a:prstClr val="white"/>
                </a:solidFill>
              </a:rPr>
              <a:pPr algn="ctr"/>
              <a:t>9</a:t>
            </a:fld>
            <a:endParaRPr lang="cs-CZ" sz="2000">
              <a:solidFill>
                <a:prstClr val="white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2" y="6531797"/>
            <a:ext cx="1150337" cy="287280"/>
          </a:xfrm>
          <a:prstGeom prst="rect">
            <a:avLst/>
          </a:prstGeom>
        </p:spPr>
      </p:pic>
      <p:pic>
        <p:nvPicPr>
          <p:cNvPr id="7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9654" y="540877"/>
            <a:ext cx="2598737" cy="34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7949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šablona">
  <a:themeElements>
    <a:clrScheme name="Exekutivní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kutivní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kutivní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šablona</Template>
  <TotalTime>36283</TotalTime>
  <Words>731</Words>
  <Application>Microsoft Office PowerPoint</Application>
  <PresentationFormat>Předvádění na obrazovce (4:3)</PresentationFormat>
  <Paragraphs>195</Paragraphs>
  <Slides>21</Slides>
  <Notes>21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2" baseType="lpstr">
      <vt:lpstr>šablona</vt:lpstr>
      <vt:lpstr>Výsledky výzkumu a vývoje NUVIA a.s. pro monitoring ŽP po jaderné události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Ozařovací experimenty na reaktoru VR-1</dc:title>
  <dc:creator>vojta</dc:creator>
  <cp:lastModifiedBy>ondrej prochazka</cp:lastModifiedBy>
  <cp:revision>415</cp:revision>
  <dcterms:created xsi:type="dcterms:W3CDTF">2012-08-26T12:19:45Z</dcterms:created>
  <dcterms:modified xsi:type="dcterms:W3CDTF">2016-02-16T08:26:38Z</dcterms:modified>
</cp:coreProperties>
</file>