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67" r:id="rId2"/>
    <p:sldId id="268" r:id="rId3"/>
    <p:sldId id="269" r:id="rId4"/>
    <p:sldId id="270" r:id="rId5"/>
    <p:sldId id="278" r:id="rId6"/>
    <p:sldId id="283" r:id="rId7"/>
    <p:sldId id="281" r:id="rId8"/>
    <p:sldId id="285" r:id="rId9"/>
    <p:sldId id="286" r:id="rId10"/>
    <p:sldId id="282" r:id="rId11"/>
    <p:sldId id="287" r:id="rId12"/>
    <p:sldId id="288" r:id="rId13"/>
    <p:sldId id="289" r:id="rId14"/>
    <p:sldId id="290" r:id="rId15"/>
    <p:sldId id="284" r:id="rId16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068">
          <p15:clr>
            <a:srgbClr val="A4A3A4"/>
          </p15:clr>
        </p15:guide>
        <p15:guide id="2" pos="7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D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56" d="100"/>
          <a:sy n="56" d="100"/>
        </p:scale>
        <p:origin x="-1531" y="-101"/>
      </p:cViewPr>
      <p:guideLst>
        <p:guide orient="horz" pos="5068"/>
        <p:guide pos="785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pPr>
              <a:defRPr/>
            </a:pPr>
            <a:fld id="{341DE077-EFAD-45F7-9648-23A848E86495}" type="datetimeFigureOut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pPr>
              <a:defRPr/>
            </a:pPr>
            <a:fld id="{804138DD-3E93-4CB8-9D96-82F3872D97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426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pPr>
              <a:defRPr/>
            </a:pPr>
            <a:fld id="{AC9FFA57-19BB-4AB4-989A-C6B18F6795E6}" type="datetimeFigureOut">
              <a:rPr lang="cs-CZ"/>
              <a:pPr>
                <a:defRPr/>
              </a:pPr>
              <a:t>15. 3. 2016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pPr>
              <a:defRPr/>
            </a:pPr>
            <a:fld id="{7BEC0968-DD2B-40FF-B311-5D8530236E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6757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601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 algn="ctr">
              <a:defRPr sz="720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 sz="4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4027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4893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18600" y="1257300"/>
            <a:ext cx="2616200" cy="6096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0000" y="1257300"/>
            <a:ext cx="7696200" cy="6096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2365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2284512"/>
            <a:ext cx="10464800" cy="57609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2102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865393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0000" y="2284413"/>
            <a:ext cx="5156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78600" y="2284413"/>
            <a:ext cx="5156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2976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5858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9764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9701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9901592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>
                <a:sym typeface="Myriad Pro" charset="0"/>
              </a:rPr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689170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3017501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6188" y="2284413"/>
            <a:ext cx="1048861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>
                <a:sym typeface="Myriad Pro" charset="0"/>
              </a:rPr>
              <a:t>Kliknutím lze upravit styly předlohy textu.</a:t>
            </a:r>
          </a:p>
          <a:p>
            <a:pPr lvl="1"/>
            <a:r>
              <a:rPr lang="cs-CZ" altLang="cs-CZ" smtClean="0">
                <a:sym typeface="Myriad Pro" charset="0"/>
              </a:rPr>
              <a:t>Druhá úroveň</a:t>
            </a:r>
          </a:p>
          <a:p>
            <a:pPr lvl="2"/>
            <a:r>
              <a:rPr lang="cs-CZ" altLang="cs-CZ" smtClean="0">
                <a:sym typeface="Myriad Pro" charset="0"/>
              </a:rPr>
              <a:t>Třetí úroveň</a:t>
            </a:r>
          </a:p>
          <a:p>
            <a:pPr lvl="3"/>
            <a:r>
              <a:rPr lang="cs-CZ" altLang="cs-CZ" smtClean="0">
                <a:sym typeface="Myriad Pro" charset="0"/>
              </a:rPr>
              <a:t>Čtvrtá úroveň</a:t>
            </a:r>
          </a:p>
          <a:p>
            <a:pPr lvl="4"/>
            <a:r>
              <a:rPr lang="cs-CZ" altLang="cs-CZ" smtClean="0">
                <a:sym typeface="Myriad Pro" charset="0"/>
              </a:rPr>
              <a:t>Pátá úroveň</a:t>
            </a:r>
            <a:endParaRPr lang="en-US" altLang="cs-CZ" smtClean="0">
              <a:sym typeface="Myriad Pro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484188"/>
            <a:ext cx="104648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>
                <a:sym typeface="Myriad Pro Bold Cond" charset="0"/>
              </a:rPr>
              <a:t>Kliknutím lze upravit styl.</a:t>
            </a:r>
            <a:endParaRPr lang="en-US" altLang="cs-CZ" smtClean="0">
              <a:sym typeface="Myriad Pro Bold Con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+mj-lt"/>
          <a:ea typeface="+mj-ea"/>
          <a:cs typeface="+mj-cs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571500" indent="-5715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q"/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1pPr>
      <a:lvl2pPr marL="1162050" indent="-533400" algn="l" defTabSz="1162050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2pPr>
      <a:lvl3pPr marL="1790700" indent="-571500" algn="l" rtl="0" eaLnBrk="1" fontAlgn="base" hangingPunct="1">
        <a:spcBef>
          <a:spcPct val="0"/>
        </a:spcBef>
        <a:spcAft>
          <a:spcPct val="0"/>
        </a:spcAft>
        <a:buChar char="-"/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3pPr>
      <a:lvl4pPr marL="2324100" indent="-5715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4pPr>
      <a:lvl5pPr marL="2781300" indent="-571500" algn="l" rtl="0" eaLnBrk="1" fontAlgn="base" hangingPunct="1">
        <a:spcBef>
          <a:spcPct val="0"/>
        </a:spcBef>
        <a:spcAft>
          <a:spcPct val="0"/>
        </a:spcAft>
        <a:buChar char="-"/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ved=0ahUKEwj6vN7ryMPLAhXKIJoKHWOyALgQjRwIBw&amp;url=http%3A%2F%2Fzpravy.idnes.cz%2Fobrazem-sesuv-pudy-pohrbil-okraj-nemecke-vesnice-do-jezera-pas-%2Fzahranicni.aspx%3Fc%3DA090720_073023_zahranicni_cen&amp;bvm=bv.116636494,d.bGs&amp;psig=AFQjCNFL-5h_xzqo2YR3lDlrwopB3QSjlw&amp;ust=145816144280651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HhNmrycPLAhUGMZoKHXKMDM4QjRwIBw&amp;url=http%3A%2F%2Fwww.weatherworksinc.com%2Fcalifornia-drought&amp;bvm=bv.116636494,d.bGs&amp;psig=AFQjCNEbCyJ37BBUgHNFsmkwgSIXcI6e3Q&amp;ust=145816157195065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z/url?sa=i&amp;rct=j&amp;q=&amp;esrc=s&amp;source=images&amp;cd=&amp;cad=rja&amp;uact=8&amp;ved=0ahUKEwjP8baTxcPLAhWibZoKHakXDb0QjRwIBw&amp;url=http%3A%2F%2Fwww.abbeville.com%2Finteriors.asp%3FISBN%3D0789204789%26CaptionNumber%3D02&amp;psig=AFQjCNFnIBl0FjAgbgWD-rk4uEkcOeHDJA&amp;ust=14581604549332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z/url?sa=i&amp;rct=j&amp;q=&amp;esrc=s&amp;source=images&amp;cd=&amp;cad=rja&amp;uact=8&amp;ved=0ahUKEwjxjsO6yMPLAhVMAZoKHV06Dr0QjRwIBw&amp;url=http%3A%2F%2Fnews.yahoo.com%2Ffree-rides-combat-pollution-france-belgium-160447096.html&amp;bvm=bv.116636494,d.bGs&amp;psig=AFQjCNFE5mm9Ux9c0tuVm-PxicODGxIlpw&amp;ust=145816134517007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Zástupný symbol pro obsah 13"/>
          <p:cNvSpPr>
            <a:spLocks noGrp="1"/>
          </p:cNvSpPr>
          <p:nvPr>
            <p:ph idx="1"/>
          </p:nvPr>
        </p:nvSpPr>
        <p:spPr>
          <a:xfrm>
            <a:off x="1270000" y="2284413"/>
            <a:ext cx="10464800" cy="5761037"/>
          </a:xfrm>
        </p:spPr>
        <p:txBody>
          <a:bodyPr/>
          <a:lstStyle/>
          <a:p>
            <a:pPr marL="1752600" lvl="3" indent="0">
              <a:buNone/>
            </a:pPr>
            <a:r>
              <a:rPr lang="cs-CZ" alt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KONCEPCE ENVIRONMENTÁLNÍ BEZPEČNOSTI </a:t>
            </a:r>
            <a:r>
              <a:rPr lang="cs-CZ" alt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2016-2020</a:t>
            </a:r>
            <a:endParaRPr lang="cs-CZ" altLang="cs-CZ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5020816"/>
            <a:ext cx="7874000" cy="238112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Nebezpečí </a:t>
            </a:r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přírodního původu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cs-CZ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Extrémní </a:t>
            </a:r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meteorologické jevy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Povodně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Dlouhodobé </a:t>
            </a:r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Svahové nestability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Přírodní </a:t>
            </a:r>
            <a:r>
              <a:rPr lang="cs-C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požáry</a:t>
            </a:r>
          </a:p>
        </p:txBody>
      </p:sp>
      <p:pic>
        <p:nvPicPr>
          <p:cNvPr id="4098" name="Picture 2" descr="http://i.idnes.cz/09/073/gal/CEN2c8b91_MDF8851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298" y="4372744"/>
            <a:ext cx="4920973" cy="328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07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Větší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9792" y="2248359"/>
            <a:ext cx="10464800" cy="5760938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Dlouhodobé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sucho - čtyři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fáze: </a:t>
            </a:r>
          </a:p>
          <a:p>
            <a:pPr marL="0" indent="0">
              <a:buNone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bdělost</a:t>
            </a:r>
          </a:p>
          <a:p>
            <a:pPr marL="0" indent="0">
              <a:buNone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</a:p>
          <a:p>
            <a:pPr marL="0" indent="0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pohotovost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</a:p>
          <a:p>
            <a:pPr marL="0" indent="0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vyhlášení krizového stavu</a:t>
            </a:r>
          </a:p>
          <a:p>
            <a:pPr marL="0" indent="0">
              <a:buNone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</a:p>
          <a:p>
            <a:pPr marL="0" indent="0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stav nebezpečí</a:t>
            </a:r>
          </a:p>
          <a:p>
            <a:pPr marL="0" indent="0">
              <a:buNone/>
            </a:pP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</a:p>
          <a:p>
            <a:pPr marL="0" indent="0">
              <a:buNone/>
            </a:pP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stav nouze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Přímá spojnice se šipkou 12"/>
          <p:cNvCxnSpPr/>
          <p:nvPr/>
        </p:nvCxnSpPr>
        <p:spPr bwMode="auto">
          <a:xfrm>
            <a:off x="5206256" y="4012704"/>
            <a:ext cx="0" cy="36004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Přímá spojnice se šipkou 14"/>
          <p:cNvCxnSpPr/>
          <p:nvPr/>
        </p:nvCxnSpPr>
        <p:spPr bwMode="auto">
          <a:xfrm>
            <a:off x="5206256" y="4948808"/>
            <a:ext cx="0" cy="36004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Přímá spojnice se šipkou 16"/>
          <p:cNvCxnSpPr/>
          <p:nvPr/>
        </p:nvCxnSpPr>
        <p:spPr bwMode="auto">
          <a:xfrm>
            <a:off x="5206256" y="5956920"/>
            <a:ext cx="0" cy="43204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Přímá spojnice se šipkou 18"/>
          <p:cNvCxnSpPr/>
          <p:nvPr/>
        </p:nvCxnSpPr>
        <p:spPr bwMode="auto">
          <a:xfrm>
            <a:off x="5206256" y="6893024"/>
            <a:ext cx="0" cy="504056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122" name="Picture 2" descr="http://upload.wikimedia.org/wikipedia/commons/e/e4/Drought_Swimming_Hole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7"/>
          <a:stretch/>
        </p:blipFill>
        <p:spPr bwMode="auto">
          <a:xfrm>
            <a:off x="7870552" y="3257165"/>
            <a:ext cx="4767793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50776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Nová část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1800" y="1996480"/>
            <a:ext cx="10464800" cy="5760938"/>
          </a:xfrm>
        </p:spPr>
        <p:txBody>
          <a:bodyPr/>
          <a:lstStyle/>
          <a:p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Svahové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nestability, sesuvy půdy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Letecký pohled na celý rozsah sesuvu. | na serveru Lidovky.cz | aktuální zpráv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264" y="4588768"/>
            <a:ext cx="736081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288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 rizik antropogenního původu: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dále zvyšovat bezpečnost při nakládání s nebezpečnými chemickými látkami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ále snižovat dostupnost nebezpečných látek a biologických agens pro zneužití k teroristickému útoku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nižovat zranitelnost a zvyšovat resilienci prvků kritické infrastruktury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799017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3808" y="2212504"/>
            <a:ext cx="10464800" cy="576093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Nebezpečí přírodního původu: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snižovat zranitelnost a zvyšovat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resilienci měst obcí před důsledky přírodních katastrof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rávně zakotvit legislativní, organizační, ekonomické a technické nástroje na zabránění rozvoji sucha</a:t>
            </a:r>
          </a:p>
          <a:p>
            <a:pPr marL="0" indent="0">
              <a:buNone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014945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5816" y="1492424"/>
            <a:ext cx="10464800" cy="216024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16" y="5164832"/>
            <a:ext cx="11150867" cy="26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775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dokumenty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Bezpečnostní strategie NATO</a:t>
            </a:r>
          </a:p>
          <a:p>
            <a:pPr marL="0" indent="0">
              <a:buNone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Mezinárodní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pro snižování rizika katastrof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Rámec pro snižování rizika katastrof ze Sendai 2015-2030 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80" y="5743722"/>
            <a:ext cx="27622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82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Katastrofa – definice OSN volně odpovídá v ČR definice krizové situace   –  krizového stavu podle zákona o krizovém řízení: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závažné přerušení fungování společnosti zahrnující škody a dopady, které není schopna zvládnout vlastními prostředky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32" y="5740896"/>
            <a:ext cx="482417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06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NÁRODNÍ VÝCHODISKA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Bezpečnostní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politika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životního prostředí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Strategický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rámec udržitelného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rozvoje ČR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přizpůsobení se změně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klimatu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Koncepce ochrany obyvatelstva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5450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účelem všech aktivit v environmentální bezpečnosti je propojení ochrany životního prostředí s bezpečnostními zájmy ČR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cílem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koncepce je navrhnout rozšíření existujících opatření, která povedou k omezení rizik vzniku krizových situací, vyvolaných interakcí životního prostředí a společnosti (zejména závažné havárie, živelní pohromy a teroristické činy)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2975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ROZDĚLENÍ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3808" y="1636440"/>
            <a:ext cx="10464800" cy="57609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 antropogenního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původu</a:t>
            </a:r>
          </a:p>
          <a:p>
            <a:pPr marL="0" indent="0"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nebezpečí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přírodního původu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://www.abbeville.com/images-catalog/full-size/0789204789.interior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0" y="4671559"/>
            <a:ext cx="5112568" cy="335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ying Terrorism to the Environment Doesn’t Excuse Iran Reg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89" y="4671559"/>
            <a:ext cx="5616624" cy="33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350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 rizik antropogenního původu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3808" y="1780456"/>
            <a:ext cx="10464800" cy="57609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Nebezpečné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chemické a radioaktivní látky, jaderné materiály a biologická agens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Narušení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funkčnosti kritické infrastruktury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Terorismus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závažnými dopady do životního prostředí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Havárie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velkého rozsahu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Dlouhodobá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inverzní situace 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171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Větší změny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Terorismus se závažnými dopady do životního prostředí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Metodický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pokyn Postup identifikace chemických látek, které mají dostatečný potenciál k tomu, aby v transportovatelném množství byly způsobilé vyvolat závažný dopad na zdraví obyvatel nebo životní prostředí při zneužití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teroristy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894926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5816" y="484312"/>
            <a:ext cx="10464800" cy="1655762"/>
          </a:xfrm>
        </p:spPr>
        <p:txBody>
          <a:bodyPr/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Větší změny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3728" y="2500536"/>
            <a:ext cx="10464800" cy="57609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Dlouhodobá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inverzní situace 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ůraz na smogové situace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ombinované nebezpečí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l2.yimg.com/bt/api/res/1.2/oLRsg2nrgolmtDfXkqPelA--/YXBwaWQ9eW5ld3NfbGVnbztmaT1maWxsO2g9Mzc3O2lsPXBsYW5lO3B4b2ZmPTUwO3B5b2ZmPTA7cT03NTt3PTY3MA--/http:/media.zenfs.com/en_us/News/ap_webfeeds/a1daec904a856d0a4e0f6a70670097f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472" y="3004592"/>
            <a:ext cx="5293533" cy="298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304305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Lucie_logomanual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BC143"/>
      </a:accent1>
      <a:accent2>
        <a:srgbClr val="CEE5B8"/>
      </a:accent2>
      <a:accent3>
        <a:srgbClr val="467A26"/>
      </a:accent3>
      <a:accent4>
        <a:srgbClr val="000000"/>
      </a:accent4>
      <a:accent5>
        <a:srgbClr val="A5A5A5"/>
      </a:accent5>
      <a:accent6>
        <a:srgbClr val="404040"/>
      </a:accent6>
      <a:hlink>
        <a:srgbClr val="99CC00"/>
      </a:hlink>
      <a:folHlink>
        <a:srgbClr val="99CC00"/>
      </a:folHlink>
    </a:clrScheme>
    <a:fontScheme name="Nazev kapitoly">
      <a:majorFont>
        <a:latin typeface="Myriad Pro Bold Cond"/>
        <a:ea typeface="ヒラギノ角ゴ ProN W6"/>
        <a:cs typeface="ヒラギノ角ゴ ProN W6"/>
      </a:majorFont>
      <a:minorFont>
        <a:latin typeface="Myriad Pro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Nazev kapito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294</TotalTime>
  <Pages>0</Pages>
  <Words>305</Words>
  <Characters>0</Characters>
  <Application>Microsoft Office PowerPoint</Application>
  <PresentationFormat>Vlastní</PresentationFormat>
  <Lines>0</Lines>
  <Paragraphs>82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Blank</vt:lpstr>
      <vt:lpstr>Prezentace aplikace PowerPoint</vt:lpstr>
      <vt:lpstr>Základní dokumenty</vt:lpstr>
      <vt:lpstr>Prezentace aplikace PowerPoint</vt:lpstr>
      <vt:lpstr>NÁRODNÍ VÝCHODISKA</vt:lpstr>
      <vt:lpstr>CÍLE</vt:lpstr>
      <vt:lpstr>ZÁKLADNÍ ROZDĚLENÍ</vt:lpstr>
      <vt:lpstr>    Zdroje rizik antropogenního původu </vt:lpstr>
      <vt:lpstr>Větší změny</vt:lpstr>
      <vt:lpstr>Větší změny</vt:lpstr>
      <vt:lpstr>Nebezpečí přírodního původu</vt:lpstr>
      <vt:lpstr>Větší změny</vt:lpstr>
      <vt:lpstr>Nová část</vt:lpstr>
      <vt:lpstr>Závěry</vt:lpstr>
      <vt:lpstr>ZÁVĚRY</vt:lpstr>
      <vt:lpstr>Děkuji za pozornost</vt:lpstr>
    </vt:vector>
  </TitlesOfParts>
  <Company>Ministerstvo životního prostředí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Akademie</cp:lastModifiedBy>
  <cp:revision>76</cp:revision>
  <cp:lastPrinted>2012-11-29T12:41:50Z</cp:lastPrinted>
  <dcterms:created xsi:type="dcterms:W3CDTF">2015-05-13T14:49:44Z</dcterms:created>
  <dcterms:modified xsi:type="dcterms:W3CDTF">2016-03-15T20:57:37Z</dcterms:modified>
</cp:coreProperties>
</file>