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8"/>
  </p:notesMasterIdLst>
  <p:handoutMasterIdLst>
    <p:handoutMasterId r:id="rId29"/>
  </p:handoutMasterIdLst>
  <p:sldIdLst>
    <p:sldId id="267" r:id="rId3"/>
    <p:sldId id="294" r:id="rId4"/>
    <p:sldId id="289" r:id="rId5"/>
    <p:sldId id="288" r:id="rId6"/>
    <p:sldId id="285" r:id="rId7"/>
    <p:sldId id="304" r:id="rId8"/>
    <p:sldId id="286" r:id="rId9"/>
    <p:sldId id="287" r:id="rId10"/>
    <p:sldId id="293" r:id="rId11"/>
    <p:sldId id="290" r:id="rId12"/>
    <p:sldId id="295" r:id="rId13"/>
    <p:sldId id="305" r:id="rId14"/>
    <p:sldId id="296" r:id="rId15"/>
    <p:sldId id="292" r:id="rId16"/>
    <p:sldId id="297" r:id="rId17"/>
    <p:sldId id="298" r:id="rId18"/>
    <p:sldId id="299" r:id="rId19"/>
    <p:sldId id="300" r:id="rId20"/>
    <p:sldId id="301" r:id="rId21"/>
    <p:sldId id="302" r:id="rId22"/>
    <p:sldId id="306" r:id="rId23"/>
    <p:sldId id="303" r:id="rId24"/>
    <p:sldId id="291" r:id="rId25"/>
    <p:sldId id="307" r:id="rId26"/>
    <p:sldId id="280" r:id="rId27"/>
  </p:sldIdLst>
  <p:sldSz cx="9144000" cy="6858000" type="screen4x3"/>
  <p:notesSz cx="9931400" cy="68199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40" autoAdjust="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606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5496" y="1"/>
            <a:ext cx="4303606" cy="3409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85951-406D-41F8-9C1E-0F06804089A4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77723"/>
            <a:ext cx="4303606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5496" y="6477723"/>
            <a:ext cx="4303606" cy="3409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C7683-A3CB-4853-8641-3A4D73D8D4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684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86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5357" y="1"/>
            <a:ext cx="4304454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B1A8F-0879-44A3-8A02-DBBBD7073A17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0725" y="511175"/>
            <a:ext cx="3409950" cy="2557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459" y="3240089"/>
            <a:ext cx="7944484" cy="3068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77001"/>
            <a:ext cx="430286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5357" y="6477001"/>
            <a:ext cx="4304454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6D1D4-E2DD-4523-8C6F-12FBD5AAB8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18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02BD-8394-4B74-88A7-65EF8A0D4AE3}" type="datetime1">
              <a:rPr lang="cs-CZ" smtClean="0"/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984B-79A6-46CD-B650-1124E94C9139}" type="datetime1">
              <a:rPr lang="cs-CZ" smtClean="0"/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6EBB-887D-4D11-92F3-C93B5BEFEA9A}" type="datetime1">
              <a:rPr lang="cs-CZ" smtClean="0"/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05D4-A4F1-4462-BE61-CAC46651228F}" type="datetime1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14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0B6D-60F5-47E6-8E95-F24400AE5FC8}" type="datetime1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37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AC73-F279-4245-A4F7-86FC46B9ED3A}" type="datetime1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31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FA52-29EE-49B8-9962-E2718CE5C78D}" type="datetime1">
              <a:rPr lang="cs-CZ" smtClean="0"/>
              <a:t>16.3.2016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113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6588-3308-4285-822A-92702DF76368}" type="datetime1">
              <a:rPr lang="cs-CZ" smtClean="0"/>
              <a:t>16.3.2016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51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429A-0706-44F9-A9A7-56D10C0B0BE7}" type="datetime1">
              <a:rPr lang="cs-CZ" smtClean="0"/>
              <a:t>16.3.2016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778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C79A-7030-45FA-8652-BD7F22465205}" type="datetime1">
              <a:rPr lang="cs-CZ" smtClean="0"/>
              <a:t>16.3.2016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795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839D-01F1-4EEF-B1A9-63B0DFE8257F}" type="datetime1">
              <a:rPr lang="cs-CZ" smtClean="0"/>
              <a:t>16.3.2016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11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F6CA-B78F-43B0-822F-66AED1F8AB74}" type="datetime1">
              <a:rPr lang="cs-CZ" smtClean="0"/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8FE9-7CFF-4010-B97C-244387BB95B3}" type="datetime1">
              <a:rPr lang="cs-CZ" smtClean="0"/>
              <a:t>16.3.2016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210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4C23-BB07-4C99-B01D-79E50E431098}" type="datetime1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752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8CD0-44C9-4414-8E5B-83CC979011DF}" type="datetime1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47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8B6C-8E73-47FD-B646-373EE9FBB3CE}" type="datetime1">
              <a:rPr lang="cs-CZ" smtClean="0"/>
              <a:t>16.3.2016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9DC9B-7F86-4B50-AB1E-073C38EF6C52}" type="datetime1">
              <a:rPr lang="cs-CZ" smtClean="0"/>
              <a:t>16.3.2016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5E4C-E509-4646-8F7C-3916E3EA656D}" type="datetime1">
              <a:rPr lang="cs-CZ" smtClean="0"/>
              <a:t>16.3.2016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663B-FA8A-40A7-ADCB-6838B454A248}" type="datetime1">
              <a:rPr lang="cs-CZ" smtClean="0"/>
              <a:t>16.3.2016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E494-4406-4B9A-B414-84D54F4F04FD}" type="datetime1">
              <a:rPr lang="cs-CZ" smtClean="0"/>
              <a:t>16.3.2016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9D80-728E-4562-97F8-33CC6158E01D}" type="datetime1">
              <a:rPr lang="cs-CZ" smtClean="0"/>
              <a:t>16.3.2016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1AAD-D494-49D4-B493-6BA5B1DBEBF8}" type="datetime1">
              <a:rPr lang="cs-CZ" smtClean="0"/>
              <a:t>16.3.2016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FAC15DB-66F8-4A9C-8AB9-2F37DD23DE48}" type="datetime1">
              <a:rPr lang="cs-CZ" smtClean="0"/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AA93-9910-4E78-BE66-0006B0A0AA15}" type="datetime1">
              <a:rPr lang="cs-CZ" smtClean="0"/>
              <a:t>16.3.2016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Symposium Odpadové fórum                                                   19.3.2015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45CE1-34C5-47C1-A1EB-71DE02A5BA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33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4" y="332656"/>
            <a:ext cx="3448260" cy="6772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640960" cy="5472608"/>
          </a:xfrm>
        </p:spPr>
        <p:txBody>
          <a:bodyPr>
            <a:normAutofit/>
          </a:bodyPr>
          <a:lstStyle/>
          <a:p>
            <a:pPr algn="ctr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r>
              <a:rPr lang="cs-CZ" sz="28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Recyklace fosforu z popelu po spalování čistírenských kalů</a:t>
            </a: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18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r>
              <a:rPr lang="cs-CZ" sz="2400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M. Šyc</a:t>
            </a: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M. Kruml, M. Pohořelý, K. Svoboda, M. Punčochář</a:t>
            </a:r>
          </a:p>
          <a:p>
            <a:pPr algn="ctr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pic>
        <p:nvPicPr>
          <p:cNvPr id="1027" name="Picture 3" descr="C:\1 OwnCloud\Loga\013 LOGA png eps\png\loga na bilem pozadi\loga_1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7" r="18646" b="16072"/>
          <a:stretch/>
        </p:blipFill>
        <p:spPr bwMode="auto">
          <a:xfrm>
            <a:off x="6815290" y="58797"/>
            <a:ext cx="1933174" cy="12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1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TetraPhos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Princip: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Rozpouštění popelu v kyselině fosforečné a kyselině sírové s následnou 4 krokovou úpravou roztoku.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Současný stav: 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Pilot plant v Hamburku (2015)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Vyvíjeno od roku 2013.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10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004048" y="6158407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www.remondis-aqua.com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" y="2852936"/>
            <a:ext cx="715199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P-bac proces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Princip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: Bio-loužení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kys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. sírovou + následná separace.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Získávání P bio-loužením pomocí bakterií druhu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Acidithiobacillus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bakterie oxidují sulfidy na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kys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. sírovou, která následné rozpouští fosforečnany a další složky v popelu.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 druhém kroku selektivní separace fosforečnanů a těžkých kovů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Účinnost procesu až 90 %, výsledný produkt obsahuje 30-45 %P</a:t>
            </a:r>
            <a:r>
              <a:rPr lang="cs-CZ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2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O</a:t>
            </a:r>
            <a:r>
              <a:rPr lang="cs-CZ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5</a:t>
            </a:r>
            <a:endParaRPr lang="cs-CZ" cap="none" baseline="-25000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Současný stav: 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Laboratorní měřítko</a:t>
            </a: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11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21880" y="6158408"/>
            <a:ext cx="385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www.fritzmeier-umwelttechnik.com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57488"/>
            <a:ext cx="318008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Recophos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Princip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: Zvýšení dostupnosti fosforu přídavkem kyseliny fosforečné, převod P na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dihydrogenfosforečnany</a:t>
            </a: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Nedochází k odstranění kovů, rozhodující kvalita vstupního popela</a:t>
            </a: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12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444208" y="6217567"/>
            <a:ext cx="2329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</a:t>
            </a:r>
            <a:r>
              <a:rPr lang="cs-CZ" sz="1400" dirty="0" err="1" smtClean="0">
                <a:solidFill>
                  <a:schemeClr val="bg1">
                    <a:lumMod val="75000"/>
                  </a:schemeClr>
                </a:solidFill>
              </a:rPr>
              <a:t>Weigand</a:t>
            </a:r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 et al., 2013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6" r="20643" b="11284"/>
          <a:stretch/>
        </p:blipFill>
        <p:spPr bwMode="auto">
          <a:xfrm>
            <a:off x="899592" y="1916832"/>
            <a:ext cx="2133600" cy="3688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3" b="4941"/>
          <a:stretch/>
        </p:blipFill>
        <p:spPr bwMode="auto">
          <a:xfrm>
            <a:off x="3370548" y="2413377"/>
            <a:ext cx="5184576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67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1872208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Leachphos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Princip: Loužení zředěnou kyselinou sírovou, filtrace a alkalizace výluhu za vzniku fosforečnanu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Obdoba procesu FLUWA pro kyselé loužení popílků</a:t>
            </a: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</a:t>
            </a:r>
          </a:p>
          <a:p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13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900264" y="6289575"/>
            <a:ext cx="1776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www.p-rex.eu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3"/>
          <a:stretch/>
        </p:blipFill>
        <p:spPr bwMode="auto">
          <a:xfrm>
            <a:off x="4572000" y="1844824"/>
            <a:ext cx="4320480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1700808"/>
            <a:ext cx="4680520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Stav: Pilot plant. Realizován demonstrační test s 40 t popelu, provedena hmotnostní a energetická bilance procesu.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Výtěžnost P udávána 70-80 %.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Technologicky náročný proces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Loužení popelu ve vsádkovém reaktoru 0,5-2 hod, řízení pomocí pH a poměru L/S.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Filtrační koláč má charakter odpadu.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Srážení pomocí </a:t>
            </a:r>
            <a:r>
              <a:rPr lang="cs-CZ" sz="2000" dirty="0" err="1" smtClean="0">
                <a:latin typeface="Times" panose="02020603060405020304" pitchFamily="18" charset="0"/>
              </a:rPr>
              <a:t>CaO</a:t>
            </a:r>
            <a:r>
              <a:rPr lang="cs-CZ" sz="2000" dirty="0" smtClean="0">
                <a:latin typeface="Times" panose="02020603060405020304" pitchFamily="18" charset="0"/>
              </a:rPr>
              <a:t> nebo </a:t>
            </a:r>
            <a:r>
              <a:rPr lang="cs-CZ" sz="2000" dirty="0" err="1" smtClean="0">
                <a:latin typeface="Times" panose="02020603060405020304" pitchFamily="18" charset="0"/>
              </a:rPr>
              <a:t>NaOH</a:t>
            </a:r>
            <a:r>
              <a:rPr lang="cs-CZ" sz="2000" dirty="0" smtClean="0">
                <a:latin typeface="Times" panose="0202060306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P jako Ca</a:t>
            </a:r>
            <a:r>
              <a:rPr lang="cs-CZ" sz="2000" baseline="-25000" dirty="0" smtClean="0">
                <a:latin typeface="Times" panose="02020603060405020304" pitchFamily="18" charset="0"/>
              </a:rPr>
              <a:t>3</a:t>
            </a:r>
            <a:r>
              <a:rPr lang="cs-CZ" sz="2000" dirty="0" smtClean="0">
                <a:latin typeface="Times" panose="02020603060405020304" pitchFamily="18" charset="0"/>
              </a:rPr>
              <a:t>(PO</a:t>
            </a:r>
            <a:r>
              <a:rPr lang="cs-CZ" sz="2000" baseline="-25000" dirty="0" smtClean="0">
                <a:latin typeface="Times" panose="02020603060405020304" pitchFamily="18" charset="0"/>
              </a:rPr>
              <a:t>4</a:t>
            </a:r>
            <a:r>
              <a:rPr lang="cs-CZ" sz="2000" dirty="0" smtClean="0">
                <a:latin typeface="Times" panose="02020603060405020304" pitchFamily="18" charset="0"/>
              </a:rPr>
              <a:t>)</a:t>
            </a:r>
            <a:r>
              <a:rPr lang="cs-CZ" sz="2000" baseline="-25000" dirty="0" smtClean="0">
                <a:latin typeface="Times" panose="02020603060405020304" pitchFamily="18" charset="0"/>
              </a:rPr>
              <a:t>2</a:t>
            </a:r>
            <a:r>
              <a:rPr lang="cs-CZ" sz="2000" dirty="0" smtClean="0">
                <a:latin typeface="Times" panose="02020603060405020304" pitchFamily="18" charset="0"/>
              </a:rPr>
              <a:t> – obsah P v produktu 10-20 %, </a:t>
            </a:r>
            <a:r>
              <a:rPr lang="cs-CZ" sz="2000" dirty="0" err="1" smtClean="0">
                <a:latin typeface="Times" panose="02020603060405020304" pitchFamily="18" charset="0"/>
              </a:rPr>
              <a:t>biodostupnost</a:t>
            </a:r>
            <a:r>
              <a:rPr lang="cs-CZ" sz="2000" dirty="0" smtClean="0">
                <a:latin typeface="Times" panose="02020603060405020304" pitchFamily="18" charset="0"/>
              </a:rPr>
              <a:t> &gt; 90 %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Nutné čištění odpadních vod – sulfidické vysrážení kovů.</a:t>
            </a:r>
          </a:p>
          <a:p>
            <a:r>
              <a:rPr lang="cs-CZ" sz="2000" dirty="0" smtClean="0">
                <a:latin typeface="Times" panose="02020603060405020304" pitchFamily="18" charset="0"/>
              </a:rPr>
              <a:t> </a:t>
            </a:r>
            <a:endParaRPr lang="cs-CZ" sz="2000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5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Termické procesy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176213" indent="-176213">
              <a:buFont typeface="Arial" panose="020B0604020202020204" pitchFamily="34" charset="0"/>
              <a:buChar char="•"/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Obecně využívají rozsahu teplot 1000-2000 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°C</a:t>
            </a:r>
          </a:p>
          <a:p>
            <a:pPr marL="633413" lvl="1" indent="-176213" algn="l">
              <a:buFont typeface="Arial" panose="020B0604020202020204" pitchFamily="34" charset="0"/>
              <a:buChar char="•"/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při </a:t>
            </a:r>
            <a:r>
              <a:rPr lang="cs-CZ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teplotách pod teplotou tavení popela (pod 1150-1250 °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C)</a:t>
            </a:r>
          </a:p>
          <a:p>
            <a:pPr marL="633413" lvl="1" indent="-176213" algn="l">
              <a:buFont typeface="Arial" panose="020B0604020202020204" pitchFamily="34" charset="0"/>
              <a:buChar char="•"/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při </a:t>
            </a:r>
            <a:r>
              <a:rPr lang="cs-CZ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teplotách nad teplotou tavení popela (nad 1150-1250 °C)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Využívána redukční i oxidační atmosféra.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Princip: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volatilizace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snadno těkavých těžkých kovů (Cd,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Pb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Zn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apod.)</a:t>
            </a:r>
          </a:p>
          <a:p>
            <a:pPr marL="633413" lvl="1" indent="-176213" algn="l">
              <a:buFont typeface="Arial" panose="020B0604020202020204" pitchFamily="34" charset="0"/>
              <a:buChar char="•"/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Při teplotách pod táním popela středně těkavé prvky (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Cu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Cr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Ni apod.) zůstávají v popelu spolu s P.</a:t>
            </a:r>
          </a:p>
          <a:p>
            <a:pPr marL="633413" lvl="1" indent="-176213" algn="l">
              <a:buFont typeface="Arial" panose="020B0604020202020204" pitchFamily="34" charset="0"/>
              <a:buChar char="•"/>
              <a:tabLst>
                <a:tab pos="4659313" algn="l"/>
              </a:tabLst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Při teplotách nad táním popela méně těkavé kovy ve formě taveniny, P ve formě minerální strusky.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Objemová a hmotnostní redukce při procesu, odstranění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org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. polutantů a těžkých kovů.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Hlavní nevýhodou je energetická a technologická náročnost.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14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Ash</a:t>
            </a:r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-dec/</a:t>
            </a:r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Outotec</a:t>
            </a:r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- I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176213" indent="-176213">
              <a:buFont typeface="Arial" panose="020B0604020202020204" pitchFamily="34" charset="0"/>
              <a:buChar char="•"/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Princip: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Volatilizace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těžkých kovů v přítomnost aditiva – chloračního činidla (MgCl</a:t>
            </a:r>
            <a:r>
              <a:rPr lang="cs-CZ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2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/CaCl</a:t>
            </a:r>
            <a:r>
              <a:rPr lang="cs-CZ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2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)</a:t>
            </a:r>
          </a:p>
          <a:p>
            <a:pPr marL="176213" indent="-176213">
              <a:buFont typeface="Arial" panose="020B0604020202020204" pitchFamily="34" charset="0"/>
              <a:buChar char="•"/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Pelety zahřívány na teploty 800-1000 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°C v rotační peci </a:t>
            </a:r>
          </a:p>
          <a:p>
            <a:pPr lvl="1" algn="l"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→ vznik chloridů těžkých kovů a jejich následná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volatilizace</a:t>
            </a: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lvl="1" algn="l">
              <a:tabLst>
                <a:tab pos="4659313" algn="l"/>
              </a:tabLst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→ konverze P na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chloroapatit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  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>
              <a:tabLst>
                <a:tab pos="4659313" algn="l"/>
              </a:tabLs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Stav: Pilot plant v provozu 2008-2010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15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04248" y="6158408"/>
            <a:ext cx="1776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www.p-rex.eu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>
            <a:off x="1619672" y="3717032"/>
            <a:ext cx="5328592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55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Ash</a:t>
            </a:r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-dec/</a:t>
            </a:r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Outotec</a:t>
            </a:r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- II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>
              <a:tabLst>
                <a:tab pos="4659313" algn="l"/>
              </a:tabLst>
            </a:pP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Účinnost: 	&gt; 90 % Cd,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Cu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Pb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Zn</a:t>
            </a: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	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	&gt; 70 %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Mo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Sn</a:t>
            </a: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	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	neúčinné na Ni a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Cr</a:t>
            </a: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lvl="1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16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04248" y="6289574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Adam C., 2008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2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r="848" b="2980"/>
          <a:stretch/>
        </p:blipFill>
        <p:spPr bwMode="auto">
          <a:xfrm>
            <a:off x="1691680" y="620688"/>
            <a:ext cx="5645785" cy="3742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07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Ash</a:t>
            </a:r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-dec/</a:t>
            </a:r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Outotec</a:t>
            </a:r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- III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Úprava principu metody v roce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Princip: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</a:t>
            </a:r>
            <a:r>
              <a:rPr lang="cs-CZ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Volatilizace</a:t>
            </a:r>
            <a:r>
              <a:rPr lang="cs-CZ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snadno těkavých těžkých </a:t>
            </a:r>
            <a:r>
              <a:rPr lang="cs-CZ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kovů 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za přídavku Na</a:t>
            </a:r>
            <a:r>
              <a:rPr lang="cs-CZ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2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SO</a:t>
            </a:r>
            <a:r>
              <a:rPr lang="cs-CZ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4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v redukčním prostředí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Stav: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14 denní demonstrační test (kapacita do 40 kg/h)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Bez přídavku chloračního činidla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volatilizace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jen 60 % As, 80 % Cd,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Hg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40 %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Pb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10 %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Zn</a:t>
            </a: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lvl="1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17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900264" y="6289575"/>
            <a:ext cx="1776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www.p-rex.eu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4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r="34687" b="14384"/>
          <a:stretch/>
        </p:blipFill>
        <p:spPr bwMode="auto">
          <a:xfrm>
            <a:off x="4134177" y="2924944"/>
            <a:ext cx="4542279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3090587"/>
            <a:ext cx="417646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Teplota v rotační peci 900-950 </a:t>
            </a:r>
            <a:r>
              <a:rPr lang="cs-CZ" sz="2000" dirty="0" smtClean="0">
                <a:latin typeface="Times New Roman"/>
                <a:cs typeface="Times New Roman"/>
              </a:rPr>
              <a:t>°C</a:t>
            </a:r>
          </a:p>
          <a:p>
            <a:pPr marL="3635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/>
                <a:cs typeface="Times New Roman"/>
              </a:rPr>
              <a:t>Redukční prostředí pomocí přídavku suchého kalu, ohřev plynovým hořákem.</a:t>
            </a:r>
          </a:p>
          <a:p>
            <a:pPr marL="3635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/>
                <a:cs typeface="Times New Roman"/>
              </a:rPr>
              <a:t>P v produktu ve formě CaNaPO</a:t>
            </a:r>
            <a:r>
              <a:rPr lang="cs-CZ" sz="2000" baseline="-25000" dirty="0" smtClean="0">
                <a:latin typeface="Times New Roman"/>
                <a:cs typeface="Times New Roman"/>
              </a:rPr>
              <a:t>4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Obsah P 5-10 % (zředění obsahu P přídavkem síranu).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Bio-dostupnost P &gt; 80 %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Mephrec</a:t>
            </a:r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proces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Princip: Tavení a zplyňování kalů nebo popela v redukčních podmínkách při teplotách nad 1450 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°C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Snadno těkavé prvky (Cd,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Pb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Zn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) odcházejí v plynu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Středně těkavé (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Fe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Cu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Cr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, Ni) zůstávají v metalické podobě v tavenině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Fosfor zůstává ve formě minerální strusky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lvl="1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18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900264" y="6289575"/>
            <a:ext cx="1776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www.p-rex.eu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Obrázek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95736"/>
            <a:ext cx="466979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Mephrec</a:t>
            </a:r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proces II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Brikety kalu nebo popela taveny v šachtové peci s koksem a dalšími aditivy (např. vápenec). Vsádkové dávkování shora s postupným poklesem ke dnu.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 dolní části diskontinuální odvod fosforečné strusky a kontinuální odvod metalické taveniny.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Teplota v peci 1450-2000 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°C.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lvl="1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19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900264" y="6289575"/>
            <a:ext cx="1776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www.p-rex.eu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1" b="17164"/>
          <a:stretch/>
        </p:blipFill>
        <p:spPr bwMode="auto">
          <a:xfrm>
            <a:off x="1835696" y="2897217"/>
            <a:ext cx="4819650" cy="2980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8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Spotřeba fosforu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2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94865"/>
            <a:ext cx="4032448" cy="266429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187688" y="6119529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www.unep.org; www.infomine.com 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4716016" y="1052736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4716016" y="1628800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4720580" y="2204864"/>
            <a:ext cx="100811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796136" y="97143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86 % hnojiva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796136" y="212821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7 % průmysl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796136" y="155214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7 % živočišná výroba</a:t>
            </a:r>
            <a:endParaRPr lang="cs-CZ" dirty="0"/>
          </a:p>
        </p:txBody>
      </p:sp>
      <p:pic>
        <p:nvPicPr>
          <p:cNvPr id="1026" name="Picture 2" descr="http://energybulletin.net/image/uploads/32651/image00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t="3736" r="6754" b="6644"/>
          <a:stretch/>
        </p:blipFill>
        <p:spPr bwMode="auto">
          <a:xfrm>
            <a:off x="467544" y="620688"/>
            <a:ext cx="3886200" cy="27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4932040" y="4581128"/>
            <a:ext cx="1296144" cy="445885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300192" y="4221088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Sekundární zdroje P</a:t>
            </a:r>
            <a:endParaRPr lang="cs-CZ" sz="2000" dirty="0"/>
          </a:p>
        </p:txBody>
      </p:sp>
      <p:sp>
        <p:nvSpPr>
          <p:cNvPr id="18" name="Šipka doprava 17"/>
          <p:cNvSpPr/>
          <p:nvPr/>
        </p:nvSpPr>
        <p:spPr>
          <a:xfrm rot="2099043">
            <a:off x="4529560" y="3339357"/>
            <a:ext cx="1834907" cy="445885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8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RecoPhos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Princip: Tavení popela v redukčních podmínkách za vysokých teplot v reaktoru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InduCarb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Ca</a:t>
            </a:r>
            <a:r>
              <a:rPr lang="cs-CZ" sz="2400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3</a:t>
            </a: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(PO</a:t>
            </a:r>
            <a:r>
              <a:rPr lang="cs-CZ" sz="2400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4</a:t>
            </a: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)</a:t>
            </a:r>
            <a:r>
              <a:rPr lang="cs-CZ" sz="2400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2</a:t>
            </a: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+ 3SiO</a:t>
            </a:r>
            <a:r>
              <a:rPr lang="cs-CZ" sz="2400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2</a:t>
            </a: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+ 5C → 3CaSiO</a:t>
            </a:r>
            <a:r>
              <a:rPr lang="cs-CZ" sz="2400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3</a:t>
            </a: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+ 5CO + P</a:t>
            </a:r>
            <a:r>
              <a:rPr lang="cs-CZ" sz="2400" cap="none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2</a:t>
            </a:r>
            <a:endParaRPr lang="cs-CZ" sz="2400" cap="none" baseline="-25000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lvl="1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20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372200" y="613996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</a:t>
            </a:r>
            <a:r>
              <a:rPr lang="cs-CZ" sz="1400" dirty="0" err="1" smtClean="0">
                <a:solidFill>
                  <a:schemeClr val="bg1">
                    <a:lumMod val="75000"/>
                  </a:schemeClr>
                </a:solidFill>
              </a:rPr>
              <a:t>Rapf</a:t>
            </a:r>
            <a:r>
              <a:rPr lang="cs-CZ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M., 2012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2132076"/>
            <a:ext cx="417646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" panose="02020603060405020304" pitchFamily="18" charset="0"/>
              </a:rPr>
              <a:t>Teplota v reaktoru nad 1500 </a:t>
            </a:r>
            <a:r>
              <a:rPr lang="cs-CZ" sz="2000" dirty="0" smtClean="0">
                <a:latin typeface="Times New Roman"/>
                <a:cs typeface="Times New Roman"/>
              </a:rPr>
              <a:t>°C</a:t>
            </a:r>
          </a:p>
          <a:p>
            <a:pPr marL="3635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/>
                <a:cs typeface="Times New Roman"/>
              </a:rPr>
              <a:t>Redukční prostředí zajištěno přídavkem koksu.</a:t>
            </a:r>
          </a:p>
          <a:p>
            <a:pPr marL="3635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/>
                <a:cs typeface="Times New Roman"/>
              </a:rPr>
              <a:t>Stabilní kovy přecházejí do metalické strusky (</a:t>
            </a:r>
            <a:r>
              <a:rPr lang="cs-CZ" sz="2000" dirty="0" err="1" smtClean="0">
                <a:latin typeface="Times New Roman"/>
                <a:cs typeface="Times New Roman"/>
              </a:rPr>
              <a:t>Fe</a:t>
            </a:r>
            <a:r>
              <a:rPr lang="cs-CZ" sz="2000" dirty="0" smtClean="0">
                <a:latin typeface="Times New Roman"/>
                <a:cs typeface="Times New Roman"/>
              </a:rPr>
              <a:t>, </a:t>
            </a:r>
            <a:r>
              <a:rPr lang="cs-CZ" sz="2000" dirty="0" err="1" smtClean="0">
                <a:latin typeface="Times New Roman"/>
                <a:cs typeface="Times New Roman"/>
              </a:rPr>
              <a:t>Cu</a:t>
            </a:r>
            <a:r>
              <a:rPr lang="cs-CZ" sz="2000" dirty="0" smtClean="0">
                <a:latin typeface="Times New Roman"/>
                <a:cs typeface="Times New Roman"/>
              </a:rPr>
              <a:t>, apod.)</a:t>
            </a:r>
          </a:p>
          <a:p>
            <a:pPr marL="3635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/>
                <a:cs typeface="Times New Roman"/>
              </a:rPr>
              <a:t>Těkavé kovy odcházejí v plynné podobě spolu s P → nevhodné pro popel s jejich vysokým podílem.</a:t>
            </a:r>
          </a:p>
          <a:p>
            <a:pPr marL="363538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imes New Roman"/>
                <a:cs typeface="Times New Roman"/>
              </a:rPr>
              <a:t>Reaktorový plyn (hlavně P</a:t>
            </a:r>
            <a:r>
              <a:rPr lang="cs-CZ" sz="2000" baseline="-25000" dirty="0" smtClean="0">
                <a:latin typeface="Times New Roman"/>
                <a:cs typeface="Times New Roman"/>
              </a:rPr>
              <a:t>2</a:t>
            </a:r>
            <a:r>
              <a:rPr lang="cs-CZ" sz="2000" dirty="0" smtClean="0">
                <a:latin typeface="Times New Roman"/>
                <a:cs typeface="Times New Roman"/>
              </a:rPr>
              <a:t> a CO) spalován ve spalovací komoře na oxidy, fosfor zachycen ve vodní pračce jako kyselina fosforečná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Times" panose="02020603060405020304" pitchFamily="18" charset="0"/>
            </a:endParaRPr>
          </a:p>
        </p:txBody>
      </p:sp>
      <p:pic>
        <p:nvPicPr>
          <p:cNvPr id="11" name="Obrázek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/>
        </p:blipFill>
        <p:spPr bwMode="auto">
          <a:xfrm>
            <a:off x="4498214" y="2236628"/>
            <a:ext cx="4283968" cy="2860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28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RecoPhos</a:t>
            </a:r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II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Dalšími produkty jsou struska a tavenina kovů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Problematická separace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Fe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a P a minimalizace podílu P ve strusce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Účinnost procesu cca 80 %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Stav: Pilot plant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lvl="1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21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Obrázek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8025" r="65480" b="8446"/>
          <a:stretch/>
        </p:blipFill>
        <p:spPr bwMode="auto">
          <a:xfrm>
            <a:off x="5724128" y="1988840"/>
            <a:ext cx="2256170" cy="381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34803"/>
            <a:ext cx="4293235" cy="39465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660232" y="622743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</a:t>
            </a:r>
            <a:r>
              <a:rPr lang="cs-CZ" sz="1400" dirty="0" err="1" smtClean="0">
                <a:solidFill>
                  <a:schemeClr val="bg1">
                    <a:lumMod val="75000"/>
                  </a:schemeClr>
                </a:solidFill>
              </a:rPr>
              <a:t>Rapf</a:t>
            </a:r>
            <a:r>
              <a:rPr lang="cs-CZ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M., 2012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Kubota</a:t>
            </a:r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</a:t>
            </a:r>
            <a:r>
              <a:rPr lang="cs-CZ" sz="2800" b="1" u="sng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process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Princip: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Vysokoteplotní tavení popelu při teplotě nad 1350 ºC za přídavku spalitelných odpadů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Odtěkání řady těžkých kovů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Stav: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Záměr do budoucna?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lvl="1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22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516216" y="6293762"/>
            <a:ext cx="2045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www.kubota.com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97" y="2332455"/>
            <a:ext cx="3552190" cy="3981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06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Ekonomický potenciál vyvíjených metod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 současnosti není ekonomicky zajímavé.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 případě rostoucích cen P zajímavé v blízké budoucnosti.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23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04248" y="6158408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</a:t>
            </a:r>
            <a:r>
              <a:rPr lang="cs-CZ" sz="1400" dirty="0" err="1" smtClean="0">
                <a:solidFill>
                  <a:schemeClr val="bg1">
                    <a:lumMod val="75000"/>
                  </a:schemeClr>
                </a:solidFill>
              </a:rPr>
              <a:t>Sartorius</a:t>
            </a:r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, 2012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503" r="2347" b="17012"/>
          <a:stretch/>
        </p:blipFill>
        <p:spPr bwMode="auto">
          <a:xfrm>
            <a:off x="1568708" y="1988840"/>
            <a:ext cx="5862568" cy="36116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95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Závěr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Vývoj řady technologií s hlavním cílem separace těžkých kovů a fosforu a převedení fosforu do dostupnější podoby.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Vysoká účinnost recyklace fosforu při použití popelů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Žádná technologie není v plném provozu, většinou spíše pilot plant nebo laboratorní měřítko.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Většinou ekonomicky a technologicky náročné.</a:t>
            </a: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24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4" y="332656"/>
            <a:ext cx="3448260" cy="6772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7776864" cy="5472608"/>
          </a:xfrm>
        </p:spPr>
        <p:txBody>
          <a:bodyPr>
            <a:normAutofit/>
          </a:bodyPr>
          <a:lstStyle/>
          <a:p>
            <a:pPr algn="ctr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cs-CZ" sz="3200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Děkuji za pozornost</a:t>
            </a:r>
          </a:p>
          <a:p>
            <a:pPr algn="ctr"/>
            <a:endParaRPr lang="cs-CZ" b="1" cap="non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Podpořeno Technologickou Agenturou ČR</a:t>
            </a:r>
          </a:p>
          <a:p>
            <a:pPr algn="ctr">
              <a:spcAft>
                <a:spcPts val="0"/>
              </a:spcAf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Centrum kompetence pro energetické využití odpadů</a:t>
            </a:r>
          </a:p>
          <a:p>
            <a:pPr algn="ctr">
              <a:spcAft>
                <a:spcPts val="0"/>
              </a:spcAft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Projekt TE02000236</a:t>
            </a:r>
          </a:p>
          <a:p>
            <a:pPr algn="ctr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7" name="Picture 3" descr="C:\1 OwnCloud\Loga\013 LOGA png eps\png\loga na bilem pozadi\loga_1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7" r="18646" b="16072"/>
          <a:stretch/>
        </p:blipFill>
        <p:spPr bwMode="auto">
          <a:xfrm>
            <a:off x="6815290" y="58797"/>
            <a:ext cx="1933174" cy="12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1 OwnCloud\Konference\2015.03 Odpadové forum\Presentace\ck_logoty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5" y="5301208"/>
            <a:ext cx="2877077" cy="10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1 OwnCloud\Konference\2015.03 Odpadové forum\Presentace\logo_white_r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130" y="5013176"/>
            <a:ext cx="1467334" cy="14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Možnosti recyklace fosforu I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3 hlavní přístupy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přímé získání P při čištění odpadních vod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získání P z čistírenského kalu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získání kalu z popela po spálení</a:t>
            </a: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3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588224" y="6217567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</a:t>
            </a:r>
            <a:r>
              <a:rPr lang="cs-CZ" sz="1400" dirty="0" err="1" smtClean="0">
                <a:solidFill>
                  <a:schemeClr val="bg1">
                    <a:lumMod val="75000"/>
                  </a:schemeClr>
                </a:solidFill>
              </a:rPr>
              <a:t>Pinnekamp</a:t>
            </a:r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 J. 2007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5122" r="2603" b="7006"/>
          <a:stretch/>
        </p:blipFill>
        <p:spPr bwMode="auto">
          <a:xfrm>
            <a:off x="1547664" y="2492896"/>
            <a:ext cx="5936379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3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Metody recyklace fosforu II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4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516"/>
            <a:ext cx="7560840" cy="58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804248" y="6158408"/>
            <a:ext cx="1776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www.p-rex.eu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Nakládání s kaly v ČR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Produkce kalů v ČR – cca 160 tis. tun</a:t>
            </a: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Spalováno cca 1,5 % - spolu-spalování.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Jiné využití 20-30% - uložení na skládku jako technické vrstvy.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 Německu produkce kalů cca 1,8 mil. tun/rok, z toho 55 % spalováno, ale jen 5 % popela využíváno jako hnojivo. </a:t>
            </a: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5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56" y="1419224"/>
            <a:ext cx="5316855" cy="20097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21190" y="6309320"/>
            <a:ext cx="2443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ČSU; </a:t>
            </a:r>
            <a:r>
              <a:rPr lang="cs-CZ" sz="1400" dirty="0" err="1" smtClean="0">
                <a:solidFill>
                  <a:schemeClr val="bg1">
                    <a:lumMod val="75000"/>
                  </a:schemeClr>
                </a:solidFill>
              </a:rPr>
              <a:t>Kruger</a:t>
            </a:r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 O., 2015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Termické využití kalu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Cíle: </a:t>
            </a:r>
            <a:r>
              <a:rPr lang="cs-CZ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Hygienizace</a:t>
            </a: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kalu, destrukce organických polutantů, částečné odstranění těkavých těžkých kovů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Koncentrování fosforu v minerálních popelovinách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Nejčastěji spalování ve fluidním loži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6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12160" y="6255664"/>
            <a:ext cx="2447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Werther, </a:t>
            </a:r>
            <a:r>
              <a:rPr lang="cs-CZ" sz="1400" dirty="0" err="1" smtClean="0">
                <a:solidFill>
                  <a:schemeClr val="bg1">
                    <a:lumMod val="75000"/>
                  </a:schemeClr>
                </a:solidFill>
              </a:rPr>
              <a:t>Ogada</a:t>
            </a:r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, 1999</a:t>
            </a:r>
            <a:endParaRPr lang="cs-CZ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Obrázek 6" descr="C:\Users\durda.ASUCH\SkyDrive\UCHP\CK\Reserze\pece\MHI_FBC_s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86" y="2717427"/>
            <a:ext cx="2090420" cy="360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C:\Users\durda.ASUCH\SkyDrive\UCHP\CK\Reserze\pece\FB_combustor\MHI\Graphic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6965"/>
            <a:ext cx="2310765" cy="3602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Složení popelu 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Analýza složení popelu z čistírenských kalů z 24 spalovacích zařízení v Německu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7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27984" y="6158408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Adam Ch.,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Mining the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Technosphere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, 2015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7557" r="4802" b="1768"/>
          <a:stretch/>
        </p:blipFill>
        <p:spPr bwMode="auto">
          <a:xfrm>
            <a:off x="35496" y="1340768"/>
            <a:ext cx="5090746" cy="39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75307"/>
            <a:ext cx="3744416" cy="346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3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Využití popelu jako hnojiva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Nutné mono-spalování kalů bez přídavku jiného paliva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Nízká bio-dostupnost fosforu z popela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 nejčastěji ve formě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Whitlockitu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 a AlPO</a:t>
            </a:r>
            <a:r>
              <a:rPr lang="cs-CZ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4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Bio-dostupnost v citrátu amonném 10-80 % P, průměr cca 30 %</a:t>
            </a:r>
            <a:endParaRPr lang="cs-CZ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Přítomnost těžkých kovů a 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Problematické zejména As, Cd, Ni,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Pb</a:t>
            </a:r>
            <a:endParaRPr lang="cs-CZ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8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56176" y="59492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>
                    <a:lumMod val="75000"/>
                  </a:schemeClr>
                </a:solidFill>
              </a:rPr>
              <a:t>Zdroj: Adam Ch.,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Mining the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Technosphere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, 2015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26891"/>
            <a:ext cx="4680520" cy="346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se zářezem 3"/>
          <p:cNvSpPr/>
          <p:nvPr/>
        </p:nvSpPr>
        <p:spPr>
          <a:xfrm>
            <a:off x="5364088" y="412278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516216" y="407881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Times" panose="02020603060405020304" pitchFamily="18" charset="0"/>
              </a:rPr>
              <a:t>Přímé využití popela obtížné</a:t>
            </a:r>
            <a:endParaRPr lang="cs-CZ" dirty="0"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784976" cy="6480720"/>
          </a:xfrm>
        </p:spPr>
        <p:txBody>
          <a:bodyPr>
            <a:noAutofit/>
          </a:bodyPr>
          <a:lstStyle/>
          <a:p>
            <a:pPr algn="ctr"/>
            <a:r>
              <a:rPr lang="cs-CZ" sz="2800" b="1" u="sng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Metody recyklace z popelu</a:t>
            </a:r>
            <a:endParaRPr lang="cs-CZ" sz="2800" b="1" u="sng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Cíle: Oddělení těžkých kovů a fosforu a převedení fosforu do dostupné formy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Hydrometalurgické</a:t>
            </a: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většinou kyselé loužení</a:t>
            </a: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algn="ctr"/>
            <a:endParaRPr lang="cs-CZ" sz="12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Pyrometalurgické/termické procesy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při teplotách pod teplotou tavení popela (pod 1150-1250 </a:t>
            </a:r>
            <a:r>
              <a:rPr lang="cs-CZ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°C)</a:t>
            </a:r>
            <a:endParaRPr lang="cs-CZ" sz="2400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" panose="02020603060405020304" pitchFamily="18" charset="0"/>
              </a:rPr>
              <a:t>při teplotách nad teplotou tavení popela (nad 1150-1250 </a:t>
            </a:r>
            <a:r>
              <a:rPr 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°C)</a:t>
            </a:r>
            <a:endParaRPr lang="cs-CZ" sz="2400" cap="none" dirty="0">
              <a:solidFill>
                <a:schemeClr val="tx1">
                  <a:lumMod val="95000"/>
                  <a:lumOff val="5000"/>
                </a:schemeClr>
              </a:solidFill>
              <a:latin typeface="Times" panose="02020603060405020304" pitchFamily="18" charset="0"/>
            </a:endParaRPr>
          </a:p>
        </p:txBody>
      </p:sp>
      <p:sp>
        <p:nvSpPr>
          <p:cNvPr id="9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79512" y="6601539"/>
            <a:ext cx="8712968" cy="283845"/>
          </a:xfrm>
        </p:spPr>
        <p:txBody>
          <a:bodyPr/>
          <a:lstStyle/>
          <a:p>
            <a:r>
              <a:rPr lang="cs-CZ" sz="1200" dirty="0" smtClean="0">
                <a:solidFill>
                  <a:schemeClr val="bg1">
                    <a:lumMod val="75000"/>
                  </a:schemeClr>
                </a:solidFill>
              </a:rPr>
              <a:t>TVIP 2016				      16.3.2016				</a:t>
            </a:r>
            <a:fld id="{8B76896A-C71E-4761-8F01-F40362284E9D}" type="slidenum">
              <a:rPr lang="cs-CZ" sz="1200" smtClean="0">
                <a:solidFill>
                  <a:schemeClr val="bg1">
                    <a:lumMod val="75000"/>
                  </a:schemeClr>
                </a:solidFill>
              </a:rPr>
              <a:t>9</a:t>
            </a:fld>
            <a:endParaRPr lang="cs-CZ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4185166" cy="2104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88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4953</TotalTime>
  <Words>1246</Words>
  <Application>Microsoft Office PowerPoint</Application>
  <PresentationFormat>Předvádění na obrazovce (4:3)</PresentationFormat>
  <Paragraphs>330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Základní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Kameníková Petra UCHP</dc:creator>
  <cp:lastModifiedBy>Syc Michal UCHP</cp:lastModifiedBy>
  <cp:revision>156</cp:revision>
  <cp:lastPrinted>2015-03-16T15:13:37Z</cp:lastPrinted>
  <dcterms:modified xsi:type="dcterms:W3CDTF">2016-03-16T09:35:07Z</dcterms:modified>
</cp:coreProperties>
</file>