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9" r:id="rId15"/>
    <p:sldId id="270" r:id="rId16"/>
    <p:sldId id="271" r:id="rId17"/>
    <p:sldId id="272" r:id="rId18"/>
    <p:sldId id="285" r:id="rId19"/>
    <p:sldId id="28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6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82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0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63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14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33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5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6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E2E8-D3D3-4456-A0E0-782EA333F4AC}" type="datetimeFigureOut">
              <a:rPr lang="cs-CZ" smtClean="0"/>
              <a:t>15.3.2016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222-0EEB-4FEF-B2E5-41D6776B83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sek@asio.cz" TargetMode="External"/><Relationship Id="rId2" Type="http://schemas.openxmlformats.org/officeDocument/2006/relationships/hyperlink" Target="mailto:holba@asio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sphorusplatform.eu/" TargetMode="External"/><Relationship Id="rId7" Type="http://schemas.openxmlformats.org/officeDocument/2006/relationships/hyperlink" Target="http://www.phosphorusplatform.eu/images/download/Link2Energy_UK_Platform_slides_6-1-2014.pdf" TargetMode="External"/><Relationship Id="rId2" Type="http://schemas.openxmlformats.org/officeDocument/2006/relationships/hyperlink" Target="http://www.jora.jp/rinji/rinsigen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utsche-phosphor-plattform.de/" TargetMode="External"/><Relationship Id="rId5" Type="http://schemas.openxmlformats.org/officeDocument/2006/relationships/hyperlink" Target="http://www.nutrientplatform.org/" TargetMode="External"/><Relationship Id="rId4" Type="http://schemas.openxmlformats.org/officeDocument/2006/relationships/hyperlink" Target="http://www.vlakwa.be/en/initiatives/nutrientplatfo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80649" y="2208926"/>
            <a:ext cx="6096000" cy="280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Marek Holba</a:t>
            </a:r>
            <a:r>
              <a:rPr lang="cs-CZ" sz="3200" b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Michal Došek</a:t>
            </a:r>
            <a:r>
              <a:rPr lang="cs-CZ" sz="3200" b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cs-CZ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b="1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ASIO, spol. s r.o. </a:t>
            </a:r>
            <a:r>
              <a:rPr lang="cs-CZ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Tuřanka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627 00 Brno-Slatina, </a:t>
            </a:r>
            <a:r>
              <a:rPr lang="cs-CZ" sz="24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holba@asio.cz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b="1" baseline="30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Mendelova Univerzita v Brně, Department </a:t>
            </a:r>
            <a:r>
              <a:rPr lang="cs-CZ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and Automobile Transport, Zemědělská 1, 613 00 Brno, </a:t>
            </a:r>
            <a:r>
              <a:rPr lang="cs-CZ" sz="24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dosek@asio.cz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035" y="353683"/>
            <a:ext cx="11662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/>
              <a:t>POTŘEBA RECYKLACE </a:t>
            </a:r>
            <a:r>
              <a:rPr lang="cs-CZ" sz="9600" b="1" dirty="0" smtClean="0"/>
              <a:t>FOSFORU</a:t>
            </a:r>
            <a:endParaRPr lang="cs-CZ" sz="9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5" y="3289095"/>
            <a:ext cx="5193101" cy="349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5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MOŽNÉ CESTY V ČESKÉ REPUBLICE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7419" y="966158"/>
            <a:ext cx="119245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B050"/>
                </a:solidFill>
              </a:rPr>
              <a:t>p</a:t>
            </a:r>
            <a:r>
              <a:rPr lang="cs-CZ" sz="2800" b="1" dirty="0" smtClean="0">
                <a:solidFill>
                  <a:srgbClr val="00B050"/>
                </a:solidFill>
              </a:rPr>
              <a:t>řipuštění situace, že „fosfor je problém“ – viz vodní nádrže, stoupající cena komodita, závislost Evropy na dovozu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vyvolání potřeby vedoucí ke změně legislativy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</a:rPr>
              <a:t>propojením jednotlivých „</a:t>
            </a:r>
            <a:r>
              <a:rPr lang="cs-CZ" sz="2800" b="1" dirty="0" err="1" smtClean="0">
                <a:solidFill>
                  <a:srgbClr val="00B050"/>
                </a:solidFill>
              </a:rPr>
              <a:t>stakeholderů</a:t>
            </a:r>
            <a:r>
              <a:rPr lang="cs-CZ" sz="2800" b="1" dirty="0" smtClean="0">
                <a:solidFill>
                  <a:srgbClr val="00B050"/>
                </a:solidFill>
              </a:rPr>
              <a:t>“ v řetězci fosforového </a:t>
            </a:r>
            <a:r>
              <a:rPr lang="cs-CZ" sz="2800" b="1" dirty="0" err="1" smtClean="0">
                <a:solidFill>
                  <a:srgbClr val="00B050"/>
                </a:solidFill>
              </a:rPr>
              <a:t>managmentu</a:t>
            </a:r>
            <a:r>
              <a:rPr lang="cs-CZ" sz="2800" b="1" dirty="0" smtClean="0">
                <a:solidFill>
                  <a:srgbClr val="00B050"/>
                </a:solidFill>
              </a:rPr>
              <a:t> – mohla by pomoci Fosforová platforma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zavedením technologií recyklace tam, kde to bude ekonomické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0945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2753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400" b="1" dirty="0">
                <a:latin typeface="+mn-lt"/>
              </a:rPr>
              <a:t>Zvýšená koncentrace fosforu způsobuje </a:t>
            </a:r>
            <a:r>
              <a:rPr lang="cs-CZ" altLang="cs-CZ" sz="4400" b="1" dirty="0" err="1">
                <a:latin typeface="+mn-lt"/>
              </a:rPr>
              <a:t>trofizaci</a:t>
            </a:r>
            <a:r>
              <a:rPr lang="cs-CZ" altLang="cs-CZ" sz="4400" b="1" dirty="0">
                <a:latin typeface="+mn-lt"/>
              </a:rPr>
              <a:t> recipientů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556250" y="1695986"/>
            <a:ext cx="1079500" cy="7905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9130" y="2759750"/>
            <a:ext cx="8642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latin typeface="+mn-lt"/>
              </a:rPr>
              <a:t>Zabránění </a:t>
            </a:r>
            <a:r>
              <a:rPr lang="cs-CZ" altLang="cs-CZ" sz="2800" b="1" dirty="0" err="1">
                <a:latin typeface="+mn-lt"/>
              </a:rPr>
              <a:t>trofizace</a:t>
            </a:r>
            <a:r>
              <a:rPr lang="cs-CZ" altLang="cs-CZ" sz="2800" b="1" dirty="0">
                <a:latin typeface="+mn-lt"/>
              </a:rPr>
              <a:t> vodních toků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646410">
            <a:off x="3894139" y="3437143"/>
            <a:ext cx="720725" cy="1008063"/>
          </a:xfrm>
          <a:prstGeom prst="downArrow">
            <a:avLst>
              <a:gd name="adj1" fmla="val 50000"/>
              <a:gd name="adj2" fmla="val 349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9421723">
            <a:off x="7539356" y="3436725"/>
            <a:ext cx="720725" cy="1082675"/>
          </a:xfrm>
          <a:prstGeom prst="downArrow">
            <a:avLst>
              <a:gd name="adj1" fmla="val 50000"/>
              <a:gd name="adj2" fmla="val 375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14400" y="4553903"/>
            <a:ext cx="4749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latin typeface="+mn-lt"/>
              </a:rPr>
              <a:t>ŘEŠENÍ PŘÍČINY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latin typeface="+mn-lt"/>
              </a:rPr>
              <a:t>(zabránění vnosu fosforu – difúzní zdroje - splachy, čistírny odpadních vod,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142480" y="4553903"/>
            <a:ext cx="362870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dirty="0">
                <a:latin typeface="+mn-lt"/>
              </a:rPr>
              <a:t>ŘEŠENÍ DŮSLEDKU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>
                <a:latin typeface="+mn-lt"/>
              </a:rPr>
              <a:t>(odstranění sinic a vodního květu)</a:t>
            </a:r>
          </a:p>
        </p:txBody>
      </p:sp>
    </p:spTree>
    <p:extLst>
      <p:ext uri="{BB962C8B-B14F-4D97-AF65-F5344CB8AC3E}">
        <p14:creationId xmlns:p14="http://schemas.microsoft.com/office/powerpoint/2010/main" val="36259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60717" y="1553795"/>
            <a:ext cx="10774391" cy="4829752"/>
            <a:chOff x="431" y="981"/>
            <a:chExt cx="5125" cy="222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61"/>
              <a:ext cx="4573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105" y="1162"/>
              <a:ext cx="272" cy="63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468" y="981"/>
              <a:ext cx="10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/>
                <a:t>odtok z ČOV, terciární kal</a:t>
              </a: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4014" y="1842"/>
              <a:ext cx="181" cy="13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791" y="2115"/>
              <a:ext cx="181" cy="136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3288" y="2296"/>
              <a:ext cx="181" cy="136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426" y="2659"/>
              <a:ext cx="181" cy="136"/>
            </a:xfrm>
            <a:prstGeom prst="irregularSeal2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3334" y="1797"/>
              <a:ext cx="181" cy="136"/>
            </a:xfrm>
            <a:prstGeom prst="irregularSeal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152" y="2659"/>
              <a:ext cx="181" cy="136"/>
            </a:xfrm>
            <a:prstGeom prst="irregularSeal2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 flipV="1">
              <a:off x="3061" y="1207"/>
              <a:ext cx="318" cy="54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925" y="981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/>
                <a:t>přebytečný kal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515" y="2341"/>
              <a:ext cx="544" cy="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018" y="2160"/>
              <a:ext cx="2041" cy="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105" y="211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/>
                <a:t>kalová voda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1701" y="2795"/>
              <a:ext cx="681" cy="31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379" y="2750"/>
              <a:ext cx="725" cy="272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930" y="2976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/>
                <a:t>vyhnilý kal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4105" y="2886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/>
                <a:t>popílek</a:t>
              </a: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560717" y="353683"/>
            <a:ext cx="11102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JAK SE K TOMU MŮŽE POSTAVIT ČISTÍRENSTVÍ?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38400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74829"/>
              </p:ext>
            </p:extLst>
          </p:nvPr>
        </p:nvGraphicFramePr>
        <p:xfrm>
          <a:off x="1157293" y="1086060"/>
          <a:ext cx="10048423" cy="269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489"/>
                <a:gridCol w="1435489"/>
                <a:gridCol w="1435489"/>
                <a:gridCol w="1435489"/>
                <a:gridCol w="1435489"/>
                <a:gridCol w="1435489"/>
                <a:gridCol w="1435489"/>
              </a:tblGrid>
              <a:tr h="627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Jednotka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Toaleta celkem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Žlutá voda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Kuchyně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Koupelna/pračka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cs-CZ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/rok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CHSK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kg/rok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kg/rok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kg/rok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kg/rok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kg/rok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DĚLENÍ VOD A SEPARACE U ZDROJE</a:t>
            </a:r>
            <a:endParaRPr lang="cs-CZ" sz="4400" b="1" dirty="0"/>
          </a:p>
        </p:txBody>
      </p:sp>
      <p:cxnSp>
        <p:nvCxnSpPr>
          <p:cNvPr id="26" name="Přímá spojnice 25"/>
          <p:cNvCxnSpPr/>
          <p:nvPr/>
        </p:nvCxnSpPr>
        <p:spPr>
          <a:xfrm>
            <a:off x="5477774" y="966158"/>
            <a:ext cx="0" cy="30106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898257" y="966158"/>
            <a:ext cx="0" cy="30106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477774" y="966158"/>
            <a:ext cx="14204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5477774" y="3976777"/>
            <a:ext cx="14204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416560" y="4293396"/>
            <a:ext cx="11663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cs typeface="Arial" panose="020B0604020202020204" pitchFamily="34" charset="0"/>
              </a:rPr>
              <a:t>- r</a:t>
            </a:r>
            <a:r>
              <a:rPr lang="cs-CZ" sz="2800" b="1" dirty="0" smtClean="0">
                <a:cs typeface="Arial" panose="020B0604020202020204" pitchFamily="34" charset="0"/>
              </a:rPr>
              <a:t>oční produkce fosforu obsaženého v žluté vodě o objemu ca. 0,6 m</a:t>
            </a:r>
            <a:r>
              <a:rPr lang="cs-CZ" sz="2800" b="1" baseline="30000" dirty="0" smtClean="0">
                <a:cs typeface="Arial" panose="020B0604020202020204" pitchFamily="34" charset="0"/>
              </a:rPr>
              <a:t>3</a:t>
            </a:r>
            <a:r>
              <a:rPr lang="cs-CZ" sz="2800" b="1" dirty="0" smtClean="0">
                <a:cs typeface="Arial" panose="020B0604020202020204" pitchFamily="34" charset="0"/>
              </a:rPr>
              <a:t> je 0,5 kg fosforu (roční produkce na EO je ca. 40 m</a:t>
            </a:r>
            <a:r>
              <a:rPr lang="cs-CZ" sz="2800" b="1" baseline="30000" dirty="0" smtClean="0">
                <a:cs typeface="Arial" panose="020B0604020202020204" pitchFamily="34" charset="0"/>
              </a:rPr>
              <a:t>3</a:t>
            </a:r>
            <a:r>
              <a:rPr lang="cs-CZ" sz="2800" b="1" dirty="0" smtClean="0">
                <a:cs typeface="Arial" panose="020B0604020202020204" pitchFamily="34" charset="0"/>
              </a:rPr>
              <a:t>) – ca. 60% veškerého fosforu přítomného v komunálních odpadních vodách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1131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629920" y="94297"/>
            <a:ext cx="12191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4400" b="1" dirty="0">
                <a:latin typeface="+mn-lt"/>
              </a:rPr>
              <a:t>SEPARACE U ZDROJE</a:t>
            </a:r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48079" y="1016048"/>
            <a:ext cx="60292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latin typeface="+mn-lt"/>
              </a:rPr>
              <a:t>- oddělení moče a výroba hnojiva – buď </a:t>
            </a:r>
            <a:r>
              <a:rPr lang="cs-CZ" altLang="cs-CZ" sz="2800" b="1" dirty="0" err="1">
                <a:latin typeface="+mn-lt"/>
              </a:rPr>
              <a:t>struvitu</a:t>
            </a:r>
            <a:r>
              <a:rPr lang="cs-CZ" altLang="cs-CZ" sz="2800" b="1" dirty="0">
                <a:latin typeface="+mn-lt"/>
              </a:rPr>
              <a:t> nebo fosforečnanu vápenatého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2477134"/>
            <a:ext cx="5151120" cy="402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19" y="1016048"/>
            <a:ext cx="496373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1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3572" y="806498"/>
            <a:ext cx="118962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B050"/>
                </a:solidFill>
              </a:rPr>
              <a:t>m</a:t>
            </a:r>
            <a:r>
              <a:rPr lang="cs-CZ" sz="2800" b="1" dirty="0" smtClean="0">
                <a:solidFill>
                  <a:srgbClr val="00B050"/>
                </a:solidFill>
              </a:rPr>
              <a:t>oč je </a:t>
            </a:r>
            <a:r>
              <a:rPr lang="cs-CZ" sz="2800" b="1" dirty="0">
                <a:solidFill>
                  <a:srgbClr val="00B050"/>
                </a:solidFill>
              </a:rPr>
              <a:t>potřeba před dalším nakládáním moč </a:t>
            </a:r>
            <a:r>
              <a:rPr lang="cs-CZ" sz="2800" b="1" dirty="0" err="1">
                <a:solidFill>
                  <a:srgbClr val="00B050"/>
                </a:solidFill>
              </a:rPr>
              <a:t>hygienizovat</a:t>
            </a:r>
            <a:r>
              <a:rPr lang="cs-CZ" sz="2800" b="1" dirty="0">
                <a:solidFill>
                  <a:srgbClr val="00B050"/>
                </a:solidFill>
              </a:rPr>
              <a:t>. Nejjednodušší způsob je její uskladnění po dobu několika měsíců. Příručka WHO pro nakládání s exkrementy stanovuje dobu stabilizace na 6 měsíců, při 20 °C 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čistá moč mužského původu o objemu 10 m</a:t>
            </a:r>
            <a:r>
              <a:rPr lang="cs-CZ" sz="2800" b="1" baseline="30000" dirty="0"/>
              <a:t>3</a:t>
            </a:r>
            <a:r>
              <a:rPr lang="cs-CZ" sz="2800" b="1" dirty="0"/>
              <a:t> uskladněna v nádržích a pravidelně monitorována. Klíčovými parametry byly mikrobiální ukazatele a obsah N, P, </a:t>
            </a:r>
            <a:r>
              <a:rPr lang="cs-CZ" sz="2800" b="1" dirty="0" smtClean="0"/>
              <a:t>K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852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EXPERIMENTY SE ŽLUTÝMI VODAMI</a:t>
            </a:r>
            <a:endParaRPr lang="cs-CZ" sz="4400" b="1" dirty="0"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09" y="3469376"/>
            <a:ext cx="2892211" cy="32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83" y="3604892"/>
            <a:ext cx="3503033" cy="30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0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06881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altLang="cs-CZ" sz="2800" b="1" dirty="0" smtClean="0">
                <a:solidFill>
                  <a:srgbClr val="00B050"/>
                </a:solidFill>
              </a:rPr>
              <a:t> cena </a:t>
            </a:r>
            <a:r>
              <a:rPr lang="cs-CZ" altLang="cs-CZ" sz="2800" b="1" dirty="0" err="1" smtClean="0">
                <a:solidFill>
                  <a:srgbClr val="00B050"/>
                </a:solidFill>
              </a:rPr>
              <a:t>fosforečnanových</a:t>
            </a:r>
            <a:r>
              <a:rPr lang="cs-CZ" altLang="cs-CZ" sz="2800" b="1" dirty="0" smtClean="0">
                <a:solidFill>
                  <a:srgbClr val="00B050"/>
                </a:solidFill>
              </a:rPr>
              <a:t> hnojiv stoupá a bude stoupat čím dál tím markantněji a pouze trh ukáže, které technologie budou životaschopné → fosfor by se ale měl recyklovat a ne odstraňovat</a:t>
            </a:r>
          </a:p>
          <a:p>
            <a:pPr>
              <a:buFontTx/>
              <a:buChar char="-"/>
            </a:pPr>
            <a:endParaRPr lang="cs-CZ" altLang="cs-CZ" sz="28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cs-CZ" altLang="cs-CZ" sz="2800" b="1" dirty="0" smtClean="0"/>
              <a:t>z technologického hlediska se nejlépe ekonomicky jeví výroba </a:t>
            </a:r>
            <a:r>
              <a:rPr lang="cs-CZ" altLang="cs-CZ" sz="2800" b="1" dirty="0" err="1" smtClean="0"/>
              <a:t>struvitu</a:t>
            </a:r>
            <a:r>
              <a:rPr lang="cs-CZ" altLang="cs-CZ" sz="2800" b="1" dirty="0" smtClean="0"/>
              <a:t> nebo fosforečnanu vápenatého a aplikace </a:t>
            </a:r>
            <a:r>
              <a:rPr lang="cs-CZ" altLang="cs-CZ" sz="2800" b="1" dirty="0" err="1" smtClean="0"/>
              <a:t>hygienizovaného</a:t>
            </a:r>
            <a:r>
              <a:rPr lang="cs-CZ" altLang="cs-CZ" sz="2800" b="1" dirty="0" smtClean="0"/>
              <a:t> kalu na zemědělskou půdu</a:t>
            </a:r>
          </a:p>
          <a:p>
            <a:pPr>
              <a:buFontTx/>
              <a:buChar char="-"/>
            </a:pPr>
            <a:endParaRPr lang="cs-CZ" altLang="cs-CZ" sz="2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altLang="cs-CZ" sz="2800" b="1" dirty="0" smtClean="0">
                <a:solidFill>
                  <a:srgbClr val="00B050"/>
                </a:solidFill>
              </a:rPr>
              <a:t>rozhodopádně největší potenciál pro recyklaci N a P v oblasti čištění komunálních odpadních vod je separace u zdroje (zejména moči) –snadno realizovatelné zejména v kancelářských, průmyslových a obchodních budovách</a:t>
            </a:r>
          </a:p>
          <a:p>
            <a:pPr>
              <a:buFontTx/>
              <a:buChar char="-"/>
            </a:pPr>
            <a:endParaRPr lang="cs-CZ" altLang="cs-CZ" sz="28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cs-CZ" altLang="cs-CZ" sz="2800" b="1" dirty="0" smtClean="0"/>
              <a:t>mnohem větší potenciál recyklace </a:t>
            </a:r>
            <a:r>
              <a:rPr lang="cs-CZ" altLang="cs-CZ" sz="2800" b="1" dirty="0" err="1" smtClean="0"/>
              <a:t>nutrientů</a:t>
            </a:r>
            <a:r>
              <a:rPr lang="cs-CZ" altLang="cs-CZ" sz="2800" b="1" dirty="0" smtClean="0"/>
              <a:t> leží v průmyslových odpadních vodách než v komunálních, zejména kvůli tomu, že jsou tam koncentrované proudy </a:t>
            </a:r>
            <a:r>
              <a:rPr lang="cs-CZ" altLang="cs-CZ" sz="2800" b="1" dirty="0" err="1" smtClean="0"/>
              <a:t>nutrientů</a:t>
            </a:r>
            <a:endParaRPr lang="cs-CZ" alt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ZÁVĚRY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86833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55608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cs typeface="Arial" panose="020B0604020202020204" pitchFamily="34" charset="0"/>
              </a:rPr>
              <a:t>existuje velký sortiment separačních zařízení umožňujících jak oddělení moči, tak minimalizaci naředění (výrobky umožňující odvádění, skladování a zpracování moči) </a:t>
            </a:r>
          </a:p>
          <a:p>
            <a:pPr marL="285750" indent="-285750">
              <a:buFontTx/>
              <a:buChar char="-"/>
            </a:pPr>
            <a:endParaRPr lang="cs-CZ" sz="2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z pohledu ekonomického se jeví důležitá i minimalizace množství odtékajících živin v OV a zejména pak odlehčení látkových parametrů na vstupu do ČOV pomocí separace moči, čímž se sníží i celková spotřeba energie potřebná pro vyčištění odpadní vody</a:t>
            </a:r>
          </a:p>
          <a:p>
            <a:pPr marL="285750" indent="-285750">
              <a:buFontTx/>
              <a:buChar char="-"/>
            </a:pPr>
            <a:endParaRPr lang="cs-CZ" sz="2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cs typeface="Arial" panose="020B0604020202020204" pitchFamily="34" charset="0"/>
              </a:rPr>
              <a:t>využít možnosti odseparování moči k dosažení potřebných odtokových parametrů, jako je koncentrace N-NH</a:t>
            </a:r>
            <a:r>
              <a:rPr lang="cs-CZ" sz="2400" b="1" baseline="-25000" dirty="0" smtClean="0">
                <a:cs typeface="Arial" panose="020B0604020202020204" pitchFamily="34" charset="0"/>
              </a:rPr>
              <a:t>4</a:t>
            </a:r>
            <a:r>
              <a:rPr lang="cs-CZ" sz="2400" b="1" dirty="0" smtClean="0">
                <a:cs typeface="Arial" panose="020B0604020202020204" pitchFamily="34" charset="0"/>
              </a:rPr>
              <a:t>, zejména na lokalitách se zvýšenými požadavky na odstranění </a:t>
            </a:r>
            <a:r>
              <a:rPr lang="cs-CZ" sz="2400" b="1" dirty="0" err="1" smtClean="0">
                <a:cs typeface="Arial" panose="020B0604020202020204" pitchFamily="34" charset="0"/>
              </a:rPr>
              <a:t>nutrientů</a:t>
            </a:r>
            <a:r>
              <a:rPr lang="cs-CZ" sz="2400" b="1" dirty="0" smtClean="0">
                <a:cs typeface="Arial" panose="020B0604020202020204" pitchFamily="34" charset="0"/>
              </a:rPr>
              <a:t> nebo zefektivnění procesů čištění vod na lokalitách, kde díky vysokým koncentracím obyvatel není možné bez problémů a efektivně odpadní vodu čistit běžným způsobem</a:t>
            </a:r>
          </a:p>
          <a:p>
            <a:pPr marL="285750" indent="-285750">
              <a:buFontTx/>
              <a:buChar char="-"/>
            </a:pPr>
            <a:endParaRPr lang="cs-CZ" sz="2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pokud by se podařilo odseparovat kromě žluté vody i šedou a hnědou vodu a využít je v zemědělství, došlo by k významnému zlepšení eutrofizace vodních toků a rovněž by se zlepšily půdní poměry a udržitelnost zemědělství. V dnešní době chybí v půdě organické odpady, které zatím nerozvážně skládkujeme nebo vypouštíme spolu s odpadní vodou</a:t>
            </a:r>
            <a:endParaRPr lang="cs-CZ" sz="24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ZÁVĚRY – II.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67350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3277" y="2479092"/>
            <a:ext cx="1132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Poděkování: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Projekt QJ1320234: „Z odpadů surovinami“ je financován za podpory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NAZV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0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11" y="534837"/>
            <a:ext cx="1048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 smtClean="0"/>
              <a:t>Děkuju za pozornost</a:t>
            </a:r>
            <a:endParaRPr lang="cs-CZ" sz="8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14400" y="2458528"/>
            <a:ext cx="10429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Pozvánka na 15:30 na ustavující schůzi Fosfátové platformy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5441" y="902285"/>
            <a:ext cx="115076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Evropa je z více než 90% závislá na dovozu fosforu</a:t>
            </a:r>
          </a:p>
          <a:p>
            <a:pPr marL="285750" indent="-285750">
              <a:buFontTx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fosfor zařazen v roce 2014 Evropskou komisí na listinu dvaceti kritických surovin</a:t>
            </a:r>
          </a:p>
          <a:p>
            <a:pPr marL="285750" indent="-285750">
              <a:buFontTx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 fosforu (řádově 15% z potřeby fosfátových rud v Evropě) bezúčelně likvidováno nebo skládkováno ve formě čistírenského kalu nebo popílku</a:t>
            </a:r>
          </a:p>
          <a:p>
            <a:pPr marL="285750" indent="-285750">
              <a:buFontTx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řada technologií jak recyklovat fosfor z odpadních proudů, čímž lze účinně předcházet nedostatku fosforu v zemědělství</a:t>
            </a:r>
          </a:p>
          <a:p>
            <a:pPr marL="285750" indent="-285750">
              <a:buFontTx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 překonat nastavené legislativní, sociální a tržní bariéry a zavést udržitelný trh se surovinami z recyklovaného fosforu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03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AKTUÁLNÍ AKUTNÍ PROBLÉMY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733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52090" y="905774"/>
            <a:ext cx="10852030" cy="35023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9011"/>
            <a:ext cx="121919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700" b="1" dirty="0" smtClean="0"/>
              <a:t>BILANCE FOSFORU V EVROPĚ A JEHO RECYKLAČNÍ POTENCIÁL</a:t>
            </a:r>
            <a:endParaRPr lang="cs-CZ" sz="3700" b="1" dirty="0"/>
          </a:p>
        </p:txBody>
      </p:sp>
      <p:sp>
        <p:nvSpPr>
          <p:cNvPr id="4" name="Obdélník 3"/>
          <p:cNvSpPr/>
          <p:nvPr/>
        </p:nvSpPr>
        <p:spPr>
          <a:xfrm>
            <a:off x="2" y="4519614"/>
            <a:ext cx="12191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odpadní vody jsou bohatým zdrojem fosforu – v běžné komunální vodě jsou koncentrace fosforu okolo 10 – 15 mg/l</a:t>
            </a:r>
          </a:p>
          <a:p>
            <a:pPr marL="285750" indent="-285750">
              <a:buFontTx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některých průmyslových odpadních vodách se můžeme setkat i s koncentracemi ve stovkách miligramů fosforu na litr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4496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011" y="1009432"/>
            <a:ext cx="12122989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téměř trojnásobnému snížení evropské nezávislosti na fosforu z 8 na 23%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získání konkurenčního tržního produktu k současným hnojivům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přeměny </a:t>
            </a:r>
            <a:r>
              <a:rPr lang="cs-CZ" sz="2800" b="1" dirty="0" err="1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nutrientů</a:t>
            </a: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stabilní, transportovatelné a uskladnitelné komodity, čímž lze zabezpečit distribuci a uskladňování hnojiv a zabraňovat tak výkyvům v sezónní poptávce i různým regionálním potřebám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kvality půd tím, že nebudeme vnášet znečištění a patogeny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cs-CZ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recyklace fosforu za ceny méně než 5% provozních nákladů komunálních čistíren odpadních vod</a:t>
            </a:r>
            <a:endParaRPr lang="cs-CZ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94891"/>
            <a:ext cx="121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00" b="1" dirty="0" smtClean="0"/>
              <a:t>ZAVEDENÍ TECHNOLOGIÍ RECYKLACE FOSFORU POVEDE K: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163742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281163" y="5759450"/>
            <a:ext cx="1036638" cy="64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2357438" y="4002086"/>
            <a:ext cx="774700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281764" y="3160606"/>
            <a:ext cx="11160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256033" y="2449303"/>
            <a:ext cx="1008063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281163" y="1878199"/>
            <a:ext cx="1008062" cy="36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281163" y="1334573"/>
            <a:ext cx="1008062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79413" y="5937101"/>
            <a:ext cx="1408112" cy="3698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47663" y="4068553"/>
            <a:ext cx="1408112" cy="3698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10323" y="1942611"/>
            <a:ext cx="1353390" cy="368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380169" y="192461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kalová voda</a:t>
            </a:r>
          </a:p>
        </p:txBody>
      </p:sp>
      <p:sp>
        <p:nvSpPr>
          <p:cNvPr id="12" name="TextovéPole 4"/>
          <p:cNvSpPr txBox="1">
            <a:spLocks noChangeArrowheads="1"/>
          </p:cNvSpPr>
          <p:nvPr/>
        </p:nvSpPr>
        <p:spPr bwMode="auto">
          <a:xfrm>
            <a:off x="2250207" y="1308285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srážení</a:t>
            </a:r>
          </a:p>
        </p:txBody>
      </p:sp>
      <p:sp>
        <p:nvSpPr>
          <p:cNvPr id="13" name="TextovéPole 5"/>
          <p:cNvSpPr txBox="1">
            <a:spLocks noChangeArrowheads="1"/>
          </p:cNvSpPr>
          <p:nvPr/>
        </p:nvSpPr>
        <p:spPr bwMode="auto">
          <a:xfrm>
            <a:off x="2303463" y="183276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pelety</a:t>
            </a:r>
          </a:p>
        </p:txBody>
      </p: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2281163" y="244930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adsorpce</a:t>
            </a:r>
          </a:p>
        </p:txBody>
      </p:sp>
      <p:sp>
        <p:nvSpPr>
          <p:cNvPr id="15" name="TextovéPole 7"/>
          <p:cNvSpPr txBox="1">
            <a:spLocks noChangeArrowheads="1"/>
          </p:cNvSpPr>
          <p:nvPr/>
        </p:nvSpPr>
        <p:spPr bwMode="auto">
          <a:xfrm>
            <a:off x="2212817" y="3153823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bez loužení</a:t>
            </a:r>
          </a:p>
        </p:txBody>
      </p:sp>
      <p:sp>
        <p:nvSpPr>
          <p:cNvPr id="16" name="TextovéPole 8"/>
          <p:cNvSpPr txBox="1">
            <a:spLocks noChangeArrowheads="1"/>
          </p:cNvSpPr>
          <p:nvPr/>
        </p:nvSpPr>
        <p:spPr bwMode="auto">
          <a:xfrm>
            <a:off x="414456" y="2724006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FF0000"/>
                </a:solidFill>
              </a:rPr>
              <a:t>těžké kovy přítomny</a:t>
            </a:r>
          </a:p>
        </p:txBody>
      </p:sp>
      <p:sp>
        <p:nvSpPr>
          <p:cNvPr id="17" name="TextovéPole 9"/>
          <p:cNvSpPr txBox="1">
            <a:spLocks noChangeArrowheads="1"/>
          </p:cNvSpPr>
          <p:nvPr/>
        </p:nvSpPr>
        <p:spPr bwMode="auto">
          <a:xfrm>
            <a:off x="355600" y="4061694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vyhnilý kal</a:t>
            </a:r>
          </a:p>
        </p:txBody>
      </p:sp>
      <p:sp>
        <p:nvSpPr>
          <p:cNvPr id="18" name="TextovéPole 10"/>
          <p:cNvSpPr txBox="1">
            <a:spLocks noChangeArrowheads="1"/>
          </p:cNvSpPr>
          <p:nvPr/>
        </p:nvSpPr>
        <p:spPr bwMode="auto">
          <a:xfrm>
            <a:off x="336550" y="4648889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FF0000"/>
                </a:solidFill>
              </a:rPr>
              <a:t>těžké kovy rozpuštěny</a:t>
            </a:r>
          </a:p>
        </p:txBody>
      </p:sp>
      <p:sp>
        <p:nvSpPr>
          <p:cNvPr id="19" name="TextovéPole 11"/>
          <p:cNvSpPr txBox="1">
            <a:spLocks noChangeArrowheads="1"/>
          </p:cNvSpPr>
          <p:nvPr/>
        </p:nvSpPr>
        <p:spPr bwMode="auto">
          <a:xfrm>
            <a:off x="2263551" y="4006849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loužení</a:t>
            </a:r>
          </a:p>
        </p:txBody>
      </p:sp>
      <p:sp>
        <p:nvSpPr>
          <p:cNvPr id="20" name="TextovéPole 12"/>
          <p:cNvSpPr txBox="1">
            <a:spLocks noChangeArrowheads="1"/>
          </p:cNvSpPr>
          <p:nvPr/>
        </p:nvSpPr>
        <p:spPr bwMode="auto">
          <a:xfrm>
            <a:off x="323850" y="5937101"/>
            <a:ext cx="1560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popílek</a:t>
            </a:r>
          </a:p>
        </p:txBody>
      </p:sp>
      <p:sp>
        <p:nvSpPr>
          <p:cNvPr id="21" name="TextovéPole 13"/>
          <p:cNvSpPr txBox="1">
            <a:spLocks noChangeArrowheads="1"/>
          </p:cNvSpPr>
          <p:nvPr/>
        </p:nvSpPr>
        <p:spPr bwMode="auto">
          <a:xfrm>
            <a:off x="347663" y="6367043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FF0000"/>
                </a:solidFill>
              </a:rPr>
              <a:t>těžké kovy zplyněny</a:t>
            </a:r>
          </a:p>
        </p:txBody>
      </p:sp>
      <p:sp>
        <p:nvSpPr>
          <p:cNvPr id="22" name="TextovéPole 14"/>
          <p:cNvSpPr txBox="1">
            <a:spLocks noChangeArrowheads="1"/>
          </p:cNvSpPr>
          <p:nvPr/>
        </p:nvSpPr>
        <p:spPr bwMode="auto">
          <a:xfrm>
            <a:off x="2281163" y="5764213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termické čištění</a:t>
            </a:r>
          </a:p>
        </p:txBody>
      </p:sp>
      <p:sp>
        <p:nvSpPr>
          <p:cNvPr id="23" name="TextovéPole 15"/>
          <p:cNvSpPr txBox="1">
            <a:spLocks noChangeArrowheads="1"/>
          </p:cNvSpPr>
          <p:nvPr/>
        </p:nvSpPr>
        <p:spPr bwMode="auto">
          <a:xfrm>
            <a:off x="3586104" y="1340995"/>
            <a:ext cx="320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PHOSTRIP (</a:t>
            </a:r>
            <a:r>
              <a:rPr lang="cs-CZ" altLang="cs-CZ" dirty="0" err="1"/>
              <a:t>CaP</a:t>
            </a:r>
            <a:r>
              <a:rPr lang="cs-CZ" altLang="cs-CZ" dirty="0"/>
              <a:t>), PRISA (MAP)</a:t>
            </a:r>
          </a:p>
        </p:txBody>
      </p:sp>
      <p:sp>
        <p:nvSpPr>
          <p:cNvPr id="24" name="TextovéPole 16"/>
          <p:cNvSpPr txBox="1">
            <a:spLocks noChangeArrowheads="1"/>
          </p:cNvSpPr>
          <p:nvPr/>
        </p:nvSpPr>
        <p:spPr bwMode="auto">
          <a:xfrm>
            <a:off x="3586104" y="1878199"/>
            <a:ext cx="4357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CRYSTALACTOR (</a:t>
            </a:r>
            <a:r>
              <a:rPr lang="cs-CZ" altLang="cs-CZ" dirty="0" err="1"/>
              <a:t>CaP</a:t>
            </a:r>
            <a:r>
              <a:rPr lang="cs-CZ" altLang="cs-CZ" dirty="0"/>
              <a:t>, MAP), OSTARA (MAP)</a:t>
            </a:r>
          </a:p>
        </p:txBody>
      </p:sp>
      <p:sp>
        <p:nvSpPr>
          <p:cNvPr id="25" name="TextovéPole 17"/>
          <p:cNvSpPr txBox="1">
            <a:spLocks noChangeArrowheads="1"/>
          </p:cNvSpPr>
          <p:nvPr/>
        </p:nvSpPr>
        <p:spPr bwMode="auto">
          <a:xfrm>
            <a:off x="3665810" y="2457305"/>
            <a:ext cx="5221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PROPHOS (</a:t>
            </a:r>
            <a:r>
              <a:rPr lang="cs-CZ" altLang="cs-CZ" dirty="0" err="1"/>
              <a:t>CaP</a:t>
            </a:r>
            <a:r>
              <a:rPr lang="cs-CZ" altLang="cs-CZ" dirty="0"/>
              <a:t>), RECYPHOS (</a:t>
            </a:r>
            <a:r>
              <a:rPr lang="cs-CZ" altLang="cs-CZ" dirty="0" err="1"/>
              <a:t>FeP</a:t>
            </a:r>
            <a:r>
              <a:rPr lang="cs-CZ" altLang="cs-CZ" dirty="0"/>
              <a:t>), PHOSEIDI (</a:t>
            </a:r>
            <a:r>
              <a:rPr lang="cs-CZ" altLang="cs-CZ" dirty="0" err="1"/>
              <a:t>CaP</a:t>
            </a:r>
            <a:r>
              <a:rPr lang="cs-CZ" altLang="cs-CZ" dirty="0"/>
              <a:t>)</a:t>
            </a:r>
          </a:p>
        </p:txBody>
      </p:sp>
      <p:sp>
        <p:nvSpPr>
          <p:cNvPr id="26" name="TextovéPole 18"/>
          <p:cNvSpPr txBox="1">
            <a:spLocks noChangeArrowheads="1"/>
          </p:cNvSpPr>
          <p:nvPr/>
        </p:nvSpPr>
        <p:spPr bwMode="auto">
          <a:xfrm>
            <a:off x="3631975" y="3109744"/>
            <a:ext cx="469031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BERLIN (MAP), AIRPREX (MAP), FIXPHOS (</a:t>
            </a:r>
            <a:r>
              <a:rPr lang="cs-CZ" altLang="cs-CZ" dirty="0" err="1"/>
              <a:t>CaP</a:t>
            </a:r>
            <a:r>
              <a:rPr lang="cs-CZ" altLang="cs-CZ" dirty="0"/>
              <a:t>)</a:t>
            </a:r>
          </a:p>
        </p:txBody>
      </p:sp>
      <p:sp>
        <p:nvSpPr>
          <p:cNvPr id="27" name="TextovéPole 19"/>
          <p:cNvSpPr txBox="1">
            <a:spLocks noChangeArrowheads="1"/>
          </p:cNvSpPr>
          <p:nvPr/>
        </p:nvSpPr>
        <p:spPr bwMode="auto">
          <a:xfrm>
            <a:off x="3632201" y="3905415"/>
            <a:ext cx="8151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SEABORNE (MAP), LOPROX/PHOXAN (H3PO4),  AQUARECI (</a:t>
            </a:r>
            <a:r>
              <a:rPr lang="cs-CZ" altLang="cs-CZ" dirty="0" err="1"/>
              <a:t>FeP</a:t>
            </a:r>
            <a:r>
              <a:rPr lang="cs-CZ" altLang="cs-CZ" dirty="0"/>
              <a:t>, </a:t>
            </a:r>
            <a:r>
              <a:rPr lang="cs-CZ" altLang="cs-CZ" dirty="0" err="1"/>
              <a:t>AlP</a:t>
            </a:r>
            <a:r>
              <a:rPr lang="cs-CZ" altLang="cs-CZ" dirty="0"/>
              <a:t>, </a:t>
            </a:r>
            <a:r>
              <a:rPr lang="cs-CZ" altLang="cs-CZ" dirty="0" err="1"/>
              <a:t>CaP</a:t>
            </a:r>
            <a:r>
              <a:rPr lang="cs-CZ" altLang="cs-CZ" dirty="0"/>
              <a:t>),  CAMBI (</a:t>
            </a:r>
            <a:r>
              <a:rPr lang="cs-CZ" altLang="cs-CZ" dirty="0" err="1"/>
              <a:t>FeP</a:t>
            </a:r>
            <a:r>
              <a:rPr lang="cs-CZ" altLang="cs-CZ" dirty="0"/>
              <a:t>, </a:t>
            </a:r>
            <a:r>
              <a:rPr lang="cs-CZ" altLang="cs-CZ" dirty="0" err="1"/>
              <a:t>AlP</a:t>
            </a:r>
            <a:r>
              <a:rPr lang="cs-CZ" altLang="cs-CZ" dirty="0"/>
              <a:t>, </a:t>
            </a:r>
            <a:r>
              <a:rPr lang="cs-CZ" altLang="cs-CZ" dirty="0" err="1"/>
              <a:t>CaP</a:t>
            </a:r>
            <a:r>
              <a:rPr lang="cs-CZ" altLang="cs-CZ" dirty="0"/>
              <a:t>), KREPRO (</a:t>
            </a:r>
            <a:r>
              <a:rPr lang="cs-CZ" altLang="cs-CZ" dirty="0" err="1"/>
              <a:t>FeP</a:t>
            </a:r>
            <a:r>
              <a:rPr lang="cs-CZ" altLang="cs-CZ" dirty="0"/>
              <a:t>), SEPHOS (</a:t>
            </a:r>
            <a:r>
              <a:rPr lang="cs-CZ" altLang="cs-CZ" dirty="0" err="1"/>
              <a:t>AlP</a:t>
            </a:r>
            <a:r>
              <a:rPr lang="cs-CZ" altLang="cs-CZ" dirty="0"/>
              <a:t>, </a:t>
            </a:r>
            <a:r>
              <a:rPr lang="cs-CZ" altLang="cs-CZ" dirty="0" err="1"/>
              <a:t>CaP</a:t>
            </a:r>
            <a:r>
              <a:rPr lang="cs-CZ" altLang="cs-CZ" dirty="0"/>
              <a:t>), PASCH (MAP), BIOLEACHING (MAP), BIOCON (H3PO4)</a:t>
            </a:r>
          </a:p>
        </p:txBody>
      </p:sp>
      <p:sp>
        <p:nvSpPr>
          <p:cNvPr id="28" name="TextovéPole 20"/>
          <p:cNvSpPr txBox="1">
            <a:spLocks noChangeArrowheads="1"/>
          </p:cNvSpPr>
          <p:nvPr/>
        </p:nvSpPr>
        <p:spPr bwMode="auto">
          <a:xfrm>
            <a:off x="3725703" y="5659289"/>
            <a:ext cx="8057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MEPHREC (</a:t>
            </a:r>
            <a:r>
              <a:rPr lang="cs-CZ" altLang="cs-CZ" dirty="0" err="1"/>
              <a:t>CaP</a:t>
            </a:r>
            <a:r>
              <a:rPr lang="cs-CZ" altLang="cs-CZ" dirty="0"/>
              <a:t>), ASHDEC (hnojivo), P-INDUSTRY (hnojivo), THERMPHOS</a:t>
            </a:r>
          </a:p>
        </p:txBody>
      </p:sp>
      <p:sp>
        <p:nvSpPr>
          <p:cNvPr id="29" name="Levá složená závorka 28"/>
          <p:cNvSpPr/>
          <p:nvPr/>
        </p:nvSpPr>
        <p:spPr>
          <a:xfrm>
            <a:off x="1832005" y="1511155"/>
            <a:ext cx="336550" cy="12112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Levá složená závorka 29"/>
          <p:cNvSpPr/>
          <p:nvPr/>
        </p:nvSpPr>
        <p:spPr>
          <a:xfrm>
            <a:off x="1821544" y="3342034"/>
            <a:ext cx="336550" cy="7746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Levá složená závorka 30"/>
          <p:cNvSpPr/>
          <p:nvPr/>
        </p:nvSpPr>
        <p:spPr>
          <a:xfrm>
            <a:off x="1806575" y="4190999"/>
            <a:ext cx="336550" cy="1914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10323" y="1126739"/>
            <a:ext cx="11544031" cy="2532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47663" y="3820662"/>
            <a:ext cx="11520218" cy="141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317500" y="5505450"/>
            <a:ext cx="11526568" cy="1163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0" y="10124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SOUHRN EXISTUJÍCÍCH TECHNOLOGIÍ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3243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0"/>
            <a:ext cx="12191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300" b="1" dirty="0" smtClean="0"/>
              <a:t>SOUČASNÉ FULL-SCALE A PILOT-SCALE TECHNOLOGIE</a:t>
            </a:r>
            <a:endParaRPr lang="cs-CZ" sz="43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9563" y="896715"/>
            <a:ext cx="117261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</a:rPr>
              <a:t>převážně </a:t>
            </a:r>
            <a:r>
              <a:rPr lang="cs-CZ" sz="2800" b="1" dirty="0" err="1" smtClean="0">
                <a:solidFill>
                  <a:srgbClr val="00B050"/>
                </a:solidFill>
              </a:rPr>
              <a:t>Ostara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>
                <a:solidFill>
                  <a:srgbClr val="00B050"/>
                </a:solidFill>
              </a:rPr>
              <a:t>v USA a v </a:t>
            </a:r>
            <a:r>
              <a:rPr lang="cs-CZ" sz="2800" b="1" dirty="0" smtClean="0">
                <a:solidFill>
                  <a:srgbClr val="00B050"/>
                </a:solidFill>
              </a:rPr>
              <a:t>Kanadě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v Evropě </a:t>
            </a:r>
            <a:r>
              <a:rPr lang="cs-CZ" sz="2800" b="1" dirty="0"/>
              <a:t>je prozatím jeden provoz firmy </a:t>
            </a:r>
            <a:r>
              <a:rPr lang="cs-CZ" sz="2800" b="1" dirty="0" err="1"/>
              <a:t>Ostara</a:t>
            </a:r>
            <a:r>
              <a:rPr lang="cs-CZ" sz="2800" b="1" dirty="0"/>
              <a:t> ve Velké Británii ve </a:t>
            </a:r>
            <a:r>
              <a:rPr lang="cs-CZ" sz="2800" b="1" dirty="0" err="1" smtClean="0"/>
              <a:t>Sloughu</a:t>
            </a:r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</a:rPr>
              <a:t>aplikace </a:t>
            </a:r>
            <a:r>
              <a:rPr lang="cs-CZ" sz="2800" b="1" dirty="0">
                <a:solidFill>
                  <a:srgbClr val="00B050"/>
                </a:solidFill>
              </a:rPr>
              <a:t>technologie </a:t>
            </a:r>
            <a:r>
              <a:rPr lang="cs-CZ" sz="2800" b="1" dirty="0" err="1">
                <a:solidFill>
                  <a:srgbClr val="00B050"/>
                </a:solidFill>
              </a:rPr>
              <a:t>AirPrex</a:t>
            </a:r>
            <a:r>
              <a:rPr lang="cs-CZ" sz="2800" b="1" dirty="0">
                <a:solidFill>
                  <a:srgbClr val="00B050"/>
                </a:solidFill>
              </a:rPr>
              <a:t> na berlínské čistírně ve </a:t>
            </a:r>
            <a:r>
              <a:rPr lang="cs-CZ" sz="2800" b="1" dirty="0" err="1" smtClean="0">
                <a:solidFill>
                  <a:srgbClr val="00B050"/>
                </a:solidFill>
              </a:rPr>
              <a:t>Wassmansdorfu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v poloprovozním </a:t>
            </a:r>
            <a:r>
              <a:rPr lang="cs-CZ" sz="2800" b="1" dirty="0"/>
              <a:t>měřítku je asi nejznámější technologie </a:t>
            </a:r>
            <a:r>
              <a:rPr lang="cs-CZ" sz="2800" b="1" dirty="0" err="1"/>
              <a:t>Struvia</a:t>
            </a:r>
            <a:r>
              <a:rPr lang="cs-CZ" sz="2800" b="1" dirty="0"/>
              <a:t>, kterou provozuje </a:t>
            </a:r>
            <a:r>
              <a:rPr lang="cs-CZ" sz="2800" b="1" dirty="0" err="1" smtClean="0"/>
              <a:t>Veolia</a:t>
            </a: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</a:rPr>
              <a:t>progresívní </a:t>
            </a:r>
            <a:r>
              <a:rPr lang="cs-CZ" sz="2800" b="1" dirty="0">
                <a:solidFill>
                  <a:srgbClr val="00B050"/>
                </a:solidFill>
              </a:rPr>
              <a:t>se jevila, a jako učebnicový příklad se používala, technologie </a:t>
            </a:r>
            <a:r>
              <a:rPr lang="cs-CZ" sz="2800" b="1" dirty="0" err="1" smtClean="0">
                <a:solidFill>
                  <a:srgbClr val="00B050"/>
                </a:solidFill>
              </a:rPr>
              <a:t>Thermphos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z</a:t>
            </a:r>
            <a:r>
              <a:rPr lang="cs-CZ" sz="2800" b="1" dirty="0"/>
              <a:t> termických procesů má provozní aplikaci technologie </a:t>
            </a:r>
            <a:r>
              <a:rPr lang="cs-CZ" sz="2800" b="1" dirty="0" err="1"/>
              <a:t>Ash</a:t>
            </a:r>
            <a:r>
              <a:rPr lang="cs-CZ" sz="2800" b="1" dirty="0"/>
              <a:t>-Dec v </a:t>
            </a:r>
            <a:r>
              <a:rPr lang="cs-CZ" sz="2800" b="1" dirty="0" err="1"/>
              <a:t>Königswusterhausenu</a:t>
            </a:r>
            <a:r>
              <a:rPr lang="cs-CZ" sz="2800" b="1" dirty="0"/>
              <a:t> v Německu. Technologie je založená na spálení kalu při ca. 1000 – 1200 °C, zplynění těžkých kovů a jejich vyvázání ze směsi přídavkem </a:t>
            </a:r>
            <a:r>
              <a:rPr lang="cs-CZ" sz="2800" b="1" dirty="0" smtClean="0"/>
              <a:t>chloridů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B050"/>
                </a:solidFill>
              </a:rPr>
              <a:t>t</a:t>
            </a:r>
            <a:r>
              <a:rPr lang="cs-CZ" sz="2800" b="1" dirty="0" smtClean="0">
                <a:solidFill>
                  <a:srgbClr val="00B050"/>
                </a:solidFill>
              </a:rPr>
              <a:t>echnologie </a:t>
            </a:r>
            <a:r>
              <a:rPr lang="cs-CZ" sz="2800" b="1" dirty="0" err="1">
                <a:solidFill>
                  <a:srgbClr val="00B050"/>
                </a:solidFill>
              </a:rPr>
              <a:t>Mephrec</a:t>
            </a:r>
            <a:r>
              <a:rPr lang="cs-CZ" sz="2800" b="1" dirty="0">
                <a:solidFill>
                  <a:srgbClr val="00B050"/>
                </a:solidFill>
              </a:rPr>
              <a:t> má pouze poloprovozní </a:t>
            </a:r>
            <a:r>
              <a:rPr lang="cs-CZ" sz="2800" b="1" dirty="0" smtClean="0">
                <a:solidFill>
                  <a:srgbClr val="00B050"/>
                </a:solidFill>
              </a:rPr>
              <a:t>aplikaci</a:t>
            </a:r>
            <a:endParaRPr lang="cs-CZ" sz="2800" b="1" dirty="0">
              <a:solidFill>
                <a:srgbClr val="00B050"/>
              </a:solidFill>
            </a:endParaRP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450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8664" y="893260"/>
            <a:ext cx="11714671" cy="545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problematické se jeví současné cesty „recyklace fosforu“ z odpadních vod, který je z nich vysrážen zpravidla za pomocí železitého nebo hlinitého </a:t>
            </a:r>
            <a:r>
              <a:rPr lang="cs-CZ" sz="2800" b="1" dirty="0" err="1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koagulantu</a:t>
            </a:r>
            <a:endParaRPr lang="cs-CZ" sz="2800" b="1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vzniklý chemický kal obsahující fosforečnan železitý (hlinitý) je součástí zahuštěného (odvodněného) přebytečného kalu, který se za určitých podmínek může zpětně recyklovat na zemědělskou půdu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fosfor ve formě fosforečnanů vázaný na železitý nebo hlinitý iont je pro rostliny </a:t>
            </a:r>
            <a:r>
              <a:rPr lang="cs-CZ" sz="2800" b="1" dirty="0" err="1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nebiodostupný</a:t>
            </a: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je diskutabilní, zda se tedy jedná o jeho recyklaci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světle novely Zákona o vodách z r. 2016 a zpoplatnění vypouštěného fosforu (alespoň snaha, pokud se stará ekolog a ne ekonom) je první krok, dalším krokem by měla být implementace recyklačních technologií</a:t>
            </a: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SOUČASNÉ TECHNOLOGIE „RECYKLACE“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67205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97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JAK SE RECYKLUJE V EVROPĚ?</a:t>
            </a:r>
            <a:endParaRPr lang="cs-CZ" sz="4400" b="1" dirty="0"/>
          </a:p>
        </p:txBody>
      </p:sp>
      <p:sp>
        <p:nvSpPr>
          <p:cNvPr id="3" name="Obdélník 2"/>
          <p:cNvSpPr/>
          <p:nvPr/>
        </p:nvSpPr>
        <p:spPr>
          <a:xfrm>
            <a:off x="399691" y="1117546"/>
            <a:ext cx="11254596" cy="582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Švýcarsko se stalo první zemí na světě, kde je recyklace fosforu z čistírenského kalu a jatečních odpadů povinná. Legislativa vstoupila v platnost v lednu 2016 na přechodné období 10 let. Ve Švýcarsku je zakázáno přímé použití čistírenského kalu na půdu od roku 2006, a proto nařízení řeší primárně recyklaci ve formě anorganických solí. Švýcarské čistírenské kaly obsahují 9100 t/P ročně, kdežto v současné době se v Evropě recykluje ca. 1000 t/P za rok, převážně do formy </a:t>
            </a:r>
            <a:r>
              <a:rPr lang="cs-CZ" sz="2800" b="1" dirty="0" err="1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struvitu</a:t>
            </a:r>
            <a:endParaRPr lang="cs-CZ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 smtClean="0"/>
              <a:t>- EU vydala akční </a:t>
            </a:r>
            <a:r>
              <a:rPr lang="cs-CZ" sz="2800" b="1" dirty="0"/>
              <a:t>plán pro Cirkulární </a:t>
            </a:r>
            <a:r>
              <a:rPr lang="cs-CZ" sz="2800" b="1" dirty="0" smtClean="0"/>
              <a:t>ekonomiku, </a:t>
            </a:r>
            <a:r>
              <a:rPr lang="cs-CZ" sz="2800" b="1" dirty="0"/>
              <a:t>který v prosinci 2015 akcentoval recyklační scénáře, kdy ve světle evropské závislosti na dovozu fosforu navrhne Evropská komise úpravu Zákona o hnojivech, do nějž zařadí nutnost využívání hnojiv z recyklovaných </a:t>
            </a:r>
            <a:r>
              <a:rPr lang="cs-CZ" sz="2800" b="1" dirty="0" smtClean="0"/>
              <a:t>produktů</a:t>
            </a:r>
            <a:endParaRPr lang="cs-CZ" sz="2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763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AKTIVITY VE SVĚTOVÉM A EVROPSKÉM MĚŘÍTKU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1925" y="931653"/>
            <a:ext cx="115939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2008 – Japonsko: </a:t>
            </a:r>
            <a:r>
              <a:rPr lang="en-US" sz="2000" b="1" dirty="0" smtClean="0">
                <a:solidFill>
                  <a:srgbClr val="00B050"/>
                </a:solidFill>
              </a:rPr>
              <a:t>Phosphorus Recycling Promotion Council of Japan</a:t>
            </a:r>
            <a:r>
              <a:rPr lang="cs-CZ" sz="2000" b="1" dirty="0" smtClean="0">
                <a:solidFill>
                  <a:srgbClr val="00B050"/>
                </a:solidFill>
              </a:rPr>
              <a:t>  </a:t>
            </a:r>
            <a:r>
              <a:rPr lang="cs-CZ" sz="2000" b="1" dirty="0" smtClean="0">
                <a:solidFill>
                  <a:srgbClr val="00B050"/>
                </a:solidFill>
                <a:hlinkClick r:id="rId2"/>
              </a:rPr>
              <a:t>http://www.jora.jp/rinji/rinsigen/index.html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</a:p>
          <a:p>
            <a:endParaRPr lang="cs-CZ" sz="2000" b="1" dirty="0">
              <a:solidFill>
                <a:srgbClr val="00B050"/>
              </a:solidFill>
            </a:endParaRPr>
          </a:p>
          <a:p>
            <a:r>
              <a:rPr lang="cs-CZ" sz="2000" b="1" dirty="0" err="1"/>
              <a:t>European</a:t>
            </a:r>
            <a:r>
              <a:rPr lang="cs-CZ" sz="2000" b="1" dirty="0"/>
              <a:t> </a:t>
            </a:r>
            <a:r>
              <a:rPr lang="cs-CZ" sz="2000" b="1" dirty="0" err="1"/>
              <a:t>Sustainable</a:t>
            </a:r>
            <a:r>
              <a:rPr lang="cs-CZ" sz="2000" b="1" dirty="0"/>
              <a:t> </a:t>
            </a:r>
            <a:r>
              <a:rPr lang="cs-CZ" sz="2000" b="1" dirty="0" err="1"/>
              <a:t>Phosphorus</a:t>
            </a:r>
            <a:r>
              <a:rPr lang="cs-CZ" sz="2000" b="1" dirty="0"/>
              <a:t> </a:t>
            </a:r>
            <a:r>
              <a:rPr lang="cs-CZ" sz="2000" b="1" dirty="0" err="1"/>
              <a:t>Platform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00B050"/>
                </a:solidFill>
              </a:rPr>
              <a:t>(</a:t>
            </a:r>
            <a:r>
              <a:rPr lang="cs-CZ" sz="2000" b="1" u="sng" dirty="0">
                <a:solidFill>
                  <a:srgbClr val="00B050"/>
                </a:solidFill>
                <a:hlinkClick r:id="rId3"/>
              </a:rPr>
              <a:t>http://phosphorusplatform.eu</a:t>
            </a:r>
            <a:r>
              <a:rPr lang="cs-CZ" sz="2000" b="1" u="sng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2000" b="1" dirty="0" smtClean="0">
                <a:solidFill>
                  <a:srgbClr val="00B050"/>
                </a:solidFill>
              </a:rPr>
              <a:t>)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>
                <a:solidFill>
                  <a:srgbClr val="00B050"/>
                </a:solidFill>
              </a:rPr>
              <a:t>Vlámsko (</a:t>
            </a:r>
            <a:r>
              <a:rPr lang="cs-CZ" sz="2000" b="1" u="sng" dirty="0" smtClean="0">
                <a:solidFill>
                  <a:srgbClr val="00B050"/>
                </a:solidFill>
                <a:hlinkClick r:id="rId4"/>
              </a:rPr>
              <a:t>http</a:t>
            </a:r>
            <a:r>
              <a:rPr lang="cs-CZ" sz="2000" b="1" u="sng" dirty="0">
                <a:solidFill>
                  <a:srgbClr val="00B050"/>
                </a:solidFill>
                <a:hlinkClick r:id="rId4"/>
              </a:rPr>
              <a:t>://www.vlakwa.be/en/</a:t>
            </a:r>
            <a:r>
              <a:rPr lang="cs-CZ" sz="2000" b="1" u="sng" dirty="0" err="1">
                <a:solidFill>
                  <a:srgbClr val="00B050"/>
                </a:solidFill>
                <a:hlinkClick r:id="rId4"/>
              </a:rPr>
              <a:t>initiatives</a:t>
            </a:r>
            <a:r>
              <a:rPr lang="cs-CZ" sz="2000" b="1" u="sng" dirty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2000" b="1" u="sng" dirty="0" err="1">
                <a:solidFill>
                  <a:srgbClr val="00B050"/>
                </a:solidFill>
                <a:hlinkClick r:id="rId4"/>
              </a:rPr>
              <a:t>nutrientplatform</a:t>
            </a:r>
            <a:r>
              <a:rPr lang="cs-CZ" sz="2000" b="1" u="sng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2000" b="1" dirty="0" smtClean="0">
                <a:solidFill>
                  <a:srgbClr val="00B050"/>
                </a:solidFill>
              </a:rPr>
              <a:t>)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/>
              <a:t>Nizozemí </a:t>
            </a:r>
            <a:r>
              <a:rPr lang="cs-CZ" sz="2000" b="1" dirty="0">
                <a:solidFill>
                  <a:srgbClr val="00B050"/>
                </a:solidFill>
              </a:rPr>
              <a:t>(</a:t>
            </a:r>
            <a:r>
              <a:rPr lang="cs-CZ" sz="2000" b="1" u="sng" dirty="0">
                <a:solidFill>
                  <a:srgbClr val="00B050"/>
                </a:solidFill>
                <a:hlinkClick r:id="rId5"/>
              </a:rPr>
              <a:t>http://www.nutrientplatform.org</a:t>
            </a:r>
            <a:r>
              <a:rPr lang="cs-CZ" sz="2000" b="1" u="sng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2000" b="1" dirty="0" smtClean="0">
                <a:solidFill>
                  <a:srgbClr val="00B050"/>
                </a:solidFill>
              </a:rPr>
              <a:t>) </a:t>
            </a:r>
          </a:p>
          <a:p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sz="2000" b="1" dirty="0" smtClean="0">
                <a:solidFill>
                  <a:srgbClr val="00B050"/>
                </a:solidFill>
              </a:rPr>
              <a:t>Německo </a:t>
            </a:r>
            <a:r>
              <a:rPr lang="cs-CZ" sz="2000" b="1" dirty="0">
                <a:solidFill>
                  <a:srgbClr val="00B050"/>
                </a:solidFill>
              </a:rPr>
              <a:t>(</a:t>
            </a:r>
            <a:r>
              <a:rPr lang="cs-CZ" sz="2000" b="1" u="sng" dirty="0">
                <a:solidFill>
                  <a:srgbClr val="00B050"/>
                </a:solidFill>
                <a:hlinkClick r:id="rId6"/>
              </a:rPr>
              <a:t>http://www.deutsche-phosphor-plattform.de/</a:t>
            </a:r>
            <a:r>
              <a:rPr lang="cs-CZ" sz="2000" b="1" dirty="0">
                <a:solidFill>
                  <a:srgbClr val="00B050"/>
                </a:solidFill>
              </a:rPr>
              <a:t>) </a:t>
            </a:r>
            <a:endParaRPr lang="cs-CZ" sz="2000" b="1" dirty="0" smtClean="0">
              <a:solidFill>
                <a:srgbClr val="00B050"/>
              </a:solidFill>
            </a:endParaRPr>
          </a:p>
          <a:p>
            <a:endParaRPr lang="cs-CZ" sz="2000" b="1" dirty="0">
              <a:solidFill>
                <a:srgbClr val="00B050"/>
              </a:solidFill>
            </a:endParaRPr>
          </a:p>
          <a:p>
            <a:r>
              <a:rPr lang="cs-CZ" sz="2000" b="1" dirty="0" smtClean="0"/>
              <a:t>Anglie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>
                <a:solidFill>
                  <a:srgbClr val="00B050"/>
                </a:solidFill>
              </a:rPr>
              <a:t>(</a:t>
            </a:r>
            <a:r>
              <a:rPr lang="cs-CZ" sz="2000" b="1" u="sng" dirty="0">
                <a:solidFill>
                  <a:srgbClr val="00B050"/>
                </a:solidFill>
                <a:hlinkClick r:id="rId7"/>
              </a:rPr>
              <a:t>http://www.phosphorusplatform.eu/</a:t>
            </a:r>
            <a:r>
              <a:rPr lang="cs-CZ" sz="2000" b="1" u="sng" dirty="0" err="1">
                <a:solidFill>
                  <a:srgbClr val="00B050"/>
                </a:solidFill>
                <a:hlinkClick r:id="rId7"/>
              </a:rPr>
              <a:t>images</a:t>
            </a:r>
            <a:r>
              <a:rPr lang="cs-CZ" sz="2000" b="1" u="sng" dirty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2000" b="1" u="sng" dirty="0" err="1">
                <a:solidFill>
                  <a:srgbClr val="00B050"/>
                </a:solidFill>
                <a:hlinkClick r:id="rId7"/>
              </a:rPr>
              <a:t>download</a:t>
            </a:r>
            <a:r>
              <a:rPr lang="cs-CZ" sz="2000" b="1" u="sng" dirty="0">
                <a:solidFill>
                  <a:srgbClr val="00B050"/>
                </a:solidFill>
                <a:hlinkClick r:id="rId7"/>
              </a:rPr>
              <a:t>/Link2Energy_UK_Platform_slides_6-1-2014.pdf</a:t>
            </a:r>
            <a:r>
              <a:rPr lang="cs-CZ" sz="2000" b="1" dirty="0" smtClean="0">
                <a:solidFill>
                  <a:srgbClr val="00B050"/>
                </a:solidFill>
              </a:rPr>
              <a:t>)</a:t>
            </a:r>
          </a:p>
          <a:p>
            <a:endParaRPr lang="cs-CZ" sz="2000" b="1" dirty="0">
              <a:solidFill>
                <a:srgbClr val="00B050"/>
              </a:solidFill>
            </a:endParaRPr>
          </a:p>
          <a:p>
            <a:r>
              <a:rPr lang="cs-CZ" sz="2000" b="1" dirty="0" err="1" smtClean="0">
                <a:solidFill>
                  <a:srgbClr val="00B050"/>
                </a:solidFill>
              </a:rPr>
              <a:t>Nutrient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Partnership</a:t>
            </a:r>
            <a:r>
              <a:rPr lang="cs-CZ" sz="2000" b="1" dirty="0" smtClean="0">
                <a:solidFill>
                  <a:srgbClr val="00B050"/>
                </a:solidFill>
              </a:rPr>
              <a:t> v USA  </a:t>
            </a:r>
          </a:p>
          <a:p>
            <a:endParaRPr lang="cs-CZ" sz="2000" b="1" dirty="0">
              <a:solidFill>
                <a:srgbClr val="00B050"/>
              </a:solidFill>
            </a:endParaRPr>
          </a:p>
          <a:p>
            <a:r>
              <a:rPr lang="cs-CZ" sz="2000" b="1" dirty="0" smtClean="0"/>
              <a:t>aktivity typu </a:t>
            </a:r>
            <a:r>
              <a:rPr lang="cs-CZ" sz="2000" b="1" dirty="0" err="1" smtClean="0"/>
              <a:t>Global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TraPs</a:t>
            </a:r>
            <a:r>
              <a:rPr lang="cs-CZ" sz="2000" b="1" dirty="0" smtClean="0"/>
              <a:t> a ARREAU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11721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706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asio administrator</dc:creator>
  <cp:lastModifiedBy>asio administrator</cp:lastModifiedBy>
  <cp:revision>14</cp:revision>
  <dcterms:created xsi:type="dcterms:W3CDTF">2016-03-15T07:41:57Z</dcterms:created>
  <dcterms:modified xsi:type="dcterms:W3CDTF">2016-03-15T09:16:28Z</dcterms:modified>
</cp:coreProperties>
</file>