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9" r:id="rId4"/>
    <p:sldId id="260" r:id="rId5"/>
    <p:sldId id="264" r:id="rId6"/>
    <p:sldId id="275" r:id="rId7"/>
    <p:sldId id="276" r:id="rId8"/>
    <p:sldId id="277" r:id="rId9"/>
    <p:sldId id="278" r:id="rId10"/>
    <p:sldId id="279" r:id="rId11"/>
    <p:sldId id="280" r:id="rId12"/>
    <p:sldId id="261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33"/>
    <a:srgbClr val="CC00CC"/>
    <a:srgbClr val="454545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7CDDC-4A94-4F77-B794-8F35DE7515D6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09FB-37E5-4115-ACAF-9E40742E44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796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750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1259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4128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067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071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23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014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565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2434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6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005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6E55-6BDC-420A-A018-426C2C76C622}" type="datetimeFigureOut">
              <a:rPr lang="cs-CZ" smtClean="0"/>
              <a:pPr/>
              <a:t>21.3.2017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A2D2-DB81-490E-A77B-B3586E8884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09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4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Environmentální aplikace molekulární biologie</a:t>
            </a:r>
            <a:endParaRPr lang="cs-CZ" sz="46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908648"/>
            <a:ext cx="8928992" cy="110452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Jančová</a:t>
            </a:r>
            <a:r>
              <a:rPr lang="cs-CZ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Kristýna </a:t>
            </a:r>
            <a:r>
              <a:rPr lang="cs-CZ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Maršálková, 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cs-CZ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Šerá, Hana 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Pištěková</a:t>
            </a:r>
            <a:endParaRPr lang="cs-CZ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97" y="188728"/>
            <a:ext cx="412457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728"/>
            <a:ext cx="25720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dhruvlabs.com/images/molecular_im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252990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8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6038131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standardní kalibrační křivka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</a:t>
            </a:r>
            <a:r>
              <a:rPr lang="cs-CZ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DNA</a:t>
            </a:r>
            <a:endParaRPr lang="cs-CZ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UV/VIS spektrometr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Infinite® 200 PRO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it-IT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anoQuant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spcBef>
                <a:spcPts val="400"/>
              </a:spcBef>
            </a:pPr>
            <a:endParaRPr lang="cs-CZ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ředění </a:t>
            </a:r>
            <a:r>
              <a:rPr lang="cs-CZ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standardů</a:t>
            </a: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jako standard DNA využit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získaný klonováním</a:t>
            </a: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připravena ředící řada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templátové DNA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desítkovým ředěním</a:t>
            </a:r>
          </a:p>
          <a:p>
            <a:pPr lvl="4">
              <a:spcBef>
                <a:spcPts val="400"/>
              </a:spcBef>
            </a:pPr>
            <a:endParaRPr lang="cs-CZ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PCR</a:t>
            </a: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hodnot Ct</a:t>
            </a:r>
          </a:p>
          <a:p>
            <a:pPr lvl="4">
              <a:spcBef>
                <a:spcPts val="400"/>
              </a:spcBef>
            </a:pPr>
            <a:endParaRPr lang="cs-CZ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sestrojení kalibrační křivky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307" y="2637072"/>
            <a:ext cx="2842197" cy="144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596" y="4477962"/>
            <a:ext cx="30989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825013" y="4405754"/>
            <a:ext cx="3281280" cy="1872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66307" y="2564904"/>
            <a:ext cx="2842197" cy="15119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59198" y="4077072"/>
            <a:ext cx="2149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8: Amplifikační křivky.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3977" y="6320353"/>
            <a:ext cx="248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9: Kalibrační křivka (dsrA).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493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2"/>
            <a:ext cx="8712968" cy="41659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lnSpc>
                <a:spcPct val="120000"/>
              </a:lnSpc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7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31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31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věření funkčnosti dané metody na neznámém reálném vzorku</a:t>
            </a:r>
          </a:p>
          <a:p>
            <a:pPr marL="1200150" lvl="3" indent="-342900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20000"/>
              </a:lnSpc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vzorek důlní vody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předpokládaným výskytem SRB</a:t>
            </a:r>
          </a:p>
          <a:p>
            <a:pPr lvl="4">
              <a:lnSpc>
                <a:spcPct val="120000"/>
              </a:lnSpc>
              <a:spcBef>
                <a:spcPts val="400"/>
              </a:spcBef>
            </a:pPr>
            <a:endParaRPr lang="cs-CZ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20000"/>
              </a:lnSpc>
              <a:spcBef>
                <a:spcPts val="400"/>
              </a:spcBef>
            </a:pP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metodou Real-time PCR (použita sada primerů dsrA2) =&gt; zjištěna hodnota Ct; ze standardní křivky pro </a:t>
            </a:r>
            <a:r>
              <a:rPr lang="cs-CZ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dsrA</a:t>
            </a: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odečtena hodnota odpovídající počtu kopií DNA v testovaném vzorku</a:t>
            </a:r>
          </a:p>
          <a:p>
            <a:pPr lvl="4">
              <a:lnSpc>
                <a:spcPct val="120000"/>
              </a:lnSpc>
              <a:spcBef>
                <a:spcPts val="400"/>
              </a:spcBef>
            </a:pPr>
            <a:endParaRPr lang="cs-CZ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20000"/>
              </a:lnSpc>
              <a:spcBef>
                <a:spcPts val="400"/>
              </a:spcBef>
            </a:pPr>
            <a:r>
              <a:rPr lang="cs-CZ" sz="2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výsledek: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89360"/>
            <a:ext cx="271408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66000" y="5838363"/>
            <a:ext cx="182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Tabulka I: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SRB metodou Real-time PCR.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41757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568952" cy="59387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denaturační gradientové gelové elektroforézy </a:t>
            </a:r>
            <a:r>
              <a:rPr lang="cs-CZ" sz="29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(DGGE) </a:t>
            </a:r>
            <a:r>
              <a:rPr lang="cs-CZ" sz="2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</a:t>
            </a:r>
            <a:br>
              <a:rPr lang="cs-CZ" sz="2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organickými polutanty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cs-CZ" sz="4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>
              <a:lnSpc>
                <a:spcPct val="120000"/>
              </a:lnSpc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DGGE</a:t>
            </a:r>
          </a:p>
          <a:p>
            <a:pPr marL="800100" lvl="3" indent="-342900">
              <a:lnSpc>
                <a:spcPct val="120000"/>
              </a:lnSpc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4" indent="-342900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 umožňující separaci molekul DNA v PAGE na základě odlišné sekvence nukleotidů</a:t>
            </a:r>
          </a:p>
          <a:p>
            <a:pPr marL="1257300" lvl="4" indent="-342900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4" indent="-342900">
              <a:lnSpc>
                <a:spcPct val="120000"/>
              </a:lnSpc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princip: </a:t>
            </a:r>
            <a:br>
              <a:rPr lang="cs-CZ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založen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na „putování“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dsDNA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gelem rychlostí určenou její molekulovou hmotností až do doby, než vstoupí do části gelu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koncentrací denaturačních látek způsobující denaturaci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dsDNA na ssDNA;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ychlost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denaturace DNA závisí na počtu vodíkových můstků mezi nukleotidy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545" y="2431881"/>
            <a:ext cx="2253355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58" y="2467873"/>
            <a:ext cx="1359714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86409" y="3727865"/>
            <a:ext cx="2506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10: Aparatura a gel DGGE.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48064" y="2420888"/>
            <a:ext cx="3744416" cy="13429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8400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DGGE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org. polutanty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Screeningová studie</a:t>
            </a:r>
            <a:endParaRPr lang="cs-CZ" sz="2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cíl: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sledování diverzity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vývoje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bakteriálního společenstva na lokalitě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vysokou koncentrací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BTEX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ve zvodnělé horninové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vrstvě;</a:t>
            </a:r>
            <a:r>
              <a:rPr lang="cs-CZ" sz="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metoda DGGE využita ke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stanovení diverzity mikrobiálních konsorcií a vlivu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nutrientů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(NH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PO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3–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metodika: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 lokalitě kontaminované BTEX do hloubky pod hladinou podzemní vody aplikovány nutrienty (NH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PO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3–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cs-CZ" sz="19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vzorky odebírány na přítoku, uvnitř areálu a na odtoku z lokality (1. den, po týdnu a po měsíci)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vzorky filtrovány, z filtru izolována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7495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820472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DGGE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org. polutanty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Screeningová studie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895101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2348880"/>
            <a:ext cx="8820472" cy="45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metodika: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PCR (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FD1, RD1),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(GC 341F, 907R)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DGGE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 denaturačním gradientu 30-70 %; 120 V, 36 A, 900 min)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vyříznutí DNA v příslušných bandech  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(341F, 907R)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purifikace a sekvenace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vyhodnocení sekvence 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databáze BLAST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(National Library of Medicine)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32040" y="6279703"/>
            <a:ext cx="411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11: Schéma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znázorňující návaznost </a:t>
            </a: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jednotlivých metodik vedoucích k identifikaci bakterií.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40642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820472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DGGE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org. polutanty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Screeningová studie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2348880"/>
            <a:ext cx="8820472" cy="45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výsledek: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4" indent="-342900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6249" t="16406" r="12501" b="17187"/>
          <a:stretch/>
        </p:blipFill>
        <p:spPr>
          <a:xfrm>
            <a:off x="1259632" y="2853256"/>
            <a:ext cx="3863704" cy="28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375" y="3386609"/>
            <a:ext cx="2594387" cy="23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580700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12: Fotografie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DGGE gelu. </a:t>
            </a: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Označené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bandy (1-9) byly vyřezány a sekvenovány</a:t>
            </a:r>
            <a:b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/1 – odběr 1. den; 2 – odběr po týdnu; 3 – odběr po měsíci po aplikaci nutrientů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  <a:endParaRPr lang="cs-C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25852" y="2852936"/>
            <a:ext cx="279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Tabulka II: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Identifikované mikroorganismy.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3777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08112"/>
            <a:ext cx="8795320" cy="580526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(Kvantifikace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síran redukujících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bakterií /SRB/)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cs-CZ" sz="1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 této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studii se podařilo detekovat a kvantifikovat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endParaRPr lang="cs-CZ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bylo potvrzeno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že navržená sada primerů a využitá metodika jsou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funkční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endParaRPr lang="cs-CZ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porovnáním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počtu kopií DNA v jednotlivých reálných vzorcích lze pomocí navržené sady primerů sledovat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cs-CZ" sz="19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cs-CZ" sz="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Využití denaturační gradientové gelové elektroforézy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(DGGE)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organickými polutanty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endParaRPr lang="cs-CZ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omocí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metody DGGE bylo zjištěno, že průběhu vzorkování nedošlo na vybrané lokalitě k velkým změnám ve složení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konsorcia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endParaRPr lang="cs-CZ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bylo navrženo nové složení živných roztoků a také plán vzorkování pokrývající dobu několika měsíců s častějšími odběry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vzorků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endParaRPr lang="cs-CZ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DGGE je molekulárně biologická metoda s velkým potenciálem pro využití při remediačních procesech</a:t>
            </a:r>
          </a:p>
        </p:txBody>
      </p:sp>
    </p:spTree>
    <p:extLst>
      <p:ext uri="{BB962C8B-B14F-4D97-AF65-F5344CB8AC3E}">
        <p14:creationId xmlns:p14="http://schemas.microsoft.com/office/powerpoint/2010/main" xmlns="" val="3693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endParaRPr lang="cs-CZ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ýsledek obrázku pro aq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523" y="2601208"/>
            <a:ext cx="351066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7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47260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poměrně heterogenní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skupina analytických postupů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které jsou sdíleny různými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laboratorními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 vědními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obory </a:t>
            </a:r>
          </a:p>
          <a:p>
            <a:pPr>
              <a:spcBef>
                <a:spcPts val="400"/>
              </a:spcBef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 hlavním metodickým přístupům molekulární biologie patří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purifikace a separace nukleových kyselin (NK: DNA, RNA)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amplifikace NK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způsoby manipulace s NK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sekvenování DNA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metody analýzy genové exprese </a:t>
            </a:r>
          </a:p>
          <a:p>
            <a:pPr>
              <a:spcBef>
                <a:spcPts val="400"/>
              </a:spcBef>
            </a:pPr>
            <a:endParaRPr 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aplikovaný genetický výzkum; genové inženýrství; archeologie;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zoologie, botanika; klinická medicínská diagnostika; imunologie, hematologie, klinická biochemie, mikrobiologie; kriminalistika, soudní lékařství; aj.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Molekulárně biologické metody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9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570186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ENVIRONMENTÁLNÍ OBLAST </a:t>
            </a:r>
            <a:b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příklady konkrétních aplikací molekulárně biologických metod</a:t>
            </a:r>
            <a:endParaRPr lang="cs-CZ" sz="3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</a:t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metodou Real-time PCR</a:t>
            </a:r>
          </a:p>
          <a:p>
            <a:pPr>
              <a:spcBef>
                <a:spcPts val="400"/>
              </a:spcBef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denaturační gradientové gelové elektroforézy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(DGGE)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 stanovení diverzity mikrobiálních konsorcií a vlivu aplikace nutrientů na lokalitě kontaminované organickými polutanty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ýsledek obrázku pro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124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0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763" y="3681280"/>
            <a:ext cx="3499717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</a:t>
            </a:r>
            <a:b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princip Real-time PCR: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metoda je založena na klasické PCR;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umožňuje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monitorování fluorescence emitované v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průběhu PCR jakožto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indikátoru amplifikace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požadovaného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fragmentu v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každém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cyklu</a:t>
            </a: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cs-CZ" sz="2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489607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179512" y="615659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1: Princip klasické PCR; gelová elektroforéza.</a:t>
            </a: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převzato z: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www.slideshare.net/ouopened/polymerase-chain-reaction-pcr-lecture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615659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2: Amplifikační křivka Real-time PCR.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(převzato z: SEQME a S.R.O. Kurz Real-Time PCR. </a:t>
            </a:r>
            <a:b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In. Praha: SEQme s.r.o., 2013)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288"/>
            <a:ext cx="126295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179512" y="3573016"/>
            <a:ext cx="4968552" cy="252028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292080" y="3573016"/>
            <a:ext cx="3672408" cy="252028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40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vantifikace síran redukujících bakterií </a:t>
            </a:r>
            <a:br>
              <a:rPr lang="cs-CZ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(SRB)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volba vhodných genů (pro detekci SRB);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navržení nových sad primerů, jejich testování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standardu pro sestrojení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kalibrační křivky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standardní kalibrační křivka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Výsledek obrázku pro bact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056" y="1295027"/>
            <a:ext cx="1152000" cy="7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8136112" y="2024872"/>
            <a:ext cx="0" cy="252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184" y="2312872"/>
            <a:ext cx="1152000" cy="4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112"/>
            <a:ext cx="149050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8136112" y="5517232"/>
            <a:ext cx="0" cy="252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8136112" y="2816928"/>
            <a:ext cx="0" cy="252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178" y="3104960"/>
            <a:ext cx="1682294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06184" y="1295027"/>
            <a:ext cx="1314288" cy="72008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506184" y="2312872"/>
            <a:ext cx="1314288" cy="50405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020272" y="3104960"/>
            <a:ext cx="1800200" cy="79212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8136112" y="3897080"/>
            <a:ext cx="0" cy="252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7020272" y="4149080"/>
            <a:ext cx="1800200" cy="1368184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84168" y="5784676"/>
            <a:ext cx="2736304" cy="1028699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05264"/>
            <a:ext cx="2592000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2843808" y="63517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3: Kvantifikace bakterií: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schéma návaznosti jednotlivých kroků.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</a:pPr>
            <a:r>
              <a:rPr lang="cs-CZ" sz="180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4525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vhodných genů; </a:t>
            </a:r>
            <a:b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navržení nových sad primerů, jejich testování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2224613" y="3141288"/>
            <a:ext cx="4536504" cy="158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cs-CZ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síran redukující bakterie </a:t>
            </a:r>
            <a:r>
              <a:rPr lang="cs-CZ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(SRB)</a:t>
            </a:r>
          </a:p>
          <a:p>
            <a:pPr>
              <a:spcBef>
                <a:spcPts val="400"/>
              </a:spcBef>
            </a:pPr>
            <a:endParaRPr lang="cs-CZ" sz="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dsrA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kódující sulfitreduktasu)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cs-CZ" sz="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sady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primerů: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dsrA1 a dsrA2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66859" y="2924944"/>
            <a:ext cx="4565381" cy="1944016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67544" y="4941168"/>
            <a:ext cx="6999029" cy="1800200"/>
            <a:chOff x="395536" y="4941168"/>
            <a:chExt cx="6999029" cy="180020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79527" y="5877272"/>
              <a:ext cx="2204450" cy="84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cs-CZ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červená sada primerů </a:t>
              </a:r>
            </a:p>
            <a:p>
              <a:pPr>
                <a:spcBef>
                  <a:spcPts val="400"/>
                </a:spcBef>
              </a:pPr>
              <a:r>
                <a:rPr lang="cs-CZ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(dsrA1)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vymezuje úsek </a:t>
              </a:r>
            </a:p>
            <a:p>
              <a:pPr>
                <a:spcBef>
                  <a:spcPts val="400"/>
                </a:spcBef>
              </a:pP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potřebný k zaklonování 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178560" y="4994592"/>
              <a:ext cx="1955985" cy="84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cs-CZ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zelená sada primerů </a:t>
              </a:r>
            </a:p>
            <a:p>
              <a:pPr>
                <a:spcBef>
                  <a:spcPts val="400"/>
                </a:spcBef>
              </a:pPr>
              <a:r>
                <a:rPr lang="cs-CZ" sz="1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(dsrA2) </a:t>
              </a: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primery pro </a:t>
              </a:r>
            </a:p>
            <a:p>
              <a:pPr>
                <a:spcBef>
                  <a:spcPts val="400"/>
                </a:spcBef>
              </a:pPr>
              <a:r>
                <a:rPr lang="cs-C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Real-time PCR</a:t>
              </a:r>
              <a:endParaRPr lang="cs-CZ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467544" y="5013176"/>
              <a:ext cx="3967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vybraný úsek sledovaného genu </a:t>
              </a: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dsrA</a:t>
              </a:r>
              <a:r>
                <a:rPr lang="cs-C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cs-CZ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373216"/>
              <a:ext cx="45529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bdélník 28"/>
            <p:cNvSpPr/>
            <p:nvPr/>
          </p:nvSpPr>
          <p:spPr>
            <a:xfrm>
              <a:off x="395536" y="4941168"/>
              <a:ext cx="6999029" cy="18002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cs-CZ" dirty="0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45815"/>
            <a:ext cx="125737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7152"/>
            <a:ext cx="152674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2924944"/>
            <a:ext cx="1627307" cy="19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</a:pP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32848" y="6125815"/>
            <a:ext cx="1292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4: 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PCR produkty 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008" y="1484784"/>
            <a:ext cx="174545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660232" y="1412776"/>
            <a:ext cx="2382883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01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standardu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syntéza produktu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(insertu následně sloužícího pro zaklonování)</a:t>
            </a: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PCR a navržené sady primerů dsrA1 </a:t>
            </a:r>
          </a:p>
          <a:p>
            <a:pPr lvl="2">
              <a:spcBef>
                <a:spcPts val="400"/>
              </a:spcBef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přečištění PCR produktu</a:t>
            </a:r>
            <a:endParaRPr lang="cs-CZ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Gel/PCR DNA fragments extraction kit, Geneaid</a:t>
            </a:r>
          </a:p>
          <a:p>
            <a:pPr lvl="2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vložení insertu do plazmidu</a:t>
            </a: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In-Fusion® HD Cloning Kit,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Clontech  Laboratories</a:t>
            </a:r>
            <a:endParaRPr lang="cs-CZ" sz="19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749" y="5265296"/>
            <a:ext cx="1682294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6300192" y="5229200"/>
            <a:ext cx="2382883" cy="86409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67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standardu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transformace buněk</a:t>
            </a:r>
            <a:endParaRPr lang="cs-CZ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Stellar</a:t>
            </a:r>
            <a:r>
              <a:rPr lang="cs-CZ" sz="1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Competent Cells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(protokol PT5055-2)</a:t>
            </a: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tepelný šok</a:t>
            </a: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 transformaci kultivace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na agaru s ampicilinem 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=&gt; nárůst kolonií</a:t>
            </a:r>
          </a:p>
          <a:p>
            <a:pPr lvl="4">
              <a:spcBef>
                <a:spcPts val="400"/>
              </a:spcBef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877" y="2329606"/>
            <a:ext cx="82772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9486"/>
            <a:ext cx="8558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398" y="4725144"/>
            <a:ext cx="98839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9799" y="4725144"/>
            <a:ext cx="83945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628" y="4725144"/>
            <a:ext cx="93726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652120" y="5830055"/>
            <a:ext cx="317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6: Kultivace transformovaných buněk na agaru s ampicilinem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(od leva: pozitivní kontrola, negativní kontrola, testovaný vzorek).</a:t>
            </a: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56176" y="386104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5: Tepelný šok buněk.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623" y="2401494"/>
            <a:ext cx="1372837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ál 14"/>
          <p:cNvSpPr/>
          <p:nvPr/>
        </p:nvSpPr>
        <p:spPr>
          <a:xfrm>
            <a:off x="7466607" y="2132856"/>
            <a:ext cx="1569889" cy="15647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09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919261"/>
            <a:ext cx="8712968" cy="582210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bakteriálních procesů metodou Real-time PCR</a:t>
            </a: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vantifikace SRB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400"/>
              </a:spcBef>
              <a:buSzPct val="75000"/>
              <a:buFont typeface="Courier New" panose="02070309020205020404" pitchFamily="49" charset="0"/>
              <a:buChar char="o"/>
            </a:pPr>
            <a:endParaRPr lang="cs-CZ" sz="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standardu</a:t>
            </a:r>
          </a:p>
          <a:p>
            <a:pPr marL="1200150" lvl="3" indent="-342900">
              <a:spcBef>
                <a:spcPts val="400"/>
              </a:spcBef>
              <a:buSzPct val="100000"/>
              <a:buFont typeface="Wingdings" panose="05000000000000000000" pitchFamily="2" charset="2"/>
              <a:buChar char="§"/>
            </a:pPr>
            <a:endParaRPr lang="cs-CZ" sz="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izolace plazmidové DNA</a:t>
            </a:r>
            <a:endParaRPr lang="cs-CZ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peed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Plasmid Mini Kit (Geneaid)</a:t>
            </a:r>
          </a:p>
          <a:p>
            <a:pPr lvl="4">
              <a:spcBef>
                <a:spcPts val="400"/>
              </a:spcBef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400"/>
              </a:spcBef>
              <a:buSzPct val="75000"/>
              <a:buFont typeface="Wingdings" panose="05000000000000000000" pitchFamily="2" charset="2"/>
              <a:buChar char="Ø"/>
            </a:pPr>
            <a:r>
              <a:rPr lang="cs-CZ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zaklonovaného úseku </a:t>
            </a:r>
            <a:endParaRPr lang="cs-CZ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endParaRPr lang="cs-CZ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PCR a gelové elektroforézy</a:t>
            </a:r>
            <a:b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(použity navržené sady primerů dsrA2)</a:t>
            </a:r>
          </a:p>
          <a:p>
            <a:pPr lvl="4">
              <a:spcBef>
                <a:spcPts val="400"/>
              </a:spcBef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400"/>
              </a:spcBef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sekvenování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(firma SEQme)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3899" y="4149280"/>
            <a:ext cx="175058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571606" y="6023029"/>
            <a:ext cx="139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Obr. 7: Kontrola 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zaklonovaných </a:t>
            </a:r>
            <a:b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insertů (dsrA2).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Environmentální oblast – příklady konkrétních aplikací molekulárně biologických metod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7926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691</Words>
  <Application>Microsoft Office PowerPoint</Application>
  <PresentationFormat>Předvádění na obrazovce (4:3)</PresentationFormat>
  <Paragraphs>202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Environmentální aplikace molekulární biologie</vt:lpstr>
      <vt:lpstr>Molekulárně biologické metody</vt:lpstr>
      <vt:lpstr>ENVIRONMENTÁLNÍ OBLAST  – příklady konkrétních aplikací molekulárně biologických metod</vt:lpstr>
      <vt:lpstr>Environmentální oblast – příklady konkrétních aplikací molekulárně biologických metod</vt:lpstr>
      <vt:lpstr>Snímek 5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Environmentální oblast – příklady konkrétních aplikací molekulárně biologických metod</vt:lpstr>
      <vt:lpstr>ZÁVĚR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Environmentální aplikace molekulární biologie</dc:title>
  <dc:creator>Jančová Petra</dc:creator>
  <cp:lastModifiedBy>Petra Jančová</cp:lastModifiedBy>
  <cp:revision>52</cp:revision>
  <dcterms:created xsi:type="dcterms:W3CDTF">2017-03-15T11:55:46Z</dcterms:created>
  <dcterms:modified xsi:type="dcterms:W3CDTF">2017-03-21T06:09:07Z</dcterms:modified>
</cp:coreProperties>
</file>