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9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70" r:id="rId12"/>
    <p:sldId id="271" r:id="rId13"/>
    <p:sldId id="274" r:id="rId14"/>
    <p:sldId id="275" r:id="rId15"/>
    <p:sldId id="276" r:id="rId16"/>
    <p:sldId id="25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95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71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75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6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2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50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6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9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8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68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07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E2E5-7D46-462B-94AF-8ACB05320366}" type="datetimeFigureOut">
              <a:rPr lang="cs-CZ" smtClean="0"/>
              <a:t>20. 3. 2017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D3DC-191B-4EB0-9FD8-96F1A525C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06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94"/>
            <a:ext cx="9144000" cy="5715000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43" y="2921796"/>
            <a:ext cx="1764792" cy="581219"/>
          </a:xfrm>
          <a:effectLst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7" y="2838637"/>
            <a:ext cx="2545080" cy="664378"/>
          </a:xfrm>
          <a:prstGeom prst="rect">
            <a:avLst/>
          </a:prstGeom>
          <a:effectLst/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0" y="341001"/>
            <a:ext cx="9144000" cy="1158615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>
                <a:latin typeface="+mn-lt"/>
                <a:cs typeface="Tunga" panose="020B0502040204020203" pitchFamily="34" charset="0"/>
              </a:rPr>
              <a:t>Produkce biogenních aminů bakteriemi </a:t>
            </a:r>
            <a:r>
              <a:rPr lang="cs-CZ" sz="3500" b="1" dirty="0" smtClean="0">
                <a:latin typeface="+mn-lt"/>
                <a:cs typeface="Tunga" panose="020B0502040204020203" pitchFamily="34" charset="0"/>
              </a:rPr>
              <a:t/>
            </a:r>
            <a:br>
              <a:rPr lang="cs-CZ" sz="3500" b="1" dirty="0" smtClean="0">
                <a:latin typeface="+mn-lt"/>
                <a:cs typeface="Tunga" panose="020B0502040204020203" pitchFamily="34" charset="0"/>
              </a:rPr>
            </a:br>
            <a:r>
              <a:rPr lang="cs-CZ" sz="3500" b="1" dirty="0" smtClean="0">
                <a:latin typeface="+mn-lt"/>
                <a:cs typeface="Tunga" panose="020B0502040204020203" pitchFamily="34" charset="0"/>
              </a:rPr>
              <a:t>izolovanými </a:t>
            </a:r>
            <a:r>
              <a:rPr lang="cs-CZ" sz="3500" b="1" dirty="0">
                <a:latin typeface="+mn-lt"/>
                <a:cs typeface="Tunga" panose="020B0502040204020203" pitchFamily="34" charset="0"/>
              </a:rPr>
              <a:t>ze vzorků povrchových </a:t>
            </a:r>
            <a:r>
              <a:rPr lang="cs-CZ" sz="3500" b="1" dirty="0" smtClean="0">
                <a:latin typeface="+mn-lt"/>
                <a:cs typeface="Tunga" panose="020B0502040204020203" pitchFamily="34" charset="0"/>
              </a:rPr>
              <a:t>vod</a:t>
            </a:r>
            <a:endParaRPr lang="cs-CZ" sz="3500" dirty="0">
              <a:latin typeface="+mn-lt"/>
              <a:cs typeface="Tunga" panose="020B0502040204020203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30936" y="5167388"/>
            <a:ext cx="4984447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cs-CZ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Pavel Pleva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Karolína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Cedidlová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Petra Jančová, Ph.D., 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110)</a:t>
            </a:r>
          </a:p>
        </p:txBody>
      </p:sp>
    </p:spTree>
    <p:extLst>
      <p:ext uri="{BB962C8B-B14F-4D97-AF65-F5344CB8AC3E}">
        <p14:creationId xmlns:p14="http://schemas.microsoft.com/office/powerpoint/2010/main" val="39654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6105">
            <a:off x="-1428751" y="3188589"/>
            <a:ext cx="2857500" cy="1962150"/>
          </a:xfrm>
          <a:prstGeom prst="rect">
            <a:avLst/>
          </a:prstGeom>
        </p:spPr>
      </p:pic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585216" y="832104"/>
            <a:ext cx="8379397" cy="5910009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vlastnost specifická spíše pro určité kmeny mikroorganizmů než vlastnost typická pro daný druh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mikroorganizmy s významnou dekarboxylázovou aktivitou</a:t>
            </a:r>
          </a:p>
          <a:p>
            <a:pPr lvl="1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čeleď </a:t>
            </a:r>
            <a:r>
              <a:rPr lang="cs-CZ" sz="2200" i="1" dirty="0" smtClean="0">
                <a:solidFill>
                  <a:srgbClr val="00B0F0"/>
                </a:solidFill>
              </a:rPr>
              <a:t>Enterobacteriaceae</a:t>
            </a:r>
          </a:p>
          <a:p>
            <a:pPr marL="1279525" lvl="2" indent="-5715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i="1" dirty="0" err="1" smtClean="0">
                <a:solidFill>
                  <a:srgbClr val="00B0F0"/>
                </a:solidFill>
                <a:cs typeface="Times New Roman" pitchFamily="18" charset="0"/>
              </a:rPr>
              <a:t>Enterobacter</a:t>
            </a: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, Escherichia, Klebsiella, Proteus,  </a:t>
            </a:r>
            <a:r>
              <a:rPr lang="cs-CZ" sz="2200" i="1" dirty="0" err="1" smtClean="0">
                <a:solidFill>
                  <a:srgbClr val="00B0F0"/>
                </a:solidFill>
                <a:cs typeface="Times New Roman" pitchFamily="18" charset="0"/>
              </a:rPr>
              <a:t>Serratia</a:t>
            </a: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cs-CZ" sz="2200" i="1" dirty="0" err="1" smtClean="0">
                <a:solidFill>
                  <a:srgbClr val="00B0F0"/>
                </a:solidFill>
                <a:cs typeface="Times New Roman" pitchFamily="18" charset="0"/>
              </a:rPr>
              <a:t>Morganella</a:t>
            </a: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cs-CZ" sz="2200" i="1" dirty="0" err="1" smtClean="0">
                <a:solidFill>
                  <a:srgbClr val="00B0F0"/>
                </a:solidFill>
                <a:cs typeface="Times New Roman" pitchFamily="18" charset="0"/>
              </a:rPr>
              <a:t>Shigella</a:t>
            </a: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, Salmonella, </a:t>
            </a:r>
            <a:r>
              <a:rPr lang="cs-CZ" sz="2200" i="1" dirty="0" err="1" smtClean="0">
                <a:solidFill>
                  <a:srgbClr val="00B0F0"/>
                </a:solidFill>
                <a:cs typeface="Times New Roman" pitchFamily="18" charset="0"/>
              </a:rPr>
              <a:t>Citrobacter</a:t>
            </a: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cs-CZ" sz="2200" i="1" dirty="0" err="1" smtClean="0">
                <a:solidFill>
                  <a:srgbClr val="00B0F0"/>
                </a:solidFill>
                <a:cs typeface="Times New Roman" pitchFamily="18" charset="0"/>
              </a:rPr>
              <a:t>Erwinia</a:t>
            </a: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, Hafnia, Yersinia, </a:t>
            </a:r>
            <a:r>
              <a:rPr lang="cs-CZ" sz="2200" i="1" dirty="0" err="1" smtClean="0">
                <a:solidFill>
                  <a:srgbClr val="00B0F0"/>
                </a:solidFill>
                <a:cs typeface="Times New Roman" pitchFamily="18" charset="0"/>
              </a:rPr>
              <a:t>Tatumella</a:t>
            </a: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, Edwardsiella, </a:t>
            </a:r>
            <a:r>
              <a:rPr lang="cs-CZ" sz="2200" i="1" dirty="0" err="1" smtClean="0">
                <a:solidFill>
                  <a:srgbClr val="00B0F0"/>
                </a:solidFill>
                <a:cs typeface="Times New Roman" pitchFamily="18" charset="0"/>
              </a:rPr>
              <a:t>Kluyvera</a:t>
            </a: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 ...</a:t>
            </a:r>
          </a:p>
          <a:p>
            <a:pPr marL="1279525" lvl="2" indent="-5715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cs typeface="Times New Roman" pitchFamily="18" charset="0"/>
              </a:rPr>
              <a:t>tvorba histaminu, putrescinu a kadaverinu</a:t>
            </a:r>
          </a:p>
          <a:p>
            <a:pPr lvl="1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cs typeface="Times New Roman" pitchFamily="18" charset="0"/>
              </a:rPr>
              <a:t> další gramnegativní bakterie</a:t>
            </a:r>
          </a:p>
          <a:p>
            <a:pPr marL="1279525" lvl="2" indent="-5715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i="1" dirty="0" smtClean="0">
                <a:solidFill>
                  <a:srgbClr val="00B0F0"/>
                </a:solidFill>
              </a:rPr>
              <a:t>Pseudomonas, </a:t>
            </a:r>
            <a:r>
              <a:rPr lang="cs-CZ" sz="2200" i="1" dirty="0" err="1" smtClean="0">
                <a:solidFill>
                  <a:srgbClr val="00B0F0"/>
                </a:solidFill>
              </a:rPr>
              <a:t>Aeromonas</a:t>
            </a:r>
            <a:r>
              <a:rPr lang="cs-CZ" sz="2200" i="1" dirty="0" smtClean="0">
                <a:solidFill>
                  <a:srgbClr val="00B0F0"/>
                </a:solidFill>
              </a:rPr>
              <a:t>, Acinetobacter, </a:t>
            </a:r>
            <a:r>
              <a:rPr lang="cs-CZ" sz="2200" i="1" dirty="0" err="1" smtClean="0">
                <a:solidFill>
                  <a:srgbClr val="00B0F0"/>
                </a:solidFill>
              </a:rPr>
              <a:t>Achromobacter</a:t>
            </a:r>
            <a:r>
              <a:rPr lang="cs-CZ" sz="2200" i="1" dirty="0" smtClean="0">
                <a:solidFill>
                  <a:srgbClr val="00B0F0"/>
                </a:solidFill>
              </a:rPr>
              <a:t> ...</a:t>
            </a:r>
          </a:p>
          <a:p>
            <a:pPr marL="1063625" lvl="1" indent="-5715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1165225" algn="l"/>
              </a:tabLst>
              <a:defRPr/>
            </a:pPr>
            <a:r>
              <a:rPr lang="cs-CZ" sz="2200" dirty="0" smtClean="0">
                <a:cs typeface="Times New Roman" pitchFamily="18" charset="0"/>
              </a:rPr>
              <a:t>bakterie mléčného kvašení</a:t>
            </a:r>
          </a:p>
          <a:p>
            <a:pPr marL="1063625" lvl="1" indent="-5715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1165225" algn="l"/>
              </a:tabLst>
              <a:defRPr/>
            </a:pPr>
            <a:r>
              <a:rPr lang="cs-CZ" sz="2200" dirty="0" smtClean="0">
                <a:cs typeface="Times New Roman" pitchFamily="18" charset="0"/>
              </a:rPr>
              <a:t>ostatní grampozitivní bakterie</a:t>
            </a:r>
          </a:p>
          <a:p>
            <a:pPr marL="1463675" lvl="2" indent="-5715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1165225" algn="l"/>
              </a:tabLst>
              <a:defRPr/>
            </a:pPr>
            <a:r>
              <a:rPr lang="cs-CZ" sz="2200" i="1" dirty="0" smtClean="0">
                <a:solidFill>
                  <a:srgbClr val="00B0F0"/>
                </a:solidFill>
                <a:cs typeface="Times New Roman" pitchFamily="18" charset="0"/>
              </a:rPr>
              <a:t>Staphylococcus, Bacillus ...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231940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Dekarboxylázová aktivita mikroorganizmů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1285813" y="1215263"/>
            <a:ext cx="7775892" cy="54721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detekce dekarboxylázové aktivity bakterií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solidFill>
                  <a:srgbClr val="00B0F0"/>
                </a:solidFill>
              </a:rPr>
              <a:t> chromatografické metody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 </a:t>
            </a:r>
            <a:r>
              <a:rPr lang="cs-CZ" sz="2200" dirty="0" smtClean="0"/>
              <a:t>tenkovrstvá chromatografie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kapalinová chromatografie – </a:t>
            </a:r>
            <a:r>
              <a:rPr lang="cs-CZ" sz="2200" dirty="0" smtClean="0">
                <a:solidFill>
                  <a:srgbClr val="00B0F0"/>
                </a:solidFill>
              </a:rPr>
              <a:t>HPLC</a:t>
            </a:r>
          </a:p>
          <a:p>
            <a:pPr lvl="3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derivatizace</a:t>
            </a:r>
            <a:r>
              <a:rPr lang="cs-CZ" sz="2200" dirty="0" smtClean="0"/>
              <a:t> biogenních aminů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</a:t>
            </a:r>
            <a:r>
              <a:rPr lang="cs-CZ" sz="2200" dirty="0" err="1" smtClean="0"/>
              <a:t>iontovýměnná</a:t>
            </a:r>
            <a:r>
              <a:rPr lang="cs-CZ" sz="2200" dirty="0" smtClean="0"/>
              <a:t> chromatografie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00B0F0"/>
              </a:buClr>
              <a:buNone/>
              <a:defRPr/>
            </a:pPr>
            <a:endParaRPr lang="cs-CZ" sz="2200" dirty="0" smtClean="0"/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kapilární elektroforéza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metody molekulární biologie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polymerázová řetězová reakce</a:t>
            </a:r>
            <a:br>
              <a:rPr lang="cs-CZ" sz="2200" dirty="0" smtClean="0"/>
            </a:br>
            <a:r>
              <a:rPr lang="cs-CZ" sz="2200" dirty="0" smtClean="0"/>
              <a:t>PCR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detekce přítomnosti genů </a:t>
            </a:r>
            <a:br>
              <a:rPr lang="cs-CZ" sz="2200" dirty="0" smtClean="0"/>
            </a:br>
            <a:r>
              <a:rPr lang="cs-CZ" sz="2200" dirty="0" smtClean="0"/>
              <a:t>pro dekarboxylázy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259">
            <a:off x="-706373" y="5206905"/>
            <a:ext cx="2857500" cy="1962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249874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Dekarboxylázová aktivita mikroorganizmů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64987" t="16418" r="24637" b="23099"/>
          <a:stretch/>
        </p:blipFill>
        <p:spPr>
          <a:xfrm>
            <a:off x="6877050" y="49224"/>
            <a:ext cx="2184031" cy="451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1992576" y="139897"/>
            <a:ext cx="6981825" cy="5905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rgbClr val="00B0F0"/>
              </a:buClr>
              <a:buNone/>
              <a:defRPr/>
            </a:pPr>
            <a:r>
              <a:rPr lang="cs-CZ" sz="3500" b="1" dirty="0" smtClean="0">
                <a:solidFill>
                  <a:srgbClr val="00B0F0"/>
                </a:solidFill>
              </a:rPr>
              <a:t>EXPERIMENT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4471880" y="730447"/>
            <a:ext cx="2597520" cy="3896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Font typeface="Arial" panose="020B0604020202020204" pitchFamily="34" charset="0"/>
              <a:buNone/>
              <a:defRPr/>
            </a:pPr>
            <a:r>
              <a:rPr lang="cs-CZ" sz="2000" dirty="0" err="1"/>
              <a:t>v</a:t>
            </a:r>
            <a:r>
              <a:rPr lang="cs-CZ" sz="2000" dirty="0" err="1" smtClean="0"/>
              <a:t>z</a:t>
            </a:r>
            <a:r>
              <a:rPr lang="cs-CZ" sz="2000" dirty="0" smtClean="0"/>
              <a:t>. č</a:t>
            </a:r>
            <a:r>
              <a:rPr lang="cs-CZ" sz="2000" dirty="0" smtClean="0"/>
              <a:t>. 1 </a:t>
            </a:r>
            <a:r>
              <a:rPr lang="cs-CZ" sz="2000" dirty="0" smtClean="0"/>
              <a:t>vodní nádrž Bystřička (Bystřička);</a:t>
            </a:r>
          </a:p>
          <a:p>
            <a:pPr marL="0" indent="0">
              <a:buClr>
                <a:srgbClr val="00B0F0"/>
              </a:buClr>
              <a:buFont typeface="Arial" panose="020B0604020202020204" pitchFamily="34" charset="0"/>
              <a:buNone/>
              <a:defRPr/>
            </a:pPr>
            <a:r>
              <a:rPr lang="cs-CZ" sz="2000" dirty="0" smtClean="0"/>
              <a:t> </a:t>
            </a:r>
            <a:r>
              <a:rPr lang="cs-CZ" sz="2000" dirty="0" err="1" smtClean="0"/>
              <a:t>vz</a:t>
            </a:r>
            <a:r>
              <a:rPr lang="cs-CZ" sz="2000" dirty="0" smtClean="0"/>
              <a:t>. č. 2 prostřední Lačnovský rybník (Lačnov); </a:t>
            </a:r>
          </a:p>
          <a:p>
            <a:pPr marL="0" indent="0">
              <a:buClr>
                <a:srgbClr val="00B0F0"/>
              </a:buClr>
              <a:buFont typeface="Arial" panose="020B0604020202020204" pitchFamily="34" charset="0"/>
              <a:buNone/>
              <a:defRPr/>
            </a:pPr>
            <a:r>
              <a:rPr lang="cs-CZ" sz="2000" dirty="0" err="1" smtClean="0"/>
              <a:t>vz</a:t>
            </a:r>
            <a:r>
              <a:rPr lang="cs-CZ" sz="2000" dirty="0" smtClean="0"/>
              <a:t>. č. 3 rybník Neratov (Prlov); </a:t>
            </a:r>
          </a:p>
          <a:p>
            <a:pPr marL="0" indent="0">
              <a:buClr>
                <a:srgbClr val="00B0F0"/>
              </a:buClr>
              <a:buFont typeface="Arial" panose="020B0604020202020204" pitchFamily="34" charset="0"/>
              <a:buNone/>
              <a:defRPr/>
            </a:pPr>
            <a:r>
              <a:rPr lang="cs-CZ" sz="2000" dirty="0" err="1" smtClean="0"/>
              <a:t>vz</a:t>
            </a:r>
            <a:r>
              <a:rPr lang="cs-CZ" sz="2000" dirty="0" smtClean="0"/>
              <a:t>. č. 4 studánka Prlov (Prlov); </a:t>
            </a:r>
          </a:p>
          <a:p>
            <a:pPr marL="0" indent="0">
              <a:buClr>
                <a:srgbClr val="00B0F0"/>
              </a:buClr>
              <a:buFont typeface="Arial" panose="020B0604020202020204" pitchFamily="34" charset="0"/>
              <a:buNone/>
              <a:defRPr/>
            </a:pPr>
            <a:r>
              <a:rPr lang="cs-CZ" sz="2000" dirty="0" err="1" smtClean="0"/>
              <a:t>vz</a:t>
            </a:r>
            <a:r>
              <a:rPr lang="cs-CZ" sz="2000" dirty="0" smtClean="0"/>
              <a:t>. č. 5 studánka Vápenka (Valašská Polanka)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6" b="19682"/>
          <a:stretch/>
        </p:blipFill>
        <p:spPr>
          <a:xfrm rot="11694852">
            <a:off x="7328315" y="4699492"/>
            <a:ext cx="1814901" cy="1575964"/>
          </a:xfrm>
          <a:prstGeom prst="rect">
            <a:avLst/>
          </a:prstGeom>
        </p:spPr>
      </p:pic>
      <p:sp>
        <p:nvSpPr>
          <p:cNvPr id="10" name="Kosoúhelník 9"/>
          <p:cNvSpPr/>
          <p:nvPr/>
        </p:nvSpPr>
        <p:spPr>
          <a:xfrm>
            <a:off x="129539" y="267579"/>
            <a:ext cx="3918585" cy="2356978"/>
          </a:xfrm>
          <a:prstGeom prst="parallelogram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>
                <a:solidFill>
                  <a:schemeClr val="tx1"/>
                </a:solidFill>
              </a:rPr>
              <a:t>Příprava</a:t>
            </a:r>
            <a:r>
              <a:rPr lang="cs-CZ" sz="1800" baseline="0" dirty="0">
                <a:solidFill>
                  <a:schemeClr val="tx1"/>
                </a:solidFill>
              </a:rPr>
              <a:t> </a:t>
            </a:r>
            <a:r>
              <a:rPr lang="cs-CZ" sz="1800" baseline="0" dirty="0" smtClean="0">
                <a:solidFill>
                  <a:schemeClr val="tx1"/>
                </a:solidFill>
              </a:rPr>
              <a:t>dekarboxylačního </a:t>
            </a:r>
            <a:r>
              <a:rPr lang="cs-CZ" sz="1800" baseline="0" dirty="0">
                <a:solidFill>
                  <a:schemeClr val="tx1"/>
                </a:solidFill>
              </a:rPr>
              <a:t>média: MPB </a:t>
            </a:r>
            <a:r>
              <a:rPr lang="cs-CZ" sz="1800" i="0" dirty="0">
                <a:solidFill>
                  <a:schemeClr val="tx1"/>
                </a:solidFill>
              </a:rPr>
              <a:t>+ 0,2</a:t>
            </a:r>
            <a:r>
              <a:rPr lang="cs-CZ" sz="1800" i="0" baseline="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% (w/v) aminokyselin </a:t>
            </a:r>
            <a:endParaRPr lang="cs-CZ" sz="1800" baseline="30000" dirty="0">
              <a:solidFill>
                <a:schemeClr val="tx1"/>
              </a:solidFill>
            </a:endParaRPr>
          </a:p>
          <a:p>
            <a:pPr algn="l"/>
            <a:r>
              <a:rPr lang="cs-CZ" sz="1800" dirty="0">
                <a:solidFill>
                  <a:schemeClr val="tx1"/>
                </a:solidFill>
                <a:effectLst/>
              </a:rPr>
              <a:t>(arginin, fenylalanin, histidin, 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effectLst/>
              </a:rPr>
              <a:t>lysin, ornitin, tryptofan a tyrosin)</a:t>
            </a:r>
            <a:endParaRPr lang="cs-CZ" sz="1800" baseline="30000" dirty="0">
              <a:solidFill>
                <a:schemeClr val="tx1"/>
              </a:solidFill>
            </a:endParaRPr>
          </a:p>
          <a:p>
            <a:pPr algn="l"/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1" name="Kosoúhelník 10"/>
          <p:cNvSpPr/>
          <p:nvPr/>
        </p:nvSpPr>
        <p:spPr>
          <a:xfrm>
            <a:off x="129538" y="2718815"/>
            <a:ext cx="3918585" cy="828675"/>
          </a:xfrm>
          <a:prstGeom prst="parallelogram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>
                <a:solidFill>
                  <a:schemeClr val="tx1"/>
                </a:solidFill>
              </a:rPr>
              <a:t>Inokulace</a:t>
            </a:r>
            <a:r>
              <a:rPr lang="cs-CZ" sz="1800" baseline="0" dirty="0">
                <a:solidFill>
                  <a:schemeClr val="tx1"/>
                </a:solidFill>
              </a:rPr>
              <a:t> 24-hodinovou  IZOLOVANOU kulturou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2" name="Kosoúhelník 11"/>
          <p:cNvSpPr/>
          <p:nvPr/>
        </p:nvSpPr>
        <p:spPr>
          <a:xfrm>
            <a:off x="129538" y="3641749"/>
            <a:ext cx="3918584" cy="530202"/>
          </a:xfrm>
          <a:prstGeom prst="parallelogram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Kultivace </a:t>
            </a:r>
            <a:r>
              <a:rPr lang="cs-CZ" sz="1800" dirty="0">
                <a:solidFill>
                  <a:schemeClr val="tx1"/>
                </a:solidFill>
              </a:rPr>
              <a:t>(25 a 37 °C</a:t>
            </a:r>
            <a:r>
              <a:rPr lang="cs-CZ" sz="1800" dirty="0" smtClean="0">
                <a:solidFill>
                  <a:schemeClr val="tx1"/>
                </a:solidFill>
              </a:rPr>
              <a:t>), 72 </a:t>
            </a:r>
            <a:r>
              <a:rPr lang="cs-CZ" sz="1800" dirty="0">
                <a:solidFill>
                  <a:schemeClr val="tx1"/>
                </a:solidFill>
              </a:rPr>
              <a:t>hodin</a:t>
            </a:r>
          </a:p>
        </p:txBody>
      </p:sp>
      <p:sp>
        <p:nvSpPr>
          <p:cNvPr id="13" name="Kosoúhelník 12"/>
          <p:cNvSpPr/>
          <p:nvPr/>
        </p:nvSpPr>
        <p:spPr>
          <a:xfrm>
            <a:off x="129538" y="4289954"/>
            <a:ext cx="3918585" cy="830580"/>
          </a:xfrm>
          <a:prstGeom prst="parallelogram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>
                <a:solidFill>
                  <a:schemeClr val="tx1"/>
                </a:solidFill>
              </a:rPr>
              <a:t>Získání </a:t>
            </a:r>
            <a:r>
              <a:rPr lang="cs-CZ" sz="1800" dirty="0" err="1" smtClean="0">
                <a:solidFill>
                  <a:schemeClr val="tx1"/>
                </a:solidFill>
              </a:rPr>
              <a:t>supernatantů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baseline="0" dirty="0" smtClean="0">
                <a:solidFill>
                  <a:schemeClr val="tx1"/>
                </a:solidFill>
              </a:rPr>
              <a:t>centrifugací </a:t>
            </a:r>
            <a:r>
              <a:rPr lang="cs-CZ" sz="1800" baseline="0" dirty="0">
                <a:solidFill>
                  <a:schemeClr val="tx1"/>
                </a:solidFill>
              </a:rPr>
              <a:t>a filtrací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4" name="Kosoúhelník 13"/>
          <p:cNvSpPr/>
          <p:nvPr/>
        </p:nvSpPr>
        <p:spPr>
          <a:xfrm>
            <a:off x="99060" y="5237964"/>
            <a:ext cx="3949062" cy="830580"/>
          </a:xfrm>
          <a:prstGeom prst="parallelogram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 err="1">
                <a:solidFill>
                  <a:schemeClr val="tx1"/>
                </a:solidFill>
              </a:rPr>
              <a:t>Derivatizace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dansylchloridem</a:t>
            </a:r>
            <a:r>
              <a:rPr lang="cs-CZ" sz="1800" dirty="0">
                <a:solidFill>
                  <a:schemeClr val="tx1"/>
                </a:solidFill>
              </a:rPr>
              <a:t> a filtrace </a:t>
            </a:r>
            <a:r>
              <a:rPr lang="cs-CZ" sz="1800" dirty="0" smtClean="0">
                <a:solidFill>
                  <a:schemeClr val="tx1"/>
                </a:solidFill>
              </a:rPr>
              <a:t>vzorků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5" name="Kosoúhelník 14"/>
          <p:cNvSpPr/>
          <p:nvPr/>
        </p:nvSpPr>
        <p:spPr>
          <a:xfrm>
            <a:off x="3810899" y="5237964"/>
            <a:ext cx="3345180" cy="1532179"/>
          </a:xfrm>
          <a:prstGeom prst="parallelogram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>
                <a:solidFill>
                  <a:schemeClr val="tx1"/>
                </a:solidFill>
              </a:rPr>
              <a:t>Separace a detekce biogenních aminů</a:t>
            </a:r>
          </a:p>
          <a:p>
            <a:pPr algn="l"/>
            <a:r>
              <a:rPr lang="cs-CZ" sz="1800">
                <a:solidFill>
                  <a:schemeClr val="tx1"/>
                </a:solidFill>
              </a:rPr>
              <a:t>RP-HPLC + UV (</a:t>
            </a:r>
            <a:r>
              <a:rPr lang="el-GR" sz="1800">
                <a:solidFill>
                  <a:schemeClr val="tx1"/>
                </a:solidFill>
              </a:rPr>
              <a:t>λ</a:t>
            </a:r>
            <a:r>
              <a:rPr lang="cs-CZ" sz="1800">
                <a:solidFill>
                  <a:schemeClr val="tx1"/>
                </a:solidFill>
              </a:rPr>
              <a:t>=254 nm)</a:t>
            </a:r>
          </a:p>
        </p:txBody>
      </p:sp>
    </p:spTree>
    <p:extLst>
      <p:ext uri="{BB962C8B-B14F-4D97-AF65-F5344CB8AC3E}">
        <p14:creationId xmlns:p14="http://schemas.microsoft.com/office/powerpoint/2010/main" val="27660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6"/>
          <a:stretch/>
        </p:blipFill>
        <p:spPr>
          <a:xfrm>
            <a:off x="4061348" y="233021"/>
            <a:ext cx="2565273" cy="203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8889" y="2292501"/>
            <a:ext cx="3337560" cy="603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 </a:t>
            </a:r>
            <a:r>
              <a:rPr lang="cs-CZ" i="1" dirty="0" err="1" smtClean="0"/>
              <a:t>Flavobacterium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2335" r="2456" b="14238"/>
          <a:stretch/>
        </p:blipFill>
        <p:spPr>
          <a:xfrm>
            <a:off x="6675719" y="0"/>
            <a:ext cx="2468281" cy="287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07" y="39379"/>
            <a:ext cx="2599543" cy="173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8478" y="2356753"/>
            <a:ext cx="2128444" cy="515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</a:t>
            </a:r>
            <a:r>
              <a:rPr lang="cs-CZ" i="1" dirty="0" err="1" smtClean="0"/>
              <a:t>Bacillus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6302840" y="2882729"/>
            <a:ext cx="2794254" cy="48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i="1" dirty="0" smtClean="0"/>
              <a:t> </a:t>
            </a:r>
            <a:r>
              <a:rPr lang="cs-CZ" i="1" dirty="0" err="1" smtClean="0"/>
              <a:t>Pseudomonas</a:t>
            </a: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444670" y="1867144"/>
            <a:ext cx="2683846" cy="4568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i="1" dirty="0" smtClean="0"/>
              <a:t> </a:t>
            </a:r>
            <a:r>
              <a:rPr lang="cs-CZ" i="1" dirty="0" err="1" smtClean="0"/>
              <a:t>Acinetobacter</a:t>
            </a:r>
            <a:endParaRPr lang="cs-CZ" i="1" dirty="0" smtClean="0"/>
          </a:p>
        </p:txBody>
      </p:sp>
      <p:pic>
        <p:nvPicPr>
          <p:cNvPr id="11" name="Picture 4" descr="Výsledek obrázku pro bacillus anthraci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5"/>
          <a:stretch/>
        </p:blipFill>
        <p:spPr bwMode="auto">
          <a:xfrm rot="16200000">
            <a:off x="-487732" y="406734"/>
            <a:ext cx="2411825" cy="1598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Výsledek obrázku pro BIOHAZ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5" y="2901436"/>
            <a:ext cx="1071282" cy="9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987552" y="249874"/>
            <a:ext cx="81564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Izolované bakterie</a:t>
            </a:r>
            <a:endParaRPr lang="cs-CZ" sz="3500" b="1" dirty="0">
              <a:solidFill>
                <a:srgbClr val="00B0F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27339" y="2366924"/>
            <a:ext cx="23018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G- tyčinky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intravenózní roztoky, voda …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/>
              <a:t>o</a:t>
            </a:r>
            <a:r>
              <a:rPr lang="cs-CZ" dirty="0" smtClean="0"/>
              <a:t>hroženi pacienti JIP (pneumonie, sepse...) rezistence na </a:t>
            </a:r>
            <a:r>
              <a:rPr lang="cs-CZ" dirty="0"/>
              <a:t>penicilin, </a:t>
            </a:r>
            <a:r>
              <a:rPr lang="cs-CZ" dirty="0" smtClean="0"/>
              <a:t>ampicilin…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8478" y="4253134"/>
            <a:ext cx="2128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fakultativně </a:t>
            </a:r>
            <a:r>
              <a:rPr lang="cs-CZ" dirty="0" smtClean="0"/>
              <a:t>anaerobní </a:t>
            </a:r>
            <a:endParaRPr lang="cs-CZ" dirty="0" smtClean="0"/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G+ </a:t>
            </a:r>
            <a:r>
              <a:rPr lang="cs-CZ" dirty="0" err="1" smtClean="0"/>
              <a:t>sporulující</a:t>
            </a:r>
            <a:r>
              <a:rPr lang="cs-CZ" dirty="0" smtClean="0"/>
              <a:t> tyčinky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vysoká odolnost k prostředí</a:t>
            </a:r>
          </a:p>
          <a:p>
            <a:pPr>
              <a:buClr>
                <a:srgbClr val="00B0F0"/>
              </a:buClr>
            </a:pPr>
            <a:r>
              <a:rPr lang="cs-CZ" i="1" dirty="0" err="1" smtClean="0">
                <a:solidFill>
                  <a:srgbClr val="00B0F0"/>
                </a:solidFill>
              </a:rPr>
              <a:t>Bacillus</a:t>
            </a:r>
            <a:r>
              <a:rPr lang="cs-CZ" i="1" dirty="0" smtClean="0">
                <a:solidFill>
                  <a:srgbClr val="00B0F0"/>
                </a:solidFill>
              </a:rPr>
              <a:t> </a:t>
            </a:r>
            <a:r>
              <a:rPr lang="cs-CZ" i="1" dirty="0" err="1" smtClean="0">
                <a:solidFill>
                  <a:srgbClr val="00B0F0"/>
                </a:solidFill>
              </a:rPr>
              <a:t>cereus</a:t>
            </a:r>
            <a:endParaRPr lang="cs-CZ" i="1" dirty="0" smtClean="0">
              <a:solidFill>
                <a:srgbClr val="00B0F0"/>
              </a:solidFill>
            </a:endParaRPr>
          </a:p>
          <a:p>
            <a:pPr>
              <a:buClr>
                <a:srgbClr val="00B0F0"/>
              </a:buClr>
            </a:pPr>
            <a:r>
              <a:rPr lang="cs-CZ" i="1" dirty="0" err="1" smtClean="0">
                <a:solidFill>
                  <a:srgbClr val="00B0F0"/>
                </a:solidFill>
              </a:rPr>
              <a:t>Bacillus</a:t>
            </a:r>
            <a:r>
              <a:rPr lang="cs-CZ" i="1" dirty="0" smtClean="0">
                <a:solidFill>
                  <a:srgbClr val="00B0F0"/>
                </a:solidFill>
              </a:rPr>
              <a:t> </a:t>
            </a:r>
            <a:r>
              <a:rPr lang="cs-CZ" i="1" dirty="0" err="1" smtClean="0">
                <a:solidFill>
                  <a:srgbClr val="00B0F0"/>
                </a:solidFill>
              </a:rPr>
              <a:t>anthracis</a:t>
            </a:r>
            <a:endParaRPr lang="cs-CZ" i="1" dirty="0">
              <a:solidFill>
                <a:srgbClr val="00B0F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38311" y="6192126"/>
            <a:ext cx="283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>
                <a:solidFill>
                  <a:srgbClr val="00B0F0"/>
                </a:solidFill>
              </a:rPr>
              <a:t>Acinetobacter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i="1" dirty="0" err="1">
                <a:solidFill>
                  <a:srgbClr val="00B0F0"/>
                </a:solidFill>
              </a:rPr>
              <a:t>radioresistens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78864" y="3158342"/>
            <a:ext cx="2384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G- nepohyblivé, </a:t>
            </a:r>
            <a:r>
              <a:rPr lang="cs-CZ" dirty="0" err="1" smtClean="0"/>
              <a:t>nesporulující</a:t>
            </a:r>
            <a:r>
              <a:rPr lang="cs-CZ" dirty="0" smtClean="0"/>
              <a:t>, aerobní </a:t>
            </a:r>
            <a:r>
              <a:rPr lang="cs-CZ" dirty="0" smtClean="0"/>
              <a:t>tyčinky </a:t>
            </a:r>
            <a:endParaRPr lang="cs-CZ" dirty="0" smtClean="0"/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půda, voda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/>
              <a:t>s</a:t>
            </a:r>
            <a:r>
              <a:rPr lang="cs-CZ" dirty="0" smtClean="0"/>
              <a:t>epse </a:t>
            </a:r>
            <a:r>
              <a:rPr lang="cs-CZ" dirty="0" smtClean="0"/>
              <a:t>a </a:t>
            </a:r>
            <a:r>
              <a:rPr lang="cs-CZ" dirty="0"/>
              <a:t>meningitidy u </a:t>
            </a:r>
            <a:r>
              <a:rPr lang="cs-CZ" dirty="0" smtClean="0"/>
              <a:t>novorozenců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3921457" y="5736295"/>
            <a:ext cx="3163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>
                <a:solidFill>
                  <a:srgbClr val="00B0F0"/>
                </a:solidFill>
              </a:rPr>
              <a:t>Flavobacterium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i="1" dirty="0" err="1">
                <a:solidFill>
                  <a:srgbClr val="00B0F0"/>
                </a:solidFill>
              </a:rPr>
              <a:t>saccharophilum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383226" y="3287487"/>
            <a:ext cx="2614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/>
              <a:t>pohyblivá </a:t>
            </a:r>
            <a:r>
              <a:rPr lang="cs-CZ" dirty="0" smtClean="0"/>
              <a:t>G-  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otenciální </a:t>
            </a:r>
            <a:r>
              <a:rPr lang="cs-CZ" dirty="0" smtClean="0"/>
              <a:t>patogen</a:t>
            </a:r>
          </a:p>
          <a:p>
            <a:pPr>
              <a:buClr>
                <a:srgbClr val="00B0F0"/>
              </a:buClr>
            </a:pPr>
            <a:r>
              <a:rPr lang="cs-CZ" dirty="0" smtClean="0"/>
              <a:t>     (</a:t>
            </a:r>
            <a:r>
              <a:rPr lang="cs-CZ" dirty="0" smtClean="0"/>
              <a:t>zánět </a:t>
            </a:r>
            <a:r>
              <a:rPr lang="cs-CZ" dirty="0"/>
              <a:t>močových cest, </a:t>
            </a:r>
            <a:r>
              <a:rPr lang="cs-CZ" dirty="0" smtClean="0"/>
              <a:t>    	středního </a:t>
            </a:r>
            <a:r>
              <a:rPr lang="cs-CZ" dirty="0" smtClean="0"/>
              <a:t>ucha)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6383226" y="4911135"/>
            <a:ext cx="284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dirty="0"/>
              <a:t>rezistence na </a:t>
            </a:r>
            <a:r>
              <a:rPr lang="cs-CZ" dirty="0" smtClean="0"/>
              <a:t>antibiotika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6512732" y="5280467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>
                <a:solidFill>
                  <a:srgbClr val="00B0F0"/>
                </a:solidFill>
              </a:rPr>
              <a:t>Pseudomonas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i="1" dirty="0" err="1">
                <a:solidFill>
                  <a:srgbClr val="00B0F0"/>
                </a:solidFill>
              </a:rPr>
              <a:t>aeruginosa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34755"/>
              </p:ext>
            </p:extLst>
          </p:nvPr>
        </p:nvGraphicFramePr>
        <p:xfrm>
          <a:off x="133352" y="385610"/>
          <a:ext cx="8905870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042"/>
                <a:gridCol w="347644"/>
                <a:gridCol w="577626"/>
                <a:gridCol w="481355"/>
                <a:gridCol w="689940"/>
                <a:gridCol w="577626"/>
                <a:gridCol w="513445"/>
                <a:gridCol w="577626"/>
                <a:gridCol w="689940"/>
                <a:gridCol w="577626"/>
              </a:tblGrid>
              <a:tr h="1828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Kmeny mikroorganizmů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cs-CZ" sz="15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</a:p>
                    <a:p>
                      <a:pPr algn="l" fontAlgn="b"/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Průměrná produkce biogenních 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aminů </a:t>
                      </a:r>
                      <a:r>
                        <a:rPr lang="cs-CZ" sz="15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b </a:t>
                      </a:r>
                      <a:r>
                        <a:rPr lang="cs-CZ" sz="15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(mg/L)</a:t>
                      </a:r>
                      <a:endParaRPr lang="cs-CZ" sz="15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TRP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PHE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PUT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CAD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HIS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TYM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SPD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SPM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Acidovorax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28,2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33,2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Acinetobacter</a:t>
                      </a:r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johnsonii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32,2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26,5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Acinetobacter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radioresistens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6,25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25,6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Acinetobacter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cs-CZ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2,25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32,7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28,6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Aeromonas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popoffii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24,4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30,8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20,4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Aeromonas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veronii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18,4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29,0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20,5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25,1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Bacillus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12,4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30,1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30,1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Brevuimonas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27,1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33,7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Enterobacter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cloacae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308,5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21,5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Flavobacterium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saccharophilum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30,1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23,5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Leclercia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adecarboxylata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28,3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aeruginosa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8,2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12,6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21,5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anguilliseptica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26,95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32,3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cs-CZ" sz="180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composti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35,6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oleovorans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31,4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31,9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oryzihabitans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29,1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13,7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41,25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34,4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Shewanella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baltica</a:t>
                      </a:r>
                      <a:endParaRPr lang="cs-CZ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212,9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27,5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23,4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33352" y="5872010"/>
            <a:ext cx="88296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cs-CZ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množství izolovaných kmenů</a:t>
            </a: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Množství biogenních aminů u izolovaných kmenů, chyba měření (±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mg/L</a:t>
            </a:r>
            <a:r>
              <a:rPr lang="cs-CZ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259">
            <a:off x="7534275" y="5876925"/>
            <a:ext cx="2857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"/>
          <a:stretch/>
        </p:blipFill>
        <p:spPr>
          <a:xfrm>
            <a:off x="4104661" y="3470988"/>
            <a:ext cx="5039339" cy="33870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654049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</a:rPr>
              <a:t>ZÁVĚR</a:t>
            </a:r>
            <a:endParaRPr lang="cs-CZ" sz="3500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4" y="1196975"/>
            <a:ext cx="8763001" cy="288925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 Z</a:t>
            </a:r>
            <a:r>
              <a:rPr lang="cs-CZ" sz="2200" dirty="0"/>
              <a:t> 5 vzorků povrchových vod bylo izolováno celkem 55 kolonií – 5 kolonií z vodní nádrže Bystřička, 7 kolonií z rybníku Lačnov, 9 kolonií z rybníku Neratov, 13 kolonií ze studánky Prlov a 12 kolonií ze studánky Vápenka</a:t>
            </a:r>
            <a:r>
              <a:rPr lang="cs-CZ" sz="2200" dirty="0" smtClean="0"/>
              <a:t>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 Všech </a:t>
            </a:r>
            <a:r>
              <a:rPr lang="cs-CZ" sz="2200" dirty="0" smtClean="0"/>
              <a:t>55 kolonií bylo dekarboxyláza </a:t>
            </a:r>
            <a:r>
              <a:rPr lang="cs-CZ" sz="2200" dirty="0" smtClean="0"/>
              <a:t>pozitivních.</a:t>
            </a:r>
            <a:endParaRPr lang="cs-CZ" sz="2200" dirty="0" smtClean="0"/>
          </a:p>
          <a:p>
            <a:pPr fontAlgn="b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 U </a:t>
            </a:r>
            <a:r>
              <a:rPr lang="cs-CZ" sz="2200" dirty="0" smtClean="0"/>
              <a:t>producentů byla potvrzena kmenová závislost produkce biogenních aminů.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5724" y="3470988"/>
            <a:ext cx="5410200" cy="288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200" dirty="0" smtClean="0"/>
              <a:t> Lokality </a:t>
            </a:r>
            <a:r>
              <a:rPr lang="cs-CZ" sz="2200" dirty="0"/>
              <a:t>ze kterých byly získány izoláty MO   s dekarboxylázovou aktivitou, jsou člověkem využívány ke koupání, rybaření a sportu.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0876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"/>
          <a:stretch/>
        </p:blipFill>
        <p:spPr>
          <a:xfrm>
            <a:off x="4104661" y="3269905"/>
            <a:ext cx="5039339" cy="338701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282428" y="727774"/>
            <a:ext cx="53873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000" b="1" dirty="0"/>
              <a:t>Děkuji za pozornost</a:t>
            </a:r>
            <a:endParaRPr lang="cs-CZ" sz="5000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" y="1349412"/>
            <a:ext cx="1971921" cy="649435"/>
          </a:xfrm>
          <a:prstGeom prst="rect">
            <a:avLst/>
          </a:prstGeom>
          <a:effectLst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35" y="3386032"/>
            <a:ext cx="2545080" cy="664378"/>
          </a:xfrm>
          <a:prstGeom prst="rect">
            <a:avLst/>
          </a:prstGeom>
          <a:effectLst/>
        </p:spPr>
      </p:pic>
      <p:sp>
        <p:nvSpPr>
          <p:cNvPr id="7" name="Obdélník 6"/>
          <p:cNvSpPr/>
          <p:nvPr/>
        </p:nvSpPr>
        <p:spPr>
          <a:xfrm>
            <a:off x="3357883" y="1722963"/>
            <a:ext cx="4984447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cs-CZ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Pavel Pleva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Karolína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Cedidlová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Petra Jančová, Ph.D., 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0" y="3762606"/>
            <a:ext cx="2086642" cy="139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1"/>
          <a:stretch/>
        </p:blipFill>
        <p:spPr>
          <a:xfrm>
            <a:off x="95540" y="2027790"/>
            <a:ext cx="2066082" cy="173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scontent-ams3-1.xx.fbcdn.net/t31.0-8/13576819_10154330709834600_3189863585820557992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" y="5292539"/>
            <a:ext cx="2107833" cy="1406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content-ams3-1.xx.fbcdn.net/t31.0-8/13580570_10154330709719600_2735752371693646970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" y="0"/>
            <a:ext cx="2180660" cy="1455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5"/>
          <p:cNvSpPr txBox="1">
            <a:spLocks/>
          </p:cNvSpPr>
          <p:nvPr/>
        </p:nvSpPr>
        <p:spPr>
          <a:xfrm>
            <a:off x="3357882" y="5964767"/>
            <a:ext cx="5564185" cy="6921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>
                <a:ea typeface="+mj-ea"/>
              </a:rPr>
              <a:t>Použitá literatura dostupná u </a:t>
            </a:r>
            <a:r>
              <a:rPr lang="cs-CZ" sz="2000" dirty="0" smtClean="0">
                <a:ea typeface="+mj-ea"/>
              </a:rPr>
              <a:t>autora.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 smtClean="0">
                <a:ea typeface="+mj-ea"/>
              </a:rPr>
              <a:t>Ing</a:t>
            </a:r>
            <a:r>
              <a:rPr lang="cs-CZ" sz="2000" dirty="0">
                <a:ea typeface="+mj-ea"/>
              </a:rPr>
              <a:t>. Pavel Pleva, </a:t>
            </a:r>
            <a:r>
              <a:rPr lang="cs-CZ" sz="2000" dirty="0" smtClean="0">
                <a:solidFill>
                  <a:srgbClr val="00B0F0"/>
                </a:solidFill>
                <a:ea typeface="+mj-ea"/>
              </a:rPr>
              <a:t>ppleva@ft.utb.cz</a:t>
            </a:r>
            <a:endParaRPr lang="cs-CZ" sz="2000" dirty="0">
              <a:solidFill>
                <a:srgbClr val="00B0F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9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5848">
            <a:off x="-899219" y="-132471"/>
            <a:ext cx="2857500" cy="1962150"/>
          </a:xfrm>
          <a:prstGeom prst="rect">
            <a:avLst/>
          </a:prstGeom>
        </p:spPr>
      </p:pic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941832" y="1713302"/>
            <a:ext cx="8202168" cy="468517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nízkomolekulární bazické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sloučeniny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F0"/>
              </a:buClr>
              <a:buNone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</a:t>
            </a:r>
            <a:r>
              <a:rPr lang="cs-CZ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odvozené od aminokyselin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proteiny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peptidy →  aminokyseliny → biogenní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aminy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dekarboxylace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působením příslušných dekarboxyláz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F0"/>
              </a:buClr>
              <a:buNone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R−CHNH</a:t>
            </a:r>
            <a:r>
              <a:rPr lang="cs-CZ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−COOH → R−CH</a:t>
            </a:r>
            <a:r>
              <a:rPr lang="cs-CZ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−NH</a:t>
            </a:r>
            <a:r>
              <a:rPr lang="cs-CZ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CO</a:t>
            </a:r>
            <a:r>
              <a:rPr lang="cs-CZ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F0"/>
              </a:buClr>
              <a:buNone/>
              <a:defRPr/>
            </a:pPr>
            <a:endParaRPr lang="cs-CZ" b="1" baseline="-250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aminace, transaminace aldehydů 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ketonů</a:t>
            </a:r>
            <a:endParaRPr lang="cs-CZ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14413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biogenních aminů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1240917"/>
            <a:ext cx="2857500" cy="1962150"/>
          </a:xfrm>
          <a:prstGeom prst="rect">
            <a:avLst/>
          </a:prstGeom>
        </p:spPr>
      </p:pic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1428751" y="1977831"/>
            <a:ext cx="7559802" cy="532345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</a:t>
            </a:r>
            <a:r>
              <a:rPr lang="cs-CZ" sz="2200" dirty="0" smtClean="0">
                <a:solidFill>
                  <a:srgbClr val="00B0F0"/>
                </a:solidFill>
              </a:rPr>
              <a:t>dekarboxylace</a:t>
            </a:r>
            <a:r>
              <a:rPr lang="cs-CZ" sz="2200" dirty="0" smtClean="0"/>
              <a:t> </a:t>
            </a:r>
            <a:r>
              <a:rPr lang="cs-CZ" sz="2200" dirty="0" smtClean="0">
                <a:solidFill>
                  <a:srgbClr val="00B0F0"/>
                </a:solidFill>
              </a:rPr>
              <a:t>aminokyselin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působením dekarboxyláz – třída lyázy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uvolnění CO</a:t>
            </a:r>
            <a:r>
              <a:rPr lang="cs-CZ" sz="2200" baseline="-25000" dirty="0" smtClean="0"/>
              <a:t>2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kofaktorem </a:t>
            </a:r>
            <a:r>
              <a:rPr lang="cs-CZ" sz="2200" dirty="0" err="1" smtClean="0"/>
              <a:t>pyridoxalfosfát</a:t>
            </a:r>
            <a:endParaRPr lang="cs-CZ" sz="2200" dirty="0" smtClean="0"/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dva mechanizmy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reakce závislé na </a:t>
            </a:r>
            <a:r>
              <a:rPr lang="cs-CZ" sz="2200" dirty="0" err="1" smtClean="0"/>
              <a:t>pyridoxalfosfátu</a:t>
            </a:r>
            <a:endParaRPr lang="cs-CZ" sz="2200" dirty="0" smtClean="0"/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reakce bez </a:t>
            </a:r>
            <a:r>
              <a:rPr lang="cs-CZ" sz="2200" dirty="0" err="1" smtClean="0"/>
              <a:t>pyridoxalfosfátu</a:t>
            </a:r>
            <a:endParaRPr lang="cs-CZ" sz="2200" dirty="0" smtClean="0"/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rozdělení na základě chemické struktury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alifatické – </a:t>
            </a:r>
            <a:r>
              <a:rPr lang="cs-CZ" sz="2200" dirty="0" smtClean="0">
                <a:cs typeface="Times New Roman" pitchFamily="18" charset="0"/>
              </a:rPr>
              <a:t>putrescin, kadaverin, </a:t>
            </a:r>
            <a:r>
              <a:rPr lang="cs-CZ" sz="2200" dirty="0" err="1" smtClean="0">
                <a:cs typeface="Times New Roman" pitchFamily="18" charset="0"/>
              </a:rPr>
              <a:t>spermin</a:t>
            </a:r>
            <a:r>
              <a:rPr lang="cs-CZ" sz="2200" dirty="0" smtClean="0">
                <a:cs typeface="Times New Roman" pitchFamily="18" charset="0"/>
              </a:rPr>
              <a:t>, </a:t>
            </a:r>
            <a:r>
              <a:rPr lang="cs-CZ" sz="2200" dirty="0" err="1" smtClean="0">
                <a:cs typeface="Times New Roman" pitchFamily="18" charset="0"/>
              </a:rPr>
              <a:t>spermidin</a:t>
            </a:r>
            <a:endParaRPr lang="cs-CZ" sz="2200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cs typeface="Times New Roman" pitchFamily="18" charset="0"/>
              </a:rPr>
              <a:t>aromatické – tyramin, 2-</a:t>
            </a:r>
            <a:r>
              <a:rPr lang="cs-CZ" sz="2200" dirty="0" err="1" smtClean="0">
                <a:cs typeface="Times New Roman" pitchFamily="18" charset="0"/>
              </a:rPr>
              <a:t>fenyletylamin</a:t>
            </a:r>
            <a:endParaRPr lang="cs-CZ" sz="2200" dirty="0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heterocyklické – histamin, </a:t>
            </a:r>
            <a:r>
              <a:rPr lang="cs-CZ" sz="2200" dirty="0" err="1" smtClean="0"/>
              <a:t>tryptamin</a:t>
            </a:r>
            <a:endParaRPr lang="cs-CZ" sz="2200" dirty="0" smtClean="0"/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>
                <a:cs typeface="Times New Roman" pitchFamily="18" charset="0"/>
              </a:rPr>
              <a:t>polyaminy</a:t>
            </a:r>
            <a:r>
              <a:rPr lang="cs-CZ" sz="2200" dirty="0" smtClean="0">
                <a:cs typeface="Times New Roman" pitchFamily="18" charset="0"/>
              </a:rPr>
              <a:t> </a:t>
            </a:r>
            <a:r>
              <a:rPr lang="cs-CZ" sz="2200" dirty="0" smtClean="0"/>
              <a:t>– </a:t>
            </a:r>
            <a:r>
              <a:rPr lang="cs-CZ" sz="2200" dirty="0" smtClean="0">
                <a:cs typeface="Times New Roman" pitchFamily="18" charset="0"/>
              </a:rPr>
              <a:t>putrescin, kadaverin, </a:t>
            </a:r>
            <a:r>
              <a:rPr lang="cs-CZ" sz="2200" dirty="0" err="1" smtClean="0">
                <a:cs typeface="Times New Roman" pitchFamily="18" charset="0"/>
              </a:rPr>
              <a:t>agmatin</a:t>
            </a:r>
            <a:r>
              <a:rPr lang="cs-CZ" sz="2200" dirty="0" smtClean="0">
                <a:cs typeface="Times New Roman" pitchFamily="18" charset="0"/>
              </a:rPr>
              <a:t>, </a:t>
            </a:r>
            <a:r>
              <a:rPr lang="cs-CZ" sz="2200" dirty="0" err="1" smtClean="0">
                <a:cs typeface="Times New Roman" pitchFamily="18" charset="0"/>
              </a:rPr>
              <a:t>spermin</a:t>
            </a:r>
            <a:r>
              <a:rPr lang="cs-CZ" sz="2200" dirty="0" smtClean="0">
                <a:cs typeface="Times New Roman" pitchFamily="18" charset="0"/>
              </a:rPr>
              <a:t>, </a:t>
            </a:r>
            <a:r>
              <a:rPr lang="cs-CZ" sz="2200" dirty="0" err="1" smtClean="0">
                <a:cs typeface="Times New Roman" pitchFamily="18" charset="0"/>
              </a:rPr>
              <a:t>spermidin</a:t>
            </a:r>
            <a:endParaRPr lang="cs-CZ" sz="2200" dirty="0" smtClean="0"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422268" y="877824"/>
            <a:ext cx="5225142" cy="1222665"/>
            <a:chOff x="4534678" y="288894"/>
            <a:chExt cx="5225142" cy="1222665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19"/>
            <a:stretch/>
          </p:blipFill>
          <p:spPr>
            <a:xfrm>
              <a:off x="4534678" y="294554"/>
              <a:ext cx="5225142" cy="1217005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8729069" y="847353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534678" y="288894"/>
              <a:ext cx="5953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AMK</a:t>
              </a:r>
              <a:endParaRPr lang="cs-CZ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253135" y="972809"/>
              <a:ext cx="5953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H+</a:t>
              </a:r>
              <a:endParaRPr lang="cs-CZ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708577" y="657062"/>
              <a:ext cx="440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BA</a:t>
              </a:r>
              <a:endParaRPr lang="cs-CZ" dirty="0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0" y="164492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biogenních aminů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7296">
            <a:off x="-560071" y="2841117"/>
            <a:ext cx="2857500" cy="1962150"/>
          </a:xfrm>
          <a:prstGeom prst="rect">
            <a:avLst/>
          </a:prstGeom>
        </p:spPr>
      </p:pic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1536192" y="1505648"/>
            <a:ext cx="7529005" cy="53523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syntetizovány mikrobiálním, rostlinným a živočišným metabolizmem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metabolické procesy v živých tkáních → různé biologické účinky a funkce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hormony – histamin 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stavební látky pro biosyntézu hormonů (</a:t>
            </a:r>
            <a:r>
              <a:rPr lang="cs-CZ" sz="2400" dirty="0" err="1" smtClean="0"/>
              <a:t>fenyletylamin</a:t>
            </a:r>
            <a:r>
              <a:rPr lang="cs-CZ" sz="2400" dirty="0" smtClean="0"/>
              <a:t>), alkaloidů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prekurzory nukleových kyselin a proteinů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regulace funkce nukleových kyselin a syntézy bílkovin 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pravděpodobně i stabilizace membrán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v nízkých koncentracích přirozenou složkou řady potravin 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0" y="275009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biogenních aminů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4897">
            <a:off x="-2308436" y="2960144"/>
            <a:ext cx="2857500" cy="1962150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871665" y="2183123"/>
            <a:ext cx="3264408" cy="2815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solidFill>
                  <a:srgbClr val="00B0F0"/>
                </a:solidFill>
              </a:rPr>
              <a:t>Putrescin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Interakce </a:t>
            </a:r>
          </a:p>
          <a:p>
            <a:pPr marL="0" indent="0">
              <a:buClr>
                <a:srgbClr val="00B0F0"/>
              </a:buClr>
              <a:buNone/>
              <a:defRPr/>
            </a:pPr>
            <a:r>
              <a:rPr lang="cs-CZ" sz="2200" dirty="0" smtClean="0"/>
              <a:t>RECEPTOR – LIGAND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Transdukce </a:t>
            </a:r>
            <a:r>
              <a:rPr lang="cs-CZ" sz="2200" dirty="0" smtClean="0"/>
              <a:t>signálu (cytoplazma)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200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2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Transkripce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Stabilita buněčných membrán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200" dirty="0" smtClean="0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5225143" y="969421"/>
            <a:ext cx="3918858" cy="2427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>
                <a:solidFill>
                  <a:srgbClr val="00B0F0"/>
                </a:solidFill>
              </a:rPr>
              <a:t>Spermidin</a:t>
            </a:r>
            <a:endParaRPr lang="cs-CZ" sz="2200" dirty="0" smtClean="0">
              <a:solidFill>
                <a:srgbClr val="00B0F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Interakce RECEPTOR – LIGAND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Modulace struktur chromatinu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Translace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Pohyb mikroorganizmů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Antiportový</a:t>
            </a:r>
            <a:r>
              <a:rPr lang="cs-CZ" sz="2200" dirty="0" smtClean="0"/>
              <a:t> </a:t>
            </a:r>
            <a:r>
              <a:rPr lang="cs-CZ" sz="2200" dirty="0" smtClean="0"/>
              <a:t>systém (</a:t>
            </a:r>
            <a:r>
              <a:rPr lang="cs-CZ" sz="2200" dirty="0" err="1" smtClean="0"/>
              <a:t>sodnodraselná</a:t>
            </a:r>
            <a:r>
              <a:rPr lang="cs-CZ" sz="2200" dirty="0" smtClean="0"/>
              <a:t> </a:t>
            </a:r>
            <a:r>
              <a:rPr lang="cs-CZ" sz="2200" dirty="0" smtClean="0"/>
              <a:t>pumpa)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2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200" dirty="0" smtClean="0"/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5115714" y="4319546"/>
            <a:ext cx="4088138" cy="3158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>
                <a:solidFill>
                  <a:srgbClr val="00B0F0"/>
                </a:solidFill>
              </a:rPr>
              <a:t>Spermin</a:t>
            </a:r>
            <a:endParaRPr lang="cs-CZ" sz="2200" dirty="0" smtClean="0">
              <a:solidFill>
                <a:srgbClr val="00B0F0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Interakce RECEPTOR – LIGAND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Stabilizace DNA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Stabilizace </a:t>
            </a:r>
            <a:r>
              <a:rPr lang="cs-CZ" sz="2200" dirty="0" err="1" smtClean="0"/>
              <a:t>mRNA</a:t>
            </a:r>
            <a:endParaRPr lang="cs-CZ" sz="2200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Růst a rozmnožování buňky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Vytváření vazeb ATP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52" y="3249496"/>
            <a:ext cx="2958404" cy="293199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-96011" y="369257"/>
            <a:ext cx="924001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</a:rPr>
              <a:t>FUNKCE polyaminů v organizmu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1154">
            <a:off x="-980696" y="3197732"/>
            <a:ext cx="2857500" cy="1962150"/>
          </a:xfrm>
          <a:prstGeom prst="rect">
            <a:avLst/>
          </a:prstGeom>
        </p:spPr>
      </p:pic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1377251" y="1148686"/>
            <a:ext cx="7620445" cy="5032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pro člověka </a:t>
            </a:r>
            <a:r>
              <a:rPr lang="cs-CZ" sz="2200" dirty="0" smtClean="0">
                <a:solidFill>
                  <a:srgbClr val="00B0F0"/>
                </a:solidFill>
              </a:rPr>
              <a:t>nepostradatelné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nízké koncentrace nerizikové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ve vysokých koncentracích možnost </a:t>
            </a:r>
            <a:r>
              <a:rPr lang="cs-CZ" sz="2200" dirty="0" smtClean="0">
                <a:solidFill>
                  <a:srgbClr val="00B0F0"/>
                </a:solidFill>
              </a:rPr>
              <a:t>otravy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psychoaktivní  účinky – přenašeči v centrálním nervovém systému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vazoaktivní</a:t>
            </a:r>
            <a:r>
              <a:rPr lang="cs-CZ" sz="2200" dirty="0" smtClean="0"/>
              <a:t> účinky – přímé nebo nepřímé působení na vaskulární systém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vazokontraktilní</a:t>
            </a:r>
            <a:r>
              <a:rPr lang="cs-CZ" sz="2200" dirty="0" smtClean="0"/>
              <a:t> – tyramin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vazodilatační</a:t>
            </a:r>
            <a:r>
              <a:rPr lang="cs-CZ" sz="2200" dirty="0" smtClean="0"/>
              <a:t> – histamin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solidFill>
                  <a:srgbClr val="00B0F0"/>
                </a:solidFill>
              </a:rPr>
              <a:t>symptomy</a:t>
            </a:r>
            <a:r>
              <a:rPr lang="cs-CZ" sz="2200" dirty="0" smtClean="0"/>
              <a:t> konzumace vysokých dávek biogenních aminů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dýchací potíže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pocení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bušení srdce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hypotenze nebo hypertenze – histamin, tyramin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migrény – </a:t>
            </a:r>
            <a:r>
              <a:rPr lang="cs-CZ" sz="2200" dirty="0" err="1" smtClean="0"/>
              <a:t>fenyletylamin</a:t>
            </a:r>
            <a:r>
              <a:rPr lang="cs-CZ" sz="2200" dirty="0" smtClean="0"/>
              <a:t>, tyramin</a:t>
            </a:r>
          </a:p>
        </p:txBody>
      </p:sp>
      <p:sp>
        <p:nvSpPr>
          <p:cNvPr id="6" name="Obdélník 5"/>
          <p:cNvSpPr/>
          <p:nvPr/>
        </p:nvSpPr>
        <p:spPr>
          <a:xfrm>
            <a:off x="1" y="281106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TOXICITA biogenních aminů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763">
            <a:off x="-1428751" y="3188589"/>
            <a:ext cx="2857500" cy="1962150"/>
          </a:xfrm>
          <a:prstGeom prst="rect">
            <a:avLst/>
          </a:prstGeom>
        </p:spPr>
      </p:pic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1152144" y="905257"/>
            <a:ext cx="7812469" cy="57638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v lidských střevech a dalších orgánech metabolizovány pomocí </a:t>
            </a:r>
            <a:r>
              <a:rPr lang="cs-CZ" sz="2200" dirty="0" smtClean="0">
                <a:solidFill>
                  <a:srgbClr val="00B0F0"/>
                </a:solidFill>
              </a:rPr>
              <a:t>mono- a </a:t>
            </a:r>
            <a:r>
              <a:rPr lang="cs-CZ" sz="2200" dirty="0" err="1" smtClean="0">
                <a:solidFill>
                  <a:srgbClr val="00B0F0"/>
                </a:solidFill>
              </a:rPr>
              <a:t>diaminooxidáz</a:t>
            </a:r>
            <a:r>
              <a:rPr lang="cs-CZ" sz="2200" dirty="0" smtClean="0"/>
              <a:t> na méně aktivní produkty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R-CH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-NH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 + O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 + 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		R-CH=O + 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 + NH</a:t>
            </a:r>
            <a:r>
              <a:rPr lang="cs-CZ" sz="2200" baseline="-25000" dirty="0" smtClean="0"/>
              <a:t>3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200" dirty="0" smtClean="0"/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snížení účinnosti enzymů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léky – </a:t>
            </a:r>
            <a:r>
              <a:rPr lang="cs-CZ" sz="2200" dirty="0" err="1" smtClean="0"/>
              <a:t>monoaminooxidázové</a:t>
            </a:r>
            <a:r>
              <a:rPr lang="cs-CZ" sz="2200" dirty="0" smtClean="0"/>
              <a:t> inhibitory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alkohol 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vysoký obsah v potravinách </a:t>
            </a:r>
            <a:r>
              <a:rPr lang="cs-CZ" sz="2200" dirty="0" smtClean="0"/>
              <a:t>intoxikace u </a:t>
            </a:r>
            <a:r>
              <a:rPr lang="cs-CZ" sz="2200" dirty="0" smtClean="0">
                <a:solidFill>
                  <a:srgbClr val="00B0F0"/>
                </a:solidFill>
              </a:rPr>
              <a:t>citlivějších jedinců</a:t>
            </a:r>
            <a:r>
              <a:rPr lang="cs-CZ" sz="2200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snížená aktivita mono- a </a:t>
            </a:r>
            <a:r>
              <a:rPr lang="cs-CZ" sz="2200" dirty="0" err="1" smtClean="0"/>
              <a:t>diaminooxidáz</a:t>
            </a:r>
            <a:endParaRPr lang="cs-CZ" sz="2200" dirty="0" smtClean="0"/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riziková i nízká množství biogenních aminů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toxikologicky nejvýznamnější biogenní aminy – tyramin, histamin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</a:t>
            </a:r>
            <a:r>
              <a:rPr lang="cs-CZ" sz="2200" dirty="0" smtClean="0">
                <a:solidFill>
                  <a:srgbClr val="00B0F0"/>
                </a:solidFill>
              </a:rPr>
              <a:t>toxická dávka </a:t>
            </a:r>
            <a:r>
              <a:rPr lang="cs-CZ" sz="2200" dirty="0" smtClean="0"/>
              <a:t>obtížně stanovitelná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200 - 800 mg biogenních aminů / kg potraviny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endParaRPr lang="cs-CZ" sz="2200" dirty="0" smtClean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4050232" y="1819656"/>
            <a:ext cx="1719632" cy="18661"/>
          </a:xfrm>
          <a:prstGeom prst="straightConnector1">
            <a:avLst/>
          </a:prstGeom>
          <a:ln w="22225">
            <a:solidFill>
              <a:srgbClr val="00B0F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-64791" y="241085"/>
            <a:ext cx="92087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TOXICITA biogenních aminů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40">
            <a:off x="-1428750" y="1734693"/>
            <a:ext cx="2857500" cy="1962150"/>
          </a:xfrm>
          <a:prstGeom prst="rect">
            <a:avLst/>
          </a:prstGeom>
        </p:spPr>
      </p:pic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868681" y="749809"/>
            <a:ext cx="8275320" cy="58734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histamin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solidFill>
                  <a:srgbClr val="00B0F0"/>
                </a:solidFill>
              </a:rPr>
              <a:t>intolerance histaminu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otrava v rozmezí několika minut až tří hodin po požití kontaminované potraviny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symptomy </a:t>
            </a:r>
          </a:p>
          <a:p>
            <a:pPr lvl="2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bolest hlavy, nevolnost, žaludeční křeče, silné bušení srdce spolu s poklesem krevního tlaku, červenání kůže, pocit svědění, dýchací potíže, překrvení obličeje a šíje, pocity návalu horka, celkový neklid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tyramin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lokální tkáňový hormon – prekurzor dopaminu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silné bolesti hlavy často doprovázené zvracením a zvýšenou teplotou, zvýšení krevního tlaku, dráždivé působení na hladké svalstvo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putrescin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zesílení účinků histaminu a tyraminu, tzv. mrtvolný jed (ptomain)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kadaverin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možná účast v nádorovém bujení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1" y="213653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TOXICITA biogenních aminů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7894">
            <a:off x="-752094" y="4255929"/>
            <a:ext cx="2857500" cy="1962150"/>
          </a:xfrm>
          <a:prstGeom prst="rect">
            <a:avLst/>
          </a:prstGeom>
        </p:spPr>
      </p:pic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1636776" y="885825"/>
            <a:ext cx="7327837" cy="57832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solidFill>
                  <a:srgbClr val="00B0F0"/>
                </a:solidFill>
              </a:rPr>
              <a:t> tvorba biogenních aminů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dostupnost prekurzorů – aminokyselin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přítomnost mikroorganizmů se specifickými dekarboxylázami aminokyselin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příznivé podmínky pro růst mikroorganizmů a produkci enzymů</a:t>
            </a:r>
          </a:p>
          <a:p>
            <a:pPr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solidFill>
                  <a:srgbClr val="00B0F0"/>
                </a:solidFill>
              </a:rPr>
              <a:t>dekarboxylázová aktivita bakterií </a:t>
            </a:r>
            <a:r>
              <a:rPr lang="cs-CZ" sz="2200" dirty="0" smtClean="0"/>
              <a:t>ovlivněna mnohými </a:t>
            </a:r>
            <a:r>
              <a:rPr lang="cs-CZ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vnějšími</a:t>
            </a:r>
            <a:r>
              <a:rPr lang="cs-CZ" sz="2200" dirty="0" smtClean="0"/>
              <a:t> </a:t>
            </a:r>
            <a:r>
              <a:rPr lang="cs-CZ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faktory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teplota a pH prostředí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aero-/anaerobióza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dostupnost zdrojů uhlíku – např. glukózy, arabinózy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přítomnost růstových faktorů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růstová fáze buněk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koncentrace </a:t>
            </a:r>
            <a:r>
              <a:rPr lang="cs-CZ" sz="2200" dirty="0" err="1" smtClean="0"/>
              <a:t>NaCl</a:t>
            </a:r>
            <a:r>
              <a:rPr lang="cs-CZ" sz="2200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sz="2200" dirty="0" smtClean="0"/>
              <a:t> chemické látky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268517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Dekarboxylázová aktivita mikroorganizmů</a:t>
            </a:r>
            <a:endParaRPr lang="cs-CZ" sz="3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947</Words>
  <Application>Microsoft Office PowerPoint</Application>
  <PresentationFormat>Předvádění na obrazovce (4:3)</PresentationFormat>
  <Paragraphs>306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Tunga</vt:lpstr>
      <vt:lpstr>Wingdings</vt:lpstr>
      <vt:lpstr>Office Theme</vt:lpstr>
      <vt:lpstr>Produkce biogenních aminů bakteriemi  izolovanými ze vzorků povrchových vod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PLEVA Pavel</dc:creator>
  <cp:lastModifiedBy>PLEVA Pavel</cp:lastModifiedBy>
  <cp:revision>92</cp:revision>
  <dcterms:created xsi:type="dcterms:W3CDTF">2017-02-27T15:14:10Z</dcterms:created>
  <dcterms:modified xsi:type="dcterms:W3CDTF">2017-03-20T15:33:59Z</dcterms:modified>
</cp:coreProperties>
</file>