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089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171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291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576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863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496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434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002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040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5146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1F0E-6682-4306-A2AA-51E6C36F10CB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EBC9-2391-4A69-A2A0-045815027C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530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olba@asio.cz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zp.cz/vyzvy/80-vyzv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agri.cz/public/web/mze/voda/dotace-ve-vh/vodovody-a-kanaliza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AutoShape 2" descr="Image result for wastewater treatment pl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36628" y="69011"/>
            <a:ext cx="11895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ÚSPORY ENERGIE NA MALÝCH KOMUNÁLNÍCH ČISTÍRNÁCH ODPADNÍCH VOD</a:t>
            </a:r>
            <a:endParaRPr lang="cs-CZ" sz="4800" b="1" dirty="0"/>
          </a:p>
        </p:txBody>
      </p:sp>
      <p:pic>
        <p:nvPicPr>
          <p:cNvPr id="12" name="Picture 4" descr="Image result for wastewater treatment 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25" y="1719869"/>
            <a:ext cx="5534444" cy="25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small wastewater treatment pl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894" y="1694842"/>
            <a:ext cx="4421634" cy="25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0" y="45633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Týden výzkumu a inovací pro praxi a životní prostředí, Hustopeče, 21.-23.3. 2017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187958" y="5289485"/>
            <a:ext cx="474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Marek Holba, Jana </a:t>
            </a:r>
            <a:r>
              <a:rPr lang="cs-CZ" sz="2800" b="1" dirty="0" err="1" smtClean="0"/>
              <a:t>Matysíková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3526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UKÁZKY ČISTÍREN ODPADNÍCH VOD</a:t>
            </a:r>
            <a:endParaRPr lang="cs-CZ" sz="4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96" y="694427"/>
            <a:ext cx="3510951" cy="26332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96" y="3327640"/>
            <a:ext cx="3510951" cy="26332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063" y="889240"/>
            <a:ext cx="3657600" cy="4876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380" y="627571"/>
            <a:ext cx="3600092" cy="27000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380" y="3297807"/>
            <a:ext cx="3600091" cy="27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19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62354" y="0"/>
            <a:ext cx="786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PŘÍSTUP K ŘEŠENÍ PROJEKTU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21502" y="1104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5660" y="769441"/>
            <a:ext cx="116887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dirty="0" smtClean="0">
                <a:solidFill>
                  <a:srgbClr val="00B050"/>
                </a:solidFill>
              </a:rPr>
              <a:t>Identifikace spotřebičů</a:t>
            </a:r>
          </a:p>
          <a:p>
            <a:pPr marL="342900" indent="-342900">
              <a:buAutoNum type="arabicParenR"/>
            </a:pPr>
            <a:endParaRPr lang="cs-CZ" b="1" dirty="0"/>
          </a:p>
          <a:p>
            <a:pPr marL="342900" indent="-342900">
              <a:buAutoNum type="arabicParenR"/>
            </a:pPr>
            <a:r>
              <a:rPr lang="cs-CZ" b="1" dirty="0" smtClean="0"/>
              <a:t>Energetický audit + LCC analýza</a:t>
            </a:r>
          </a:p>
          <a:p>
            <a:pPr marL="342900" indent="-342900">
              <a:buAutoNum type="arabicParenR"/>
            </a:pPr>
            <a:endParaRPr lang="cs-CZ" b="1" dirty="0"/>
          </a:p>
          <a:p>
            <a:pPr marL="342900" indent="-342900">
              <a:buAutoNum type="arabicParenR"/>
            </a:pPr>
            <a:r>
              <a:rPr lang="cs-CZ" b="1" dirty="0" smtClean="0">
                <a:solidFill>
                  <a:srgbClr val="00B050"/>
                </a:solidFill>
              </a:rPr>
              <a:t>Identifikování možných energetických úspor</a:t>
            </a:r>
          </a:p>
          <a:p>
            <a:pPr marL="342900" indent="-342900">
              <a:buAutoNum type="arabicParenR"/>
            </a:pPr>
            <a:endParaRPr lang="cs-CZ" b="1" dirty="0"/>
          </a:p>
          <a:p>
            <a:pPr marL="342900" indent="-342900">
              <a:buAutoNum type="arabicParenR"/>
            </a:pPr>
            <a:r>
              <a:rPr lang="cs-CZ" b="1" dirty="0" smtClean="0"/>
              <a:t>Matematické bilance s výpočty návratností vložených investic</a:t>
            </a:r>
          </a:p>
          <a:p>
            <a:pPr marL="342900" indent="-342900">
              <a:buAutoNum type="arabicParenR"/>
            </a:pPr>
            <a:endParaRPr lang="cs-CZ" b="1" dirty="0"/>
          </a:p>
          <a:p>
            <a:pPr marL="342900" indent="-342900">
              <a:buAutoNum type="arabicParenR"/>
            </a:pPr>
            <a:r>
              <a:rPr lang="cs-CZ" b="1" dirty="0" smtClean="0">
                <a:solidFill>
                  <a:srgbClr val="00B050"/>
                </a:solidFill>
              </a:rPr>
              <a:t>Implementace (u zcela nových a neotřelých technologií ještě poloprovozní ozkoušení) </a:t>
            </a:r>
          </a:p>
          <a:p>
            <a:pPr marL="342900" indent="-342900">
              <a:buAutoNum type="arabicParenR"/>
            </a:pPr>
            <a:endParaRPr lang="cs-CZ" b="1" dirty="0"/>
          </a:p>
          <a:p>
            <a:pPr marL="342900" indent="-342900">
              <a:buAutoNum type="arabicParenR"/>
            </a:pPr>
            <a:endParaRPr lang="cs-CZ" b="1" dirty="0"/>
          </a:p>
        </p:txBody>
      </p:sp>
      <p:pic>
        <p:nvPicPr>
          <p:cNvPr id="4098" name="Picture 2" descr="Image result for wastewater ener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96" y="3513577"/>
            <a:ext cx="5865662" cy="21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88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IDENTIFIKACE SPOTŘEBIČŮ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8793" y="517953"/>
            <a:ext cx="8643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Čerpací stanice (čerpadla 2 + 1)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Lapák písku (provzdušňovaný, odtah písku mamutkou) někde i lapák štěrku nebo tuku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Mechanické předčištění (pokud jsou strojní česle)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Dešťová zdrž a jímka na fekálie (příp. čerpadla)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Biologická aktivace (dmychadla 1+1 nebo 2+1, míchadla – zpravidla 2), v případě regenerace další dmychadlo nebo vzduch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Dosazovací nádrž (čerpadla vratného kalu 1+1)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Srážení fosforu (dávkovací čerpadlo)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Terciární čištění 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rgbClr val="00B050"/>
                </a:solidFill>
              </a:rPr>
              <a:t>Hygienizace</a:t>
            </a:r>
            <a:r>
              <a:rPr lang="cs-CZ" b="1" dirty="0" smtClean="0">
                <a:solidFill>
                  <a:srgbClr val="00B050"/>
                </a:solidFill>
              </a:rPr>
              <a:t> a stabilizace kalu (provzdušnění kalové nádrže)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Odvodnění kalu (</a:t>
            </a:r>
            <a:r>
              <a:rPr lang="cs-CZ" b="1" dirty="0" err="1" smtClean="0"/>
              <a:t>dehydrátor</a:t>
            </a:r>
            <a:r>
              <a:rPr lang="cs-CZ" b="1" dirty="0" smtClean="0"/>
              <a:t>, odstředivka + flokulační stanice – dávkovací čerpadla)</a:t>
            </a:r>
            <a:endParaRPr lang="cs-CZ" b="1" dirty="0"/>
          </a:p>
        </p:txBody>
      </p:sp>
      <p:pic>
        <p:nvPicPr>
          <p:cNvPr id="5122" name="Picture 2" descr="Image result for wastewater energ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7214" y="640851"/>
            <a:ext cx="3260486" cy="25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astewater energy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306928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750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Image result for wastewater ener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694426"/>
            <a:ext cx="5450277" cy="39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ENERGETICKÝ AUDIT + LCC ANALÝZA</a:t>
            </a:r>
            <a:endParaRPr lang="cs-CZ" sz="4400" b="1" dirty="0"/>
          </a:p>
        </p:txBody>
      </p:sp>
      <p:pic>
        <p:nvPicPr>
          <p:cNvPr id="3106" name="Picture 34" descr="Image result for wastewater energy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94426"/>
            <a:ext cx="5131183" cy="40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4870386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LCC analýza - úhrnný pohled </a:t>
            </a:r>
            <a:r>
              <a:rPr lang="cs-CZ" b="1" dirty="0"/>
              <a:t>na všechny výdaje a náklady související s </a:t>
            </a:r>
            <a:r>
              <a:rPr lang="cs-CZ" b="1" dirty="0" smtClean="0"/>
              <a:t>čistírnou</a:t>
            </a:r>
            <a:r>
              <a:rPr lang="cs-CZ" b="1" dirty="0"/>
              <a:t>, které převedeme standardními ekonomickými výpočty na současnou hodnotu ke dni rozhodování. Znamená tedy, že při dnešním rozhodování o investici dohlédneme až na konec </a:t>
            </a:r>
            <a:r>
              <a:rPr lang="cs-CZ" b="1" dirty="0" smtClean="0"/>
              <a:t>životnosti a </a:t>
            </a:r>
            <a:r>
              <a:rPr lang="cs-CZ" b="1" dirty="0"/>
              <a:t>vnímáme tak nejenom pořizovací, ale i budoucí výdaje a náklady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0963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IDENTIFIKOVÁNÍ MOŽNÝCH ENERGETICKÝCH ÚSPOR</a:t>
            </a:r>
            <a:endParaRPr lang="cs-CZ" sz="44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9111" y="883727"/>
            <a:ext cx="1219199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cs-CZ" altLang="cs-CZ" sz="1800" b="1" dirty="0">
                <a:solidFill>
                  <a:srgbClr val="00B050"/>
                </a:solidFill>
                <a:latin typeface="+mn-lt"/>
              </a:rPr>
              <a:t>Optimalizace nakládání s energií </a:t>
            </a:r>
            <a:r>
              <a:rPr lang="cs-CZ" altLang="cs-CZ" sz="1800" b="1" dirty="0">
                <a:latin typeface="+mn-lt"/>
              </a:rPr>
              <a:t>	</a:t>
            </a:r>
            <a:endParaRPr lang="cs-CZ" altLang="cs-CZ" sz="1800" b="1" dirty="0" smtClean="0">
              <a:latin typeface="+mn-lt"/>
            </a:endParaRPr>
          </a:p>
          <a:p>
            <a:pPr marL="0" indent="0">
              <a:spcBef>
                <a:spcPct val="50000"/>
              </a:spcBef>
            </a:pPr>
            <a:r>
              <a:rPr lang="cs-CZ" altLang="cs-CZ" sz="1800" b="1" dirty="0" smtClean="0">
                <a:latin typeface="+mn-lt"/>
              </a:rPr>
              <a:t>(</a:t>
            </a:r>
            <a:r>
              <a:rPr lang="cs-CZ" altLang="cs-CZ" sz="1800" b="1" dirty="0">
                <a:latin typeface="+mn-lt"/>
              </a:rPr>
              <a:t>zahrnuje např. energetické audity chodu čerpacích stanic, náhradu zařízení za zařízení s nižší spotřebou (čerpadla, míchadla, dmychadla), změny technologických uspořádání, optimalizace jejich provozu, atd</a:t>
            </a:r>
            <a:r>
              <a:rPr lang="cs-CZ" altLang="cs-CZ" sz="1800" b="1" dirty="0" smtClean="0">
                <a:latin typeface="+mn-lt"/>
              </a:rPr>
              <a:t>.), optimalizace řízení</a:t>
            </a:r>
            <a:endParaRPr lang="cs-CZ" altLang="cs-CZ" sz="1800" b="1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1800" b="1" dirty="0">
                <a:solidFill>
                  <a:srgbClr val="00B050"/>
                </a:solidFill>
                <a:latin typeface="+mn-lt"/>
              </a:rPr>
              <a:t>2) Znovuzískaná energie </a:t>
            </a:r>
            <a:endParaRPr lang="cs-CZ" altLang="cs-CZ" sz="1800" b="1" dirty="0" smtClean="0">
              <a:solidFill>
                <a:srgbClr val="00B05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1800" b="1" dirty="0" smtClean="0">
                <a:latin typeface="+mn-lt"/>
              </a:rPr>
              <a:t>(</a:t>
            </a:r>
            <a:r>
              <a:rPr lang="cs-CZ" altLang="cs-CZ" sz="1800" b="1" dirty="0">
                <a:latin typeface="+mn-lt"/>
              </a:rPr>
              <a:t>zahrnuje využití tepelné, hydraulické a kinetické energie a aplikaci např. </a:t>
            </a:r>
            <a:r>
              <a:rPr lang="cs-CZ" altLang="cs-CZ" sz="1800" b="1" dirty="0" err="1">
                <a:latin typeface="+mn-lt"/>
              </a:rPr>
              <a:t>hydroturbín</a:t>
            </a:r>
            <a:r>
              <a:rPr lang="cs-CZ" altLang="cs-CZ" sz="1800" b="1" dirty="0">
                <a:latin typeface="+mn-lt"/>
              </a:rPr>
              <a:t>, tepelných čerpadel, </a:t>
            </a:r>
            <a:r>
              <a:rPr lang="cs-CZ" altLang="cs-CZ" sz="1800" b="1" dirty="0" smtClean="0">
                <a:latin typeface="+mn-lt"/>
              </a:rPr>
              <a:t>tepelných výměníků</a:t>
            </a:r>
            <a:r>
              <a:rPr lang="cs-CZ" altLang="cs-CZ" sz="1800" b="1" dirty="0">
                <a:latin typeface="+mn-lt"/>
              </a:rPr>
              <a:t>, využití energie přítoku i odtoku)</a:t>
            </a:r>
          </a:p>
          <a:p>
            <a:pPr>
              <a:spcBef>
                <a:spcPct val="50000"/>
              </a:spcBef>
            </a:pPr>
            <a:r>
              <a:rPr lang="cs-CZ" altLang="cs-CZ" sz="1800" b="1" dirty="0" smtClean="0">
                <a:solidFill>
                  <a:srgbClr val="00B050"/>
                </a:solidFill>
                <a:latin typeface="+mn-lt"/>
              </a:rPr>
              <a:t>3) </a:t>
            </a:r>
            <a:r>
              <a:rPr lang="cs-CZ" altLang="cs-CZ" b="1" dirty="0" smtClean="0">
                <a:solidFill>
                  <a:srgbClr val="00B050"/>
                </a:solidFill>
                <a:latin typeface="+mn-lt"/>
              </a:rPr>
              <a:t>Obnovitelná </a:t>
            </a:r>
            <a:r>
              <a:rPr lang="cs-CZ" altLang="cs-CZ" b="1" dirty="0">
                <a:solidFill>
                  <a:srgbClr val="00B050"/>
                </a:solidFill>
                <a:latin typeface="+mn-lt"/>
              </a:rPr>
              <a:t>energie </a:t>
            </a:r>
            <a:endParaRPr lang="cs-CZ" altLang="cs-CZ" b="1" dirty="0" smtClean="0">
              <a:solidFill>
                <a:srgbClr val="00B05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b="1" dirty="0" smtClean="0">
                <a:latin typeface="+mn-lt"/>
              </a:rPr>
              <a:t>(</a:t>
            </a:r>
            <a:r>
              <a:rPr lang="cs-CZ" altLang="cs-CZ" b="1" dirty="0">
                <a:latin typeface="+mn-lt"/>
              </a:rPr>
              <a:t>zahrnuje externí zdroje energie - solární články, </a:t>
            </a:r>
            <a:r>
              <a:rPr lang="cs-CZ" altLang="cs-CZ" b="1" dirty="0" smtClean="0">
                <a:latin typeface="+mn-lt"/>
              </a:rPr>
              <a:t>využití </a:t>
            </a:r>
            <a:r>
              <a:rPr lang="cs-CZ" altLang="cs-CZ" b="1" dirty="0">
                <a:latin typeface="+mn-lt"/>
              </a:rPr>
              <a:t>energie větru, atd</a:t>
            </a:r>
            <a:r>
              <a:rPr lang="cs-CZ" altLang="cs-CZ" b="1" dirty="0" smtClean="0">
                <a:latin typeface="+mn-lt"/>
              </a:rPr>
              <a:t>.)</a:t>
            </a:r>
          </a:p>
          <a:p>
            <a:pPr>
              <a:spcBef>
                <a:spcPct val="50000"/>
              </a:spcBef>
            </a:pPr>
            <a:endParaRPr lang="cs-CZ" altLang="cs-CZ" b="1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cs-CZ" altLang="cs-CZ" sz="1800" b="1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1800" b="1" dirty="0" smtClean="0">
                <a:latin typeface="+mn-lt"/>
              </a:rPr>
              <a:t>U větších </a:t>
            </a:r>
            <a:r>
              <a:rPr lang="cs-CZ" altLang="cs-CZ" b="1" dirty="0" smtClean="0">
                <a:latin typeface="+mn-lt"/>
              </a:rPr>
              <a:t>čistíren odpadních vod ještě </a:t>
            </a:r>
            <a:r>
              <a:rPr lang="cs-CZ" altLang="cs-CZ" sz="1800" b="1" dirty="0" smtClean="0">
                <a:latin typeface="+mn-lt"/>
              </a:rPr>
              <a:t>využití biomasy - (zahrnuje </a:t>
            </a:r>
            <a:r>
              <a:rPr lang="cs-CZ" altLang="cs-CZ" sz="1800" b="1" dirty="0">
                <a:latin typeface="+mn-lt"/>
              </a:rPr>
              <a:t>výrobu bioplynu při anaerobním vyhnívání, využití </a:t>
            </a:r>
            <a:r>
              <a:rPr lang="cs-CZ" altLang="cs-CZ" sz="1800" b="1" dirty="0" err="1">
                <a:latin typeface="+mn-lt"/>
              </a:rPr>
              <a:t>kodigesce</a:t>
            </a:r>
            <a:r>
              <a:rPr lang="cs-CZ" altLang="cs-CZ" sz="1800" b="1" dirty="0">
                <a:latin typeface="+mn-lt"/>
              </a:rPr>
              <a:t> (tuky z lapáku tuků na ČOV, odpad z jatek, potravinářského průmyslu, atd.), výrobu biopaliv z biomasy, energii získaná při termickém zpracování vysušeného kalu, atd</a:t>
            </a:r>
            <a:r>
              <a:rPr lang="cs-CZ" altLang="cs-CZ" sz="1800" b="1" dirty="0" smtClean="0">
                <a:latin typeface="+mn-lt"/>
              </a:rPr>
              <a:t>.)</a:t>
            </a:r>
            <a:endParaRPr lang="cs-CZ" altLang="cs-CZ" sz="1800" b="1" dirty="0">
              <a:latin typeface="+mn-lt"/>
            </a:endParaRPr>
          </a:p>
        </p:txBody>
      </p:sp>
      <p:pic>
        <p:nvPicPr>
          <p:cNvPr id="6146" name="Picture 2" descr="Image result for wind turb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370" y="2766871"/>
            <a:ext cx="2846717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65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2763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MATEMATICKÉ BILANCE S ROI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747" y="910347"/>
            <a:ext cx="114645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optimalizace </a:t>
            </a:r>
            <a:r>
              <a:rPr lang="cs-CZ" b="1" dirty="0">
                <a:solidFill>
                  <a:srgbClr val="00B050"/>
                </a:solidFill>
              </a:rPr>
              <a:t>a výtěžnost </a:t>
            </a:r>
            <a:r>
              <a:rPr lang="cs-CZ" b="1" dirty="0" err="1">
                <a:solidFill>
                  <a:srgbClr val="00B050"/>
                </a:solidFill>
              </a:rPr>
              <a:t>fotovoltaických</a:t>
            </a:r>
            <a:r>
              <a:rPr lang="cs-CZ" b="1" dirty="0">
                <a:solidFill>
                  <a:srgbClr val="00B050"/>
                </a:solidFill>
              </a:rPr>
              <a:t> i termických solárních </a:t>
            </a:r>
            <a:r>
              <a:rPr lang="cs-CZ" b="1" dirty="0" smtClean="0">
                <a:solidFill>
                  <a:srgbClr val="00B050"/>
                </a:solidFill>
              </a:rPr>
              <a:t>procesů</a:t>
            </a:r>
            <a:r>
              <a:rPr lang="en-US" b="1" dirty="0" smtClean="0">
                <a:solidFill>
                  <a:srgbClr val="00B050"/>
                </a:solidFill>
              </a:rPr>
              <a:t>​</a:t>
            </a:r>
            <a:endParaRPr lang="cs-CZ" b="1" dirty="0" smtClean="0">
              <a:solidFill>
                <a:srgbClr val="00B050"/>
              </a:solidFill>
            </a:endParaRPr>
          </a:p>
          <a:p>
            <a:pPr marL="285750" indent="-285750" fontAlgn="base">
              <a:buFontTx/>
              <a:buChar char="-"/>
            </a:pPr>
            <a:endParaRPr lang="en-US" b="1" dirty="0"/>
          </a:p>
          <a:p>
            <a:pPr marL="285750" indent="-285750" fontAlgn="base">
              <a:buFontTx/>
              <a:buChar char="-"/>
            </a:pPr>
            <a:r>
              <a:rPr lang="cs-CZ" b="1" dirty="0" smtClean="0"/>
              <a:t>kombinace </a:t>
            </a:r>
            <a:r>
              <a:rPr lang="cs-CZ" b="1" dirty="0"/>
              <a:t>s akumulací do baterií nejrůznějších typů</a:t>
            </a:r>
            <a:r>
              <a:rPr lang="en-US" b="1" dirty="0" smtClean="0"/>
              <a:t>​</a:t>
            </a:r>
            <a:endParaRPr lang="cs-CZ" b="1" dirty="0" smtClean="0"/>
          </a:p>
          <a:p>
            <a:pPr marL="285750" indent="-285750" fontAlgn="base">
              <a:buFontTx/>
              <a:buChar char="-"/>
            </a:pPr>
            <a:endParaRPr lang="en-US" b="1" dirty="0"/>
          </a:p>
          <a:p>
            <a:pPr marL="285750" indent="-285750" fontAlgn="base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integrací </a:t>
            </a:r>
            <a:r>
              <a:rPr lang="cs-CZ" b="1" dirty="0">
                <a:solidFill>
                  <a:srgbClr val="00B050"/>
                </a:solidFill>
              </a:rPr>
              <a:t>lokálních větrníků</a:t>
            </a:r>
            <a:r>
              <a:rPr lang="en-US" b="1" dirty="0" smtClean="0">
                <a:solidFill>
                  <a:srgbClr val="00B050"/>
                </a:solidFill>
              </a:rPr>
              <a:t>​</a:t>
            </a:r>
            <a:r>
              <a:rPr lang="cs-CZ" b="1" dirty="0" smtClean="0">
                <a:solidFill>
                  <a:srgbClr val="00B050"/>
                </a:solidFill>
              </a:rPr>
              <a:t> + řízení malých vodních elektráren </a:t>
            </a:r>
            <a:r>
              <a:rPr lang="cs-CZ" b="1" dirty="0">
                <a:solidFill>
                  <a:srgbClr val="00B050"/>
                </a:solidFill>
              </a:rPr>
              <a:t>a </a:t>
            </a:r>
            <a:r>
              <a:rPr lang="cs-CZ" b="1" dirty="0" err="1">
                <a:solidFill>
                  <a:srgbClr val="00B050"/>
                </a:solidFill>
              </a:rPr>
              <a:t>přifázování</a:t>
            </a:r>
            <a:r>
              <a:rPr lang="cs-CZ" b="1" dirty="0">
                <a:solidFill>
                  <a:srgbClr val="00B050"/>
                </a:solidFill>
              </a:rPr>
              <a:t> </a:t>
            </a:r>
            <a:r>
              <a:rPr lang="cs-CZ" b="1" dirty="0" smtClean="0">
                <a:solidFill>
                  <a:srgbClr val="00B050"/>
                </a:solidFill>
              </a:rPr>
              <a:t>generátorů</a:t>
            </a:r>
          </a:p>
          <a:p>
            <a:pPr fontAlgn="base"/>
            <a:r>
              <a:rPr lang="en-US" b="1" dirty="0" smtClean="0"/>
              <a:t>​</a:t>
            </a:r>
            <a:endParaRPr lang="en-US" b="1" dirty="0"/>
          </a:p>
          <a:p>
            <a:pPr marL="285750" indent="-285750" fontAlgn="base">
              <a:buFontTx/>
              <a:buChar char="-"/>
            </a:pPr>
            <a:r>
              <a:rPr lang="cs-CZ" b="1" dirty="0" smtClean="0"/>
              <a:t>rekuperace </a:t>
            </a:r>
            <a:r>
              <a:rPr lang="cs-CZ" b="1" dirty="0"/>
              <a:t>energií </a:t>
            </a:r>
            <a:endParaRPr lang="cs-CZ" b="1" dirty="0" smtClean="0"/>
          </a:p>
          <a:p>
            <a:pPr marL="285750" indent="-285750" fontAlgn="base">
              <a:buFontTx/>
              <a:buChar char="-"/>
            </a:pPr>
            <a:endParaRPr lang="cs-CZ" b="1" dirty="0" smtClean="0"/>
          </a:p>
          <a:p>
            <a:pPr marL="285750" indent="-285750" fontAlgn="base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využití </a:t>
            </a:r>
            <a:r>
              <a:rPr lang="cs-CZ" b="1" dirty="0">
                <a:solidFill>
                  <a:srgbClr val="00B050"/>
                </a:solidFill>
              </a:rPr>
              <a:t>tepelných čerpadel pro využití nízkoteplotního potenciálu odpadních vod</a:t>
            </a:r>
            <a:r>
              <a:rPr lang="en-US" b="1" dirty="0" smtClean="0">
                <a:solidFill>
                  <a:srgbClr val="00B050"/>
                </a:solidFill>
              </a:rPr>
              <a:t>​</a:t>
            </a:r>
            <a:endParaRPr lang="cs-CZ" b="1" dirty="0" smtClean="0">
              <a:solidFill>
                <a:srgbClr val="00B050"/>
              </a:solidFill>
            </a:endParaRPr>
          </a:p>
          <a:p>
            <a:pPr marL="285750" indent="-285750" fontAlgn="base">
              <a:buFontTx/>
              <a:buChar char="-"/>
            </a:pPr>
            <a:endParaRPr lang="en-US" b="1" dirty="0">
              <a:solidFill>
                <a:srgbClr val="00B050"/>
              </a:solidFill>
            </a:endParaRPr>
          </a:p>
          <a:p>
            <a:pPr marL="285750" indent="-285750" fontAlgn="base">
              <a:buFontTx/>
              <a:buChar char="-"/>
            </a:pPr>
            <a:r>
              <a:rPr lang="cs-CZ" b="1" dirty="0"/>
              <a:t>ř</a:t>
            </a:r>
            <a:r>
              <a:rPr lang="cs-CZ" b="1" dirty="0" smtClean="0"/>
              <a:t>ízené </a:t>
            </a:r>
            <a:r>
              <a:rPr lang="cs-CZ" b="1" dirty="0"/>
              <a:t>využití </a:t>
            </a:r>
            <a:r>
              <a:rPr lang="cs-CZ" b="1" dirty="0" smtClean="0"/>
              <a:t>vod </a:t>
            </a:r>
            <a:r>
              <a:rPr lang="cs-CZ" b="1" dirty="0"/>
              <a:t>pro </a:t>
            </a:r>
            <a:r>
              <a:rPr lang="cs-CZ" b="1" dirty="0" smtClean="0"/>
              <a:t>příp. zavlažování</a:t>
            </a:r>
            <a:r>
              <a:rPr lang="en-US" b="1" dirty="0" smtClean="0"/>
              <a:t>​</a:t>
            </a:r>
            <a:endParaRPr lang="cs-CZ" b="1" dirty="0" smtClean="0"/>
          </a:p>
          <a:p>
            <a:pPr marL="285750" indent="-285750" fontAlgn="base">
              <a:buFontTx/>
              <a:buChar char="-"/>
            </a:pPr>
            <a:endParaRPr lang="en-US" b="1" dirty="0"/>
          </a:p>
          <a:p>
            <a:pPr marL="285750" indent="-285750" fontAlgn="base">
              <a:buFontTx/>
              <a:buChar char="-"/>
            </a:pPr>
            <a:r>
              <a:rPr lang="cs-CZ" b="1" dirty="0">
                <a:solidFill>
                  <a:srgbClr val="00B050"/>
                </a:solidFill>
              </a:rPr>
              <a:t>i</a:t>
            </a:r>
            <a:r>
              <a:rPr lang="cs-CZ" b="1" dirty="0" smtClean="0">
                <a:solidFill>
                  <a:srgbClr val="00B050"/>
                </a:solidFill>
              </a:rPr>
              <a:t>ntegrovaná </a:t>
            </a:r>
            <a:r>
              <a:rPr lang="cs-CZ" b="1" dirty="0">
                <a:solidFill>
                  <a:srgbClr val="00B050"/>
                </a:solidFill>
              </a:rPr>
              <a:t>předpověď počasí a dopadající sluneční energie na konkrétní lokalitu </a:t>
            </a:r>
            <a:endParaRPr lang="cs-CZ" b="1" dirty="0" smtClean="0">
              <a:solidFill>
                <a:srgbClr val="00B050"/>
              </a:solidFill>
            </a:endParaRPr>
          </a:p>
          <a:p>
            <a:pPr fontAlgn="base"/>
            <a:endParaRPr lang="en-US" b="1" dirty="0"/>
          </a:p>
          <a:p>
            <a:pPr marL="285750" indent="-285750" fontAlgn="base">
              <a:buFontTx/>
              <a:buChar char="-"/>
            </a:pPr>
            <a:r>
              <a:rPr lang="cs-CZ" b="1" dirty="0" smtClean="0"/>
              <a:t>minimalizace </a:t>
            </a:r>
            <a:r>
              <a:rPr lang="cs-CZ" b="1" dirty="0"/>
              <a:t>spotřeby samotných senzorů a komunikačních linek</a:t>
            </a:r>
            <a:r>
              <a:rPr lang="en-US" b="1" dirty="0" smtClean="0"/>
              <a:t>​</a:t>
            </a:r>
            <a:endParaRPr lang="cs-CZ" b="1" dirty="0" smtClean="0"/>
          </a:p>
          <a:p>
            <a:pPr marL="285750" indent="-285750" fontAlgn="base">
              <a:buFontTx/>
              <a:buChar char="-"/>
            </a:pPr>
            <a:endParaRPr lang="en-US" dirty="0"/>
          </a:p>
          <a:p>
            <a:endParaRPr lang="cs-CZ" dirty="0"/>
          </a:p>
        </p:txBody>
      </p:sp>
      <p:pic>
        <p:nvPicPr>
          <p:cNvPr id="9218" name="Picture 2" descr="Image result for return of invest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5976" y="1086928"/>
            <a:ext cx="3185321" cy="37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124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MATEMATICKÉ BILANCE S ROI – II.</a:t>
            </a:r>
            <a:endParaRPr lang="cs-CZ" sz="4400" b="1" dirty="0"/>
          </a:p>
        </p:txBody>
      </p:sp>
      <p:sp>
        <p:nvSpPr>
          <p:cNvPr id="6" name="Obdélník 5"/>
          <p:cNvSpPr/>
          <p:nvPr/>
        </p:nvSpPr>
        <p:spPr>
          <a:xfrm>
            <a:off x="0" y="769441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b="1" dirty="0" smtClean="0"/>
              <a:t> - </a:t>
            </a:r>
            <a:r>
              <a:rPr lang="cs-CZ" b="1" dirty="0" smtClean="0">
                <a:solidFill>
                  <a:srgbClr val="00B050"/>
                </a:solidFill>
              </a:rPr>
              <a:t>bezdrátové </a:t>
            </a:r>
            <a:r>
              <a:rPr lang="cs-CZ" b="1" dirty="0">
                <a:solidFill>
                  <a:srgbClr val="00B050"/>
                </a:solidFill>
              </a:rPr>
              <a:t>přenosy na krátké a dlouhé vzdálenosti</a:t>
            </a:r>
            <a:r>
              <a:rPr lang="en-US" b="1" dirty="0" smtClean="0">
                <a:solidFill>
                  <a:srgbClr val="00B050"/>
                </a:solidFill>
              </a:rPr>
              <a:t>​</a:t>
            </a:r>
            <a:endParaRPr lang="cs-CZ" b="1" dirty="0" smtClean="0">
              <a:solidFill>
                <a:srgbClr val="00B050"/>
              </a:solidFill>
            </a:endParaRPr>
          </a:p>
          <a:p>
            <a:pPr fontAlgn="base"/>
            <a:endParaRPr lang="en-US" b="1" dirty="0"/>
          </a:p>
          <a:p>
            <a:pPr marL="285750" indent="-285750" fontAlgn="base">
              <a:buFontTx/>
              <a:buChar char="-"/>
            </a:pPr>
            <a:r>
              <a:rPr lang="cs-CZ" b="1" dirty="0" smtClean="0"/>
              <a:t>připojení </a:t>
            </a:r>
            <a:r>
              <a:rPr lang="cs-CZ" b="1" dirty="0"/>
              <a:t>do internetu, k serverům, </a:t>
            </a:r>
            <a:r>
              <a:rPr lang="cs-CZ" b="1" dirty="0" err="1"/>
              <a:t>cloudu</a:t>
            </a:r>
            <a:r>
              <a:rPr lang="cs-CZ" b="1" dirty="0" smtClean="0"/>
              <a:t>​</a:t>
            </a:r>
          </a:p>
          <a:p>
            <a:pPr marL="285750" indent="-285750" fontAlgn="base">
              <a:buFontTx/>
              <a:buChar char="-"/>
            </a:pPr>
            <a:endParaRPr lang="cs-CZ" b="1" dirty="0"/>
          </a:p>
          <a:p>
            <a:pPr marL="285750" indent="-285750" fontAlgn="base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tvorba </a:t>
            </a:r>
            <a:r>
              <a:rPr lang="cs-CZ" b="1" dirty="0">
                <a:solidFill>
                  <a:srgbClr val="00B050"/>
                </a:solidFill>
              </a:rPr>
              <a:t>interaktivních webových rozhraní </a:t>
            </a:r>
            <a:r>
              <a:rPr lang="cs-CZ" b="1" dirty="0" smtClean="0">
                <a:solidFill>
                  <a:srgbClr val="00B050"/>
                </a:solidFill>
              </a:rPr>
              <a:t>a </a:t>
            </a:r>
            <a:r>
              <a:rPr lang="cs-CZ" b="1" dirty="0">
                <a:solidFill>
                  <a:srgbClr val="00B050"/>
                </a:solidFill>
              </a:rPr>
              <a:t>zabezpečený vzdálený přístup</a:t>
            </a:r>
            <a:r>
              <a:rPr lang="en-US" b="1" dirty="0" smtClean="0">
                <a:solidFill>
                  <a:srgbClr val="00B050"/>
                </a:solidFill>
              </a:rPr>
              <a:t>​</a:t>
            </a:r>
            <a:endParaRPr lang="cs-CZ" b="1" dirty="0" smtClean="0">
              <a:solidFill>
                <a:srgbClr val="00B050"/>
              </a:solidFill>
            </a:endParaRPr>
          </a:p>
          <a:p>
            <a:pPr marL="285750" indent="-285750" fontAlgn="base">
              <a:buFontTx/>
              <a:buChar char="-"/>
            </a:pPr>
            <a:endParaRPr lang="en-US" b="1" dirty="0"/>
          </a:p>
          <a:p>
            <a:pPr marL="285750" indent="-285750" fontAlgn="base">
              <a:buFontTx/>
              <a:buChar char="-"/>
            </a:pPr>
            <a:r>
              <a:rPr lang="cs-CZ" b="1" dirty="0" smtClean="0"/>
              <a:t>nástroje </a:t>
            </a:r>
            <a:r>
              <a:rPr lang="cs-CZ" b="1" dirty="0"/>
              <a:t>pro </a:t>
            </a:r>
            <a:r>
              <a:rPr lang="cs-CZ" b="1" dirty="0" err="1"/>
              <a:t>off</a:t>
            </a:r>
            <a:r>
              <a:rPr lang="cs-CZ" b="1" dirty="0"/>
              <a:t> line zpracování dat v/z </a:t>
            </a:r>
            <a:r>
              <a:rPr lang="cs-CZ" b="1" dirty="0" err="1"/>
              <a:t>cloudu</a:t>
            </a:r>
            <a:r>
              <a:rPr lang="cs-CZ" b="1" dirty="0"/>
              <a:t> nebo </a:t>
            </a:r>
            <a:r>
              <a:rPr lang="cs-CZ" b="1" dirty="0" smtClean="0"/>
              <a:t>on-line</a:t>
            </a:r>
            <a:endParaRPr lang="cs-CZ" b="1" dirty="0"/>
          </a:p>
          <a:p>
            <a:pPr marL="285750" indent="-285750" fontAlgn="base">
              <a:buFontTx/>
              <a:buChar char="-"/>
            </a:pPr>
            <a:endParaRPr lang="cs-CZ" b="1" dirty="0" smtClean="0"/>
          </a:p>
          <a:p>
            <a:pPr marL="285750" indent="-285750" fontAlgn="base">
              <a:buFontTx/>
              <a:buChar char="-"/>
            </a:pPr>
            <a:r>
              <a:rPr lang="cs-CZ" b="1" dirty="0">
                <a:solidFill>
                  <a:srgbClr val="00B050"/>
                </a:solidFill>
              </a:rPr>
              <a:t>n</a:t>
            </a:r>
            <a:r>
              <a:rPr lang="cs-CZ" b="1" dirty="0" smtClean="0">
                <a:solidFill>
                  <a:srgbClr val="00B050"/>
                </a:solidFill>
              </a:rPr>
              <a:t>ávaznost </a:t>
            </a:r>
            <a:r>
              <a:rPr lang="cs-CZ" b="1" dirty="0">
                <a:solidFill>
                  <a:srgbClr val="00B050"/>
                </a:solidFill>
              </a:rPr>
              <a:t>na </a:t>
            </a:r>
            <a:r>
              <a:rPr lang="cs-CZ" b="1" dirty="0" err="1">
                <a:solidFill>
                  <a:srgbClr val="00B050"/>
                </a:solidFill>
              </a:rPr>
              <a:t>SmartCity</a:t>
            </a:r>
            <a:r>
              <a:rPr lang="cs-CZ" b="1" dirty="0">
                <a:solidFill>
                  <a:srgbClr val="00B050"/>
                </a:solidFill>
              </a:rPr>
              <a:t>, „Chytrou obec“ a integraci do </a:t>
            </a:r>
            <a:r>
              <a:rPr lang="cs-CZ" b="1" dirty="0" err="1" smtClean="0">
                <a:solidFill>
                  <a:srgbClr val="00B050"/>
                </a:solidFill>
              </a:rPr>
              <a:t>geoportálu</a:t>
            </a:r>
            <a:r>
              <a:rPr lang="cs-CZ" b="1" dirty="0" smtClean="0">
                <a:solidFill>
                  <a:srgbClr val="00B050"/>
                </a:solidFill>
              </a:rPr>
              <a:t>,</a:t>
            </a:r>
            <a:r>
              <a:rPr lang="cs-CZ" b="1" dirty="0">
                <a:solidFill>
                  <a:srgbClr val="00B050"/>
                </a:solidFill>
              </a:rPr>
              <a:t> resp. provozního informačního systému města nebo </a:t>
            </a:r>
            <a:r>
              <a:rPr lang="cs-CZ" b="1" dirty="0" smtClean="0">
                <a:solidFill>
                  <a:srgbClr val="00B050"/>
                </a:solidFill>
              </a:rPr>
              <a:t>obce</a:t>
            </a:r>
          </a:p>
          <a:p>
            <a:pPr marL="285750" indent="-285750" fontAlgn="base">
              <a:buFontTx/>
              <a:buChar char="-"/>
            </a:pPr>
            <a:endParaRPr lang="cs-CZ" b="1" dirty="0"/>
          </a:p>
          <a:p>
            <a:pPr marL="285750" indent="-285750" fontAlgn="base">
              <a:buFontTx/>
              <a:buChar char="-"/>
            </a:pPr>
            <a:r>
              <a:rPr lang="cs-CZ" b="1" dirty="0" smtClean="0"/>
              <a:t>návaznosti </a:t>
            </a:r>
            <a:r>
              <a:rPr lang="cs-CZ" b="1" dirty="0"/>
              <a:t>na tlakové nebo podtlakové kanalizace</a:t>
            </a:r>
            <a:endParaRPr lang="en-US" b="1" dirty="0"/>
          </a:p>
        </p:txBody>
      </p:sp>
      <p:pic>
        <p:nvPicPr>
          <p:cNvPr id="8194" name="Picture 2" descr="Image result for return of invest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89" y="3908762"/>
            <a:ext cx="2811912" cy="19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return of invest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6767" y="779410"/>
            <a:ext cx="3502025" cy="196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return of invest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612" y="3334108"/>
            <a:ext cx="5969180" cy="24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399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-69011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IMPLEMENTACE NOVÝCH ŘEŠENÍ</a:t>
            </a:r>
            <a:endParaRPr lang="cs-CZ" sz="4400" b="1" dirty="0"/>
          </a:p>
        </p:txBody>
      </p:sp>
      <p:pic>
        <p:nvPicPr>
          <p:cNvPr id="10242" name="Picture 2" descr="Image result for novel solution waste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494" y="2285999"/>
            <a:ext cx="5205827" cy="34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8408" y="769441"/>
            <a:ext cx="11809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00B050"/>
                </a:solidFill>
              </a:rPr>
              <a:t>k</a:t>
            </a:r>
            <a:r>
              <a:rPr lang="cs-CZ" b="1" dirty="0" smtClean="0">
                <a:solidFill>
                  <a:srgbClr val="00B050"/>
                </a:solidFill>
              </a:rPr>
              <a:t>omplexní nadhled nad problematikou a snaha o komplexní řešení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smtClean="0"/>
              <a:t>modulární způsoby a scénáře energetických úspor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poloprovozní ozkoušení inovativních prvků, k nimž neexistuje databáze dat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0244" name="Picture 4" descr="Image result for novel solution waste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814" y="2285999"/>
            <a:ext cx="5140753" cy="34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63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PŘÍKLADY TECHNOLOGICKÝCH ŘEŠENÍ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6649" y="940279"/>
            <a:ext cx="119820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00B050"/>
                </a:solidFill>
              </a:rPr>
              <a:t>p</a:t>
            </a:r>
            <a:r>
              <a:rPr lang="cs-CZ" b="1" dirty="0" smtClean="0">
                <a:solidFill>
                  <a:srgbClr val="00B050"/>
                </a:solidFill>
              </a:rPr>
              <a:t>oloostrovní systémy pro malé obce</a:t>
            </a:r>
          </a:p>
          <a:p>
            <a:pPr marL="285750" indent="-285750">
              <a:buFontTx/>
              <a:buChar char="-"/>
            </a:pPr>
            <a:endParaRPr lang="cs-CZ" altLang="cs-CZ" b="1" dirty="0"/>
          </a:p>
          <a:p>
            <a:pPr marL="285750" indent="-285750">
              <a:buFontTx/>
              <a:buChar char="-"/>
            </a:pPr>
            <a:r>
              <a:rPr lang="cs-CZ" altLang="cs-CZ" b="1" dirty="0" smtClean="0"/>
              <a:t>optimalizace </a:t>
            </a:r>
            <a:r>
              <a:rPr lang="cs-CZ" altLang="cs-CZ" b="1" dirty="0"/>
              <a:t>aerace (např. kontrola přes senzory nebo kyslíkové sondy, dmychadla s frekvenčními měniči, resp. dynamické matematické </a:t>
            </a:r>
            <a:r>
              <a:rPr lang="cs-CZ" altLang="cs-CZ" b="1" dirty="0" smtClean="0"/>
              <a:t>modelování)</a:t>
            </a:r>
          </a:p>
          <a:p>
            <a:pPr marL="285750" indent="-285750">
              <a:buFontTx/>
              <a:buChar char="-"/>
            </a:pPr>
            <a:endParaRPr lang="cs-CZ" altLang="cs-CZ" b="1" dirty="0"/>
          </a:p>
          <a:p>
            <a:pPr marL="285750" indent="-285750">
              <a:buFontTx/>
              <a:buChar char="-"/>
            </a:pPr>
            <a:r>
              <a:rPr lang="cs-CZ" altLang="cs-CZ" b="1" dirty="0" smtClean="0">
                <a:solidFill>
                  <a:srgbClr val="00B050"/>
                </a:solidFill>
              </a:rPr>
              <a:t>optimalizace </a:t>
            </a:r>
            <a:r>
              <a:rPr lang="cs-CZ" altLang="cs-CZ" b="1" dirty="0">
                <a:solidFill>
                  <a:srgbClr val="00B050"/>
                </a:solidFill>
              </a:rPr>
              <a:t>chodu čerpacích </a:t>
            </a:r>
            <a:r>
              <a:rPr lang="cs-CZ" altLang="cs-CZ" b="1" dirty="0" smtClean="0">
                <a:solidFill>
                  <a:srgbClr val="00B050"/>
                </a:solidFill>
              </a:rPr>
              <a:t>stanic</a:t>
            </a:r>
          </a:p>
          <a:p>
            <a:pPr marL="285750" indent="-285750">
              <a:buFontTx/>
              <a:buChar char="-"/>
            </a:pPr>
            <a:endParaRPr lang="cs-CZ" altLang="cs-CZ" b="1" dirty="0"/>
          </a:p>
          <a:p>
            <a:pPr marL="285750" indent="-285750">
              <a:buFontTx/>
              <a:buChar char="-"/>
            </a:pPr>
            <a:r>
              <a:rPr lang="cs-CZ" altLang="cs-CZ" b="1" dirty="0" smtClean="0"/>
              <a:t>výstavba </a:t>
            </a:r>
            <a:r>
              <a:rPr lang="cs-CZ" altLang="cs-CZ" b="1" dirty="0"/>
              <a:t>vyrovnávacích nádrží pro zadržení nátoku během dne a čištění během nočního </a:t>
            </a:r>
            <a:r>
              <a:rPr lang="cs-CZ" altLang="cs-CZ" b="1" dirty="0" smtClean="0"/>
              <a:t>proudu</a:t>
            </a:r>
          </a:p>
          <a:p>
            <a:pPr marL="285750" indent="-285750">
              <a:buFontTx/>
              <a:buChar char="-"/>
            </a:pPr>
            <a:endParaRPr lang="cs-CZ" altLang="cs-CZ" b="1" dirty="0"/>
          </a:p>
          <a:p>
            <a:pPr marL="285750" indent="-285750">
              <a:buFontTx/>
              <a:buChar char="-"/>
            </a:pPr>
            <a:r>
              <a:rPr lang="cs-CZ" altLang="cs-CZ" b="1" dirty="0" smtClean="0">
                <a:solidFill>
                  <a:srgbClr val="00B050"/>
                </a:solidFill>
              </a:rPr>
              <a:t>náhrada </a:t>
            </a:r>
            <a:r>
              <a:rPr lang="cs-CZ" altLang="cs-CZ" b="1" dirty="0">
                <a:solidFill>
                  <a:srgbClr val="00B050"/>
                </a:solidFill>
              </a:rPr>
              <a:t>motorů a zařízení s konstantní rychlostí za zařízení s frekvenčními měniči a nižší spotřebou energie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altLang="cs-CZ" b="1" dirty="0"/>
              <a:t>aplikace membránových procesů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altLang="cs-CZ" b="1" dirty="0">
                <a:solidFill>
                  <a:srgbClr val="00B050"/>
                </a:solidFill>
              </a:rPr>
              <a:t>ohřívání budov v zimě a jejich ochlazování v létě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zavlažování s vyčištěnou odpadní vodou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1266" name="Picture 2" descr="Image result for wastewater treatment plant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287" y="3883033"/>
            <a:ext cx="3396232" cy="18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350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PRAKTICKÉ INFO PRO ROZHODOVÁNÍ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39019" y="1431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3517" y="974785"/>
            <a:ext cx="11973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Chystám se čistírnu odpadních vod stavět anebo rekonstruovat?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/>
              <a:t>Mám využití na naakumulovanou energii, teplo nebo </a:t>
            </a:r>
            <a:r>
              <a:rPr lang="cs-CZ" b="1" dirty="0" err="1"/>
              <a:t>znovuvyužitou</a:t>
            </a:r>
            <a:r>
              <a:rPr lang="cs-CZ" b="1" dirty="0"/>
              <a:t> vodu?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Jsou pro mě důležitější provozní nebo investiční náklady? (dotace, apod.)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smtClean="0"/>
              <a:t>Chci si ji provozovat sám anebo si raději najmu odbornou firmu?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Jaká návratnost investic je pro mě zajímavá?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/>
              <a:t>Chci-li rekonstruovat, tak kvůli vysokým provozním nákladům anebo kvůli nefunkčnosti čistírny?</a:t>
            </a:r>
          </a:p>
          <a:p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Preferuji raději automatizaci a řízení na dálku s občasnou kontrolou nebo raději člověka, který se bude čistírně každý den věnovat?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endParaRPr lang="cs-CZ" b="1" dirty="0"/>
          </a:p>
        </p:txBody>
      </p:sp>
      <p:pic>
        <p:nvPicPr>
          <p:cNvPr id="12290" name="Picture 2" descr="Image result for question mark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4609" y="769440"/>
            <a:ext cx="2920167" cy="292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183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6888" y="1582049"/>
            <a:ext cx="2524125" cy="5429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913" y="0"/>
            <a:ext cx="11468100" cy="15906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14069" y="1565437"/>
            <a:ext cx="410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TH02020518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2913" y="2760535"/>
            <a:ext cx="428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</a:rPr>
              <a:t>ASIO, spol. s r.o.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2913" y="4259099"/>
            <a:ext cx="3778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</a:rPr>
              <a:t>TECO a.s.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695425" y="2779913"/>
            <a:ext cx="300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</a:rPr>
              <a:t>VUT Brno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695425" y="4364438"/>
            <a:ext cx="315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</a:rPr>
              <a:t>Obec Moravičany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7678" y="4144646"/>
            <a:ext cx="2755786" cy="72061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2609" y="2692235"/>
            <a:ext cx="2235165" cy="99454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66962" y="2772814"/>
            <a:ext cx="2493034" cy="85273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6047" y="4144646"/>
            <a:ext cx="1167825" cy="13716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900272" y="1648330"/>
            <a:ext cx="613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Doba řešení: 2017 - 2019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10173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12076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ZÁVĚRY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011" y="769441"/>
            <a:ext cx="12122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existují formy dotační podpory pro výstavbu kanalizace a čistíren odpadních vod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smtClean="0"/>
              <a:t>bude zpracována modulární čistírna odpadních vod s minimálními energetickými nároky pro výstavbu nových čistíren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budou navrženy moduly pro rekonstrukce stávajících čistíren za účelem snížení provozních nákladů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b="1" dirty="0" smtClean="0"/>
              <a:t>pro zájemce budou prováděny komplexní návrhy zhodnocení energetické náročnosti čistíren a navržena řešení za účelem zavedení úspor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0286" y="3128355"/>
            <a:ext cx="3895562" cy="2615998"/>
          </a:xfrm>
          <a:prstGeom prst="rect">
            <a:avLst/>
          </a:prstGeom>
        </p:spPr>
      </p:pic>
      <p:pic>
        <p:nvPicPr>
          <p:cNvPr id="13318" name="Picture 6" descr="Image result for vylez zbabělč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8916" y="3128355"/>
            <a:ext cx="3990016" cy="26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855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05442" y="1353415"/>
            <a:ext cx="11222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cs-CZ" sz="3200" b="1" dirty="0">
                <a:ea typeface="Times New Roman" panose="02020603050405020304" pitchFamily="18" charset="0"/>
              </a:rPr>
              <a:t>Projekt TH02020518 - Modulární čistírna odpadních vod pro obce s využitím vlastního energetického potenciálu k minimalizaci provozních nákladů je řešen s finanční podporou Technologické agentury České republiky. Na projektu řešeném v letech 2017 - 2019 se vedle společnosti ASIO, spol. s r.o. podílí i VUT Brno, </a:t>
            </a:r>
            <a:r>
              <a:rPr lang="cs-CZ" sz="3200" b="1" dirty="0" err="1">
                <a:ea typeface="Times New Roman" panose="02020603050405020304" pitchFamily="18" charset="0"/>
              </a:rPr>
              <a:t>Teco</a:t>
            </a:r>
            <a:r>
              <a:rPr lang="cs-CZ" sz="3200" b="1" dirty="0">
                <a:ea typeface="Times New Roman" panose="02020603050405020304" pitchFamily="18" charset="0"/>
              </a:rPr>
              <a:t> a.s. a Obec Moravičany.</a:t>
            </a:r>
            <a:endParaRPr lang="cs-CZ" sz="32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PODĚKOVÁNÍ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xmlns="" val="1375076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11256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DĚKUJI ZA POZORNOST</a:t>
            </a:r>
            <a:endParaRPr lang="cs-CZ" sz="44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90" y="1981949"/>
            <a:ext cx="4537075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855" y="882005"/>
            <a:ext cx="342900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745" y="2208902"/>
            <a:ext cx="3852413" cy="28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66114" y="899122"/>
            <a:ext cx="366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hlinkClick r:id="rId6"/>
              </a:rPr>
              <a:t>holba@asio.cz</a:t>
            </a:r>
            <a:r>
              <a:rPr lang="cs-CZ" sz="3600" dirty="0" smtClean="0"/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239512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CÍL PROJEKTU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8060" y="721109"/>
            <a:ext cx="1145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vytvoření modulární čistírny odpadních vod pro obce do 2000 ekvivalentních obyvatel s minimálními nebo nulovými energetickými nároky</a:t>
            </a:r>
            <a:endParaRPr lang="cs-CZ" sz="2200" b="1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637" y="2290770"/>
            <a:ext cx="2958560" cy="323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6874" y="2290769"/>
            <a:ext cx="4728578" cy="31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07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725283" y="120770"/>
            <a:ext cx="7677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MOTIVACE K ŘEŠENÍ PROJEKTU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4287" y="1069675"/>
            <a:ext cx="1165428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obce pod 2000 ekvivalentních obyvatel – 5619 obcí, v nichž žije 2.65 miliónů obyvatel České republiky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řadu čistíren odpadních vod pod 2000 ekvivalentních obyvatel ještě výstavba čistíren čeká především v rámci různých dotačních programů např. MŽP </a:t>
            </a:r>
            <a:r>
              <a:rPr lang="cs-CZ" sz="2200" b="1" dirty="0" smtClean="0">
                <a:hlinkClick r:id="rId3"/>
              </a:rPr>
              <a:t>http://www.opzp.cz/vyzvy/80-vyzva</a:t>
            </a:r>
            <a:r>
              <a:rPr lang="cs-CZ" sz="2200" b="1" dirty="0" smtClean="0"/>
              <a:t> , </a:t>
            </a:r>
            <a:r>
              <a:rPr lang="cs-CZ" sz="2200" b="1" dirty="0" err="1" smtClean="0"/>
              <a:t>MZe</a:t>
            </a:r>
            <a:r>
              <a:rPr lang="cs-CZ" sz="2200" b="1" dirty="0" smtClean="0"/>
              <a:t> </a:t>
            </a:r>
            <a:r>
              <a:rPr lang="cs-CZ" sz="2200" b="1" dirty="0" smtClean="0">
                <a:hlinkClick r:id="rId4"/>
              </a:rPr>
              <a:t>http://eagri.cz/public/web/mze/voda/dotace-ve-vh/vodovody-a-kanalizace/</a:t>
            </a:r>
            <a:r>
              <a:rPr lang="cs-CZ" sz="2200" b="1" dirty="0" smtClean="0"/>
              <a:t> , apod.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řada čistíren odpadních vod pod 2000 ekvivalentních obyvatel bude muset svoje čistírny rekonstruovat (nefunkční části ČOV, nesplnění odtokových limitů) anebo je bude chtít rekonstruovat - vysoké provozní náklady, apod.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/>
              <a:t>s</a:t>
            </a:r>
            <a:r>
              <a:rPr lang="cs-CZ" sz="2200" b="1" dirty="0" smtClean="0"/>
              <a:t>polupráce v angažovaném konsorciu s benefity pro všechny zúčastněné po splnění výstupů projektu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58427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6093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OČEKÁVANÉ PŘÍNOSY PROJEKTU</a:t>
            </a:r>
            <a:endParaRPr lang="cs-CZ" sz="4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1821" y="197415"/>
            <a:ext cx="1771650" cy="19526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3683" y="809970"/>
            <a:ext cx="104120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B050"/>
                </a:solidFill>
              </a:rPr>
              <a:t>modulární čistírna odpadních vod do 2000 EO</a:t>
            </a:r>
          </a:p>
          <a:p>
            <a:endParaRPr lang="cs-CZ" sz="2200" b="1" dirty="0"/>
          </a:p>
          <a:p>
            <a:r>
              <a:rPr lang="cs-CZ" sz="2200" b="1" dirty="0" smtClean="0"/>
              <a:t>řada výrobků ihned implementovatelných na trh</a:t>
            </a:r>
          </a:p>
          <a:p>
            <a:endParaRPr lang="cs-CZ" sz="2200" b="1" dirty="0"/>
          </a:p>
          <a:p>
            <a:r>
              <a:rPr lang="cs-CZ" sz="2200" b="1" dirty="0" smtClean="0">
                <a:solidFill>
                  <a:srgbClr val="00B050"/>
                </a:solidFill>
              </a:rPr>
              <a:t>vyvinutý řídící software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683" y="2951777"/>
            <a:ext cx="2212048" cy="26276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8668" y="2157889"/>
            <a:ext cx="3346082" cy="33725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7092" y="2418218"/>
            <a:ext cx="3069041" cy="31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40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VÝSTUPY PROJEKTU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3439" y="3316871"/>
            <a:ext cx="2537369" cy="25119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341" y="3292338"/>
            <a:ext cx="3293282" cy="25365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8189" y="1005080"/>
            <a:ext cx="110763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B050"/>
                </a:solidFill>
              </a:rPr>
              <a:t>Funkční vzorek čistírny odpadních vod</a:t>
            </a:r>
          </a:p>
          <a:p>
            <a:endParaRPr lang="cs-CZ" sz="2200" b="1" dirty="0"/>
          </a:p>
          <a:p>
            <a:r>
              <a:rPr lang="cs-CZ" sz="2200" b="1" dirty="0" smtClean="0"/>
              <a:t>Ověřená technologie modulární čistírny odpadních vod</a:t>
            </a:r>
          </a:p>
          <a:p>
            <a:endParaRPr lang="cs-CZ" sz="2200" b="1" dirty="0"/>
          </a:p>
          <a:p>
            <a:r>
              <a:rPr lang="cs-CZ" sz="2200" b="1" dirty="0" smtClean="0">
                <a:solidFill>
                  <a:srgbClr val="00B050"/>
                </a:solidFill>
              </a:rPr>
              <a:t>Řídící a optimalizační software</a:t>
            </a:r>
            <a:endParaRPr lang="cs-CZ" sz="2200" b="1" dirty="0">
              <a:solidFill>
                <a:srgbClr val="00B05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8624" y="2406769"/>
            <a:ext cx="4368594" cy="33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72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570009" y="189781"/>
            <a:ext cx="887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ROZDĚLENÍ ČOV DLE LEGISLATIVY – I.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9561" y="1447634"/>
            <a:ext cx="11076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do 50 EO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8959" y="973006"/>
            <a:ext cx="866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b="1" dirty="0" smtClean="0"/>
              <a:t>dle Nařízení vlády 401/2015 Sb., resp. 57/2016 Sb. pro ČOV do 50 EO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9026" y="1447634"/>
            <a:ext cx="8447596" cy="366622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9561" y="5331124"/>
            <a:ext cx="1153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 EO = 150 L/d nebo 60 g BSK</a:t>
            </a:r>
            <a:r>
              <a:rPr lang="cs-CZ" b="1" baseline="-25000" dirty="0" smtClean="0"/>
              <a:t>5</a:t>
            </a:r>
            <a:r>
              <a:rPr lang="cs-CZ" b="1" dirty="0" smtClean="0"/>
              <a:t>/d</a:t>
            </a:r>
            <a:endParaRPr lang="cs-CZ" b="1" dirty="0"/>
          </a:p>
        </p:txBody>
      </p:sp>
      <p:pic>
        <p:nvPicPr>
          <p:cNvPr id="2050" name="Picture 2" descr="Image result for small municipal wastewater treatment pl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01" y="1984505"/>
            <a:ext cx="2478415" cy="33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33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70009" y="189781"/>
            <a:ext cx="887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ROZDĚLENÍ ČOV DLE LEGISLATIVY – II.</a:t>
            </a:r>
            <a:endParaRPr lang="cs-CZ" sz="4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8793" y="1052423"/>
            <a:ext cx="326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50 – 2000 EO</a:t>
            </a: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356" y="3234907"/>
            <a:ext cx="6626193" cy="26228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0356" y="959222"/>
            <a:ext cx="6638925" cy="19526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777" y="2171074"/>
            <a:ext cx="4856672" cy="10247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812875" y="1730399"/>
            <a:ext cx="128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Příloha 1a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38687" y="1785463"/>
            <a:ext cx="170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Příloha 1b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105275" y="5467102"/>
            <a:ext cx="110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Příloha 7</a:t>
            </a:r>
            <a:endParaRPr lang="cs-CZ" b="1" dirty="0"/>
          </a:p>
        </p:txBody>
      </p:sp>
      <p:pic>
        <p:nvPicPr>
          <p:cNvPr id="1026" name="Picture 2" descr="3D vykres ČOV AS-VARIOcomp-N - čistírna odpadních v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56" y="3272732"/>
            <a:ext cx="3768730" cy="25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21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12191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300" b="1" dirty="0" smtClean="0"/>
              <a:t>NEJBĚŽNĚJŠÍ ZPŮSOBY ČIŠTĚNÍ PRO ČOV DO 2000 EO</a:t>
            </a:r>
            <a:endParaRPr lang="cs-CZ" sz="43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8792" y="754053"/>
            <a:ext cx="779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 smtClean="0"/>
              <a:t>převážně biologické aktivační čistírny s nitrifikací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další možnosti: SBR, kořenové čistírny, apod.</a:t>
            </a:r>
            <a:endParaRPr lang="cs-CZ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955" y="1789771"/>
            <a:ext cx="85693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56337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13326</TotalTime>
  <Words>815</Words>
  <Application>Microsoft Office PowerPoint</Application>
  <PresentationFormat>Vlastní</PresentationFormat>
  <Paragraphs>168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asio administrator</dc:creator>
  <cp:lastModifiedBy>ondrej prochazka</cp:lastModifiedBy>
  <cp:revision>35</cp:revision>
  <dcterms:created xsi:type="dcterms:W3CDTF">2017-03-02T12:12:54Z</dcterms:created>
  <dcterms:modified xsi:type="dcterms:W3CDTF">2017-03-14T08:06:01Z</dcterms:modified>
</cp:coreProperties>
</file>