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6" r:id="rId4"/>
    <p:sldId id="272" r:id="rId5"/>
    <p:sldId id="268" r:id="rId6"/>
    <p:sldId id="269" r:id="rId7"/>
    <p:sldId id="261" r:id="rId8"/>
    <p:sldId id="262" r:id="rId9"/>
    <p:sldId id="275" r:id="rId10"/>
    <p:sldId id="264" r:id="rId11"/>
    <p:sldId id="273" r:id="rId12"/>
    <p:sldId id="265" r:id="rId13"/>
    <p:sldId id="270" r:id="rId14"/>
    <p:sldId id="267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5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2" autoAdjust="0"/>
    <p:restoredTop sz="94599" autoAdjust="0"/>
  </p:normalViewPr>
  <p:slideViewPr>
    <p:cSldViewPr>
      <p:cViewPr varScale="1">
        <p:scale>
          <a:sx n="69" d="100"/>
          <a:sy n="69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01AB2-50CA-40C1-8C24-23AE99A7FD9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8B49C2-636D-4314-96A3-5B77C01D4CF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765175"/>
            <a:ext cx="2071688" cy="58324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67425" cy="58324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765175"/>
            <a:ext cx="72009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  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547813" y="188913"/>
            <a:ext cx="712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chemeClr val="bg1"/>
                </a:solidFill>
                <a:latin typeface="Bookman Old Style" pitchFamily="18" charset="0"/>
              </a:rPr>
              <a:t>Hornicko-geologická fakulta VŠB–TUO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997200"/>
            <a:ext cx="7772400" cy="2016125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646567"/>
                </a:solidFill>
              </a:rPr>
              <a:t>Zhodnocení potenciálu řízení umělé infiltrace pro intenzifikaci zdrojů podzemních vod lokality Rožnov pod Radhoštěm</a:t>
            </a:r>
            <a:br>
              <a:rPr lang="cs-CZ" sz="2400" b="1" dirty="0" smtClean="0">
                <a:solidFill>
                  <a:srgbClr val="646567"/>
                </a:solidFill>
              </a:rPr>
            </a:br>
            <a:r>
              <a:rPr lang="cs-CZ" sz="4000" b="1" dirty="0" smtClean="0">
                <a:solidFill>
                  <a:srgbClr val="646567"/>
                </a:solidFill>
              </a:rPr>
              <a:t/>
            </a:r>
            <a:br>
              <a:rPr lang="cs-CZ" sz="4000" b="1" dirty="0" smtClean="0">
                <a:solidFill>
                  <a:srgbClr val="646567"/>
                </a:solidFill>
              </a:rPr>
            </a:br>
            <a:r>
              <a:rPr lang="cs-CZ" sz="1800" b="1" dirty="0" smtClean="0">
                <a:solidFill>
                  <a:srgbClr val="646567"/>
                </a:solidFill>
              </a:rPr>
              <a:t>Jitka Chromíková</a:t>
            </a:r>
            <a:r>
              <a:rPr lang="cs-CZ" sz="1800" b="1" baseline="30000" dirty="0" smtClean="0">
                <a:solidFill>
                  <a:srgbClr val="646567"/>
                </a:solidFill>
              </a:rPr>
              <a:t>1</a:t>
            </a:r>
            <a:r>
              <a:rPr lang="cs-CZ" sz="1800" b="1" dirty="0" smtClean="0">
                <a:solidFill>
                  <a:srgbClr val="646567"/>
                </a:solidFill>
              </a:rPr>
              <a:t>, Silvie Heviánková</a:t>
            </a:r>
            <a:r>
              <a:rPr lang="cs-CZ" sz="1800" b="1" baseline="30000" dirty="0" smtClean="0">
                <a:solidFill>
                  <a:srgbClr val="646567"/>
                </a:solidFill>
              </a:rPr>
              <a:t>1</a:t>
            </a:r>
            <a:r>
              <a:rPr lang="cs-CZ" sz="1800" b="1" dirty="0" smtClean="0">
                <a:solidFill>
                  <a:srgbClr val="646567"/>
                </a:solidFill>
              </a:rPr>
              <a:t>, Miroslav Kyncl</a:t>
            </a:r>
            <a:r>
              <a:rPr lang="cs-CZ" sz="1800" b="1" baseline="30000" dirty="0" smtClean="0">
                <a:solidFill>
                  <a:srgbClr val="646567"/>
                </a:solidFill>
              </a:rPr>
              <a:t>1</a:t>
            </a:r>
            <a:r>
              <a:rPr lang="cs-CZ" sz="1800" b="1" dirty="0" smtClean="0">
                <a:solidFill>
                  <a:srgbClr val="646567"/>
                </a:solidFill>
              </a:rPr>
              <a:t>, Michal Korabík</a:t>
            </a:r>
            <a:r>
              <a:rPr lang="cs-CZ" sz="1800" b="1" baseline="30000" dirty="0" smtClean="0">
                <a:solidFill>
                  <a:srgbClr val="646567"/>
                </a:solidFill>
              </a:rPr>
              <a:t>2</a:t>
            </a:r>
            <a:r>
              <a:rPr lang="cs-CZ" sz="1600" b="1" dirty="0" smtClean="0">
                <a:solidFill>
                  <a:srgbClr val="646567"/>
                </a:solidFill>
              </a:rPr>
              <a:t/>
            </a:r>
            <a:br>
              <a:rPr lang="cs-CZ" sz="1600" b="1" dirty="0" smtClean="0">
                <a:solidFill>
                  <a:srgbClr val="646567"/>
                </a:solidFill>
              </a:rPr>
            </a:br>
            <a:r>
              <a:rPr lang="cs-CZ" sz="1600" b="1" dirty="0" smtClean="0">
                <a:solidFill>
                  <a:srgbClr val="646567"/>
                </a:solidFill>
              </a:rPr>
              <a:t/>
            </a:r>
            <a:br>
              <a:rPr lang="cs-CZ" sz="1600" b="1" dirty="0" smtClean="0">
                <a:solidFill>
                  <a:srgbClr val="646567"/>
                </a:solidFill>
              </a:rPr>
            </a:br>
            <a:r>
              <a:rPr lang="cs-CZ" sz="1400" b="1" baseline="30000" dirty="0" smtClean="0">
                <a:solidFill>
                  <a:srgbClr val="646567"/>
                </a:solidFill>
              </a:rPr>
              <a:t>1</a:t>
            </a:r>
            <a:r>
              <a:rPr lang="cs-CZ" sz="1400" b="1" dirty="0" smtClean="0">
                <a:solidFill>
                  <a:srgbClr val="646567"/>
                </a:solidFill>
              </a:rPr>
              <a:t>VŠB-TU Ostrava, Institut environmentálního inženýrství</a:t>
            </a:r>
            <a:br>
              <a:rPr lang="cs-CZ" sz="1400" b="1" dirty="0" smtClean="0">
                <a:solidFill>
                  <a:srgbClr val="646567"/>
                </a:solidFill>
              </a:rPr>
            </a:br>
            <a:r>
              <a:rPr lang="cs-CZ" sz="1400" b="1" baseline="30000" dirty="0" smtClean="0">
                <a:solidFill>
                  <a:srgbClr val="646567"/>
                </a:solidFill>
              </a:rPr>
              <a:t>2</a:t>
            </a:r>
            <a:r>
              <a:rPr lang="cs-CZ" sz="1400" b="1" dirty="0" smtClean="0">
                <a:solidFill>
                  <a:srgbClr val="646567"/>
                </a:solidFill>
              </a:rPr>
              <a:t>Vodovody a kanalizace Vsetín, a.s.</a:t>
            </a:r>
            <a:endParaRPr lang="cs-CZ" sz="1400" b="1" dirty="0">
              <a:solidFill>
                <a:srgbClr val="646567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47813" y="476250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chemeClr val="bg1"/>
                </a:solidFill>
                <a:latin typeface="Bookman Old Style" pitchFamily="18" charset="0"/>
              </a:rPr>
              <a:t>Hornicko-geologická fakulta VŠB–TUO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48570"/>
          </a:xfrm>
        </p:spPr>
        <p:txBody>
          <a:bodyPr/>
          <a:lstStyle/>
          <a:p>
            <a:r>
              <a:rPr lang="cs-CZ" sz="1600" dirty="0" smtClean="0"/>
              <a:t>Zdroj vody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z pohledu fungování umělé infiltrace je klíčovou otázkou interakce mezi  infiltrovanou vodou, atmosférou, horninovým prostředím</a:t>
            </a:r>
          </a:p>
          <a:p>
            <a:r>
              <a:rPr lang="cs-CZ" sz="1600" b="0" dirty="0" smtClean="0"/>
              <a:t>KOLMATACE = redukce infiltrační rychlosti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chemické, fyzikální a biologické procesy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nepříznivé především různé formy </a:t>
            </a:r>
            <a:r>
              <a:rPr lang="cs-CZ" sz="1600" b="0" dirty="0" err="1" smtClean="0"/>
              <a:t>Fe</a:t>
            </a:r>
            <a:r>
              <a:rPr lang="cs-CZ" sz="1600" b="0" dirty="0" smtClean="0"/>
              <a:t>, </a:t>
            </a:r>
            <a:r>
              <a:rPr lang="cs-CZ" sz="1600" b="0" dirty="0" err="1" smtClean="0"/>
              <a:t>Mn</a:t>
            </a:r>
            <a:r>
              <a:rPr lang="cs-CZ" sz="1600" b="0" dirty="0" smtClean="0"/>
              <a:t>, dusíkaté látky, mikroorganismy a organické látky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bližší charakteristika </a:t>
            </a:r>
            <a:r>
              <a:rPr lang="cs-CZ" sz="1600" b="0" dirty="0" err="1" smtClean="0"/>
              <a:t>kolmatace</a:t>
            </a:r>
            <a:r>
              <a:rPr lang="cs-CZ" sz="1600" b="0" dirty="0" smtClean="0"/>
              <a:t> na základě </a:t>
            </a:r>
            <a:r>
              <a:rPr lang="cs-CZ" sz="1600" b="0" dirty="0" err="1" smtClean="0"/>
              <a:t>kolmatačních</a:t>
            </a:r>
            <a:r>
              <a:rPr lang="cs-CZ" sz="1600" b="0" dirty="0" smtClean="0"/>
              <a:t> testů</a:t>
            </a:r>
          </a:p>
          <a:p>
            <a:pPr>
              <a:buFont typeface="Arial" pitchFamily="34" charset="0"/>
              <a:buChar char="•"/>
            </a:pPr>
            <a:endParaRPr lang="cs-CZ" sz="16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81128"/>
            <a:ext cx="6709410" cy="179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48570"/>
          </a:xfrm>
        </p:spPr>
        <p:txBody>
          <a:bodyPr/>
          <a:lstStyle/>
          <a:p>
            <a:r>
              <a:rPr lang="cs-CZ" sz="1600" dirty="0" smtClean="0"/>
              <a:t>Zdroj vody</a:t>
            </a:r>
          </a:p>
          <a:p>
            <a:endParaRPr lang="cs-CZ" sz="1600" dirty="0" smtClean="0"/>
          </a:p>
          <a:p>
            <a:endParaRPr lang="cs-CZ" sz="1600" b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628650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600" dirty="0" smtClean="0"/>
              <a:t>Technologie infiltrace</a:t>
            </a:r>
          </a:p>
          <a:p>
            <a:endParaRPr lang="cs-CZ" sz="1400" b="1" dirty="0" smtClean="0"/>
          </a:p>
          <a:p>
            <a:endParaRPr lang="cs-CZ" sz="1600" b="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600" dirty="0" smtClean="0"/>
              <a:t>Provozní podmínky</a:t>
            </a:r>
          </a:p>
          <a:p>
            <a:r>
              <a:rPr lang="cs-CZ" sz="1600" b="0" dirty="0" smtClean="0"/>
              <a:t>Zdroj: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monitoring </a:t>
            </a:r>
            <a:r>
              <a:rPr lang="cs-CZ" sz="1600" b="0" dirty="0" smtClean="0"/>
              <a:t>hladiny vod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</a:t>
            </a:r>
            <a:r>
              <a:rPr lang="cs-CZ" sz="1600" b="0" dirty="0" smtClean="0"/>
              <a:t>onitoring </a:t>
            </a:r>
            <a:r>
              <a:rPr lang="cs-CZ" sz="1600" b="0" dirty="0" smtClean="0"/>
              <a:t>jakosti vod</a:t>
            </a:r>
          </a:p>
          <a:p>
            <a:r>
              <a:rPr lang="cs-CZ" sz="1600" b="0" dirty="0" smtClean="0"/>
              <a:t>Čerpací stanice: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d</a:t>
            </a:r>
            <a:r>
              <a:rPr lang="cs-CZ" sz="1600" b="0" dirty="0" smtClean="0"/>
              <a:t>efinovat </a:t>
            </a:r>
            <a:r>
              <a:rPr lang="cs-CZ" sz="1600" b="0" dirty="0" smtClean="0"/>
              <a:t>objemy odběrů vod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</a:t>
            </a:r>
            <a:r>
              <a:rPr lang="cs-CZ" sz="1600" b="0" dirty="0" smtClean="0"/>
              <a:t>odmínky </a:t>
            </a:r>
            <a:r>
              <a:rPr lang="cs-CZ" sz="1600" b="0" dirty="0" smtClean="0"/>
              <a:t>přerušení odběrů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r</a:t>
            </a:r>
            <a:r>
              <a:rPr lang="cs-CZ" sz="1600" b="0" dirty="0" smtClean="0"/>
              <a:t>ežim </a:t>
            </a:r>
            <a:r>
              <a:rPr lang="cs-CZ" sz="1600" b="0" dirty="0" smtClean="0"/>
              <a:t>údržby</a:t>
            </a:r>
          </a:p>
          <a:p>
            <a:r>
              <a:rPr lang="cs-CZ" sz="1600" b="0" dirty="0" err="1" smtClean="0"/>
              <a:t>Předúprava</a:t>
            </a: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</a:t>
            </a:r>
            <a:r>
              <a:rPr lang="cs-CZ" sz="1600" b="0" dirty="0" smtClean="0"/>
              <a:t>rovozní </a:t>
            </a:r>
            <a:r>
              <a:rPr lang="cs-CZ" sz="1600" b="0" dirty="0" smtClean="0"/>
              <a:t>dávky </a:t>
            </a:r>
            <a:r>
              <a:rPr lang="cs-CZ" sz="1600" b="0" dirty="0" err="1" smtClean="0"/>
              <a:t>reagentů</a:t>
            </a: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</a:t>
            </a:r>
            <a:r>
              <a:rPr lang="cs-CZ" sz="1600" b="0" dirty="0" smtClean="0"/>
              <a:t>onitoring </a:t>
            </a:r>
            <a:r>
              <a:rPr lang="cs-CZ" sz="1600" b="0" dirty="0" smtClean="0"/>
              <a:t>kvality vstupu a výstupu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d</a:t>
            </a:r>
            <a:r>
              <a:rPr lang="cs-CZ" sz="1600" b="0" dirty="0" smtClean="0"/>
              <a:t>efinovat </a:t>
            </a:r>
            <a:r>
              <a:rPr lang="cs-CZ" sz="1600" b="0" dirty="0" smtClean="0"/>
              <a:t>doby zdržení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r</a:t>
            </a:r>
            <a:r>
              <a:rPr lang="cs-CZ" sz="1600" b="0" dirty="0" smtClean="0"/>
              <a:t>ežim </a:t>
            </a:r>
            <a:r>
              <a:rPr lang="cs-CZ" sz="1600" b="0" dirty="0" smtClean="0"/>
              <a:t>údržby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odpady</a:t>
            </a:r>
            <a:endParaRPr lang="cs-CZ" sz="1600" b="0" dirty="0" smtClean="0"/>
          </a:p>
          <a:p>
            <a:endParaRPr lang="cs-CZ" sz="1600" dirty="0"/>
          </a:p>
        </p:txBody>
      </p:sp>
      <p:pic>
        <p:nvPicPr>
          <p:cNvPr id="5" name="Obrázek 4" descr="C:\Users\Jitka\Desktop\INFILTRACE KOMP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292145" cy="31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600" dirty="0" smtClean="0"/>
              <a:t>Technologie infiltrace</a:t>
            </a:r>
          </a:p>
          <a:p>
            <a:endParaRPr lang="cs-CZ" sz="1400" b="1" dirty="0" smtClean="0"/>
          </a:p>
          <a:p>
            <a:endParaRPr lang="cs-CZ" sz="1600" b="0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600" dirty="0" smtClean="0"/>
              <a:t>Provozní podmínky</a:t>
            </a:r>
          </a:p>
          <a:p>
            <a:r>
              <a:rPr lang="cs-CZ" sz="1600" b="0" dirty="0" smtClean="0"/>
              <a:t>Infiltrace: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i</a:t>
            </a:r>
            <a:r>
              <a:rPr lang="cs-CZ" sz="1600" b="0" dirty="0" smtClean="0"/>
              <a:t>nfiltrační </a:t>
            </a:r>
            <a:r>
              <a:rPr lang="cs-CZ" sz="1600" b="0" dirty="0" smtClean="0"/>
              <a:t>rychlost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</a:t>
            </a:r>
            <a:r>
              <a:rPr lang="cs-CZ" sz="1600" b="0" dirty="0" smtClean="0"/>
              <a:t>onitoring </a:t>
            </a:r>
            <a:r>
              <a:rPr lang="cs-CZ" sz="1600" b="0" dirty="0" smtClean="0"/>
              <a:t>hladiny podzemní vody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</a:t>
            </a:r>
            <a:r>
              <a:rPr lang="cs-CZ" sz="1600" b="0" dirty="0" smtClean="0"/>
              <a:t>lán </a:t>
            </a:r>
            <a:r>
              <a:rPr lang="cs-CZ" sz="1600" b="0" dirty="0" smtClean="0"/>
              <a:t>odběru vzorků a režim údržby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</a:t>
            </a:r>
            <a:r>
              <a:rPr lang="cs-CZ" sz="1600" b="0" dirty="0" smtClean="0"/>
              <a:t>onitoring </a:t>
            </a:r>
            <a:r>
              <a:rPr lang="cs-CZ" sz="1600" b="0" dirty="0" smtClean="0"/>
              <a:t>kvality čerpaných vod</a:t>
            </a:r>
          </a:p>
          <a:p>
            <a:r>
              <a:rPr lang="cs-CZ" sz="1600" b="0" dirty="0" err="1" smtClean="0"/>
              <a:t>Doúprava</a:t>
            </a: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</a:t>
            </a:r>
            <a:r>
              <a:rPr lang="cs-CZ" sz="1600" b="0" dirty="0" smtClean="0"/>
              <a:t>rovozní </a:t>
            </a:r>
            <a:r>
              <a:rPr lang="cs-CZ" sz="1600" b="0" dirty="0" smtClean="0"/>
              <a:t>dávky </a:t>
            </a:r>
            <a:r>
              <a:rPr lang="cs-CZ" sz="1600" b="0" dirty="0" err="1" smtClean="0"/>
              <a:t>reagentů</a:t>
            </a: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d</a:t>
            </a:r>
            <a:r>
              <a:rPr lang="cs-CZ" sz="1600" b="0" dirty="0" smtClean="0"/>
              <a:t>oba </a:t>
            </a:r>
            <a:r>
              <a:rPr lang="cs-CZ" sz="1600" b="0" dirty="0" smtClean="0"/>
              <a:t>zdržení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</a:t>
            </a:r>
            <a:r>
              <a:rPr lang="cs-CZ" sz="1600" b="0" dirty="0" smtClean="0"/>
              <a:t>onitoring </a:t>
            </a:r>
            <a:r>
              <a:rPr lang="cs-CZ" sz="1600" b="0" dirty="0" smtClean="0"/>
              <a:t>kvality vstupu a výstupu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odpady</a:t>
            </a:r>
          </a:p>
          <a:p>
            <a:endParaRPr lang="cs-CZ" sz="1600" dirty="0"/>
          </a:p>
        </p:txBody>
      </p:sp>
      <p:pic>
        <p:nvPicPr>
          <p:cNvPr id="5" name="Obrázek 4" descr="C:\Users\Jitka\Desktop\INFILTRACE KOMP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292145" cy="318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997200"/>
            <a:ext cx="7772400" cy="2016125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646567"/>
                </a:solidFill>
              </a:rPr>
              <a:t>DĚKUJI ZA POZORNOST</a:t>
            </a:r>
            <a:br>
              <a:rPr lang="cs-CZ" sz="2400" b="1" dirty="0" smtClean="0">
                <a:solidFill>
                  <a:srgbClr val="646567"/>
                </a:solidFill>
              </a:rPr>
            </a:br>
            <a:r>
              <a:rPr lang="cs-CZ" sz="4000" b="1" dirty="0" smtClean="0">
                <a:solidFill>
                  <a:srgbClr val="646567"/>
                </a:solidFill>
              </a:rPr>
              <a:t/>
            </a:r>
            <a:br>
              <a:rPr lang="cs-CZ" sz="4000" b="1" dirty="0" smtClean="0">
                <a:solidFill>
                  <a:srgbClr val="646567"/>
                </a:solidFill>
              </a:rPr>
            </a:br>
            <a:endParaRPr lang="cs-CZ" sz="1600" b="1" dirty="0">
              <a:solidFill>
                <a:srgbClr val="646567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47813" y="476250"/>
            <a:ext cx="712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>
                <a:solidFill>
                  <a:schemeClr val="bg1"/>
                </a:solidFill>
                <a:latin typeface="Bookman Old Style" pitchFamily="18" charset="0"/>
              </a:rPr>
              <a:t>Hornicko-geologická fakulta VŠB–TUO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Umělá infiltrace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Infiltrace povrchových vod do vod podzemních 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jedno z adaptačních opatření vodního režimu v krajině a vodního hospodářství v rámci </a:t>
            </a:r>
            <a:r>
              <a:rPr lang="cs-CZ" sz="1600" b="0" i="1" dirty="0" smtClean="0"/>
              <a:t>„Strategie přizpůsobení se změně klimatu v podmínkách ČR“</a:t>
            </a:r>
            <a:r>
              <a:rPr lang="cs-CZ" sz="1600" b="0" dirty="0" smtClean="0"/>
              <a:t> </a:t>
            </a:r>
          </a:p>
          <a:p>
            <a:endParaRPr lang="cs-CZ" sz="1000" b="0" dirty="0" smtClean="0"/>
          </a:p>
          <a:p>
            <a:r>
              <a:rPr lang="cs-CZ" sz="1600" b="0" dirty="0" smtClean="0"/>
              <a:t>Účel: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zlepšení jakosti vod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doplnění zdrojů podzemní vody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/>
              <a:t>a</a:t>
            </a:r>
            <a:r>
              <a:rPr lang="cs-CZ" sz="1600" dirty="0" smtClean="0"/>
              <a:t>kumulace v době nadbytku pro období nedostatku</a:t>
            </a:r>
          </a:p>
          <a:p>
            <a:pPr lvl="1">
              <a:buFont typeface="Arial" pitchFamily="34" charset="0"/>
              <a:buChar char="•"/>
            </a:pPr>
            <a:endParaRPr lang="cs-CZ" sz="1000" dirty="0" smtClean="0"/>
          </a:p>
          <a:p>
            <a:r>
              <a:rPr lang="cs-CZ" sz="1600" b="0" dirty="0" smtClean="0"/>
              <a:t>Podmínky: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v</a:t>
            </a:r>
            <a:r>
              <a:rPr lang="cs-CZ" sz="1600" b="0" dirty="0" smtClean="0"/>
              <a:t>ydatný a kvalitní zdroj povrchových vod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v</a:t>
            </a:r>
            <a:r>
              <a:rPr lang="cs-CZ" sz="1600" b="0" dirty="0" smtClean="0"/>
              <a:t>hodná hydrogeologická struktura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p</a:t>
            </a:r>
            <a:r>
              <a:rPr lang="cs-CZ" sz="1600" b="0" dirty="0" smtClean="0"/>
              <a:t>ropustnost horninového prostředí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i</a:t>
            </a:r>
            <a:r>
              <a:rPr lang="cs-CZ" sz="1600" b="0" dirty="0" smtClean="0"/>
              <a:t>nterakce podzemních a povrchových vod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systém umělé infiltrace - technické vybavení</a:t>
            </a: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91264" cy="3951288"/>
          </a:xfrm>
        </p:spPr>
        <p:txBody>
          <a:bodyPr/>
          <a:lstStyle/>
          <a:p>
            <a:endParaRPr lang="cs-CZ" sz="1600" b="0" dirty="0" smtClean="0"/>
          </a:p>
          <a:p>
            <a:r>
              <a:rPr lang="cs-CZ" sz="1600" dirty="0" smtClean="0"/>
              <a:t>Typy umělé infiltrace</a:t>
            </a:r>
          </a:p>
          <a:p>
            <a:r>
              <a:rPr lang="cs-CZ" sz="1600" b="0" dirty="0" smtClean="0"/>
              <a:t>A – ukládání a distribuce přímo na místě</a:t>
            </a:r>
          </a:p>
          <a:p>
            <a:r>
              <a:rPr lang="cs-CZ" sz="1600" b="0" dirty="0" smtClean="0"/>
              <a:t>B – ukládání, transport a distribuce</a:t>
            </a:r>
          </a:p>
          <a:p>
            <a:r>
              <a:rPr lang="cs-CZ" sz="1600" b="0" dirty="0" smtClean="0"/>
              <a:t>C – břehová infiltrace</a:t>
            </a:r>
          </a:p>
          <a:p>
            <a:r>
              <a:rPr lang="cs-CZ" sz="1600" b="0" dirty="0" smtClean="0"/>
              <a:t>D – infiltrace přes duny </a:t>
            </a:r>
          </a:p>
          <a:p>
            <a:r>
              <a:rPr lang="cs-CZ" sz="1600" b="0" dirty="0" smtClean="0"/>
              <a:t>E – infiltrační rybníky</a:t>
            </a:r>
          </a:p>
          <a:p>
            <a:r>
              <a:rPr lang="cs-CZ" sz="1600" b="0" dirty="0" smtClean="0"/>
              <a:t>F – průsakové nádrže</a:t>
            </a:r>
          </a:p>
          <a:p>
            <a:r>
              <a:rPr lang="cs-CZ" sz="1600" b="0" dirty="0" smtClean="0"/>
              <a:t>G – systémy infiltrace dešťových vod</a:t>
            </a:r>
          </a:p>
          <a:p>
            <a:r>
              <a:rPr lang="cs-CZ" sz="1600" b="0" dirty="0" smtClean="0"/>
              <a:t>H – systémy infiltrace (čištění)  odpadních vod</a:t>
            </a:r>
          </a:p>
          <a:p>
            <a:r>
              <a:rPr lang="cs-CZ" sz="1600" b="0" dirty="0" smtClean="0"/>
              <a:t>I – pískové nádrže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39718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1547813" y="765175"/>
            <a:ext cx="72009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Umělá infiltrace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3528" y="2204864"/>
            <a:ext cx="8496944" cy="2592288"/>
          </a:xfrm>
        </p:spPr>
        <p:txBody>
          <a:bodyPr/>
          <a:lstStyle/>
          <a:p>
            <a:r>
              <a:rPr lang="cs-CZ" sz="1600" dirty="0" smtClean="0"/>
              <a:t>Projekt QJ 1620148, </a:t>
            </a:r>
            <a:r>
              <a:rPr lang="cs-CZ" sz="1600" dirty="0" err="1" smtClean="0"/>
              <a:t>MZe</a:t>
            </a:r>
            <a:endParaRPr lang="cs-CZ" sz="1600" dirty="0" smtClean="0"/>
          </a:p>
          <a:p>
            <a:pPr marL="0"/>
            <a:r>
              <a:rPr lang="cs-CZ" sz="1600" b="0" dirty="0" smtClean="0"/>
              <a:t>Výzkum možností využití umělé infiltrace pro </a:t>
            </a:r>
            <a:r>
              <a:rPr lang="cs-CZ" sz="1600" b="0" dirty="0" err="1" smtClean="0"/>
              <a:t>zkapacitnění</a:t>
            </a:r>
            <a:r>
              <a:rPr lang="cs-CZ" sz="1600" b="0" dirty="0" smtClean="0"/>
              <a:t> zdrojů podzemních vod v suchých obdobích (2016-2018)</a:t>
            </a:r>
          </a:p>
          <a:p>
            <a:r>
              <a:rPr lang="cs-CZ" sz="1600" b="0" i="1" dirty="0" smtClean="0"/>
              <a:t>Partner projektu: </a:t>
            </a:r>
            <a:r>
              <a:rPr lang="cs-CZ" sz="1600" b="0" dirty="0" smtClean="0"/>
              <a:t>Vodovody a kanalizace Vsetín, a.s.</a:t>
            </a: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038600" cy="256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ortal.chmi.cz/files/portal/docs/hydro/opzv/rezim/aktualni/HLS_MV_02_20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354385" cy="28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3926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využívány jímací zářezy se sběrnou studnou  -  kapacita kolem 35 l/s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voda čerpána na pískovou filtraci ÚV Rožnov pod Radhoštěm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dále využívány studny HV 10, 11, 13 a 14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vody čerpána do akumulace ÚV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výroba 35-50 l/s</a:t>
            </a:r>
          </a:p>
          <a:p>
            <a:pPr>
              <a:buFont typeface="Arial" pitchFamily="34" charset="0"/>
              <a:buChar char="•"/>
            </a:pPr>
            <a:endParaRPr lang="cs-CZ" sz="1600" b="0" dirty="0" smtClean="0"/>
          </a:p>
          <a:p>
            <a:r>
              <a:rPr lang="cs-CZ" sz="1600" b="0" dirty="0" smtClean="0"/>
              <a:t>Technologie úpravy vody: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pískové filtrace, 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filtrace s náplní GAU, 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alkalizace vody filtrací přes náplň PVD, 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hygienické zabezpečení UV zářením (</a:t>
            </a:r>
            <a:r>
              <a:rPr lang="cs-CZ" sz="1600" b="0" dirty="0" err="1" smtClean="0"/>
              <a:t>chlordioxid</a:t>
            </a:r>
            <a:r>
              <a:rPr lang="cs-CZ" sz="1600" b="0" dirty="0" smtClean="0"/>
              <a:t>),</a:t>
            </a:r>
          </a:p>
          <a:p>
            <a:pPr>
              <a:buFont typeface="Arial" pitchFamily="34" charset="0"/>
              <a:buChar char="•"/>
            </a:pPr>
            <a:endParaRPr lang="cs-CZ" sz="1600" b="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038600" cy="33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5877272"/>
            <a:ext cx="2720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Dubánek</a:t>
            </a:r>
            <a:r>
              <a:rPr lang="cs-CZ" sz="1000" dirty="0" smtClean="0"/>
              <a:t>: Jímací území Rožnov, Praha 2005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392612"/>
          </a:xfrm>
        </p:spPr>
        <p:txBody>
          <a:bodyPr/>
          <a:lstStyle/>
          <a:p>
            <a:r>
              <a:rPr lang="cs-CZ" sz="1600" b="0" dirty="0" smtClean="0"/>
              <a:t>Zdroj infiltrovaných vod: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povrchová voda – Rožnovská Bečva 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průměrný roční průtok  2,72 m</a:t>
            </a:r>
            <a:r>
              <a:rPr lang="cs-CZ" sz="1600" b="0" baseline="30000" dirty="0" smtClean="0"/>
              <a:t>3</a:t>
            </a:r>
            <a:r>
              <a:rPr lang="cs-CZ" sz="1600" b="0" dirty="0" smtClean="0"/>
              <a:t>/s</a:t>
            </a:r>
          </a:p>
          <a:p>
            <a:pPr>
              <a:buFont typeface="Arial" pitchFamily="34" charset="0"/>
              <a:buChar char="•"/>
            </a:pP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endParaRPr lang="cs-CZ" sz="1600" b="0" dirty="0" smtClean="0"/>
          </a:p>
          <a:p>
            <a:r>
              <a:rPr lang="cs-CZ" sz="1600" b="0" dirty="0" smtClean="0"/>
              <a:t>Místo infiltrace: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studny – infiltrace podzemní injektáží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zářez – povrchová infiltrace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mokřadní rybník – povrchová infiltrace</a:t>
            </a:r>
          </a:p>
          <a:p>
            <a:endParaRPr lang="cs-CZ" sz="1600" b="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038600" cy="335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5877272"/>
            <a:ext cx="2720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 smtClean="0"/>
              <a:t>Dubánek</a:t>
            </a:r>
            <a:r>
              <a:rPr lang="cs-CZ" sz="1000" dirty="0" smtClean="0"/>
              <a:t>: Jímací území Rožnov, Praha 2005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812" y="4300537"/>
            <a:ext cx="645318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48570"/>
          </a:xfrm>
        </p:spPr>
        <p:txBody>
          <a:bodyPr/>
          <a:lstStyle/>
          <a:p>
            <a:r>
              <a:rPr lang="cs-CZ" sz="1600" dirty="0" smtClean="0"/>
              <a:t>Hydrogeologické podmínky</a:t>
            </a:r>
          </a:p>
          <a:p>
            <a:pPr algn="ctr"/>
            <a:r>
              <a:rPr lang="cs-CZ" sz="1600" b="0" i="1" dirty="0" smtClean="0"/>
              <a:t>Kolektory s napjatou hladinou = povrchové aplikace vody</a:t>
            </a:r>
          </a:p>
          <a:p>
            <a:pPr algn="ctr"/>
            <a:r>
              <a:rPr lang="cs-CZ" sz="1600" b="0" i="1" dirty="0" smtClean="0"/>
              <a:t>Kolektory s volnou hladinou = podzemní injektáž</a:t>
            </a:r>
          </a:p>
          <a:p>
            <a:pPr>
              <a:buFont typeface="Arial" pitchFamily="34" charset="0"/>
              <a:buChar char="•"/>
            </a:pPr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Zájmové území spadá do kvartéru Horní Bečvy  (rajon 1631) – oblast tvořena fluviálními sedimenty. Jde o hrubozrnné  štěrky a štěrkopísky, kryté písčitojílovitými zeminami.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Podzemní voda vázána na </a:t>
            </a:r>
            <a:r>
              <a:rPr lang="cs-CZ" sz="1600" dirty="0" smtClean="0"/>
              <a:t>kolektor s volnou hladinou </a:t>
            </a:r>
            <a:r>
              <a:rPr lang="cs-CZ" sz="1600" b="0" dirty="0" smtClean="0"/>
              <a:t>kvartérních štěrků  Rožnovské Bečvy</a:t>
            </a:r>
            <a:endParaRPr lang="cs-CZ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5"/>
            <a:ext cx="324612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48570"/>
          </a:xfrm>
        </p:spPr>
        <p:txBody>
          <a:bodyPr/>
          <a:lstStyle/>
          <a:p>
            <a:r>
              <a:rPr lang="cs-CZ" sz="1600" dirty="0" smtClean="0"/>
              <a:t>Hydraulické podmínky</a:t>
            </a:r>
          </a:p>
          <a:p>
            <a:r>
              <a:rPr lang="cs-CZ" sz="1600" b="0" i="1" dirty="0" smtClean="0"/>
              <a:t>Infiltrační rychlost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musí být nižší než je maximální infiltrační rychlost zjištěná např. na základě standardního testu s použitím </a:t>
            </a:r>
            <a:r>
              <a:rPr lang="cs-CZ" sz="1600" b="0" dirty="0" err="1" smtClean="0"/>
              <a:t>infiltrometrů</a:t>
            </a:r>
            <a:r>
              <a:rPr lang="cs-CZ" sz="1600" b="0" dirty="0" smtClean="0"/>
              <a:t>.</a:t>
            </a:r>
          </a:p>
          <a:p>
            <a:endParaRPr lang="cs-CZ" sz="1600" b="0" dirty="0" smtClean="0"/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navrhovaná rychlost představuje 20-30 %  z maximální infiltrační rychlosti</a:t>
            </a:r>
          </a:p>
          <a:p>
            <a:pPr lvl="6"/>
            <a:endParaRPr lang="cs-CZ" dirty="0" smtClean="0"/>
          </a:p>
          <a:p>
            <a:pPr lvl="6"/>
            <a:r>
              <a:rPr lang="cs-CZ" sz="1400" b="1" dirty="0" smtClean="0"/>
              <a:t>             </a:t>
            </a:r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algn="ctr"/>
            <a:r>
              <a:rPr lang="cs-CZ" sz="1600" b="1" dirty="0" smtClean="0"/>
              <a:t>INFILTRAČNÍ RYCHLOST 10-20 m</a:t>
            </a:r>
            <a:r>
              <a:rPr lang="cs-CZ" sz="1600" b="1" baseline="30000" dirty="0" smtClean="0"/>
              <a:t>3</a:t>
            </a:r>
            <a:r>
              <a:rPr lang="cs-CZ" sz="1600" b="1" dirty="0" smtClean="0"/>
              <a:t>/m</a:t>
            </a:r>
            <a:r>
              <a:rPr lang="cs-CZ" sz="1600" b="1" baseline="30000" dirty="0" smtClean="0"/>
              <a:t>2</a:t>
            </a:r>
            <a:r>
              <a:rPr lang="cs-CZ" sz="1600" b="1" dirty="0" smtClean="0"/>
              <a:t>/d</a:t>
            </a:r>
          </a:p>
        </p:txBody>
      </p:sp>
      <p:sp>
        <p:nvSpPr>
          <p:cNvPr id="7" name="Elipsa 6"/>
          <p:cNvSpPr/>
          <p:nvPr/>
        </p:nvSpPr>
        <p:spPr>
          <a:xfrm>
            <a:off x="3203848" y="5373216"/>
            <a:ext cx="2736304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914650" cy="197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Jímací území Rožnov pod Radhoštěm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48570"/>
          </a:xfrm>
        </p:spPr>
        <p:txBody>
          <a:bodyPr/>
          <a:lstStyle/>
          <a:p>
            <a:r>
              <a:rPr lang="cs-CZ" sz="1600" dirty="0" smtClean="0"/>
              <a:t>Hydraulické podmínky</a:t>
            </a:r>
          </a:p>
          <a:p>
            <a:r>
              <a:rPr lang="cs-CZ" sz="1600" b="0" i="1" dirty="0" smtClean="0"/>
              <a:t>Permeabilita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pro řadu aplikací umělé infiltrace doporučována hodnota min. 5 m/d</a:t>
            </a:r>
          </a:p>
          <a:p>
            <a:pPr>
              <a:buFont typeface="Arial" pitchFamily="34" charset="0"/>
              <a:buChar char="•"/>
            </a:pPr>
            <a:r>
              <a:rPr lang="cs-CZ" sz="1600" b="0" dirty="0" smtClean="0"/>
              <a:t>transmisivita10</a:t>
            </a:r>
            <a:r>
              <a:rPr lang="cs-CZ" sz="1600" b="0" baseline="30000" dirty="0" smtClean="0"/>
              <a:t>-3 </a:t>
            </a:r>
            <a:r>
              <a:rPr lang="cs-CZ" sz="1600" b="0" dirty="0" smtClean="0"/>
              <a:t>až 10</a:t>
            </a:r>
            <a:r>
              <a:rPr lang="cs-CZ" sz="1600" b="0" baseline="30000" dirty="0" smtClean="0"/>
              <a:t>-2</a:t>
            </a:r>
          </a:p>
          <a:p>
            <a:pPr lvl="6"/>
            <a:endParaRPr lang="cs-CZ" dirty="0" smtClean="0"/>
          </a:p>
          <a:p>
            <a:pPr lvl="6"/>
            <a:r>
              <a:rPr lang="cs-CZ" sz="1400" b="1" dirty="0" smtClean="0"/>
              <a:t>             </a:t>
            </a:r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  <a:p>
            <a:pPr lvl="6"/>
            <a:endParaRPr lang="cs-CZ" sz="1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7"/>
            <a:ext cx="3429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971600" y="587727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VELMI VYSOKÝ POTENCIÁL  UMĚLÉ INFILTRACE</a:t>
            </a:r>
          </a:p>
        </p:txBody>
      </p:sp>
      <p:sp>
        <p:nvSpPr>
          <p:cNvPr id="8" name="Elipsa 7"/>
          <p:cNvSpPr/>
          <p:nvPr/>
        </p:nvSpPr>
        <p:spPr>
          <a:xfrm>
            <a:off x="4355976" y="5085184"/>
            <a:ext cx="2376264" cy="28803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971600" y="5021560"/>
            <a:ext cx="2600672" cy="2796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Šabloba prezentace HGF 1_1 - cs">
  <a:themeElements>
    <a:clrScheme name="Šabloba prezentace HGF 1 - 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Šabloba prezentace HGF 1 - cs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ba prezentace HGF 1 - 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ba prezentace HGF 1 - 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ba prezentace HGF 1 - 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ba prezentace HGF 1 - 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ba prezentace HGF 1 - 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ba prezentace HGF 1 - 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ba prezentace HGF 1 - 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ba prezentace HGF 1 - 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ba prezentace HGF 1 - 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ba prezentace HGF 1 - 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ba prezentace HGF 1 - 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ba prezentace HGF 1 - 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Šabloba prezentace HGF 1_1 - cs</Template>
  <TotalTime>740</TotalTime>
  <Words>571</Words>
  <Application>Microsoft Office PowerPoint</Application>
  <PresentationFormat>Předvádění na obrazovce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Šabloba prezentace HGF 1_1 - cs</vt:lpstr>
      <vt:lpstr>Zhodnocení potenciálu řízení umělé infiltrace pro intenzifikaci zdrojů podzemních vod lokality Rožnov pod Radhoštěm  Jitka Chromíková1, Silvie Heviánková1, Miroslav Kyncl1, Michal Korabík2  1VŠB-TU Ostrava, Institut environmentálního inženýrství 2Vodovody a kanalizace Vsetín, a.s.</vt:lpstr>
      <vt:lpstr>Umělá infiltrace</vt:lpstr>
      <vt:lpstr>Snímek 3</vt:lpstr>
      <vt:lpstr>Jímací území Rožnov pod Radhoštěm</vt:lpstr>
      <vt:lpstr>Jímací území Rožnov pod Radhoštěm</vt:lpstr>
      <vt:lpstr>Jímací území Rožnov pod Radhoštěm</vt:lpstr>
      <vt:lpstr>Jímací území Rožnov pod Radhoštěm</vt:lpstr>
      <vt:lpstr>Jímací území Rožnov pod Radhoštěm</vt:lpstr>
      <vt:lpstr>Jímací území Rožnov pod Radhoštěm</vt:lpstr>
      <vt:lpstr>Jímací území Rožnov pod Radhoštěm</vt:lpstr>
      <vt:lpstr>Jímací území Rožnov pod Radhoštěm</vt:lpstr>
      <vt:lpstr>Jímací území Rožnov pod Radhoštěm</vt:lpstr>
      <vt:lpstr>Jímací území Rožnov pod Radhoštěm</vt:lpstr>
      <vt:lpstr>DĚKUJI ZA POZORNOST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Zhodnocení potenciálu řízení umělé infiltrace pro intenzifikaci zdrojů podzemních vod lokality Rožnov pod Radhoštěm  Jitka Chromíková, Silvie Heviánková, Miroslav Kyncl, Michal Korabík</dc:title>
  <dc:creator>Jitula</dc:creator>
  <cp:lastModifiedBy>Jitka</cp:lastModifiedBy>
  <cp:revision>68</cp:revision>
  <dcterms:created xsi:type="dcterms:W3CDTF">2017-03-20T07:25:30Z</dcterms:created>
  <dcterms:modified xsi:type="dcterms:W3CDTF">2017-03-21T11:14:58Z</dcterms:modified>
</cp:coreProperties>
</file>