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1"/>
  </p:notesMasterIdLst>
  <p:handoutMasterIdLst>
    <p:handoutMasterId r:id="rId22"/>
  </p:handoutMasterIdLst>
  <p:sldIdLst>
    <p:sldId id="256" r:id="rId3"/>
    <p:sldId id="320" r:id="rId4"/>
    <p:sldId id="305" r:id="rId5"/>
    <p:sldId id="261" r:id="rId6"/>
    <p:sldId id="322" r:id="rId7"/>
    <p:sldId id="323" r:id="rId8"/>
    <p:sldId id="324" r:id="rId9"/>
    <p:sldId id="306" r:id="rId10"/>
    <p:sldId id="325" r:id="rId11"/>
    <p:sldId id="326" r:id="rId12"/>
    <p:sldId id="314" r:id="rId13"/>
    <p:sldId id="317" r:id="rId14"/>
    <p:sldId id="301" r:id="rId15"/>
    <p:sldId id="315" r:id="rId16"/>
    <p:sldId id="329" r:id="rId17"/>
    <p:sldId id="328" r:id="rId18"/>
    <p:sldId id="321" r:id="rId19"/>
    <p:sldId id="266" r:id="rId20"/>
  </p:sldIdLst>
  <p:sldSz cx="9144000" cy="6858000" type="screen4x3"/>
  <p:notesSz cx="6858000" cy="9144000"/>
  <p:custShowLst>
    <p:custShow name="RDF" id="0">
      <p:sldLst/>
    </p:custShow>
  </p:custShow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ustopece" id="{ABA61C52-D409-4137-8BEC-B70B8AFC7275}">
          <p14:sldIdLst>
            <p14:sldId id="256"/>
            <p14:sldId id="320"/>
            <p14:sldId id="305"/>
            <p14:sldId id="261"/>
            <p14:sldId id="322"/>
            <p14:sldId id="323"/>
            <p14:sldId id="324"/>
            <p14:sldId id="306"/>
            <p14:sldId id="325"/>
            <p14:sldId id="326"/>
            <p14:sldId id="314"/>
            <p14:sldId id="317"/>
            <p14:sldId id="301"/>
            <p14:sldId id="315"/>
            <p14:sldId id="329"/>
            <p14:sldId id="328"/>
            <p14:sldId id="321"/>
            <p14:sldId id="266"/>
          </p14:sldIdLst>
        </p14:section>
        <p14:section name="off topic" id="{912454C1-9D61-4041-9A1B-9AF84CC2952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n Janak" initials="MJ" lastIdx="1" clrIdx="0">
    <p:extLst>
      <p:ext uri="{19B8F6BF-5375-455C-9EA6-DF929625EA0E}">
        <p15:presenceInfo xmlns:p15="http://schemas.microsoft.com/office/powerpoint/2012/main" userId="a7ac2f275ab6a10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00CC00"/>
    <a:srgbClr val="0066FF"/>
    <a:srgbClr val="33CCFF"/>
    <a:srgbClr val="00FFFF"/>
    <a:srgbClr val="1DFF1D"/>
    <a:srgbClr val="000099"/>
    <a:srgbClr val="FFFF29"/>
    <a:srgbClr val="CC3300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88723" autoAdjust="0"/>
  </p:normalViewPr>
  <p:slideViewPr>
    <p:cSldViewPr>
      <p:cViewPr varScale="1">
        <p:scale>
          <a:sx n="97" d="100"/>
          <a:sy n="97" d="100"/>
        </p:scale>
        <p:origin x="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d.docs.live.net/a7ac2f275ab6a104/Vzacne%20plyny/Kryogenni%20adsorpce/72/opakovane%20C-46/tabulka%20kapacit%20C-46%20ruzne%20teplo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2.9244366729608133E-4"/>
                  <c:y val="-1.0784210797179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7.1929814624973804E-2"/>
                  <c:y val="6.9662292213473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'[tabulka kapacit C-46 ruzne teploty.xlsx]List1'!$O$10:$O$17</c:f>
              <c:strCache>
                <c:ptCount val="8"/>
                <c:pt idx="0">
                  <c:v>Kr (22 °C)</c:v>
                </c:pt>
                <c:pt idx="1">
                  <c:v>Xe (22 °C)</c:v>
                </c:pt>
                <c:pt idx="3">
                  <c:v>Kr (-40 °C)</c:v>
                </c:pt>
                <c:pt idx="4">
                  <c:v>Xe (-40 °C)</c:v>
                </c:pt>
                <c:pt idx="6">
                  <c:v>Kr (-75 °C)</c:v>
                </c:pt>
                <c:pt idx="7">
                  <c:v>Xe (-75 °C)</c:v>
                </c:pt>
              </c:strCache>
            </c:strRef>
          </c:cat>
          <c:val>
            <c:numRef>
              <c:f>'[tabulka kapacit C-46 ruzne teploty.xlsx]List1'!$Q$10:$Q$17</c:f>
              <c:numCache>
                <c:formatCode>0.00</c:formatCode>
                <c:ptCount val="8"/>
                <c:pt idx="0">
                  <c:v>0.4</c:v>
                </c:pt>
                <c:pt idx="1">
                  <c:v>10.68</c:v>
                </c:pt>
                <c:pt idx="3">
                  <c:v>2.6108571309464064</c:v>
                </c:pt>
                <c:pt idx="4">
                  <c:v>43.385432412964747</c:v>
                </c:pt>
                <c:pt idx="6">
                  <c:v>7.8346236823962574</c:v>
                </c:pt>
                <c:pt idx="7">
                  <c:v>75.988486064021828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24894064"/>
        <c:axId val="-723877360"/>
      </c:barChart>
      <c:catAx>
        <c:axId val="-72489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3877360"/>
        <c:crosses val="autoZero"/>
        <c:auto val="1"/>
        <c:lblAlgn val="ctr"/>
        <c:lblOffset val="100"/>
        <c:noMultiLvlLbl val="0"/>
      </c:catAx>
      <c:valAx>
        <c:axId val="-723877360"/>
        <c:scaling>
          <c:orientation val="minMax"/>
          <c:max val="7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800" b="1"/>
                  <a:t>Celková</a:t>
                </a:r>
                <a:r>
                  <a:rPr lang="cs-CZ" sz="1800" b="1" baseline="0"/>
                  <a:t> kapacita na </a:t>
                </a:r>
                <a:r>
                  <a:rPr lang="cs-CZ" sz="1800" b="1"/>
                  <a:t>100 g </a:t>
                </a:r>
                <a:r>
                  <a:rPr lang="en-US" sz="1800" b="1"/>
                  <a:t>[g]</a:t>
                </a:r>
                <a:endParaRPr lang="cs-CZ" sz="1800" b="1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24894064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C8168-5FA4-4CB1-A5FB-5F3E76BCC2F8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A162-B3C8-4719-87AB-011801EFF2C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574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C8657-C487-4281-AF9B-A5E9C7A4D0DD}" type="datetimeFigureOut">
              <a:rPr lang="cs-CZ" smtClean="0"/>
              <a:pPr/>
              <a:t>21.3.2017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DE84D-C212-4054-A8B8-CB5E3BFD521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42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8772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Gas chromatography with</a:t>
            </a:r>
            <a:r>
              <a:rPr lang="en-US" altLang="en-US" baseline="0" dirty="0" smtClean="0"/>
              <a:t> helium</a:t>
            </a:r>
            <a:r>
              <a:rPr lang="cs-CZ" altLang="en-US" baseline="0" dirty="0" smtClean="0"/>
              <a:t> </a:t>
            </a:r>
            <a:r>
              <a:rPr lang="cs-CZ" altLang="en-US" baseline="0" dirty="0" err="1" smtClean="0"/>
              <a:t>discharge</a:t>
            </a:r>
            <a:r>
              <a:rPr lang="en-US" altLang="en-US" baseline="0" dirty="0" smtClean="0"/>
              <a:t> ionization detector</a:t>
            </a:r>
            <a:endParaRPr lang="cs-CZ" altLang="en-US" dirty="0" smtClean="0"/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28187D-3A68-416C-96AB-03E5602FE7D2}" type="slidenum">
              <a:rPr lang="cs-CZ" altLang="en-US"/>
              <a:pPr/>
              <a:t>10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40607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</a:t>
            </a:r>
            <a:r>
              <a:rPr lang="cs-CZ" baseline="0" dirty="0" smtClean="0"/>
              <a:t> (Xe) </a:t>
            </a:r>
            <a:r>
              <a:rPr lang="en-US" baseline="0" dirty="0" smtClean="0"/>
              <a:t>131,3</a:t>
            </a:r>
          </a:p>
          <a:p>
            <a:r>
              <a:rPr lang="cs-CZ" baseline="0" dirty="0" smtClean="0"/>
              <a:t>M (</a:t>
            </a:r>
            <a:r>
              <a:rPr lang="cs-CZ" baseline="0" dirty="0" err="1" smtClean="0"/>
              <a:t>Kr</a:t>
            </a:r>
            <a:r>
              <a:rPr lang="cs-CZ" baseline="0" dirty="0" smtClean="0"/>
              <a:t>)</a:t>
            </a:r>
            <a:r>
              <a:rPr lang="en-US" baseline="0" dirty="0" smtClean="0"/>
              <a:t> 83,8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9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smtClean="0"/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82F3C1-B889-4CA8-8B78-CD7D492565DB}" type="slidenum">
              <a:rPr lang="cs-CZ" altLang="en-US"/>
              <a:pPr/>
              <a:t>17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444910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609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/>
              <a:t>Stabilní a ekonomický provoz – stabilní dodávky elektrické</a:t>
            </a:r>
            <a:r>
              <a:rPr lang="cs-CZ" sz="1200" baseline="0" dirty="0" smtClean="0"/>
              <a:t> energie, možnost využití tepla pro vytápění, výrobu vodíku</a:t>
            </a:r>
          </a:p>
          <a:p>
            <a:endParaRPr lang="cs-CZ" sz="1200" baseline="0" dirty="0" smtClean="0"/>
          </a:p>
          <a:p>
            <a:r>
              <a:rPr lang="cs-CZ" sz="1200" baseline="0" dirty="0" smtClean="0"/>
              <a:t>Náročnost na konstrukční materiály, teplonosná média</a:t>
            </a:r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88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roce 2002 představilo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Mezinároní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fórum návrh šesti základních konceptů nových reaktorů, které podle jejich představ naplňují požadavky na budoucí rozvoj jaderné energetiky.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((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 Reaktory s velmi vysokou teplotou,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II. Reaktory využívající vodu v superkritické fázi, </a:t>
            </a:r>
            <a:r>
              <a:rPr lang="pl-PL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 Reaktory založené na roztavených solích,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IV. Rychlé reaktory chlazené plynem, V. Sodíkem chlazené rychlé reaktory,</a:t>
            </a:r>
            <a:r>
              <a:rPr lang="cs-CZ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VI. Olovem chlazené rychlé reaktory,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</a:t>
            </a:r>
            <a:endParaRPr lang="cs-CZ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086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Během provozu reaktoru je helium v primárním okruhu neustále znečišťováno z mnoha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různých zdrojů. Jedná se o průniky znečišťujících látek, vody a vzduchu, malé množství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nečistot je také adsorbováno v grafitu, který je součástí paliva. Při zvýšení teploty dojde</a:t>
            </a:r>
          </a:p>
          <a:p>
            <a:r>
              <a:rPr lang="cs-C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desorpci nečistot. Zdroje jednotlivých nečistot jsou znázorněny na Obr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471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2F6EF-5CAA-4580-94BA-72A1967C17BF}" type="slidenum">
              <a:rPr lang="cs-CZ" altLang="en-US" smtClean="0"/>
              <a:pPr>
                <a:defRPr/>
              </a:pPr>
              <a:t>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31288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2F6EF-5CAA-4580-94BA-72A1967C17BF}" type="slidenum">
              <a:rPr lang="cs-CZ" altLang="en-US" smtClean="0"/>
              <a:pPr>
                <a:defRPr/>
              </a:pPr>
              <a:t>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5627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Biologically most significant fission products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Noble gases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85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Kr T½=10,8 y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133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Xe T½=5,3 d 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87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Kr T½=1,3 h 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135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Xe T½=9,2 h 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88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Kr T½=2,8 h 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Volatiles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129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 T½=1,6 ⋅10</a:t>
            </a:r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y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135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 T½=6,7 h 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131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 T½=8 d 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134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Cs T½=2,1 y 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133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I T½=21 h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kern="1200" baseline="300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137</a:t>
            </a:r>
            <a:r>
              <a:rPr lang="cs-CZ" sz="12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Cs T½=30 y</a:t>
            </a:r>
            <a:endParaRPr lang="en-US" sz="120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12F6EF-5CAA-4580-94BA-72A1967C17BF}" type="slidenum">
              <a:rPr lang="cs-CZ" altLang="en-US" smtClean="0"/>
              <a:pPr>
                <a:defRPr/>
              </a:pPr>
              <a:t>7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7119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46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DE84D-C212-4054-A8B8-CB5E3BFD5217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82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1547813" y="0"/>
            <a:ext cx="7596187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628775"/>
            <a:ext cx="6840538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  <a:endParaRPr lang="cs-CZ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284538"/>
            <a:ext cx="6840538" cy="29527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  <a:endParaRPr lang="cs-CZ" noProof="0" dirty="0" smtClean="0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2914650" y="693738"/>
            <a:ext cx="5761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500" b="1" dirty="0"/>
              <a:t>VYSOKÁ ŠKOLA CHEMICKO-TECHNOLOGICKÁ V PRAZE</a:t>
            </a:r>
            <a:r>
              <a:rPr lang="cs-CZ" dirty="0"/>
              <a:t/>
            </a:r>
            <a:br>
              <a:rPr lang="cs-CZ" dirty="0"/>
            </a:br>
            <a:r>
              <a:rPr lang="cs-CZ" sz="1300" b="1" dirty="0" smtClean="0"/>
              <a:t>Fakulta technologie ochrany prostředí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14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Ústav plynných a pevných paliv a ochrany ovzduší</a:t>
            </a:r>
            <a:endParaRPr lang="cs-CZ" sz="1300" dirty="0"/>
          </a:p>
        </p:txBody>
      </p:sp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211138" y="115888"/>
            <a:ext cx="1993900" cy="2089150"/>
            <a:chOff x="133" y="73"/>
            <a:chExt cx="1256" cy="1316"/>
          </a:xfrm>
        </p:grpSpPr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133" y="81"/>
              <a:ext cx="1256" cy="1308"/>
            </a:xfrm>
            <a:custGeom>
              <a:avLst/>
              <a:gdLst>
                <a:gd name="T0" fmla="*/ 125 w 1122"/>
                <a:gd name="T1" fmla="*/ 594 h 1169"/>
                <a:gd name="T2" fmla="*/ 239 w 1122"/>
                <a:gd name="T3" fmla="*/ 1063 h 1169"/>
                <a:gd name="T4" fmla="*/ 734 w 1122"/>
                <a:gd name="T5" fmla="*/ 1068 h 1169"/>
                <a:gd name="T6" fmla="*/ 764 w 1122"/>
                <a:gd name="T7" fmla="*/ 567 h 1169"/>
                <a:gd name="T8" fmla="*/ 965 w 1122"/>
                <a:gd name="T9" fmla="*/ 214 h 1169"/>
                <a:gd name="T10" fmla="*/ 1040 w 1122"/>
                <a:gd name="T11" fmla="*/ 200 h 1169"/>
                <a:gd name="T12" fmla="*/ 1114 w 1122"/>
                <a:gd name="T13" fmla="*/ 117 h 1169"/>
                <a:gd name="T14" fmla="*/ 1014 w 1122"/>
                <a:gd name="T15" fmla="*/ 117 h 1169"/>
                <a:gd name="T16" fmla="*/ 619 w 1122"/>
                <a:gd name="T17" fmla="*/ 581 h 1169"/>
                <a:gd name="T18" fmla="*/ 644 w 1122"/>
                <a:gd name="T19" fmla="*/ 900 h 1169"/>
                <a:gd name="T20" fmla="*/ 241 w 1122"/>
                <a:gd name="T21" fmla="*/ 842 h 1169"/>
                <a:gd name="T22" fmla="*/ 1064 w 1122"/>
                <a:gd name="T23" fmla="*/ 8 h 1169"/>
                <a:gd name="T24" fmla="*/ 985 w 1122"/>
                <a:gd name="T25" fmla="*/ 10 h 1169"/>
                <a:gd name="T26" fmla="*/ 125 w 1122"/>
                <a:gd name="T27" fmla="*/ 594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2" h="1169">
                  <a:moveTo>
                    <a:pt x="125" y="594"/>
                  </a:moveTo>
                  <a:cubicBezTo>
                    <a:pt x="0" y="770"/>
                    <a:pt x="43" y="907"/>
                    <a:pt x="239" y="1063"/>
                  </a:cubicBezTo>
                  <a:cubicBezTo>
                    <a:pt x="450" y="1169"/>
                    <a:pt x="640" y="1116"/>
                    <a:pt x="734" y="1068"/>
                  </a:cubicBezTo>
                  <a:cubicBezTo>
                    <a:pt x="1020" y="874"/>
                    <a:pt x="857" y="627"/>
                    <a:pt x="764" y="567"/>
                  </a:cubicBezTo>
                  <a:cubicBezTo>
                    <a:pt x="647" y="454"/>
                    <a:pt x="705" y="335"/>
                    <a:pt x="965" y="214"/>
                  </a:cubicBezTo>
                  <a:cubicBezTo>
                    <a:pt x="975" y="211"/>
                    <a:pt x="994" y="191"/>
                    <a:pt x="1040" y="200"/>
                  </a:cubicBezTo>
                  <a:cubicBezTo>
                    <a:pt x="1122" y="181"/>
                    <a:pt x="1113" y="125"/>
                    <a:pt x="1114" y="117"/>
                  </a:cubicBezTo>
                  <a:cubicBezTo>
                    <a:pt x="1110" y="108"/>
                    <a:pt x="1112" y="74"/>
                    <a:pt x="1014" y="117"/>
                  </a:cubicBezTo>
                  <a:cubicBezTo>
                    <a:pt x="925" y="186"/>
                    <a:pt x="440" y="392"/>
                    <a:pt x="619" y="581"/>
                  </a:cubicBezTo>
                  <a:cubicBezTo>
                    <a:pt x="779" y="801"/>
                    <a:pt x="644" y="900"/>
                    <a:pt x="644" y="900"/>
                  </a:cubicBezTo>
                  <a:cubicBezTo>
                    <a:pt x="373" y="1046"/>
                    <a:pt x="241" y="842"/>
                    <a:pt x="241" y="842"/>
                  </a:cubicBezTo>
                  <a:cubicBezTo>
                    <a:pt x="45" y="541"/>
                    <a:pt x="830" y="171"/>
                    <a:pt x="1064" y="8"/>
                  </a:cubicBezTo>
                  <a:cubicBezTo>
                    <a:pt x="1069" y="2"/>
                    <a:pt x="996" y="0"/>
                    <a:pt x="985" y="10"/>
                  </a:cubicBezTo>
                  <a:cubicBezTo>
                    <a:pt x="604" y="206"/>
                    <a:pt x="249" y="418"/>
                    <a:pt x="125" y="59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810" y="73"/>
              <a:ext cx="527" cy="239"/>
            </a:xfrm>
            <a:custGeom>
              <a:avLst/>
              <a:gdLst>
                <a:gd name="T0" fmla="*/ 131 w 402"/>
                <a:gd name="T1" fmla="*/ 117 h 182"/>
                <a:gd name="T2" fmla="*/ 130 w 402"/>
                <a:gd name="T3" fmla="*/ 175 h 182"/>
                <a:gd name="T4" fmla="*/ 397 w 402"/>
                <a:gd name="T5" fmla="*/ 13 h 182"/>
                <a:gd name="T6" fmla="*/ 325 w 402"/>
                <a:gd name="T7" fmla="*/ 15 h 182"/>
                <a:gd name="T8" fmla="*/ 131 w 402"/>
                <a:gd name="T9" fmla="*/ 1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82">
                  <a:moveTo>
                    <a:pt x="131" y="117"/>
                  </a:moveTo>
                  <a:cubicBezTo>
                    <a:pt x="128" y="123"/>
                    <a:pt x="131" y="166"/>
                    <a:pt x="130" y="175"/>
                  </a:cubicBezTo>
                  <a:cubicBezTo>
                    <a:pt x="139" y="169"/>
                    <a:pt x="190" y="145"/>
                    <a:pt x="397" y="13"/>
                  </a:cubicBezTo>
                  <a:cubicBezTo>
                    <a:pt x="402" y="8"/>
                    <a:pt x="335" y="0"/>
                    <a:pt x="325" y="15"/>
                  </a:cubicBezTo>
                  <a:cubicBezTo>
                    <a:pt x="0" y="182"/>
                    <a:pt x="247" y="57"/>
                    <a:pt x="131" y="11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976" y="703"/>
              <a:ext cx="305" cy="559"/>
            </a:xfrm>
            <a:custGeom>
              <a:avLst/>
              <a:gdLst>
                <a:gd name="T0" fmla="*/ 0 w 233"/>
                <a:gd name="T1" fmla="*/ 426 h 426"/>
                <a:gd name="T2" fmla="*/ 4 w 233"/>
                <a:gd name="T3" fmla="*/ 0 h 426"/>
                <a:gd name="T4" fmla="*/ 0 w 233"/>
                <a:gd name="T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426">
                  <a:moveTo>
                    <a:pt x="0" y="426"/>
                  </a:moveTo>
                  <a:cubicBezTo>
                    <a:pt x="233" y="246"/>
                    <a:pt x="85" y="68"/>
                    <a:pt x="4" y="0"/>
                  </a:cubicBezTo>
                  <a:cubicBezTo>
                    <a:pt x="3" y="2"/>
                    <a:pt x="0" y="426"/>
                    <a:pt x="0" y="42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976" y="162"/>
              <a:ext cx="412" cy="312"/>
            </a:xfrm>
            <a:custGeom>
              <a:avLst/>
              <a:gdLst>
                <a:gd name="T0" fmla="*/ 4 w 412"/>
                <a:gd name="T1" fmla="*/ 312 h 312"/>
                <a:gd name="T2" fmla="*/ 237 w 412"/>
                <a:gd name="T3" fmla="*/ 162 h 312"/>
                <a:gd name="T4" fmla="*/ 320 w 412"/>
                <a:gd name="T5" fmla="*/ 147 h 312"/>
                <a:gd name="T6" fmla="*/ 407 w 412"/>
                <a:gd name="T7" fmla="*/ 46 h 312"/>
                <a:gd name="T8" fmla="*/ 289 w 412"/>
                <a:gd name="T9" fmla="*/ 48 h 312"/>
                <a:gd name="T10" fmla="*/ 2 w 412"/>
                <a:gd name="T11" fmla="*/ 224 h 312"/>
                <a:gd name="T12" fmla="*/ 4 w 412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312">
                  <a:moveTo>
                    <a:pt x="4" y="312"/>
                  </a:moveTo>
                  <a:cubicBezTo>
                    <a:pt x="79" y="236"/>
                    <a:pt x="183" y="189"/>
                    <a:pt x="237" y="162"/>
                  </a:cubicBezTo>
                  <a:cubicBezTo>
                    <a:pt x="248" y="159"/>
                    <a:pt x="269" y="136"/>
                    <a:pt x="320" y="147"/>
                  </a:cubicBezTo>
                  <a:cubicBezTo>
                    <a:pt x="412" y="126"/>
                    <a:pt x="405" y="55"/>
                    <a:pt x="407" y="46"/>
                  </a:cubicBezTo>
                  <a:cubicBezTo>
                    <a:pt x="403" y="35"/>
                    <a:pt x="398" y="0"/>
                    <a:pt x="289" y="48"/>
                  </a:cubicBezTo>
                  <a:cubicBezTo>
                    <a:pt x="223" y="84"/>
                    <a:pt x="57" y="193"/>
                    <a:pt x="2" y="224"/>
                  </a:cubicBezTo>
                  <a:cubicBezTo>
                    <a:pt x="0" y="231"/>
                    <a:pt x="0" y="300"/>
                    <a:pt x="4" y="31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3" name="Picture 2" descr="C:\Users\janaka\Desktop\logoVSCHT_ikona\logoVSCHT_ikona_PNG\logoVSCHT_ikon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694532"/>
            <a:ext cx="677862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7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38975" y="115888"/>
            <a:ext cx="1781175" cy="648176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92275" y="115888"/>
            <a:ext cx="5194300" cy="648176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07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372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47943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537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14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9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739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4735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4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24538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82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4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070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92275" y="1700213"/>
            <a:ext cx="3487738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32413" y="1700213"/>
            <a:ext cx="3487737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66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451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59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225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631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8706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47813" y="0"/>
            <a:ext cx="7596187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2275" y="1700213"/>
            <a:ext cx="71278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547813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68538" y="260350"/>
            <a:ext cx="648017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cs-CZ" sz="4400" b="1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021188" y="115888"/>
            <a:ext cx="6151262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Nadpis</a:t>
            </a: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8216900" y="892175"/>
            <a:ext cx="8302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sz="1500" b="1" dirty="0"/>
              <a:t>VŠCHT</a:t>
            </a:r>
          </a:p>
          <a:p>
            <a:pPr algn="ctr"/>
            <a:r>
              <a:rPr lang="cs-CZ" sz="1500" b="1" dirty="0"/>
              <a:t>Praha</a:t>
            </a: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211138" y="115888"/>
            <a:ext cx="1993900" cy="2089150"/>
            <a:chOff x="133" y="73"/>
            <a:chExt cx="1256" cy="1316"/>
          </a:xfrm>
        </p:grpSpPr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133" y="81"/>
              <a:ext cx="1256" cy="1308"/>
            </a:xfrm>
            <a:custGeom>
              <a:avLst/>
              <a:gdLst>
                <a:gd name="T0" fmla="*/ 125 w 1122"/>
                <a:gd name="T1" fmla="*/ 594 h 1169"/>
                <a:gd name="T2" fmla="*/ 239 w 1122"/>
                <a:gd name="T3" fmla="*/ 1063 h 1169"/>
                <a:gd name="T4" fmla="*/ 734 w 1122"/>
                <a:gd name="T5" fmla="*/ 1068 h 1169"/>
                <a:gd name="T6" fmla="*/ 764 w 1122"/>
                <a:gd name="T7" fmla="*/ 567 h 1169"/>
                <a:gd name="T8" fmla="*/ 965 w 1122"/>
                <a:gd name="T9" fmla="*/ 214 h 1169"/>
                <a:gd name="T10" fmla="*/ 1040 w 1122"/>
                <a:gd name="T11" fmla="*/ 200 h 1169"/>
                <a:gd name="T12" fmla="*/ 1114 w 1122"/>
                <a:gd name="T13" fmla="*/ 117 h 1169"/>
                <a:gd name="T14" fmla="*/ 1014 w 1122"/>
                <a:gd name="T15" fmla="*/ 117 h 1169"/>
                <a:gd name="T16" fmla="*/ 619 w 1122"/>
                <a:gd name="T17" fmla="*/ 581 h 1169"/>
                <a:gd name="T18" fmla="*/ 644 w 1122"/>
                <a:gd name="T19" fmla="*/ 900 h 1169"/>
                <a:gd name="T20" fmla="*/ 241 w 1122"/>
                <a:gd name="T21" fmla="*/ 842 h 1169"/>
                <a:gd name="T22" fmla="*/ 1064 w 1122"/>
                <a:gd name="T23" fmla="*/ 8 h 1169"/>
                <a:gd name="T24" fmla="*/ 985 w 1122"/>
                <a:gd name="T25" fmla="*/ 10 h 1169"/>
                <a:gd name="T26" fmla="*/ 125 w 1122"/>
                <a:gd name="T27" fmla="*/ 594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2" h="1169">
                  <a:moveTo>
                    <a:pt x="125" y="594"/>
                  </a:moveTo>
                  <a:cubicBezTo>
                    <a:pt x="0" y="770"/>
                    <a:pt x="43" y="907"/>
                    <a:pt x="239" y="1063"/>
                  </a:cubicBezTo>
                  <a:cubicBezTo>
                    <a:pt x="450" y="1169"/>
                    <a:pt x="640" y="1116"/>
                    <a:pt x="734" y="1068"/>
                  </a:cubicBezTo>
                  <a:cubicBezTo>
                    <a:pt x="1020" y="874"/>
                    <a:pt x="857" y="627"/>
                    <a:pt x="764" y="567"/>
                  </a:cubicBezTo>
                  <a:cubicBezTo>
                    <a:pt x="647" y="454"/>
                    <a:pt x="705" y="335"/>
                    <a:pt x="965" y="214"/>
                  </a:cubicBezTo>
                  <a:cubicBezTo>
                    <a:pt x="975" y="211"/>
                    <a:pt x="994" y="191"/>
                    <a:pt x="1040" y="200"/>
                  </a:cubicBezTo>
                  <a:cubicBezTo>
                    <a:pt x="1122" y="181"/>
                    <a:pt x="1113" y="125"/>
                    <a:pt x="1114" y="117"/>
                  </a:cubicBezTo>
                  <a:cubicBezTo>
                    <a:pt x="1110" y="108"/>
                    <a:pt x="1112" y="74"/>
                    <a:pt x="1014" y="117"/>
                  </a:cubicBezTo>
                  <a:cubicBezTo>
                    <a:pt x="925" y="186"/>
                    <a:pt x="440" y="392"/>
                    <a:pt x="619" y="581"/>
                  </a:cubicBezTo>
                  <a:cubicBezTo>
                    <a:pt x="779" y="801"/>
                    <a:pt x="644" y="900"/>
                    <a:pt x="644" y="900"/>
                  </a:cubicBezTo>
                  <a:cubicBezTo>
                    <a:pt x="373" y="1046"/>
                    <a:pt x="241" y="842"/>
                    <a:pt x="241" y="842"/>
                  </a:cubicBezTo>
                  <a:cubicBezTo>
                    <a:pt x="45" y="541"/>
                    <a:pt x="830" y="171"/>
                    <a:pt x="1064" y="8"/>
                  </a:cubicBezTo>
                  <a:cubicBezTo>
                    <a:pt x="1069" y="2"/>
                    <a:pt x="996" y="0"/>
                    <a:pt x="985" y="10"/>
                  </a:cubicBezTo>
                  <a:cubicBezTo>
                    <a:pt x="604" y="206"/>
                    <a:pt x="249" y="418"/>
                    <a:pt x="125" y="59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810" y="73"/>
              <a:ext cx="527" cy="239"/>
            </a:xfrm>
            <a:custGeom>
              <a:avLst/>
              <a:gdLst>
                <a:gd name="T0" fmla="*/ 131 w 402"/>
                <a:gd name="T1" fmla="*/ 117 h 182"/>
                <a:gd name="T2" fmla="*/ 130 w 402"/>
                <a:gd name="T3" fmla="*/ 175 h 182"/>
                <a:gd name="T4" fmla="*/ 397 w 402"/>
                <a:gd name="T5" fmla="*/ 13 h 182"/>
                <a:gd name="T6" fmla="*/ 325 w 402"/>
                <a:gd name="T7" fmla="*/ 15 h 182"/>
                <a:gd name="T8" fmla="*/ 131 w 402"/>
                <a:gd name="T9" fmla="*/ 1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182">
                  <a:moveTo>
                    <a:pt x="131" y="117"/>
                  </a:moveTo>
                  <a:cubicBezTo>
                    <a:pt x="128" y="123"/>
                    <a:pt x="131" y="166"/>
                    <a:pt x="130" y="175"/>
                  </a:cubicBezTo>
                  <a:cubicBezTo>
                    <a:pt x="139" y="169"/>
                    <a:pt x="190" y="145"/>
                    <a:pt x="397" y="13"/>
                  </a:cubicBezTo>
                  <a:cubicBezTo>
                    <a:pt x="402" y="8"/>
                    <a:pt x="335" y="0"/>
                    <a:pt x="325" y="15"/>
                  </a:cubicBezTo>
                  <a:cubicBezTo>
                    <a:pt x="0" y="182"/>
                    <a:pt x="247" y="57"/>
                    <a:pt x="131" y="117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976" y="703"/>
              <a:ext cx="305" cy="559"/>
            </a:xfrm>
            <a:custGeom>
              <a:avLst/>
              <a:gdLst>
                <a:gd name="T0" fmla="*/ 0 w 233"/>
                <a:gd name="T1" fmla="*/ 426 h 426"/>
                <a:gd name="T2" fmla="*/ 4 w 233"/>
                <a:gd name="T3" fmla="*/ 0 h 426"/>
                <a:gd name="T4" fmla="*/ 0 w 233"/>
                <a:gd name="T5" fmla="*/ 426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426">
                  <a:moveTo>
                    <a:pt x="0" y="426"/>
                  </a:moveTo>
                  <a:cubicBezTo>
                    <a:pt x="233" y="246"/>
                    <a:pt x="85" y="68"/>
                    <a:pt x="4" y="0"/>
                  </a:cubicBezTo>
                  <a:cubicBezTo>
                    <a:pt x="3" y="2"/>
                    <a:pt x="0" y="426"/>
                    <a:pt x="0" y="42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976" y="162"/>
              <a:ext cx="412" cy="312"/>
            </a:xfrm>
            <a:custGeom>
              <a:avLst/>
              <a:gdLst>
                <a:gd name="T0" fmla="*/ 4 w 412"/>
                <a:gd name="T1" fmla="*/ 312 h 312"/>
                <a:gd name="T2" fmla="*/ 237 w 412"/>
                <a:gd name="T3" fmla="*/ 162 h 312"/>
                <a:gd name="T4" fmla="*/ 320 w 412"/>
                <a:gd name="T5" fmla="*/ 147 h 312"/>
                <a:gd name="T6" fmla="*/ 407 w 412"/>
                <a:gd name="T7" fmla="*/ 46 h 312"/>
                <a:gd name="T8" fmla="*/ 289 w 412"/>
                <a:gd name="T9" fmla="*/ 48 h 312"/>
                <a:gd name="T10" fmla="*/ 2 w 412"/>
                <a:gd name="T11" fmla="*/ 224 h 312"/>
                <a:gd name="T12" fmla="*/ 4 w 412"/>
                <a:gd name="T1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312">
                  <a:moveTo>
                    <a:pt x="4" y="312"/>
                  </a:moveTo>
                  <a:cubicBezTo>
                    <a:pt x="79" y="236"/>
                    <a:pt x="183" y="189"/>
                    <a:pt x="237" y="162"/>
                  </a:cubicBezTo>
                  <a:cubicBezTo>
                    <a:pt x="248" y="159"/>
                    <a:pt x="269" y="136"/>
                    <a:pt x="320" y="147"/>
                  </a:cubicBezTo>
                  <a:cubicBezTo>
                    <a:pt x="412" y="126"/>
                    <a:pt x="405" y="55"/>
                    <a:pt x="407" y="46"/>
                  </a:cubicBezTo>
                  <a:cubicBezTo>
                    <a:pt x="403" y="35"/>
                    <a:pt x="398" y="0"/>
                    <a:pt x="289" y="48"/>
                  </a:cubicBezTo>
                  <a:cubicBezTo>
                    <a:pt x="223" y="84"/>
                    <a:pt x="57" y="193"/>
                    <a:pt x="2" y="224"/>
                  </a:cubicBezTo>
                  <a:cubicBezTo>
                    <a:pt x="0" y="231"/>
                    <a:pt x="0" y="300"/>
                    <a:pt x="4" y="31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pic>
        <p:nvPicPr>
          <p:cNvPr id="14" name="Picture 3" descr="C:\Users\janaka\Desktop\logoVSCHT_ikona\logoVSCHT_ikona_PNG\logoVSCHT_ikona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855" y="115888"/>
            <a:ext cx="810351" cy="81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­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package" Target="../embeddings/List_aplikace_Microsoft_Excel3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anaka@vscht.cz" TargetMode="Externa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V_kres_Microsoft_Visia1.vsd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package" Target="../embeddings/V_kres_Microsoft_Visia2.vs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19672" y="1844824"/>
            <a:ext cx="7129041" cy="4392464"/>
          </a:xfrm>
        </p:spPr>
        <p:txBody>
          <a:bodyPr/>
          <a:lstStyle/>
          <a:p>
            <a:pPr algn="ctr"/>
            <a:endParaRPr lang="cs-CZ" sz="2400" b="1" cap="all" dirty="0" smtClean="0"/>
          </a:p>
          <a:p>
            <a:pPr algn="ctr"/>
            <a:r>
              <a:rPr lang="cs-CZ" sz="3200" b="1" cap="all" dirty="0"/>
              <a:t>Adsorpce vzácných </a:t>
            </a:r>
            <a:r>
              <a:rPr lang="cs-CZ" sz="3200" b="1" cap="all" dirty="0" smtClean="0"/>
              <a:t>plynů</a:t>
            </a:r>
            <a:endParaRPr lang="en-US" sz="3200" b="1" cap="all" dirty="0" smtClean="0"/>
          </a:p>
          <a:p>
            <a:pPr algn="ctr"/>
            <a:r>
              <a:rPr lang="cs-CZ" sz="3200" b="1" cap="all" dirty="0" smtClean="0"/>
              <a:t> </a:t>
            </a:r>
            <a:r>
              <a:rPr lang="cs-CZ" sz="3200" b="1" cap="all" dirty="0"/>
              <a:t>z helia</a:t>
            </a:r>
            <a:endParaRPr lang="en-US" sz="3200" b="1" cap="all" dirty="0" smtClean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907704" y="4041056"/>
            <a:ext cx="61206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Autoři:			Ing. Martin Janák</a:t>
            </a:r>
          </a:p>
          <a:p>
            <a:pPr>
              <a:lnSpc>
                <a:spcPct val="150000"/>
              </a:lnSpc>
            </a:pPr>
            <a:r>
              <a:rPr lang="cs-CZ" dirty="0"/>
              <a:t>	</a:t>
            </a:r>
            <a:r>
              <a:rPr lang="en-US" dirty="0" smtClean="0"/>
              <a:t>		</a:t>
            </a:r>
            <a:r>
              <a:rPr lang="cs-CZ" dirty="0" smtClean="0"/>
              <a:t>doc</a:t>
            </a:r>
            <a:r>
              <a:rPr lang="cs-CZ" dirty="0"/>
              <a:t>. Ing. Karel Ciahotný, </a:t>
            </a:r>
            <a:r>
              <a:rPr lang="cs-CZ" dirty="0" smtClean="0"/>
              <a:t>CSc.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pic>
        <p:nvPicPr>
          <p:cNvPr id="10242" name="Picture 2" descr="http://files.odpady.webnode.cz/200006409-6a6526c58d/TVIP_titulka20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80" y="5229200"/>
            <a:ext cx="7106033" cy="131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dirty="0" smtClean="0"/>
              <a:t>Analýza směsi</a:t>
            </a:r>
            <a:endParaRPr lang="en-US" altLang="en-US" sz="4000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91680" y="1636338"/>
            <a:ext cx="7127875" cy="48974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smtClean="0"/>
              <a:t>GC – </a:t>
            </a:r>
            <a:r>
              <a:rPr lang="cs-CZ" sz="2000" b="1" dirty="0" smtClean="0"/>
              <a:t>PDHID</a:t>
            </a:r>
            <a:r>
              <a:rPr lang="cs-CZ" sz="2000" dirty="0" smtClean="0"/>
              <a:t> </a:t>
            </a:r>
            <a:r>
              <a:rPr lang="en-US" sz="1800" dirty="0" smtClean="0"/>
              <a:t>(</a:t>
            </a:r>
            <a:r>
              <a:rPr lang="en-US" sz="1800" i="1" dirty="0" err="1" smtClean="0"/>
              <a:t>Aglient</a:t>
            </a:r>
            <a:r>
              <a:rPr lang="cs-CZ" sz="1800" i="1" dirty="0" smtClean="0"/>
              <a:t> </a:t>
            </a:r>
            <a:r>
              <a:rPr lang="en-US" sz="1800" i="1" dirty="0" smtClean="0"/>
              <a:t>technologies</a:t>
            </a:r>
            <a:r>
              <a:rPr lang="cs-CZ" sz="1800" i="1" dirty="0" smtClean="0"/>
              <a:t> </a:t>
            </a:r>
            <a:r>
              <a:rPr lang="cs-CZ" sz="1800" i="1" dirty="0"/>
              <a:t>model 7890B</a:t>
            </a:r>
            <a:r>
              <a:rPr lang="cs-CZ" sz="1800" dirty="0"/>
              <a:t> </a:t>
            </a:r>
            <a:r>
              <a:rPr lang="en-US" sz="1800" dirty="0" smtClean="0"/>
              <a:t>)</a:t>
            </a:r>
            <a:endParaRPr lang="en-US" sz="1800" b="1" dirty="0" smtClean="0"/>
          </a:p>
          <a:p>
            <a:pPr marL="0" indent="0">
              <a:buNone/>
              <a:defRPr/>
            </a:pPr>
            <a:r>
              <a:rPr lang="cs-CZ" sz="1600" dirty="0" smtClean="0"/>
              <a:t>Plynový chromatogram s pulzně ionizačním</a:t>
            </a:r>
          </a:p>
          <a:p>
            <a:pPr marL="0" indent="0">
              <a:buNone/>
              <a:defRPr/>
            </a:pPr>
            <a:r>
              <a:rPr lang="cs-CZ" sz="1600" dirty="0" smtClean="0"/>
              <a:t>heliovým detektorem</a:t>
            </a:r>
          </a:p>
          <a:p>
            <a:pPr marL="285750" lvl="1" defTabSz="1435100">
              <a:buFontTx/>
              <a:buChar char="-"/>
              <a:tabLst>
                <a:tab pos="1435100" algn="l"/>
              </a:tabLst>
              <a:defRPr/>
            </a:pPr>
            <a:r>
              <a:rPr lang="cs-CZ" sz="1600" dirty="0" smtClean="0"/>
              <a:t>Výhody</a:t>
            </a:r>
            <a:r>
              <a:rPr lang="en-US" sz="1600" dirty="0" smtClean="0"/>
              <a:t>: </a:t>
            </a:r>
            <a:r>
              <a:rPr lang="cs-CZ" sz="1600" dirty="0" smtClean="0"/>
              <a:t>	</a:t>
            </a:r>
            <a:r>
              <a:rPr lang="cs-CZ" sz="1600" b="1" dirty="0" smtClean="0"/>
              <a:t>velmi </a:t>
            </a:r>
            <a:r>
              <a:rPr lang="cs-CZ" sz="1600" dirty="0" smtClean="0"/>
              <a:t>citlivý</a:t>
            </a:r>
            <a:endParaRPr lang="en-US" sz="1600" dirty="0" smtClean="0"/>
          </a:p>
          <a:p>
            <a:pPr marL="1435100" lvl="1" indent="0">
              <a:buNone/>
              <a:defRPr/>
            </a:pPr>
            <a:r>
              <a:rPr lang="cs-CZ" sz="1600" dirty="0" smtClean="0"/>
              <a:t>nedestruktivní</a:t>
            </a:r>
            <a:endParaRPr lang="en-US" sz="1600" dirty="0" smtClean="0"/>
          </a:p>
          <a:p>
            <a:pPr marL="1435100" lvl="1" indent="0">
              <a:buNone/>
              <a:defRPr/>
            </a:pPr>
            <a:r>
              <a:rPr lang="cs-CZ" sz="1600" dirty="0" smtClean="0"/>
              <a:t>universální</a:t>
            </a:r>
            <a:endParaRPr lang="en-US" sz="1600" dirty="0" smtClean="0"/>
          </a:p>
          <a:p>
            <a:pPr marL="0" indent="-134937">
              <a:buNone/>
              <a:defRPr/>
            </a:pPr>
            <a:r>
              <a:rPr lang="cs-CZ" sz="1600" dirty="0" smtClean="0"/>
              <a:t>Čas analýzy</a:t>
            </a:r>
            <a:r>
              <a:rPr lang="en-US" sz="1600" dirty="0" smtClean="0"/>
              <a:t>:	10 – 15 min</a:t>
            </a:r>
          </a:p>
          <a:p>
            <a:pPr marL="0" indent="-134937">
              <a:buNone/>
              <a:defRPr/>
            </a:pPr>
            <a:r>
              <a:rPr lang="cs-CZ" sz="1600" dirty="0" smtClean="0"/>
              <a:t>Použitá kolona</a:t>
            </a:r>
            <a:r>
              <a:rPr lang="en-US" sz="1600" dirty="0" smtClean="0"/>
              <a:t>:	</a:t>
            </a:r>
            <a:r>
              <a:rPr lang="en-US" sz="1600" dirty="0" err="1" smtClean="0"/>
              <a:t>ShinCarbon</a:t>
            </a:r>
            <a:r>
              <a:rPr lang="en-US" sz="1600" dirty="0" smtClean="0"/>
              <a:t> ST 100/120 (2m x 1 mm)</a:t>
            </a:r>
            <a:endParaRPr lang="cs-CZ" sz="1600" dirty="0" smtClean="0"/>
          </a:p>
          <a:p>
            <a:pPr marL="457200" lvl="1" indent="0">
              <a:buNone/>
              <a:defRPr/>
            </a:pPr>
            <a:endParaRPr lang="cs-CZ" sz="1600" dirty="0"/>
          </a:p>
          <a:p>
            <a:pPr marL="457200" lvl="1" indent="0">
              <a:buNone/>
              <a:defRPr/>
            </a:pPr>
            <a:endParaRPr lang="cs-CZ" sz="1600" dirty="0" smtClean="0"/>
          </a:p>
          <a:p>
            <a:pPr marL="457200" lvl="1" indent="0">
              <a:buNone/>
              <a:defRPr/>
            </a:pPr>
            <a:endParaRPr lang="cs-CZ" sz="1600" dirty="0"/>
          </a:p>
          <a:p>
            <a:pPr marL="0" indent="0">
              <a:buFontTx/>
              <a:buNone/>
              <a:defRPr/>
            </a:pPr>
            <a:endParaRPr lang="cs-CZ" sz="1600" dirty="0" smtClean="0"/>
          </a:p>
          <a:p>
            <a:pPr marL="0" indent="0">
              <a:buFontTx/>
              <a:buNone/>
              <a:defRPr/>
            </a:pPr>
            <a:r>
              <a:rPr lang="cs-CZ" sz="1600" dirty="0"/>
              <a:t>	</a:t>
            </a:r>
            <a:r>
              <a:rPr lang="cs-CZ" sz="1600" dirty="0" smtClean="0"/>
              <a:t>	</a:t>
            </a:r>
            <a:endParaRPr lang="cs-CZ" sz="1200" dirty="0" smtClean="0"/>
          </a:p>
          <a:p>
            <a:pPr>
              <a:defRPr/>
            </a:pPr>
            <a:endParaRPr lang="en-US" sz="12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7440" r="5580"/>
          <a:stretch>
            <a:fillRect/>
          </a:stretch>
        </p:blipFill>
        <p:spPr bwMode="auto">
          <a:xfrm>
            <a:off x="7054439" y="1700213"/>
            <a:ext cx="1994110" cy="3124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1619672" y="4023249"/>
            <a:ext cx="5434767" cy="275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883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 </a:t>
            </a:r>
            <a:r>
              <a:rPr lang="cs-CZ" sz="3600" dirty="0" smtClean="0">
                <a:solidFill>
                  <a:srgbClr val="C00000"/>
                </a:solidFill>
              </a:rPr>
              <a:t>(22°C)</a:t>
            </a:r>
            <a:endParaRPr lang="cs-CZ" sz="3600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7442781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21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 </a:t>
            </a:r>
            <a:r>
              <a:rPr lang="cs-CZ" sz="3600" dirty="0" smtClean="0">
                <a:solidFill>
                  <a:srgbClr val="0000CC"/>
                </a:solidFill>
              </a:rPr>
              <a:t>(-75 °C)</a:t>
            </a:r>
            <a:endParaRPr lang="cs-CZ" sz="3600" dirty="0">
              <a:solidFill>
                <a:srgbClr val="0000CC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27" y="1340768"/>
            <a:ext cx="5256584" cy="53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Průběh adsorpce při teplotě </a:t>
            </a:r>
            <a:r>
              <a:rPr lang="cs-CZ" sz="4000" dirty="0">
                <a:solidFill>
                  <a:srgbClr val="C00000"/>
                </a:solidFill>
              </a:rPr>
              <a:t>22 </a:t>
            </a:r>
            <a:r>
              <a:rPr lang="cs-CZ" sz="4000" dirty="0" smtClean="0">
                <a:solidFill>
                  <a:srgbClr val="C00000"/>
                </a:solidFill>
              </a:rPr>
              <a:t>°C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60354" y="1557848"/>
            <a:ext cx="641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Vstup: </a:t>
            </a:r>
            <a:r>
              <a:rPr lang="cs-CZ" dirty="0" err="1" smtClean="0"/>
              <a:t>Kr</a:t>
            </a:r>
            <a:r>
              <a:rPr lang="cs-CZ" dirty="0" smtClean="0"/>
              <a:t> 50, Xe 100 cm</a:t>
            </a:r>
            <a:r>
              <a:rPr lang="cs-CZ" baseline="30000" dirty="0" smtClean="0"/>
              <a:t>3</a:t>
            </a:r>
            <a:r>
              <a:rPr lang="cs-CZ" dirty="0" smtClean="0"/>
              <a:t>·m</a:t>
            </a:r>
            <a:r>
              <a:rPr lang="cs-CZ" baseline="30000" dirty="0" smtClean="0"/>
              <a:t>-3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/>
              <a:t>průtok </a:t>
            </a:r>
            <a:r>
              <a:rPr lang="cs-CZ" dirty="0" smtClean="0"/>
              <a:t>0,50 l·min</a:t>
            </a:r>
            <a:r>
              <a:rPr lang="cs-CZ" baseline="30000" dirty="0" smtClean="0"/>
              <a:t>-1</a:t>
            </a:r>
            <a:r>
              <a:rPr lang="cs-CZ" dirty="0"/>
              <a:t>;</a:t>
            </a:r>
            <a:r>
              <a:rPr lang="cs-CZ" dirty="0" smtClean="0"/>
              <a:t> tlak 4 </a:t>
            </a:r>
            <a:r>
              <a:rPr lang="cs-CZ" dirty="0" err="1" smtClean="0"/>
              <a:t>Mpa</a:t>
            </a:r>
            <a:r>
              <a:rPr lang="cs-CZ" dirty="0" smtClean="0"/>
              <a:t>,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188" y="1927180"/>
            <a:ext cx="6751013" cy="4845180"/>
          </a:xfrm>
          <a:prstGeom prst="rect">
            <a:avLst/>
          </a:prstGeom>
          <a:noFill/>
        </p:spPr>
      </p:pic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050089"/>
              </p:ext>
            </p:extLst>
          </p:nvPr>
        </p:nvGraphicFramePr>
        <p:xfrm>
          <a:off x="178100" y="2417828"/>
          <a:ext cx="18430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List" r:id="rId4" imgW="1838270" imgH="981086" progId="Excel.Sheet.12">
                  <p:embed/>
                </p:oleObj>
              </mc:Choice>
              <mc:Fallback>
                <p:oleObj name="List" r:id="rId4" imgW="1838270" imgH="9810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8100" y="2417828"/>
                        <a:ext cx="1843088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5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6864673"/>
              </p:ext>
            </p:extLst>
          </p:nvPr>
        </p:nvGraphicFramePr>
        <p:xfrm>
          <a:off x="1692275" y="1778000"/>
          <a:ext cx="7239001" cy="4962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Zvýšení kapacity v závislosti na teplotě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0919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Průběh adsorpce při teplotě </a:t>
            </a:r>
            <a:r>
              <a:rPr lang="cs-CZ" sz="4000" dirty="0" smtClean="0">
                <a:solidFill>
                  <a:srgbClr val="0000CC"/>
                </a:solidFill>
              </a:rPr>
              <a:t>-75 °C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960354" y="1557848"/>
            <a:ext cx="641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Vstup: </a:t>
            </a:r>
            <a:r>
              <a:rPr lang="cs-CZ" dirty="0" err="1" smtClean="0"/>
              <a:t>Kr</a:t>
            </a:r>
            <a:r>
              <a:rPr lang="cs-CZ" dirty="0" smtClean="0"/>
              <a:t> 50, Xe 100 cm</a:t>
            </a:r>
            <a:r>
              <a:rPr lang="cs-CZ" baseline="30000" dirty="0" smtClean="0"/>
              <a:t>3</a:t>
            </a:r>
            <a:r>
              <a:rPr lang="cs-CZ" dirty="0" smtClean="0"/>
              <a:t>·m</a:t>
            </a:r>
            <a:r>
              <a:rPr lang="cs-CZ" baseline="30000" dirty="0" smtClean="0"/>
              <a:t>-3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/>
              <a:t>průtok </a:t>
            </a:r>
            <a:r>
              <a:rPr lang="cs-CZ" dirty="0" smtClean="0"/>
              <a:t>0,50 l·min</a:t>
            </a:r>
            <a:r>
              <a:rPr lang="cs-CZ" baseline="30000" dirty="0" smtClean="0"/>
              <a:t>-1</a:t>
            </a:r>
            <a:r>
              <a:rPr lang="cs-CZ" dirty="0"/>
              <a:t>;</a:t>
            </a:r>
            <a:r>
              <a:rPr lang="cs-CZ" dirty="0" smtClean="0"/>
              <a:t> tlak 4 </a:t>
            </a:r>
            <a:r>
              <a:rPr lang="cs-CZ" dirty="0" err="1" smtClean="0"/>
              <a:t>Mpa</a:t>
            </a:r>
            <a:r>
              <a:rPr lang="cs-CZ" dirty="0" smtClean="0"/>
              <a:t>,</a:t>
            </a: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86261" y="2564904"/>
          <a:ext cx="18430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List" r:id="rId3" imgW="1838270" imgH="981086" progId="Excel.Sheet.12">
                  <p:embed/>
                </p:oleObj>
              </mc:Choice>
              <mc:Fallback>
                <p:oleObj name="List" r:id="rId3" imgW="1838270" imgH="98108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261" y="2564904"/>
                        <a:ext cx="1843088" cy="104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188" y="1844824"/>
            <a:ext cx="6888492" cy="494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1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řešení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Dvě </a:t>
            </a:r>
            <a:r>
              <a:rPr lang="cs-CZ" sz="2400" dirty="0"/>
              <a:t>kolony</a:t>
            </a:r>
            <a:r>
              <a:rPr lang="en-US" sz="2400" dirty="0"/>
              <a:t>, </a:t>
            </a:r>
            <a:r>
              <a:rPr lang="cs-CZ" sz="2400" dirty="0"/>
              <a:t>sériově zapojené</a:t>
            </a:r>
            <a:endParaRPr lang="en-US" sz="2400" dirty="0"/>
          </a:p>
          <a:p>
            <a:pPr lvl="1"/>
            <a:r>
              <a:rPr lang="cs-CZ" sz="2400" dirty="0"/>
              <a:t>První pro </a:t>
            </a:r>
            <a:r>
              <a:rPr lang="en-US" sz="2400" dirty="0"/>
              <a:t>Xe</a:t>
            </a:r>
          </a:p>
          <a:p>
            <a:pPr lvl="1"/>
            <a:r>
              <a:rPr lang="cs-CZ" sz="2400" dirty="0"/>
              <a:t>Druhá pro </a:t>
            </a:r>
            <a:r>
              <a:rPr lang="en-US" sz="2400" dirty="0"/>
              <a:t>Kr </a:t>
            </a:r>
            <a:r>
              <a:rPr lang="en-US" sz="2400" dirty="0">
                <a:solidFill>
                  <a:srgbClr val="0000CC"/>
                </a:solidFill>
              </a:rPr>
              <a:t>(</a:t>
            </a:r>
            <a:r>
              <a:rPr lang="cs-CZ" sz="2400" dirty="0">
                <a:solidFill>
                  <a:srgbClr val="0000CC"/>
                </a:solidFill>
              </a:rPr>
              <a:t>kryogenní</a:t>
            </a:r>
            <a:r>
              <a:rPr lang="en-US" sz="2400" dirty="0">
                <a:solidFill>
                  <a:srgbClr val="0000CC"/>
                </a:solidFill>
              </a:rPr>
              <a:t>)</a:t>
            </a:r>
            <a:endParaRPr lang="cs-CZ" sz="2400" dirty="0">
              <a:solidFill>
                <a:srgbClr val="0000CC"/>
              </a:solidFill>
            </a:endParaRPr>
          </a:p>
          <a:p>
            <a:endParaRPr lang="en-GB" dirty="0"/>
          </a:p>
        </p:txBody>
      </p:sp>
      <p:sp>
        <p:nvSpPr>
          <p:cNvPr id="4" name="Zaoblený obdélník 3"/>
          <p:cNvSpPr/>
          <p:nvPr/>
        </p:nvSpPr>
        <p:spPr>
          <a:xfrm>
            <a:off x="3059832" y="3861048"/>
            <a:ext cx="1224136" cy="2016224"/>
          </a:xfrm>
          <a:prstGeom prst="roundRect">
            <a:avLst/>
          </a:prstGeom>
          <a:gradFill flip="none" rotWithShape="1">
            <a:gsLst>
              <a:gs pos="0">
                <a:srgbClr val="00CC00"/>
              </a:gs>
              <a:gs pos="54000">
                <a:srgbClr val="00B0F0"/>
              </a:gs>
              <a:gs pos="83000">
                <a:srgbClr val="0000CC"/>
              </a:gs>
              <a:gs pos="100000">
                <a:srgbClr val="0066FF"/>
              </a:gs>
            </a:gsLst>
            <a:lin ang="5400000" scaled="1"/>
            <a:tileRect/>
          </a:gra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Xe</a:t>
            </a:r>
            <a:endParaRPr lang="en-GB" sz="4000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5924651" y="3861048"/>
            <a:ext cx="1224136" cy="2016224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68000">
                <a:schemeClr val="bg1">
                  <a:lumMod val="85000"/>
                </a:schemeClr>
              </a:gs>
              <a:gs pos="88000">
                <a:srgbClr val="00CC00"/>
              </a:gs>
              <a:gs pos="100000">
                <a:srgbClr val="00CC00"/>
              </a:gs>
            </a:gsLst>
            <a:lin ang="5400000" scaled="1"/>
            <a:tileRect/>
          </a:gradFill>
          <a:ln w="635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err="1" smtClean="0">
                <a:solidFill>
                  <a:schemeClr val="tx1"/>
                </a:solidFill>
              </a:rPr>
              <a:t>Kr</a:t>
            </a:r>
            <a:endParaRPr lang="en-GB" sz="4000" b="1" dirty="0">
              <a:solidFill>
                <a:schemeClr val="tx1"/>
              </a:solidFill>
            </a:endParaRPr>
          </a:p>
        </p:txBody>
      </p:sp>
      <p:cxnSp>
        <p:nvCxnSpPr>
          <p:cNvPr id="17" name="Pravoúhlá spojnice 16"/>
          <p:cNvCxnSpPr>
            <a:stCxn id="4" idx="0"/>
            <a:endCxn id="5" idx="2"/>
          </p:cNvCxnSpPr>
          <p:nvPr/>
        </p:nvCxnSpPr>
        <p:spPr>
          <a:xfrm rot="16200000" flipH="1">
            <a:off x="4096197" y="3436751"/>
            <a:ext cx="2016224" cy="2864819"/>
          </a:xfrm>
          <a:prstGeom prst="bentConnector5">
            <a:avLst>
              <a:gd name="adj1" fmla="val -11338"/>
              <a:gd name="adj2" fmla="val 50000"/>
              <a:gd name="adj3" fmla="val 111338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1612818" y="4628206"/>
            <a:ext cx="1069269" cy="481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Vstup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7596336" y="4581126"/>
            <a:ext cx="1069269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Čisté helium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Pravoúhlá spojnice 8"/>
          <p:cNvCxnSpPr>
            <a:stCxn id="24" idx="3"/>
            <a:endCxn id="4" idx="2"/>
          </p:cNvCxnSpPr>
          <p:nvPr/>
        </p:nvCxnSpPr>
        <p:spPr>
          <a:xfrm>
            <a:off x="2682087" y="4869159"/>
            <a:ext cx="989813" cy="1008113"/>
          </a:xfrm>
          <a:prstGeom prst="bentConnector4">
            <a:avLst>
              <a:gd name="adj1" fmla="val 19082"/>
              <a:gd name="adj2" fmla="val 122676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ravoúhlá spojnice 10"/>
          <p:cNvCxnSpPr>
            <a:stCxn id="5" idx="0"/>
            <a:endCxn id="25" idx="1"/>
          </p:cNvCxnSpPr>
          <p:nvPr/>
        </p:nvCxnSpPr>
        <p:spPr>
          <a:xfrm rot="16200000" flipH="1">
            <a:off x="6562472" y="3835295"/>
            <a:ext cx="1008110" cy="1059617"/>
          </a:xfrm>
          <a:prstGeom prst="bentConnector4">
            <a:avLst>
              <a:gd name="adj1" fmla="val -22676"/>
              <a:gd name="adj2" fmla="val 78882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odnadpis 4"/>
          <p:cNvSpPr>
            <a:spLocks noGrp="1"/>
          </p:cNvSpPr>
          <p:nvPr>
            <p:ph type="subTitle" idx="1"/>
          </p:nvPr>
        </p:nvSpPr>
        <p:spPr>
          <a:xfrm>
            <a:off x="1908175" y="5949280"/>
            <a:ext cx="6840538" cy="576263"/>
          </a:xfrm>
        </p:spPr>
        <p:txBody>
          <a:bodyPr/>
          <a:lstStyle/>
          <a:p>
            <a:pPr algn="r" eaLnBrk="1" hangingPunct="1"/>
            <a:endParaRPr lang="cs-CZ" altLang="en-US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1890252"/>
            <a:ext cx="2160241" cy="21602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502" y="3376895"/>
            <a:ext cx="3429000" cy="8096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817" y="1896425"/>
            <a:ext cx="4050370" cy="1270411"/>
          </a:xfrm>
          <a:prstGeom prst="rect">
            <a:avLst/>
          </a:prstGeom>
        </p:spPr>
      </p:pic>
      <p:pic>
        <p:nvPicPr>
          <p:cNvPr id="9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r="1978"/>
          <a:stretch>
            <a:fillRect/>
          </a:stretch>
        </p:blipFill>
        <p:spPr bwMode="auto">
          <a:xfrm>
            <a:off x="2123728" y="4264023"/>
            <a:ext cx="1584176" cy="147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2" descr="logo_ec_17_colors_300dpi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549561"/>
            <a:ext cx="2095991" cy="118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43" y="5110829"/>
            <a:ext cx="2058670" cy="626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784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924704" y="5661248"/>
            <a:ext cx="6840538" cy="576040"/>
          </a:xfrm>
        </p:spPr>
        <p:txBody>
          <a:bodyPr/>
          <a:lstStyle/>
          <a:p>
            <a:pPr algn="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79" y="1628800"/>
            <a:ext cx="7306589" cy="3312368"/>
          </a:xfrm>
          <a:prstGeom prst="rect">
            <a:avLst/>
          </a:prstGeom>
        </p:spPr>
      </p:pic>
      <p:pic>
        <p:nvPicPr>
          <p:cNvPr id="7" name="Picture 2" descr="http://static.guim.co.uk/sys-images/Guardian/Pix/pictures/2012/6/14/1339658707735/Oi-nuclear-power-plant-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02805"/>
            <a:ext cx="3384376" cy="20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652120" y="6448765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e-mail:</a:t>
            </a:r>
            <a:r>
              <a:rPr lang="en-US" i="1" dirty="0" err="1" smtClean="0">
                <a:hlinkClick r:id="rId5"/>
              </a:rPr>
              <a:t>janaka@vscht.cz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727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reaktory IV. generace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1341" y="1916384"/>
            <a:ext cx="7127875" cy="4897437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Bezpečnost</a:t>
            </a:r>
          </a:p>
          <a:p>
            <a:r>
              <a:rPr lang="cs-CZ" sz="2500" dirty="0" smtClean="0"/>
              <a:t>Vyšší využití jaderného paliva, minimalizace odpadu</a:t>
            </a:r>
          </a:p>
          <a:p>
            <a:r>
              <a:rPr lang="cs-CZ" sz="2500" dirty="0" smtClean="0"/>
              <a:t>Vyšší účinnost </a:t>
            </a:r>
            <a:r>
              <a:rPr lang="cs-CZ" sz="1800" dirty="0" smtClean="0"/>
              <a:t>– vysoké pracovní teploty</a:t>
            </a:r>
          </a:p>
          <a:p>
            <a:r>
              <a:rPr lang="cs-CZ" sz="2500" dirty="0" smtClean="0"/>
              <a:t>Stabilní a ekonomický provoz</a:t>
            </a:r>
            <a:endParaRPr lang="cs-CZ" sz="2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205" y="1557338"/>
            <a:ext cx="5047228" cy="30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897" y="4005064"/>
            <a:ext cx="2840440" cy="229574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/>
              <a:t>Budoucí plynem </a:t>
            </a:r>
            <a:r>
              <a:rPr lang="cs-CZ" sz="3800" dirty="0"/>
              <a:t>chlazené jaderné </a:t>
            </a:r>
            <a:r>
              <a:rPr lang="cs-CZ" sz="3800" dirty="0" smtClean="0"/>
              <a:t>reaktory (gen IV.)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VHTR</a:t>
            </a:r>
          </a:p>
          <a:p>
            <a:pPr marL="452438" lvl="1" indent="4763" defTabSz="628650">
              <a:buNone/>
            </a:pPr>
            <a:r>
              <a:rPr lang="cs-CZ" sz="1800" dirty="0"/>
              <a:t>	</a:t>
            </a:r>
            <a:r>
              <a:rPr lang="cs-CZ" sz="1800" dirty="0" smtClean="0"/>
              <a:t>(</a:t>
            </a:r>
            <a:r>
              <a:rPr lang="pl-PL" sz="1800" dirty="0" smtClean="0"/>
              <a:t>Reaktory </a:t>
            </a:r>
            <a:r>
              <a:rPr lang="pl-PL" sz="1800" dirty="0"/>
              <a:t>s velmi vysokou </a:t>
            </a:r>
            <a:r>
              <a:rPr lang="pl-PL" sz="1800" dirty="0" smtClean="0"/>
              <a:t>teplotou)</a:t>
            </a:r>
          </a:p>
          <a:p>
            <a:pPr marL="452438" lvl="1" indent="4763" defTabSz="628650">
              <a:buNone/>
            </a:pPr>
            <a:endParaRPr lang="pl-PL" sz="1800" dirty="0" smtClean="0"/>
          </a:p>
          <a:p>
            <a:pPr marL="457200" lvl="1" indent="0">
              <a:buNone/>
            </a:pPr>
            <a:r>
              <a:rPr lang="pl-PL" sz="1800" dirty="0" smtClean="0"/>
              <a:t>Chladivo:	Helium</a:t>
            </a:r>
          </a:p>
          <a:p>
            <a:pPr marL="457200" lvl="1" indent="0">
              <a:buNone/>
            </a:pPr>
            <a:r>
              <a:rPr lang="pl-PL" sz="1800" dirty="0" smtClean="0"/>
              <a:t>Moderátor:	Grafit</a:t>
            </a:r>
          </a:p>
          <a:p>
            <a:pPr marL="457200" lvl="1" indent="0">
              <a:buNone/>
            </a:pPr>
            <a:r>
              <a:rPr lang="pl-PL" sz="1800" dirty="0" smtClean="0"/>
              <a:t>Provozní teplota:	1000 °C</a:t>
            </a:r>
          </a:p>
          <a:p>
            <a:pPr marL="457200" lvl="1" indent="0">
              <a:buNone/>
            </a:pPr>
            <a:endParaRPr lang="pl-PL" sz="1000" dirty="0"/>
          </a:p>
          <a:p>
            <a:r>
              <a:rPr lang="pl-PL" dirty="0" smtClean="0"/>
              <a:t>GFR</a:t>
            </a:r>
            <a:endParaRPr lang="cs-CZ" dirty="0" smtClean="0"/>
          </a:p>
          <a:p>
            <a:pPr marL="628650" lvl="2" indent="0">
              <a:buNone/>
            </a:pPr>
            <a:r>
              <a:rPr lang="pl-PL" sz="1800" dirty="0" smtClean="0"/>
              <a:t>(Rychlé reaktory chlazené plynem)</a:t>
            </a:r>
          </a:p>
          <a:p>
            <a:pPr marL="857250" lvl="2" indent="0">
              <a:buNone/>
            </a:pPr>
            <a:endParaRPr lang="pl-PL" sz="1800" dirty="0"/>
          </a:p>
          <a:p>
            <a:pPr marL="457200" lvl="1" indent="0">
              <a:buNone/>
            </a:pPr>
            <a:r>
              <a:rPr lang="pl-PL" sz="1800" dirty="0"/>
              <a:t>Chladivo:	Helium</a:t>
            </a:r>
          </a:p>
          <a:p>
            <a:pPr marL="457200" lvl="1" indent="0">
              <a:buNone/>
            </a:pPr>
            <a:r>
              <a:rPr lang="pl-PL" sz="1800" dirty="0"/>
              <a:t>Moderátor:	</a:t>
            </a:r>
            <a:r>
              <a:rPr lang="pl-PL" sz="1800" dirty="0" smtClean="0"/>
              <a:t>není</a:t>
            </a:r>
            <a:endParaRPr lang="pl-PL" sz="1800" dirty="0"/>
          </a:p>
          <a:p>
            <a:pPr marL="457200" lvl="1" indent="0">
              <a:buNone/>
            </a:pPr>
            <a:r>
              <a:rPr lang="pl-PL" sz="1800" dirty="0" smtClean="0"/>
              <a:t>Provozní teplota</a:t>
            </a:r>
            <a:r>
              <a:rPr lang="pl-PL" sz="1800" dirty="0"/>
              <a:t>:	</a:t>
            </a:r>
            <a:r>
              <a:rPr lang="pl-PL" sz="1800" dirty="0" smtClean="0"/>
              <a:t>850 °C</a:t>
            </a:r>
            <a:endParaRPr lang="pl-PL" sz="1800" dirty="0"/>
          </a:p>
          <a:p>
            <a:pPr marL="857250" lvl="2" indent="0"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56659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Neradioaktivní znečištění primárního helia </a:t>
            </a:r>
            <a:endParaRPr lang="cs-CZ" sz="3600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869756"/>
              </p:ext>
            </p:extLst>
          </p:nvPr>
        </p:nvGraphicFramePr>
        <p:xfrm>
          <a:off x="1259632" y="2060848"/>
          <a:ext cx="2376264" cy="386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24136"/>
              </a:tblGrid>
              <a:tr h="83059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Nečistota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Objemový</a:t>
                      </a:r>
                      <a:r>
                        <a:rPr lang="cs-CZ" sz="15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zlomek</a:t>
                      </a:r>
                    </a:p>
                    <a:p>
                      <a:pPr algn="ctr" fontAlgn="ctr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r>
                        <a:rPr lang="cs-CZ" sz="15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·m</a:t>
                      </a:r>
                      <a:r>
                        <a:rPr lang="cs-CZ" sz="15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-3</a:t>
                      </a:r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671">
                <a:tc vMerge="1">
                  <a:txBody>
                    <a:bodyPr/>
                    <a:lstStyle/>
                    <a:p>
                      <a:pPr algn="ctr" fontAlgn="ctr"/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Očekávané rozmezí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2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cs-CZ" sz="15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50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, T</a:t>
                      </a:r>
                      <a:r>
                        <a:rPr lang="cs-CZ" sz="15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20 - 500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2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cs-CZ" sz="15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15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&lt;</a:t>
                      </a:r>
                      <a:r>
                        <a:rPr lang="en-US" sz="15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2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endParaRPr lang="cs-CZ" sz="15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1 – 300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2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CH</a:t>
                      </a:r>
                      <a:r>
                        <a:rPr lang="cs-CZ" sz="1500" b="1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5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2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- 40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2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cs-CZ" sz="1500" b="1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b="1" i="0" u="none" strike="noStrike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 smtClean="0">
                          <a:effectLst/>
                        </a:rPr>
                        <a:t>0,1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cs-CZ" sz="1500" u="none" strike="noStrike" dirty="0" smtClean="0">
                          <a:effectLst/>
                        </a:rPr>
                        <a:t>-</a:t>
                      </a:r>
                      <a:r>
                        <a:rPr lang="en-US" sz="1500" u="none" strike="noStrike" dirty="0" smtClean="0">
                          <a:effectLst/>
                        </a:rPr>
                        <a:t> </a:t>
                      </a:r>
                      <a:r>
                        <a:rPr lang="cs-CZ" sz="1500" u="none" strike="noStrike" dirty="0" smtClean="0">
                          <a:effectLst/>
                        </a:rPr>
                        <a:t>10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2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cs-CZ" sz="1500" u="none" strike="noStrike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500" b="0" i="0" u="none" strike="noStrike" baseline="-25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&lt;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500" u="none" strike="noStrike" dirty="0" smtClean="0">
                          <a:effectLst/>
                        </a:rPr>
                        <a:t>1,5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72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 dirty="0">
                          <a:effectLst/>
                        </a:rPr>
                        <a:t>O</a:t>
                      </a:r>
                      <a:r>
                        <a:rPr lang="cs-CZ" sz="1500" u="none" strike="noStrike" baseline="-25000" dirty="0">
                          <a:effectLst/>
                        </a:rPr>
                        <a:t>2</a:t>
                      </a:r>
                      <a:endParaRPr lang="cs-CZ" sz="15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 smtClean="0">
                          <a:effectLst/>
                        </a:rPr>
                        <a:t>&lt; </a:t>
                      </a:r>
                      <a:r>
                        <a:rPr lang="cs-CZ" sz="1500" u="none" strike="noStrike" dirty="0" smtClean="0">
                          <a:effectLst/>
                        </a:rPr>
                        <a:t>0,1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10">
                <a:tc>
                  <a:txBody>
                    <a:bodyPr/>
                    <a:lstStyle/>
                    <a:p>
                      <a:pPr algn="l" fontAlgn="b"/>
                      <a:r>
                        <a:rPr lang="cs-CZ" sz="1500" u="none" strike="noStrike">
                          <a:effectLst/>
                        </a:rPr>
                        <a:t>Prach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 - 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1916833"/>
            <a:ext cx="5360389" cy="41764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547664" y="6237312"/>
            <a:ext cx="7750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Obr</a:t>
            </a:r>
            <a:r>
              <a:rPr lang="en-US" sz="1600" dirty="0" smtClean="0"/>
              <a:t>.</a:t>
            </a:r>
            <a:r>
              <a:rPr lang="cs-CZ" sz="1600" dirty="0" smtClean="0"/>
              <a:t> překlad z</a:t>
            </a:r>
            <a:r>
              <a:rPr lang="en-US" sz="1600" dirty="0" smtClean="0"/>
              <a:t>: </a:t>
            </a:r>
            <a:r>
              <a:rPr lang="cs-CZ" sz="1600" dirty="0" err="1" smtClean="0"/>
              <a:t>Liger</a:t>
            </a:r>
            <a:r>
              <a:rPr lang="cs-CZ" sz="1600" dirty="0"/>
              <a:t>, K. </a:t>
            </a:r>
            <a:r>
              <a:rPr lang="cs-CZ" sz="1600" i="1" dirty="0"/>
              <a:t>Helium </a:t>
            </a:r>
            <a:r>
              <a:rPr lang="cs-CZ" sz="1600" i="1" dirty="0" err="1"/>
              <a:t>chemistry</a:t>
            </a:r>
            <a:r>
              <a:rPr lang="cs-CZ" sz="1600" i="1" dirty="0"/>
              <a:t> </a:t>
            </a:r>
            <a:r>
              <a:rPr lang="cs-CZ" sz="1600" i="1" dirty="0" err="1"/>
              <a:t>control</a:t>
            </a:r>
            <a:r>
              <a:rPr lang="cs-CZ" sz="1600" i="1" dirty="0"/>
              <a:t> and monitoring </a:t>
            </a:r>
            <a:r>
              <a:rPr lang="cs-CZ" sz="1600" i="1" dirty="0" err="1"/>
              <a:t>for</a:t>
            </a:r>
            <a:r>
              <a:rPr lang="cs-CZ" sz="1600" i="1" dirty="0"/>
              <a:t> </a:t>
            </a:r>
            <a:r>
              <a:rPr lang="cs-CZ" sz="1600" i="1" dirty="0" err="1"/>
              <a:t>Gas</a:t>
            </a:r>
            <a:r>
              <a:rPr lang="cs-CZ" sz="1600" i="1" dirty="0"/>
              <a:t> </a:t>
            </a:r>
            <a:r>
              <a:rPr lang="cs-CZ" sz="1600" i="1" dirty="0" err="1"/>
              <a:t>Cooled</a:t>
            </a:r>
            <a:r>
              <a:rPr lang="cs-CZ" sz="1600" i="1" dirty="0"/>
              <a:t> </a:t>
            </a:r>
            <a:r>
              <a:rPr lang="cs-CZ" sz="1600" i="1" dirty="0" smtClean="0"/>
              <a:t>R</a:t>
            </a:r>
            <a:r>
              <a:rPr lang="cs-CZ" sz="1600" dirty="0" smtClean="0"/>
              <a:t>.</a:t>
            </a:r>
            <a:endParaRPr lang="en-US" sz="1600" dirty="0" smtClean="0"/>
          </a:p>
          <a:p>
            <a:r>
              <a:rPr lang="cs-CZ" sz="1600" dirty="0" smtClean="0"/>
              <a:t> </a:t>
            </a:r>
            <a:r>
              <a:rPr lang="cs-CZ" sz="1600" dirty="0"/>
              <a:t>[</a:t>
            </a:r>
            <a:r>
              <a:rPr lang="cs-CZ" sz="1600" dirty="0" err="1"/>
              <a:t>Presentation</a:t>
            </a:r>
            <a:r>
              <a:rPr lang="cs-CZ" sz="1600" dirty="0"/>
              <a:t>] 2006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63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Zdroje vzácných plynů</a:t>
            </a:r>
            <a:endParaRPr lang="en-US" sz="40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692275" y="1700213"/>
            <a:ext cx="7127875" cy="504115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2400" dirty="0" smtClean="0"/>
              <a:t>Xenon a krypton vznikají při jaderné reakci jako inertní plyny. Ty mohou difundovat z palivových článků nebo unikat z poškozených článků.</a:t>
            </a:r>
          </a:p>
          <a:p>
            <a:r>
              <a:rPr lang="cs-CZ" sz="2400" dirty="0" smtClean="0"/>
              <a:t>Radioaktivní plyny nesmí opustit primární okruh s heliem.</a:t>
            </a:r>
            <a:endParaRPr lang="en-US" sz="2400" dirty="0" smtClean="0"/>
          </a:p>
          <a:p>
            <a:endParaRPr lang="en-US" sz="1400" dirty="0" smtClean="0"/>
          </a:p>
          <a:p>
            <a:r>
              <a:rPr lang="cs-CZ" sz="2400" dirty="0" smtClean="0"/>
              <a:t>Vhodné bude udržovat primární okruh bez plynných látek vzniklých při jaderné reakci</a:t>
            </a:r>
            <a:r>
              <a:rPr lang="en-US" sz="2400" dirty="0" smtClean="0"/>
              <a:t>! </a:t>
            </a:r>
          </a:p>
          <a:p>
            <a:pPr marL="717550" lvl="1" indent="0">
              <a:buNone/>
            </a:pPr>
            <a:r>
              <a:rPr lang="en-US" sz="2400" dirty="0" smtClean="0"/>
              <a:t>= </a:t>
            </a:r>
            <a:r>
              <a:rPr lang="cs-CZ" sz="2400" dirty="0" smtClean="0"/>
              <a:t>separační systém</a:t>
            </a:r>
            <a:endParaRPr lang="cs-CZ" sz="1400" dirty="0" smtClean="0"/>
          </a:p>
          <a:p>
            <a:pPr>
              <a:buFont typeface="Arial" panose="020B0604020202020204" pitchFamily="34" charset="0"/>
              <a:buChar char="•"/>
              <a:tabLst>
                <a:tab pos="3230563" algn="l"/>
                <a:tab pos="3411538" algn="l"/>
              </a:tabLst>
            </a:pPr>
            <a:r>
              <a:rPr lang="cs-CZ" sz="2400" dirty="0" smtClean="0"/>
              <a:t>Mimořádná událost</a:t>
            </a:r>
            <a:r>
              <a:rPr lang="en-US" sz="2400" dirty="0" smtClean="0"/>
              <a:t>	</a:t>
            </a:r>
            <a:r>
              <a:rPr lang="cs-CZ" sz="2000" dirty="0" smtClean="0"/>
              <a:t>- </a:t>
            </a:r>
            <a:r>
              <a:rPr lang="cs-CZ" sz="2200" dirty="0" smtClean="0"/>
              <a:t>poškození většího množství 		palivových článků</a:t>
            </a:r>
            <a:endParaRPr lang="en-US" sz="2200" dirty="0" smtClean="0"/>
          </a:p>
          <a:p>
            <a:pPr lvl="7" indent="-198438">
              <a:buFontTx/>
              <a:buChar char="-"/>
            </a:pPr>
            <a:r>
              <a:rPr lang="cs-CZ" sz="2100" dirty="0" smtClean="0"/>
              <a:t>Extrémní situace vypočteno</a:t>
            </a:r>
            <a:endParaRPr lang="en-US" sz="2100" dirty="0" smtClean="0"/>
          </a:p>
          <a:p>
            <a:pPr marL="3854450" lvl="6" indent="-985838">
              <a:buNone/>
            </a:pPr>
            <a:r>
              <a:rPr lang="cs-CZ" sz="2100" dirty="0" smtClean="0"/>
              <a:t>až </a:t>
            </a:r>
            <a:r>
              <a:rPr lang="en-US" sz="2100" dirty="0" smtClean="0"/>
              <a:t>0,10 % </a:t>
            </a:r>
            <a:r>
              <a:rPr lang="cs-CZ" sz="2100" dirty="0" err="1" smtClean="0"/>
              <a:t>obj</a:t>
            </a:r>
            <a:r>
              <a:rPr lang="en-US" sz="2100" dirty="0" smtClean="0"/>
              <a:t>. Xe, 0,05 % </a:t>
            </a:r>
            <a:r>
              <a:rPr lang="cs-CZ" sz="2100" dirty="0" err="1" smtClean="0"/>
              <a:t>obj</a:t>
            </a:r>
            <a:r>
              <a:rPr lang="en-US" sz="2100" dirty="0" smtClean="0"/>
              <a:t>. Kr</a:t>
            </a:r>
          </a:p>
          <a:p>
            <a:pPr>
              <a:buFontTx/>
              <a:buChar char="-"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39030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800" dirty="0" smtClean="0"/>
              <a:t>Hlavní plynné radioaktivní prvky</a:t>
            </a:r>
            <a:endParaRPr lang="en-US" sz="3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691680" y="1844824"/>
            <a:ext cx="7127875" cy="48974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b="1" kern="0" dirty="0" smtClean="0">
              <a:solidFill>
                <a:srgbClr val="0000CC"/>
              </a:solidFill>
            </a:endParaRPr>
          </a:p>
          <a:p>
            <a:r>
              <a:rPr lang="en-US" b="1" kern="0" dirty="0" smtClean="0">
                <a:solidFill>
                  <a:srgbClr val="0000CC"/>
                </a:solidFill>
              </a:rPr>
              <a:t>Xe</a:t>
            </a:r>
            <a:r>
              <a:rPr lang="en-US" b="1" kern="0" dirty="0">
                <a:solidFill>
                  <a:srgbClr val="0000CC"/>
                </a:solidFill>
              </a:rPr>
              <a:t>		</a:t>
            </a:r>
            <a:r>
              <a:rPr lang="cs-CZ" sz="2200" b="1" kern="0" dirty="0" smtClean="0">
                <a:solidFill>
                  <a:srgbClr val="0000CC"/>
                </a:solidFill>
              </a:rPr>
              <a:t>Laboratorní experimenty </a:t>
            </a:r>
            <a:r>
              <a:rPr lang="en-US" sz="1900" kern="0" dirty="0" smtClean="0">
                <a:solidFill>
                  <a:srgbClr val="0000CC"/>
                </a:solidFill>
              </a:rPr>
              <a:t>(</a:t>
            </a:r>
            <a:r>
              <a:rPr lang="cs-CZ" sz="1900" kern="0" dirty="0" smtClean="0">
                <a:solidFill>
                  <a:srgbClr val="0000CC"/>
                </a:solidFill>
              </a:rPr>
              <a:t>VŠCHT Praha</a:t>
            </a:r>
            <a:r>
              <a:rPr lang="en-US" sz="1900" kern="0" dirty="0" smtClean="0">
                <a:solidFill>
                  <a:srgbClr val="0000CC"/>
                </a:solidFill>
              </a:rPr>
              <a:t>)</a:t>
            </a:r>
            <a:endParaRPr lang="en-US" sz="1900" b="1" kern="0" dirty="0" smtClean="0">
              <a:solidFill>
                <a:srgbClr val="0000CC"/>
              </a:solidFill>
            </a:endParaRPr>
          </a:p>
          <a:p>
            <a:pPr marL="457200" lvl="1" indent="0">
              <a:buNone/>
            </a:pPr>
            <a:endParaRPr lang="en-US" b="1" kern="0" dirty="0" smtClean="0">
              <a:solidFill>
                <a:srgbClr val="0000CC"/>
              </a:solidFill>
            </a:endParaRPr>
          </a:p>
          <a:p>
            <a:r>
              <a:rPr lang="en-US" b="1" kern="0" dirty="0" smtClean="0">
                <a:solidFill>
                  <a:srgbClr val="0000CC"/>
                </a:solidFill>
              </a:rPr>
              <a:t>Kr		</a:t>
            </a:r>
            <a:r>
              <a:rPr lang="cs-CZ" sz="2200" b="1" kern="0" dirty="0">
                <a:solidFill>
                  <a:srgbClr val="0000CC"/>
                </a:solidFill>
              </a:rPr>
              <a:t>Laboratorní experimenty </a:t>
            </a:r>
            <a:r>
              <a:rPr lang="en-US" sz="1900" kern="0" dirty="0">
                <a:solidFill>
                  <a:srgbClr val="0000CC"/>
                </a:solidFill>
              </a:rPr>
              <a:t>(</a:t>
            </a:r>
            <a:r>
              <a:rPr lang="cs-CZ" sz="1900" kern="0" dirty="0">
                <a:solidFill>
                  <a:srgbClr val="0000CC"/>
                </a:solidFill>
              </a:rPr>
              <a:t>VŠCHT Praha</a:t>
            </a:r>
            <a:r>
              <a:rPr lang="en-US" sz="1900" kern="0" dirty="0">
                <a:solidFill>
                  <a:srgbClr val="0000CC"/>
                </a:solidFill>
              </a:rPr>
              <a:t>)</a:t>
            </a:r>
            <a:endParaRPr lang="en-US" sz="1900" b="1" kern="0" dirty="0">
              <a:solidFill>
                <a:srgbClr val="0000CC"/>
              </a:solidFill>
            </a:endParaRPr>
          </a:p>
          <a:p>
            <a:pPr lvl="4"/>
            <a:r>
              <a:rPr lang="cs-CZ" sz="2300" kern="0" dirty="0" smtClean="0">
                <a:solidFill>
                  <a:srgbClr val="0000CC"/>
                </a:solidFill>
              </a:rPr>
              <a:t>Použití neradioaktivních izotopů</a:t>
            </a:r>
            <a:endParaRPr lang="en-US" sz="2300" kern="0" dirty="0" smtClean="0">
              <a:solidFill>
                <a:srgbClr val="0000CC"/>
              </a:solidFill>
            </a:endParaRPr>
          </a:p>
          <a:p>
            <a:pPr lvl="4"/>
            <a:endParaRPr lang="en-US" sz="2800" kern="0" dirty="0" smtClean="0">
              <a:solidFill>
                <a:srgbClr val="0000CC"/>
              </a:solidFill>
            </a:endParaRPr>
          </a:p>
          <a:p>
            <a:r>
              <a:rPr lang="en-US" kern="0" dirty="0" smtClean="0"/>
              <a:t>I		</a:t>
            </a:r>
            <a:r>
              <a:rPr lang="cs-CZ" sz="2200" kern="0" dirty="0" smtClean="0"/>
              <a:t>Jódová experimentální smyčka</a:t>
            </a:r>
            <a:r>
              <a:rPr lang="en-US" sz="2200" kern="0" dirty="0" smtClean="0"/>
              <a:t> (</a:t>
            </a:r>
            <a:r>
              <a:rPr lang="cs-CZ" sz="2200" kern="0" dirty="0" smtClean="0"/>
              <a:t>CV</a:t>
            </a:r>
            <a:r>
              <a:rPr lang="en-US" sz="2200" kern="0" dirty="0" smtClean="0"/>
              <a:t> R</a:t>
            </a:r>
            <a:r>
              <a:rPr lang="cs-CZ" sz="2200" kern="0" dirty="0" err="1" smtClean="0"/>
              <a:t>ež</a:t>
            </a:r>
            <a:r>
              <a:rPr lang="en-US" sz="2200" kern="0" dirty="0" smtClean="0"/>
              <a:t>)</a:t>
            </a:r>
          </a:p>
          <a:p>
            <a:endParaRPr lang="en-US" kern="0" dirty="0" smtClean="0"/>
          </a:p>
          <a:p>
            <a:r>
              <a:rPr lang="en-US" kern="0" dirty="0" smtClean="0"/>
              <a:t>Cs</a:t>
            </a:r>
            <a:endParaRPr lang="cs-CZ" kern="0" dirty="0" smtClean="0"/>
          </a:p>
        </p:txBody>
      </p:sp>
    </p:spTree>
    <p:extLst>
      <p:ext uri="{BB962C8B-B14F-4D97-AF65-F5344CB8AC3E}">
        <p14:creationId xmlns:p14="http://schemas.microsoft.com/office/powerpoint/2010/main" val="37125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faktory ovlivňující adsorpci</a:t>
            </a:r>
            <a:endParaRPr 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692275" y="1700213"/>
            <a:ext cx="7127875" cy="48974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­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600" b="1" dirty="0" smtClean="0"/>
              <a:t>Adsorbent</a:t>
            </a:r>
          </a:p>
          <a:p>
            <a:pPr lvl="1"/>
            <a:r>
              <a:rPr lang="cs-CZ" sz="2600" dirty="0" err="1" smtClean="0"/>
              <a:t>Chemisorpce</a:t>
            </a:r>
            <a:endParaRPr lang="en-US" sz="2600" dirty="0" smtClean="0"/>
          </a:p>
          <a:p>
            <a:pPr lvl="2"/>
            <a:r>
              <a:rPr lang="cs-CZ" sz="2200" strike="sngStrike" dirty="0" smtClean="0"/>
              <a:t>Chemická reakce</a:t>
            </a:r>
            <a:r>
              <a:rPr lang="en-US" sz="2200" dirty="0" smtClean="0"/>
              <a:t>– </a:t>
            </a:r>
            <a:r>
              <a:rPr lang="cs-CZ" sz="2200" i="1" dirty="0" smtClean="0"/>
              <a:t>vzácné plyny → inertní</a:t>
            </a:r>
            <a:endParaRPr lang="en-US" sz="2200" i="1" dirty="0" smtClean="0"/>
          </a:p>
          <a:p>
            <a:pPr lvl="2"/>
            <a:endParaRPr lang="en-US" sz="2200" i="1" dirty="0" smtClean="0"/>
          </a:p>
          <a:p>
            <a:pPr lvl="1"/>
            <a:r>
              <a:rPr lang="cs-CZ" sz="2600" b="1" dirty="0" smtClean="0"/>
              <a:t>Fyzikální sorpce</a:t>
            </a:r>
            <a:endParaRPr lang="en-US" sz="2600" b="1" dirty="0" smtClean="0"/>
          </a:p>
          <a:p>
            <a:r>
              <a:rPr lang="cs-CZ" sz="2600" dirty="0" smtClean="0"/>
              <a:t>vlastnosti materiálu </a:t>
            </a:r>
            <a:r>
              <a:rPr lang="en-US" dirty="0" smtClean="0"/>
              <a:t>(</a:t>
            </a:r>
            <a:r>
              <a:rPr lang="cs-CZ" dirty="0" smtClean="0"/>
              <a:t>povrch, porozita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Teplota</a:t>
            </a:r>
            <a:endParaRPr lang="en-US" sz="2600" dirty="0" smtClean="0"/>
          </a:p>
          <a:p>
            <a:pPr lvl="1"/>
            <a:r>
              <a:rPr lang="cs-CZ" sz="2600" dirty="0" smtClean="0"/>
              <a:t>nižší</a:t>
            </a:r>
            <a:r>
              <a:rPr lang="en-US" sz="2600" dirty="0" smtClean="0"/>
              <a:t>		</a:t>
            </a:r>
            <a:r>
              <a:rPr lang="cs-CZ" sz="2600" dirty="0" smtClean="0"/>
              <a:t>vyšší kapacita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Tlak</a:t>
            </a:r>
            <a:endParaRPr lang="en-US" sz="2600" dirty="0" smtClean="0"/>
          </a:p>
          <a:p>
            <a:pPr lvl="1"/>
            <a:r>
              <a:rPr lang="cs-CZ" sz="2600" dirty="0" smtClean="0"/>
              <a:t>vyšší</a:t>
            </a:r>
            <a:r>
              <a:rPr lang="en-US" sz="2600" dirty="0" smtClean="0"/>
              <a:t>		</a:t>
            </a:r>
            <a:r>
              <a:rPr lang="cs-CZ" sz="2600" dirty="0" smtClean="0"/>
              <a:t>vyšší kapacita</a:t>
            </a:r>
            <a:endParaRPr lang="en-US" sz="2600" dirty="0" smtClean="0"/>
          </a:p>
        </p:txBody>
      </p:sp>
      <p:sp>
        <p:nvSpPr>
          <p:cNvPr id="3" name="Šipka doprava 2"/>
          <p:cNvSpPr/>
          <p:nvPr/>
        </p:nvSpPr>
        <p:spPr>
          <a:xfrm>
            <a:off x="3491880" y="4941168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Šipka doprava 4"/>
          <p:cNvSpPr/>
          <p:nvPr/>
        </p:nvSpPr>
        <p:spPr>
          <a:xfrm>
            <a:off x="3491880" y="5877272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4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Laboratorní testy</a:t>
            </a:r>
            <a:endParaRPr lang="en-US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Použitý plyn</a:t>
            </a:r>
            <a:r>
              <a:rPr lang="en-US" sz="2400" dirty="0" smtClean="0"/>
              <a:t>:</a:t>
            </a:r>
          </a:p>
          <a:p>
            <a:pPr marL="355600" indent="0">
              <a:buNone/>
            </a:pPr>
            <a:r>
              <a:rPr lang="cs-CZ" sz="2400" b="1" dirty="0" smtClean="0"/>
              <a:t>Helium +</a:t>
            </a:r>
            <a:r>
              <a:rPr lang="en-US" sz="2400" dirty="0" smtClean="0"/>
              <a:t> </a:t>
            </a:r>
            <a:r>
              <a:rPr lang="cs-CZ" sz="2400" b="1" dirty="0" smtClean="0"/>
              <a:t>K</a:t>
            </a:r>
            <a:r>
              <a:rPr lang="en-US" sz="2400" b="1" dirty="0" smtClean="0"/>
              <a:t>r </a:t>
            </a:r>
            <a:r>
              <a:rPr lang="en-US" sz="1800" dirty="0" smtClean="0"/>
              <a:t>(0,05 </a:t>
            </a:r>
            <a:r>
              <a:rPr lang="cs-CZ" sz="1800" dirty="0" smtClean="0"/>
              <a:t>% </a:t>
            </a:r>
            <a:r>
              <a:rPr lang="cs-CZ" sz="1800" dirty="0" err="1" smtClean="0"/>
              <a:t>obj</a:t>
            </a:r>
            <a:r>
              <a:rPr lang="cs-CZ" sz="1800" dirty="0" smtClean="0"/>
              <a:t>.</a:t>
            </a:r>
            <a:r>
              <a:rPr lang="en-US" sz="1800" dirty="0" smtClean="0"/>
              <a:t>)</a:t>
            </a:r>
            <a:r>
              <a:rPr lang="cs-CZ" sz="2400" dirty="0" smtClean="0"/>
              <a:t> </a:t>
            </a:r>
            <a:r>
              <a:rPr lang="cs-CZ" sz="2400" b="1" dirty="0"/>
              <a:t>+ </a:t>
            </a:r>
            <a:r>
              <a:rPr lang="cs-CZ" sz="2400" b="1" dirty="0" err="1" smtClean="0"/>
              <a:t>Xe</a:t>
            </a:r>
            <a:r>
              <a:rPr lang="en-US" sz="2400" dirty="0" smtClean="0"/>
              <a:t> </a:t>
            </a:r>
            <a:r>
              <a:rPr lang="en-US" sz="1800" dirty="0" smtClean="0"/>
              <a:t>(0,10 % </a:t>
            </a:r>
            <a:r>
              <a:rPr lang="cs-CZ" sz="1800" dirty="0" err="1" smtClean="0"/>
              <a:t>obj</a:t>
            </a:r>
            <a:r>
              <a:rPr lang="en-US" sz="1800" dirty="0" smtClean="0"/>
              <a:t>.)</a:t>
            </a:r>
            <a:endParaRPr lang="en-US" sz="1600" dirty="0" smtClean="0"/>
          </a:p>
          <a:p>
            <a:r>
              <a:rPr lang="cs-CZ" sz="2400" dirty="0" smtClean="0"/>
              <a:t>Tlak:		4 M</a:t>
            </a:r>
            <a:r>
              <a:rPr lang="en-US" sz="2400" dirty="0" smtClean="0"/>
              <a:t>p</a:t>
            </a:r>
            <a:r>
              <a:rPr lang="cs-CZ" sz="2400" dirty="0" smtClean="0"/>
              <a:t>a</a:t>
            </a:r>
          </a:p>
          <a:p>
            <a:r>
              <a:rPr lang="cs-CZ" sz="2400" dirty="0" smtClean="0"/>
              <a:t>Teplota:		</a:t>
            </a:r>
            <a:r>
              <a:rPr lang="cs-CZ" sz="2400" dirty="0" smtClean="0">
                <a:solidFill>
                  <a:srgbClr val="C00000"/>
                </a:solidFill>
              </a:rPr>
              <a:t>22 °C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0070C0"/>
                </a:solidFill>
              </a:rPr>
              <a:t>-40 °C</a:t>
            </a:r>
            <a:r>
              <a:rPr lang="cs-CZ" sz="2400" dirty="0" smtClean="0"/>
              <a:t>, </a:t>
            </a:r>
            <a:r>
              <a:rPr lang="cs-CZ" sz="2400" dirty="0" smtClean="0">
                <a:solidFill>
                  <a:srgbClr val="0000CC"/>
                </a:solidFill>
              </a:rPr>
              <a:t>-75 °C</a:t>
            </a:r>
            <a:endParaRPr lang="en-US" sz="2400" dirty="0" smtClean="0">
              <a:solidFill>
                <a:srgbClr val="0000CC"/>
              </a:solidFill>
            </a:endParaRPr>
          </a:p>
          <a:p>
            <a:r>
              <a:rPr lang="cs-CZ" sz="2400" dirty="0" smtClean="0"/>
              <a:t>Průtok:		0,52 l∙</a:t>
            </a:r>
            <a:r>
              <a:rPr lang="cs-CZ" sz="2400" dirty="0"/>
              <a:t>min</a:t>
            </a:r>
            <a:r>
              <a:rPr lang="cs-CZ" sz="2400" baseline="30000" dirty="0"/>
              <a:t>-1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smtClean="0"/>
              <a:t>Adsorbenty: úzce porézní aktivní uhlí</a:t>
            </a:r>
            <a:endParaRPr 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3648" y="908720"/>
            <a:ext cx="9144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698094"/>
              </p:ext>
            </p:extLst>
          </p:nvPr>
        </p:nvGraphicFramePr>
        <p:xfrm>
          <a:off x="2220269" y="4401564"/>
          <a:ext cx="57531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Visio" r:id="rId4" imgW="8591308" imgH="3170340" progId="Visio.Drawing.15">
                  <p:embed/>
                </p:oleObj>
              </mc:Choice>
              <mc:Fallback>
                <p:oleObj name="Visio" r:id="rId4" imgW="8591308" imgH="3170340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395"/>
                      <a:stretch>
                        <a:fillRect/>
                      </a:stretch>
                    </p:blipFill>
                    <p:spPr bwMode="auto">
                      <a:xfrm>
                        <a:off x="2220269" y="4401564"/>
                        <a:ext cx="5753100" cy="232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39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Schéma aparatury</a:t>
            </a:r>
            <a:endParaRPr lang="en-US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3648" y="908720"/>
            <a:ext cx="9144000" cy="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469551"/>
              </p:ext>
            </p:extLst>
          </p:nvPr>
        </p:nvGraphicFramePr>
        <p:xfrm>
          <a:off x="264182" y="2420739"/>
          <a:ext cx="8555968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Visio" r:id="rId4" imgW="8572278" imgH="3152525" progId="Visio.Drawing.15">
                  <p:embed/>
                </p:oleObj>
              </mc:Choice>
              <mc:Fallback>
                <p:oleObj name="Visio" r:id="rId4" imgW="8572278" imgH="3152525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r="8395"/>
                      <a:stretch>
                        <a:fillRect/>
                      </a:stretch>
                    </p:blipFill>
                    <p:spPr bwMode="auto">
                      <a:xfrm>
                        <a:off x="264182" y="2420739"/>
                        <a:ext cx="8555968" cy="345638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41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janak0.1">
  <a:themeElements>
    <a:clrScheme name="Výchozí návrh 1">
      <a:dk1>
        <a:srgbClr val="000000"/>
      </a:dk1>
      <a:lt1>
        <a:srgbClr val="FFFFFF"/>
      </a:lt1>
      <a:dk2>
        <a:srgbClr val="FF2929"/>
      </a:dk2>
      <a:lt2>
        <a:srgbClr val="808080"/>
      </a:lt2>
      <a:accent1>
        <a:srgbClr val="EAEAEA"/>
      </a:accent1>
      <a:accent2>
        <a:srgbClr val="920000"/>
      </a:accent2>
      <a:accent3>
        <a:srgbClr val="FFFFFF"/>
      </a:accent3>
      <a:accent4>
        <a:srgbClr val="000000"/>
      </a:accent4>
      <a:accent5>
        <a:srgbClr val="F3F3F3"/>
      </a:accent5>
      <a:accent6>
        <a:srgbClr val="840000"/>
      </a:accent6>
      <a:hlink>
        <a:srgbClr val="000000"/>
      </a:hlink>
      <a:folHlink>
        <a:srgbClr val="0000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FF2929"/>
        </a:dk2>
        <a:lt2>
          <a:srgbClr val="808080"/>
        </a:lt2>
        <a:accent1>
          <a:srgbClr val="EAEAEA"/>
        </a:accent1>
        <a:accent2>
          <a:srgbClr val="9200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40000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astní návrh">
  <a:themeElements>
    <a:clrScheme name="Vlastn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3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DDDDDD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E700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14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EAEAEA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E700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15">
        <a:dk1>
          <a:srgbClr val="000000"/>
        </a:dk1>
        <a:lt1>
          <a:srgbClr val="FFFFFF"/>
        </a:lt1>
        <a:dk2>
          <a:srgbClr val="FF2929"/>
        </a:dk2>
        <a:lt2>
          <a:srgbClr val="808080"/>
        </a:lt2>
        <a:accent1>
          <a:srgbClr val="EAEAEA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E7E700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16">
        <a:dk1>
          <a:srgbClr val="000000"/>
        </a:dk1>
        <a:lt1>
          <a:srgbClr val="FFFFFF"/>
        </a:lt1>
        <a:dk2>
          <a:srgbClr val="FF2929"/>
        </a:dk2>
        <a:lt2>
          <a:srgbClr val="808080"/>
        </a:lt2>
        <a:accent1>
          <a:srgbClr val="EAEAEA"/>
        </a:accent1>
        <a:accent2>
          <a:srgbClr val="92000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40000"/>
        </a:accent6>
        <a:hlink>
          <a:srgbClr val="FF6600"/>
        </a:hlink>
        <a:folHlink>
          <a:srgbClr val="00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prezentace_janak0.1</Template>
  <TotalTime>3740</TotalTime>
  <Words>524</Words>
  <Application>Microsoft Office PowerPoint</Application>
  <PresentationFormat>Předvádění na obrazovce (4:3)</PresentationFormat>
  <Paragraphs>166</Paragraphs>
  <Slides>18</Slides>
  <Notes>13</Notes>
  <HiddenSlides>0</HiddenSlides>
  <MMClips>0</MMClips>
  <ScaleCrop>false</ScaleCrop>
  <HeadingPairs>
    <vt:vector size="10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  <vt:variant>
        <vt:lpstr>Vlastní prezentace</vt:lpstr>
      </vt:variant>
      <vt:variant>
        <vt:i4>1</vt:i4>
      </vt:variant>
    </vt:vector>
  </HeadingPairs>
  <TitlesOfParts>
    <vt:vector size="26" baseType="lpstr">
      <vt:lpstr>Arial</vt:lpstr>
      <vt:lpstr>Calibri</vt:lpstr>
      <vt:lpstr>Wingdings</vt:lpstr>
      <vt:lpstr>prezentace_janak0.1</vt:lpstr>
      <vt:lpstr>Vlastní návrh</vt:lpstr>
      <vt:lpstr>Visio</vt:lpstr>
      <vt:lpstr>List</vt:lpstr>
      <vt:lpstr>Prezentace aplikace PowerPoint</vt:lpstr>
      <vt:lpstr>Proč reaktory IV. generace</vt:lpstr>
      <vt:lpstr>Budoucí plynem chlazené jaderné reaktory (gen IV.)</vt:lpstr>
      <vt:lpstr>Neradioaktivní znečištění primárního helia </vt:lpstr>
      <vt:lpstr>Zdroje vzácných plynů</vt:lpstr>
      <vt:lpstr>Hlavní plynné radioaktivní prvky</vt:lpstr>
      <vt:lpstr>Základní faktory ovlivňující adsorpci</vt:lpstr>
      <vt:lpstr>Laboratorní testy</vt:lpstr>
      <vt:lpstr>Schéma aparatury</vt:lpstr>
      <vt:lpstr>Analýza směsi</vt:lpstr>
      <vt:lpstr>Foto (22°C)</vt:lpstr>
      <vt:lpstr>Foto (-75 °C)</vt:lpstr>
      <vt:lpstr>Průběh adsorpce při teplotě 22 °C</vt:lpstr>
      <vt:lpstr>Zvýšení kapacity v závislosti na teplotě</vt:lpstr>
      <vt:lpstr>Průběh adsorpce při teplotě -75 °C</vt:lpstr>
      <vt:lpstr>Možné řešení</vt:lpstr>
      <vt:lpstr>Prezentace aplikace PowerPoint</vt:lpstr>
      <vt:lpstr>Prezentace aplikace PowerPoint</vt:lpstr>
      <vt:lpstr>RDF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Honza</dc:creator>
  <cp:lastModifiedBy>Martn Janak</cp:lastModifiedBy>
  <cp:revision>349</cp:revision>
  <dcterms:created xsi:type="dcterms:W3CDTF">2013-11-14T08:55:30Z</dcterms:created>
  <dcterms:modified xsi:type="dcterms:W3CDTF">2017-03-21T10:47:34Z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1486278998</vt:i4>
  </property>
  <property fmtid="{D5CDD505-2E9C-101B-9397-08002B2CF9AE}" pid="3" name="_NewReviewCycle">
    <vt:lpwstr/>
  </property>
  <property fmtid="{D5CDD505-2E9C-101B-9397-08002B2CF9AE}" pid="4" name="_EmailSubject">
    <vt:lpwstr>prezentace</vt:lpwstr>
  </property>
  <property fmtid="{D5CDD505-2E9C-101B-9397-08002B2CF9AE}" pid="5" name="_AuthorEmail">
    <vt:lpwstr>parschoh@vscht.cz</vt:lpwstr>
  </property>
  <property fmtid="{D5CDD505-2E9C-101B-9397-08002B2CF9AE}" pid="6" name="_AuthorEmailDisplayName">
    <vt:lpwstr>Parschova Helena</vt:lpwstr>
  </property>
</Properties>
</file>