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13" r:id="rId4"/>
    <p:sldId id="318" r:id="rId5"/>
    <p:sldId id="309" r:id="rId6"/>
    <p:sldId id="310" r:id="rId7"/>
    <p:sldId id="317" r:id="rId8"/>
    <p:sldId id="319" r:id="rId9"/>
    <p:sldId id="320" r:id="rId10"/>
    <p:sldId id="311" r:id="rId11"/>
    <p:sldId id="312" r:id="rId12"/>
    <p:sldId id="314" r:id="rId13"/>
    <p:sldId id="315" r:id="rId14"/>
    <p:sldId id="30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14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ovan Šomplák" initials="RŠ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6305" autoAdjust="0"/>
  </p:normalViewPr>
  <p:slideViewPr>
    <p:cSldViewPr snapToGrid="0" showGuides="1">
      <p:cViewPr varScale="1">
        <p:scale>
          <a:sx n="87" d="100"/>
          <a:sy n="87" d="100"/>
        </p:scale>
        <p:origin x="461" y="62"/>
      </p:cViewPr>
      <p:guideLst>
        <p:guide orient="horz" pos="2160"/>
        <p:guide pos="3840"/>
        <p:guide pos="2880"/>
        <p:guide orient="horz" pos="1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Sync\Dropbox\!6%20del\Kopie%20-%20WtE%20Praha%20graf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Produkce!$A$6</c:f>
              <c:strCache>
                <c:ptCount val="1"/>
                <c:pt idx="0">
                  <c:v>SKO [obec]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Produkce!$B$8:$C$8</c:f>
              <c:strCache>
                <c:ptCount val="2"/>
                <c:pt idx="0">
                  <c:v>Produkce</c:v>
                </c:pt>
                <c:pt idx="1">
                  <c:v>Kapacita</c:v>
                </c:pt>
              </c:strCache>
            </c:strRef>
          </c:cat>
          <c:val>
            <c:numRef>
              <c:f>Produkce!$B$6:$C$6</c:f>
              <c:numCache>
                <c:formatCode>General</c:formatCode>
                <c:ptCount val="2"/>
                <c:pt idx="0">
                  <c:v>2095.4969999999998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C-4FE4-920D-7D0F18DA9342}"/>
            </c:ext>
          </c:extLst>
        </c:ser>
        <c:ser>
          <c:idx val="2"/>
          <c:order val="1"/>
          <c:tx>
            <c:strRef>
              <c:f>Produkce!$A$5</c:f>
              <c:strCache>
                <c:ptCount val="1"/>
                <c:pt idx="0">
                  <c:v>SKO [firmy]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Produkce!$B$8:$C$8</c:f>
              <c:strCache>
                <c:ptCount val="2"/>
                <c:pt idx="0">
                  <c:v>Produkce</c:v>
                </c:pt>
                <c:pt idx="1">
                  <c:v>Kapacita</c:v>
                </c:pt>
              </c:strCache>
            </c:strRef>
          </c:cat>
          <c:val>
            <c:numRef>
              <c:f>Produkce!$B$5:$C$5</c:f>
              <c:numCache>
                <c:formatCode>General</c:formatCode>
                <c:ptCount val="2"/>
                <c:pt idx="0">
                  <c:v>741.12099999999998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C-4FE4-920D-7D0F18DA9342}"/>
            </c:ext>
          </c:extLst>
        </c:ser>
        <c:ser>
          <c:idx val="0"/>
          <c:order val="2"/>
          <c:tx>
            <c:strRef>
              <c:f>Produkce!$A$3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Produkce!$B$8:$C$8</c:f>
              <c:strCache>
                <c:ptCount val="2"/>
                <c:pt idx="0">
                  <c:v>Produkce</c:v>
                </c:pt>
                <c:pt idx="1">
                  <c:v>Kapacita</c:v>
                </c:pt>
              </c:strCache>
            </c:strRef>
          </c:cat>
          <c:val>
            <c:numRef>
              <c:f>Produkce!$B$3:$C$3</c:f>
              <c:numCache>
                <c:formatCode>General</c:formatCode>
                <c:ptCount val="2"/>
                <c:pt idx="0">
                  <c:v>514.08699999999999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C-4FE4-920D-7D0F18DA9342}"/>
            </c:ext>
          </c:extLst>
        </c:ser>
        <c:ser>
          <c:idx val="1"/>
          <c:order val="3"/>
          <c:tx>
            <c:strRef>
              <c:f>Produkce!$A$4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Produkce!$B$8:$C$8</c:f>
              <c:strCache>
                <c:ptCount val="2"/>
                <c:pt idx="0">
                  <c:v>Produkce</c:v>
                </c:pt>
                <c:pt idx="1">
                  <c:v>Kapacita</c:v>
                </c:pt>
              </c:strCache>
            </c:strRef>
          </c:cat>
          <c:val>
            <c:numRef>
              <c:f>Produkce!$B$4:$C$4</c:f>
              <c:numCache>
                <c:formatCode>General</c:formatCode>
                <c:ptCount val="2"/>
                <c:pt idx="0">
                  <c:v>378.97794000000005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C-4FE4-920D-7D0F18DA9342}"/>
            </c:ext>
          </c:extLst>
        </c:ser>
        <c:ser>
          <c:idx val="4"/>
          <c:order val="4"/>
          <c:tx>
            <c:strRef>
              <c:f>Produkce!$A$7</c:f>
              <c:strCache>
                <c:ptCount val="1"/>
                <c:pt idx="0">
                  <c:v>Kapacita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Produkce!$B$8:$C$8</c:f>
              <c:strCache>
                <c:ptCount val="2"/>
                <c:pt idx="0">
                  <c:v>Produkce</c:v>
                </c:pt>
                <c:pt idx="1">
                  <c:v>Kapacita</c:v>
                </c:pt>
              </c:strCache>
            </c:strRef>
          </c:cat>
          <c:val>
            <c:numRef>
              <c:f>Produkce!$B$7:$C$7</c:f>
              <c:numCache>
                <c:formatCode>General</c:formatCode>
                <c:ptCount val="2"/>
                <c:pt idx="0">
                  <c:v>0</c:v>
                </c:pt>
                <c:pt idx="1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6C-4FE4-920D-7D0F18DA9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52416"/>
        <c:axId val="281577728"/>
      </c:barChart>
      <c:catAx>
        <c:axId val="178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1577728"/>
        <c:crosses val="autoZero"/>
        <c:auto val="1"/>
        <c:lblAlgn val="ctr"/>
        <c:lblOffset val="100"/>
        <c:noMultiLvlLbl val="0"/>
      </c:catAx>
      <c:valAx>
        <c:axId val="281577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cs-CZ" sz="1100"/>
                  <a:t>Produkce, kapacita </a:t>
                </a:r>
                <a:r>
                  <a:rPr lang="en-GB" sz="1100"/>
                  <a:t>[tis. tun]</a:t>
                </a:r>
                <a:endParaRPr lang="cs-CZ" sz="1100"/>
              </a:p>
            </c:rich>
          </c:tx>
          <c:layout>
            <c:manualLayout>
              <c:xMode val="edge"/>
              <c:yMode val="edge"/>
              <c:x val="1.8198362147406732E-2"/>
              <c:y val="0.198926137335211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52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22.03.2017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35744" y="5772152"/>
            <a:ext cx="4300538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051" y="2100943"/>
            <a:ext cx="8347901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050" y="3943351"/>
            <a:ext cx="8347901" cy="1934183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" y="400269"/>
            <a:ext cx="3071771" cy="7384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82" y="829781"/>
            <a:ext cx="3413928" cy="3089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74" y="6304191"/>
            <a:ext cx="22420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43762" y="365125"/>
            <a:ext cx="1550193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1" y="365125"/>
            <a:ext cx="6850856" cy="53975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050" y="504827"/>
            <a:ext cx="8347901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050" y="3485023"/>
            <a:ext cx="8347901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43439" y="5962630"/>
            <a:ext cx="4150518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3679" y="174628"/>
            <a:ext cx="840277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35744" y="5772152"/>
            <a:ext cx="4300538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050" y="1562101"/>
            <a:ext cx="8347901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050" y="3485023"/>
            <a:ext cx="8347901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" y="400267"/>
            <a:ext cx="3245263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0" y="724695"/>
            <a:ext cx="3471120" cy="41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73" y="6181724"/>
            <a:ext cx="2213762" cy="3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0045" y="1458109"/>
            <a:ext cx="416480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458109"/>
            <a:ext cx="416480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629150" y="5962630"/>
            <a:ext cx="4164807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7" y="165090"/>
            <a:ext cx="8441530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2427" y="1458108"/>
            <a:ext cx="414575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2427" y="2395540"/>
            <a:ext cx="414575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458108"/>
            <a:ext cx="4164806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395540"/>
            <a:ext cx="4164806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629150" y="5962630"/>
            <a:ext cx="4164807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5" y="457200"/>
            <a:ext cx="32289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607" y="457201"/>
            <a:ext cx="5086350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0045" y="2057400"/>
            <a:ext cx="3228975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5" y="457200"/>
            <a:ext cx="322897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729039" y="472281"/>
            <a:ext cx="5064918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0045" y="2057401"/>
            <a:ext cx="3228975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50044" y="174626"/>
            <a:ext cx="8443913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0044" y="1448598"/>
            <a:ext cx="8443913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3439" y="5962630"/>
            <a:ext cx="4150518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953679" y="174628"/>
            <a:ext cx="84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8" y="6127585"/>
            <a:ext cx="2724746" cy="2637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6040500"/>
            <a:ext cx="1197173" cy="4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051" y="1766219"/>
            <a:ext cx="8347901" cy="1863725"/>
          </a:xfrm>
        </p:spPr>
        <p:txBody>
          <a:bodyPr>
            <a:normAutofit/>
          </a:bodyPr>
          <a:lstStyle/>
          <a:p>
            <a:r>
              <a:rPr lang="cs-CZ" sz="4000" dirty="0"/>
              <a:t>Současné toky a zpracování spalitelných odpadů v ČR</a:t>
            </a:r>
            <a:endParaRPr lang="cs-CZ" sz="4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" y="4122965"/>
            <a:ext cx="8686800" cy="1754569"/>
          </a:xfrm>
        </p:spPr>
        <p:txBody>
          <a:bodyPr/>
          <a:lstStyle/>
          <a:p>
            <a:r>
              <a:rPr lang="cs-CZ" b="1" dirty="0"/>
              <a:t>Radovan Šomplák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Lenka </a:t>
            </a:r>
            <a:r>
              <a:rPr lang="cs-CZ" dirty="0" err="1"/>
              <a:t>Szásziová</a:t>
            </a:r>
            <a:r>
              <a:rPr lang="cs-CZ" dirty="0"/>
              <a:t>, Veronika Smejkalová, Vlastimír Nevrlý, Martin Málek, Martin Pavlas</a:t>
            </a:r>
          </a:p>
        </p:txBody>
      </p:sp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spalitelných odpadů pro EVO na úrovni krajů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4" y="3175885"/>
            <a:ext cx="450508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10" y="3175885"/>
            <a:ext cx="4506177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7823" y="6100210"/>
            <a:ext cx="4140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Pozn.: Analýza na základě dat VISOH 2015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1951" y="2028230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Odhad množství SO, které bylo odstraněno. Odpad rozdělen podle místa vzniku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05351" y="2028230"/>
            <a:ext cx="401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Nižší podíl SKO v krajích, kde je v provozu zařízení na energetické využití odpadu</a:t>
            </a:r>
          </a:p>
        </p:txBody>
      </p:sp>
    </p:spTree>
    <p:extLst>
      <p:ext uri="{BB962C8B-B14F-4D97-AF65-F5344CB8AC3E}">
        <p14:creationId xmlns:p14="http://schemas.microsoft.com/office/powerpoint/2010/main" val="100531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914" y="174626"/>
            <a:ext cx="8548007" cy="1206500"/>
          </a:xfrm>
        </p:spPr>
        <p:txBody>
          <a:bodyPr>
            <a:normAutofit/>
          </a:bodyPr>
          <a:lstStyle/>
          <a:p>
            <a:r>
              <a:rPr lang="cs-CZ" dirty="0"/>
              <a:t>Odhad dopravních vzdáleností pro spalitelné odpady (SO)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0" y="3052845"/>
            <a:ext cx="574377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0525" y="1459468"/>
            <a:ext cx="795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Jedná se pouze o odpady, které byly  odstraněny nebo energeticky využity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6726" y="196215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SKO a OO vykazují přibližně stejné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Ostatní odpady, především z průmyslu, vykazují dopravní vzdálenosti významně vyšší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87823" y="6100210"/>
            <a:ext cx="4140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Pozn.: Analýza na základě dat VISOH 2015</a:t>
            </a:r>
          </a:p>
        </p:txBody>
      </p:sp>
    </p:spTree>
    <p:extLst>
      <p:ext uri="{BB962C8B-B14F-4D97-AF65-F5344CB8AC3E}">
        <p14:creationId xmlns:p14="http://schemas.microsoft.com/office/powerpoint/2010/main" val="360643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vzdálenosti z hlediska způsobu nakládání s 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Zobrazení průměrných přepravních vzdáleností pro uvažované typy nakládání s SO v ČR</a:t>
            </a:r>
          </a:p>
          <a:p>
            <a:r>
              <a:rPr lang="cs-CZ" sz="1800" dirty="0"/>
              <a:t>Materiálové využití – přes 20% navýšení oproti EVO a odstranění</a:t>
            </a:r>
          </a:p>
          <a:p>
            <a:r>
              <a:rPr lang="cs-CZ" sz="1800" dirty="0"/>
              <a:t>Export – přes 40km – pouze do ORP kde se odpad upraví pro vývoz za hranice </a:t>
            </a:r>
          </a:p>
          <a:p>
            <a:r>
              <a:rPr lang="cs-CZ" sz="1800" dirty="0"/>
              <a:t>Nejvýraznější je přepravování za účelem výroby TAP</a:t>
            </a:r>
          </a:p>
          <a:p>
            <a:endParaRPr lang="cs-CZ" sz="1800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3262085"/>
            <a:ext cx="457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787823" y="6100210"/>
            <a:ext cx="4140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Pozn.: Analýza na základě dat VISOH 2015</a:t>
            </a:r>
          </a:p>
        </p:txBody>
      </p:sp>
    </p:spTree>
    <p:extLst>
      <p:ext uri="{BB962C8B-B14F-4D97-AF65-F5344CB8AC3E}">
        <p14:creationId xmlns:p14="http://schemas.microsoft.com/office/powerpoint/2010/main" val="184971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/>
          </a:p>
          <a:p>
            <a:r>
              <a:rPr lang="cs-CZ" sz="1800" dirty="0"/>
              <a:t>Identifikován potenciál pro ZEVO přibližně 2,86 mil. tun spalitelných odpadů v roce 2015 nad rámec současného množství energeticky využívaných odpadů (z celku 75 % SKO)</a:t>
            </a:r>
          </a:p>
          <a:p>
            <a:r>
              <a:rPr lang="cs-CZ" sz="1800" dirty="0"/>
              <a:t>Většina SKO a objemných odpadů je dnes přepravována do 50 km – nemusí se jednat o koncové zpracování</a:t>
            </a:r>
          </a:p>
          <a:p>
            <a:r>
              <a:rPr lang="cs-CZ" sz="1800" dirty="0"/>
              <a:t>Asi třetina spalitelných odpadů je zpracována v ORP, kde odpad vzniká</a:t>
            </a:r>
          </a:p>
          <a:p>
            <a:r>
              <a:rPr lang="cs-CZ" sz="1800" dirty="0"/>
              <a:t>Průmyslové odpady se v průměru vozí na větší vzdálenosti</a:t>
            </a:r>
          </a:p>
          <a:p>
            <a:r>
              <a:rPr lang="cs-CZ" sz="1800" dirty="0"/>
              <a:t>Budoucí omezování skládkování SO -&gt; potenciál pro výstavbu EVO – důsledkem budou pravděpodobně větší dopravní vzdálenosti. Nicméně tento nárůst je akceptovatelný vzhledem k zřejmým environmentálním přínosům EVO ve srovnání s pouhým odstraněním.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8446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0044" y="796705"/>
            <a:ext cx="8443913" cy="501354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/>
              <a:t>Děkuji za pozornost! </a:t>
            </a:r>
          </a:p>
          <a:p>
            <a:pPr marL="0" indent="0" algn="ctr">
              <a:buNone/>
            </a:pPr>
            <a:endParaRPr lang="cs-CZ" alt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altLang="cs-CZ" dirty="0">
                <a:solidFill>
                  <a:srgbClr val="002060"/>
                </a:solidFill>
              </a:rPr>
              <a:t>Příspěvek byl vytvořen řešením projektu LO1202 za finanční podpory MŠMT v rámci Národního programu udržitelnosti I, ve spolupráci s  finanční podporou TAČR v rámci projektu č</a:t>
            </a:r>
            <a:r>
              <a:rPr lang="en-US" altLang="cs-CZ" dirty="0">
                <a:solidFill>
                  <a:srgbClr val="002060"/>
                </a:solidFill>
              </a:rPr>
              <a:t>. TE02000236 “Waste-to-Energy (</a:t>
            </a:r>
            <a:r>
              <a:rPr lang="en-US" altLang="cs-CZ" dirty="0" err="1">
                <a:solidFill>
                  <a:srgbClr val="002060"/>
                </a:solidFill>
              </a:rPr>
              <a:t>WtE</a:t>
            </a:r>
            <a:r>
              <a:rPr lang="en-US" altLang="cs-CZ" dirty="0">
                <a:solidFill>
                  <a:srgbClr val="002060"/>
                </a:solidFill>
              </a:rPr>
              <a:t>) Competence Centre”</a:t>
            </a:r>
            <a:endParaRPr lang="cs-CZ" alt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altLang="cs-CZ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/>
              <a:t>Ing. Radovan </a:t>
            </a:r>
            <a:r>
              <a:rPr lang="cs-CZ" altLang="cs-CZ" b="1" dirty="0" err="1"/>
              <a:t>Šomplák</a:t>
            </a:r>
            <a:r>
              <a:rPr lang="cs-CZ" altLang="cs-CZ" b="1" dirty="0"/>
              <a:t>, Ph.D.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/>
              <a:t>(Radovan.Somplak@vutbr.cz)</a:t>
            </a:r>
            <a:endParaRPr lang="en-GB" altLang="cs-CZ" b="1" dirty="0"/>
          </a:p>
          <a:p>
            <a:pPr marL="0" indent="0" algn="ctr">
              <a:buNone/>
            </a:pPr>
            <a:endParaRPr lang="en-US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Produkce a nakládání se SO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0976" y="1452116"/>
            <a:ext cx="8439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SO byly pro účely tohoto příspěvku definovány jako průnik přijímaných katalogových čísel odpadů do existujících zařízení EVO v roce 2015 v ČR (ZEVO Malešice, SAKO Brno, TERMIZO Liberec). Dále byly SO doplněny o katalogová čísla vhodná pro výrobu paliv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0976" y="4558159"/>
            <a:ext cx="457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Způsoby nakládání s SO byly rozděleny do šesti skupin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02308"/>
              </p:ext>
            </p:extLst>
          </p:nvPr>
        </p:nvGraphicFramePr>
        <p:xfrm>
          <a:off x="180977" y="2283113"/>
          <a:ext cx="8848725" cy="745998"/>
        </p:xfrm>
        <a:graphic>
          <a:graphicData uri="http://schemas.openxmlformats.org/drawingml/2006/table">
            <a:tbl>
              <a:tblPr firstRow="1" firstCol="1" bandRow="1"/>
              <a:tblGrid>
                <a:gridCol w="884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Katalogová čísla SO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020103, 020107, 020104, 020304, 020601, 030101, 030105, 030301, 030307, 030308, 040101, 040108, 040209, 040221, 040222, 070213, 090108, 120105, 150101, 150102, 150103, 150105, 150106, 150109, 150203, 160119, 160199, 170201, 170203, 170302, 170604, 180104, 191201, 191204, 191207, 191208, 191210, 191212, 200101, 200110, 200111, 200138, 200139, 200301, 200302, 200303, 200307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69317"/>
              </p:ext>
            </p:extLst>
          </p:nvPr>
        </p:nvGraphicFramePr>
        <p:xfrm>
          <a:off x="76201" y="4990445"/>
          <a:ext cx="8963024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157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Způsob nakládání (T)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Kódy nakládání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Materiálové využití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XR2, XR3, XR4, XR5, XR6, XR7, XR8, XR9, XR10, XR11, XR12, XN1, XN2, XN8, XN10, XN11, XN12, XN13, XN15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Energetické využití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XR1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Odstranění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XD1, XD3, XD4, XD5, XD10, XD12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Export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XN7, XN17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Ostatní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XN5, XN53, XN63, XN9, XN18, úpravy: (XD8, XD9, XD13, XD14, XN14) - BN40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80976" y="3144589"/>
            <a:ext cx="824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Vyprodukovaný odpad v konkrétním územním celku, se kterým je nutné následně nějakým způsobem naložit, byl definovaný následujícími kódy nakládání: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 A00 – produkce, BN30 – zpětný odběr, XN60 – staré zátěže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XN6 – dovoz odpadu ze státu, který je členským státem EU, XN16 – dovoz odpadu ze státu, který není členským státem EU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XN50 – vyrovnání inventurního nedostatku</a:t>
            </a:r>
          </a:p>
        </p:txBody>
      </p:sp>
    </p:spTree>
    <p:extLst>
      <p:ext uri="{BB962C8B-B14F-4D97-AF65-F5344CB8AC3E}">
        <p14:creationId xmlns:p14="http://schemas.microsoft.com/office/powerpoint/2010/main" val="417859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nakládání se spalitelnými odpady (SO) v ČR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60" y="2696468"/>
            <a:ext cx="540522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58025" y="60695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VISOH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625" y="1619250"/>
            <a:ext cx="8367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Celkově klesající trend nakládání typu „odstranění“. Od roku 2013 spíše stagnace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Od roku 2013 se zvýšil poměr materiálového využití, ale i celkového množství (</a:t>
            </a:r>
            <a:r>
              <a:rPr lang="cs-CZ" sz="1600" dirty="0">
                <a:solidFill>
                  <a:srgbClr val="C00000"/>
                </a:solidFill>
              </a:rPr>
              <a:t>nárůst průmyslové výroby??). </a:t>
            </a:r>
            <a:r>
              <a:rPr lang="cs-CZ" sz="1600" dirty="0"/>
              <a:t>Muže znamenat, že nově vzniklý odpad z průmyslu se daří materiálově využit, ale navýšení materiálové využití stávající SO je již obtížné.</a:t>
            </a:r>
          </a:p>
        </p:txBody>
      </p:sp>
    </p:spTree>
    <p:extLst>
      <p:ext uri="{BB962C8B-B14F-4D97-AF65-F5344CB8AC3E}">
        <p14:creationId xmlns:p14="http://schemas.microsoft.com/office/powerpoint/2010/main" val="364089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439506"/>
              </p:ext>
            </p:extLst>
          </p:nvPr>
        </p:nvGraphicFramePr>
        <p:xfrm>
          <a:off x="304703" y="1462413"/>
          <a:ext cx="3692543" cy="324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302824" y="198053"/>
            <a:ext cx="8823944" cy="1142370"/>
          </a:xfrm>
        </p:spPr>
        <p:txBody>
          <a:bodyPr>
            <a:normAutofit/>
          </a:bodyPr>
          <a:lstStyle/>
          <a:p>
            <a:r>
              <a:rPr lang="cs-CZ" altLang="cs-CZ" dirty="0"/>
              <a:t>Materiálově nevyužitelné SO</a:t>
            </a:r>
          </a:p>
        </p:txBody>
      </p:sp>
      <p:grpSp>
        <p:nvGrpSpPr>
          <p:cNvPr id="12295" name="Skupina 4"/>
          <p:cNvGrpSpPr>
            <a:grpSpLocks/>
          </p:cNvGrpSpPr>
          <p:nvPr/>
        </p:nvGrpSpPr>
        <p:grpSpPr bwMode="auto">
          <a:xfrm>
            <a:off x="5139949" y="4671650"/>
            <a:ext cx="3453204" cy="1816033"/>
            <a:chOff x="320013" y="4638925"/>
            <a:chExt cx="3263669" cy="1715205"/>
          </a:xfrm>
        </p:grpSpPr>
        <p:pic>
          <p:nvPicPr>
            <p:cNvPr id="123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22" y="4638925"/>
              <a:ext cx="3240360" cy="171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0"/>
            <a:stretch>
              <a:fillRect/>
            </a:stretch>
          </p:blipFill>
          <p:spPr bwMode="auto">
            <a:xfrm>
              <a:off x="320013" y="4787256"/>
              <a:ext cx="832016" cy="8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7" name="Skupina 10"/>
          <p:cNvGrpSpPr>
            <a:grpSpLocks/>
          </p:cNvGrpSpPr>
          <p:nvPr/>
        </p:nvGrpSpPr>
        <p:grpSpPr bwMode="auto">
          <a:xfrm>
            <a:off x="4587961" y="1463453"/>
            <a:ext cx="3968056" cy="2687929"/>
            <a:chOff x="4335919" y="1383019"/>
            <a:chExt cx="3749170" cy="2539760"/>
          </a:xfrm>
        </p:grpSpPr>
        <p:pic>
          <p:nvPicPr>
            <p:cNvPr id="1229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919" y="1383019"/>
              <a:ext cx="3749170" cy="25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ovéPole 6"/>
            <p:cNvSpPr txBox="1">
              <a:spLocks noChangeArrowheads="1"/>
            </p:cNvSpPr>
            <p:nvPr/>
          </p:nvSpPr>
          <p:spPr bwMode="auto">
            <a:xfrm>
              <a:off x="5023649" y="1536735"/>
              <a:ext cx="1048390" cy="64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905" b="1" dirty="0">
                  <a:solidFill>
                    <a:srgbClr val="FF0000"/>
                  </a:solidFill>
                </a:rPr>
                <a:t>Vstup </a:t>
              </a:r>
            </a:p>
            <a:p>
              <a:pPr algn="ctr"/>
              <a:r>
                <a:rPr lang="cs-CZ" altLang="cs-CZ" sz="1905" b="1" dirty="0">
                  <a:solidFill>
                    <a:srgbClr val="FF0000"/>
                  </a:solidFill>
                </a:rPr>
                <a:t>(VISOH)</a:t>
              </a:r>
            </a:p>
          </p:txBody>
        </p:sp>
      </p:grpSp>
      <p:sp>
        <p:nvSpPr>
          <p:cNvPr id="16" name="TextovéPole 6"/>
          <p:cNvSpPr txBox="1">
            <a:spLocks noChangeArrowheads="1"/>
          </p:cNvSpPr>
          <p:nvPr/>
        </p:nvSpPr>
        <p:spPr bwMode="auto">
          <a:xfrm>
            <a:off x="2075667" y="1752160"/>
            <a:ext cx="1109598" cy="678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905" b="1" dirty="0">
                <a:solidFill>
                  <a:srgbClr val="FF0000"/>
                </a:solidFill>
              </a:rPr>
              <a:t>Vstup </a:t>
            </a:r>
          </a:p>
          <a:p>
            <a:pPr algn="ctr"/>
            <a:r>
              <a:rPr lang="cs-CZ" altLang="cs-CZ" sz="1905" b="1" dirty="0">
                <a:solidFill>
                  <a:srgbClr val="FF0000"/>
                </a:solidFill>
              </a:rPr>
              <a:t>(VISOH)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6862" y="4712676"/>
            <a:ext cx="3963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– produkce</a:t>
            </a:r>
          </a:p>
          <a:p>
            <a:r>
              <a:rPr lang="cs-CZ" dirty="0"/>
              <a:t>T1 – materiálové využití</a:t>
            </a:r>
          </a:p>
          <a:p>
            <a:r>
              <a:rPr lang="cs-CZ" dirty="0"/>
              <a:t>T2 – odstranění a R1</a:t>
            </a:r>
          </a:p>
          <a:p>
            <a:r>
              <a:rPr lang="cs-CZ" dirty="0"/>
              <a:t>ORP – obec s rozšířenou působností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4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Bilance pro rok 2015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5" y="3395385"/>
            <a:ext cx="420406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8" y="3413698"/>
            <a:ext cx="420424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6572" y="1571838"/>
            <a:ext cx="8311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Bilance pro rok 2015 mezi produkcí (P) a zpracováním (součet všech uvažovaných druhů nakládání - T).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4559" y="2689456"/>
            <a:ext cx="392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všechny katalogová čísla ve všech ORP (cca 6300 hodnot)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23723" y="2689455"/>
            <a:ext cx="412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všechny katalogová čísla ve všech krajích (cca 660 hodnot)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83101" y="5979557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ORP – obec s rozšířenou působností</a:t>
            </a:r>
          </a:p>
        </p:txBody>
      </p:sp>
    </p:spTree>
    <p:extLst>
      <p:ext uri="{BB962C8B-B14F-4D97-AF65-F5344CB8AC3E}">
        <p14:creationId xmlns:p14="http://schemas.microsoft.com/office/powerpoint/2010/main" val="341001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myšlenka přístupu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7" y="2406132"/>
            <a:ext cx="7516213" cy="221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13203" y="4365428"/>
            <a:ext cx="307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Pozn.: P – produkce, T – zpracování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3721" y="1624693"/>
            <a:ext cx="841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Motivační příklad různých řešení splňujících bilanci v uzlu lišících se přepravou odpadů: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83721" y="4914900"/>
            <a:ext cx="651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Předpoklad: zpracování odpadu je preferováno v místě vzniku, případně v blízkém okolí (minimalizace nákladů na dopravu).</a:t>
            </a:r>
          </a:p>
        </p:txBody>
      </p:sp>
    </p:spTree>
    <p:extLst>
      <p:ext uri="{BB962C8B-B14F-4D97-AF65-F5344CB8AC3E}">
        <p14:creationId xmlns:p14="http://schemas.microsoft.com/office/powerpoint/2010/main" val="67434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Matematický model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5522" y="1561003"/>
            <a:ext cx="5762602" cy="29067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76268" y="4357607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Výpočet byl proveden opakovaně pro různě generované hodnoty parametru alfa.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r="52981"/>
          <a:stretch/>
        </p:blipFill>
        <p:spPr>
          <a:xfrm>
            <a:off x="5593867" y="4823654"/>
            <a:ext cx="2900909" cy="19813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r="31904"/>
          <a:stretch/>
        </p:blipFill>
        <p:spPr>
          <a:xfrm>
            <a:off x="5128491" y="1240223"/>
            <a:ext cx="3924069" cy="31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565533" y="262285"/>
            <a:ext cx="8228424" cy="1142370"/>
          </a:xfrm>
        </p:spPr>
        <p:txBody>
          <a:bodyPr>
            <a:normAutofit/>
          </a:bodyPr>
          <a:lstStyle/>
          <a:p>
            <a:r>
              <a:rPr lang="cs-CZ" altLang="cs-CZ" dirty="0"/>
              <a:t>Materiálově nevyužitelné spalitelné odpady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80" y="1874081"/>
            <a:ext cx="4222569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Skupina 10"/>
          <p:cNvGrpSpPr>
            <a:grpSpLocks/>
          </p:cNvGrpSpPr>
          <p:nvPr/>
        </p:nvGrpSpPr>
        <p:grpSpPr bwMode="auto">
          <a:xfrm>
            <a:off x="370018" y="1791764"/>
            <a:ext cx="3968056" cy="2687929"/>
            <a:chOff x="4335919" y="1383019"/>
            <a:chExt cx="3749170" cy="2539760"/>
          </a:xfrm>
        </p:grpSpPr>
        <p:pic>
          <p:nvPicPr>
            <p:cNvPr id="1229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919" y="1383019"/>
              <a:ext cx="3749170" cy="25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ovéPole 6"/>
            <p:cNvSpPr txBox="1">
              <a:spLocks noChangeArrowheads="1"/>
            </p:cNvSpPr>
            <p:nvPr/>
          </p:nvSpPr>
          <p:spPr bwMode="auto">
            <a:xfrm>
              <a:off x="5023649" y="1536735"/>
              <a:ext cx="1048390" cy="64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905" b="1">
                  <a:solidFill>
                    <a:srgbClr val="FF0000"/>
                  </a:solidFill>
                </a:rPr>
                <a:t>Vstup </a:t>
              </a:r>
            </a:p>
            <a:p>
              <a:pPr algn="ctr"/>
              <a:r>
                <a:rPr lang="cs-CZ" altLang="cs-CZ" sz="1905" b="1">
                  <a:solidFill>
                    <a:srgbClr val="FF0000"/>
                  </a:solidFill>
                </a:rPr>
                <a:t>(VISOH)</a:t>
              </a:r>
            </a:p>
          </p:txBody>
        </p:sp>
      </p:grpSp>
      <p:sp>
        <p:nvSpPr>
          <p:cNvPr id="12298" name="TextovéPole 24"/>
          <p:cNvSpPr txBox="1">
            <a:spLocks noChangeArrowheads="1"/>
          </p:cNvSpPr>
          <p:nvPr/>
        </p:nvSpPr>
        <p:spPr bwMode="auto">
          <a:xfrm>
            <a:off x="5337221" y="2163924"/>
            <a:ext cx="1234767" cy="9718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905" b="1" dirty="0">
                <a:solidFill>
                  <a:srgbClr val="FF0000"/>
                </a:solidFill>
              </a:rPr>
              <a:t>Výsledek</a:t>
            </a:r>
          </a:p>
          <a:p>
            <a:pPr algn="ctr"/>
            <a:r>
              <a:rPr lang="cs-CZ" altLang="cs-CZ" sz="1905" b="1" dirty="0">
                <a:solidFill>
                  <a:srgbClr val="FF0000"/>
                </a:solidFill>
              </a:rPr>
              <a:t>výpočtu </a:t>
            </a:r>
          </a:p>
          <a:p>
            <a:pPr algn="ctr"/>
            <a:endParaRPr lang="cs-CZ" altLang="cs-CZ" sz="1905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86862" y="4809393"/>
            <a:ext cx="3963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– produkce</a:t>
            </a:r>
          </a:p>
          <a:p>
            <a:r>
              <a:rPr lang="cs-CZ" dirty="0"/>
              <a:t>T1 – materiálové využití</a:t>
            </a:r>
          </a:p>
          <a:p>
            <a:r>
              <a:rPr lang="cs-CZ" dirty="0"/>
              <a:t>T2 – odstranění a R1</a:t>
            </a:r>
          </a:p>
          <a:p>
            <a:r>
              <a:rPr lang="cs-CZ" dirty="0"/>
              <a:t>ORP – obec s rozšířenou působností</a:t>
            </a:r>
          </a:p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7823" y="6100210"/>
            <a:ext cx="4140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Pozn.: Analýza na základě dat VISOH 2015</a:t>
            </a:r>
          </a:p>
        </p:txBody>
      </p:sp>
    </p:spTree>
    <p:extLst>
      <p:ext uri="{BB962C8B-B14F-4D97-AF65-F5344CB8AC3E}">
        <p14:creationId xmlns:p14="http://schemas.microsoft.com/office/powerpoint/2010/main" val="186818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toku SKO v Pardubickém kraji</a:t>
            </a:r>
          </a:p>
        </p:txBody>
      </p:sp>
      <p:sp>
        <p:nvSpPr>
          <p:cNvPr id="5" name="Ovál 21"/>
          <p:cNvSpPr>
            <a:spLocks noChangeArrowheads="1"/>
          </p:cNvSpPr>
          <p:nvPr/>
        </p:nvSpPr>
        <p:spPr bwMode="auto">
          <a:xfrm>
            <a:off x="2774869" y="5613838"/>
            <a:ext cx="215969" cy="21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entury Gothic" panose="020B0502020202020204" pitchFamily="34" charset="0"/>
              <a:buNone/>
            </a:pPr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091831" y="553719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Zpracování v místě produkce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02373" y="55471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Přeprava SKO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84500" y="6003388"/>
            <a:ext cx="31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VISOH v 2015 </a:t>
            </a:r>
          </a:p>
          <a:p>
            <a:r>
              <a:rPr lang="cs-CZ" dirty="0"/>
              <a:t>(bez rozdělení původce)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8" y="1166499"/>
            <a:ext cx="8189569" cy="432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4" y="5445795"/>
            <a:ext cx="65232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9711"/>
      </p:ext>
    </p:extLst>
  </p:cSld>
  <p:clrMapOvr>
    <a:masterClrMapping/>
  </p:clrMapOvr>
</p:sld>
</file>

<file path=ppt/theme/theme1.xml><?xml version="1.0" encoding="utf-8"?>
<a:theme xmlns:a="http://schemas.openxmlformats.org/drawingml/2006/main" name="obecna_sablona_prezentace_UPI_FSI_VUT__CS__format_16-9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7D268B92-4B09-46FD-955C-526C695C6583}" vid="{65E2A741-497D-4D6C-905A-010A9875DF3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Výchozí návrh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2346</TotalTime>
  <Words>822</Words>
  <Application>Microsoft Office PowerPoint</Application>
  <PresentationFormat>Předvádění na obrazovce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obecna_sablona_prezentace_UPI_FSI_VUT__CS__format_16-9</vt:lpstr>
      <vt:lpstr>Současné toky a zpracování spalitelných odpadů v ČR</vt:lpstr>
      <vt:lpstr>Produkce a nakládání se SO</vt:lpstr>
      <vt:lpstr>Současný stav nakládání se spalitelnými odpady (SO) v ČR</vt:lpstr>
      <vt:lpstr>Materiálově nevyužitelné SO</vt:lpstr>
      <vt:lpstr>Bilance pro rok 2015</vt:lpstr>
      <vt:lpstr>Základní myšlenka přístupu</vt:lpstr>
      <vt:lpstr>Matematický model</vt:lpstr>
      <vt:lpstr>Materiálově nevyužitelné spalitelné odpady</vt:lpstr>
      <vt:lpstr>Odhad toku SKO v Pardubickém kraji</vt:lpstr>
      <vt:lpstr>Potenciál spalitelných odpadů pro EVO na úrovni krajů</vt:lpstr>
      <vt:lpstr>Odhad dopravních vzdáleností pro spalitelné odpady (SO)</vt:lpstr>
      <vt:lpstr>Dopravní vzdálenosti z hlediska způsobu nakládání s SO</vt:lpstr>
      <vt:lpstr>Shrnutí výsledků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P</dc:creator>
  <cp:lastModifiedBy>Šomplák Radovan (72185)</cp:lastModifiedBy>
  <cp:revision>95</cp:revision>
  <dcterms:created xsi:type="dcterms:W3CDTF">2016-09-09T06:02:38Z</dcterms:created>
  <dcterms:modified xsi:type="dcterms:W3CDTF">2017-03-23T09:29:39Z</dcterms:modified>
</cp:coreProperties>
</file>