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5" r:id="rId3"/>
    <p:sldId id="313" r:id="rId4"/>
    <p:sldId id="314" r:id="rId5"/>
    <p:sldId id="302" r:id="rId6"/>
    <p:sldId id="303" r:id="rId7"/>
    <p:sldId id="304" r:id="rId8"/>
    <p:sldId id="305" r:id="rId9"/>
    <p:sldId id="306" r:id="rId10"/>
    <p:sldId id="308" r:id="rId11"/>
    <p:sldId id="309" r:id="rId12"/>
    <p:sldId id="310" r:id="rId13"/>
    <p:sldId id="315" r:id="rId14"/>
    <p:sldId id="311" r:id="rId15"/>
    <p:sldId id="293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4E3"/>
    <a:srgbClr val="025198"/>
    <a:srgbClr val="F8771D"/>
    <a:srgbClr val="C0C0C0"/>
    <a:srgbClr val="83CA66"/>
    <a:srgbClr val="000000"/>
    <a:srgbClr val="BBE5B9"/>
    <a:srgbClr val="58F13F"/>
    <a:srgbClr val="422C16"/>
    <a:srgbClr val="0C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71" d="100"/>
          <a:sy n="71" d="100"/>
        </p:scale>
        <p:origin x="91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FAFF6C-1FCA-4C2E-BA9F-58725187FE81}" type="datetimeFigureOut">
              <a:rPr lang="cs-CZ"/>
              <a:pPr>
                <a:defRPr/>
              </a:pPr>
              <a:t>23.03.2017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105FB1-CC20-4BE9-9392-E888728946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5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62A04F-793D-41BB-A661-E035D42B0305}" type="slidenum">
              <a:rPr lang="cs-CZ" smtClean="0"/>
              <a:pPr/>
              <a:t>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70731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9024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59065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98664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13437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46465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8029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4351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4578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2901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020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9508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2813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04799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5295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5AD90-4B1E-4A8C-8674-990579BC7A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B5DB1-BAF5-49D3-B399-E349920E6B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43F2-5F69-48BF-B478-C8306D1CA2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40EC-C3BB-4072-B4B0-C5E9956D1C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095A-1823-4E22-A3FF-37A743DD87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F09BF-5C89-4A13-9B55-64BCA584FE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62803-B4C8-4635-8ABF-5516636C20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9E81-AFCD-4FDC-AD0E-3CA66F4197F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7C71-A314-4308-9A6C-4E10D833EB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C7435-565E-4A68-A8B9-EF62AC9A9B6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3398C-A928-4647-A5B3-D823878817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132565-E162-4805-9D16-949852BA78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zakonyprolidi.cz/cs/2008-341#f3892278" TargetMode="Externa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3.tiff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3.jpe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340769"/>
            <a:ext cx="9144000" cy="1800200"/>
          </a:xfrm>
          <a:prstGeom prst="rect">
            <a:avLst/>
          </a:prstGeom>
          <a:gradFill>
            <a:gsLst>
              <a:gs pos="0">
                <a:schemeClr val="accent1">
                  <a:alpha val="39000"/>
                  <a:lumMod val="97000"/>
                  <a:lumOff val="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13" y="1484784"/>
            <a:ext cx="9144000" cy="1516835"/>
          </a:xfrm>
          <a:prstGeom prst="rect">
            <a:avLst/>
          </a:prstGeom>
          <a:solidFill>
            <a:srgbClr val="83CA66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7503" y="1484784"/>
            <a:ext cx="8982521" cy="1440160"/>
          </a:xfrm>
        </p:spPr>
        <p:txBody>
          <a:bodyPr/>
          <a:lstStyle/>
          <a:p>
            <a:pPr algn="l" eaLnBrk="1" hangingPunct="1"/>
            <a:r>
              <a:rPr lang="es-E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Průmyslové kompostování: dostupné technologie a jejich vlastnosti</a:t>
            </a:r>
            <a:endParaRPr lang="es-ES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35496" y="4797152"/>
            <a:ext cx="3816424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prof. Mgr. Marek Koutný, </a:t>
            </a:r>
            <a:r>
              <a:rPr lang="cs-CZ" b="1" dirty="0">
                <a:solidFill>
                  <a:schemeClr val="bg1"/>
                </a:solidFill>
                <a:latin typeface="Comic Sans MS" panose="030F0702030302020204" pitchFamily="66" charset="0"/>
              </a:rPr>
              <a:t>Ph.D.</a:t>
            </a:r>
            <a:endParaRPr lang="es-E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45285" y="4616212"/>
            <a:ext cx="51447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8771D"/>
                </a:solidFill>
                <a:latin typeface="Comic Sans MS" panose="030F0702030302020204" pitchFamily="66" charset="0"/>
              </a:rPr>
              <a:t>Univerzita Tomáše Bati ve Zlíně</a:t>
            </a:r>
          </a:p>
          <a:p>
            <a:r>
              <a:rPr lang="cs-CZ" sz="1600" b="1" dirty="0" smtClean="0">
                <a:solidFill>
                  <a:srgbClr val="025198"/>
                </a:solidFill>
                <a:latin typeface="Comic Sans MS" panose="030F0702030302020204" pitchFamily="66" charset="0"/>
              </a:rPr>
              <a:t>Fakulta technologická</a:t>
            </a:r>
          </a:p>
          <a:p>
            <a:r>
              <a:rPr lang="cs-CZ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Ústav inženýrství ochrany životního prostředí</a:t>
            </a:r>
            <a:endParaRPr lang="cs-CZ" sz="1600" dirty="0">
              <a:latin typeface="Comic Sans MS" panose="030F0702030302020204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103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4" descr="FTtrans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103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51520" y="0"/>
            <a:ext cx="86328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32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Inaktivace patogenů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0" r="1936" b="-330"/>
          <a:stretch/>
        </p:blipFill>
        <p:spPr bwMode="auto">
          <a:xfrm>
            <a:off x="2843808" y="2492895"/>
            <a:ext cx="3744416" cy="37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3" y="1068445"/>
            <a:ext cx="3253917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6894" y="1052736"/>
            <a:ext cx="3091610" cy="33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103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51520" y="0"/>
            <a:ext cx="86328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32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Úprava – </a:t>
            </a:r>
            <a:r>
              <a:rPr lang="cs-CZ" sz="3200" kern="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pre</a:t>
            </a:r>
            <a:r>
              <a:rPr lang="cs-CZ" sz="32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cs-CZ" sz="3200" kern="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postprocessing</a:t>
            </a:r>
            <a:endParaRPr lang="cs-CZ" sz="3200" kern="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6" descr="http://www.compostsystems.com/sites/default/files/pics/compostmixers_main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30" y="2924944"/>
            <a:ext cx="2141950" cy="321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www.rotochopper.com/assets/images/photos/diesel-grinders/MP2_Tree_Care_Waste.jpg?gravity=northw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3307230" cy="21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screenmachine.com/images/612t-fram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05" y="2925407"/>
            <a:ext cx="369449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79301"/>
            <a:ext cx="8632826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Drcení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Frakcionace</a:t>
            </a:r>
          </a:p>
          <a:p>
            <a:pPr eaLnBrk="1" hangingPunct="1"/>
            <a:r>
              <a:rPr lang="cs-CZ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Sítování</a:t>
            </a:r>
            <a:endParaRPr lang="cs-CZ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103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51520" y="0"/>
            <a:ext cx="86328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2000" kern="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Vyhláška č. 341/2008 Sb.</a:t>
            </a:r>
          </a:p>
          <a:p>
            <a:pPr algn="l" eaLnBrk="1" hangingPunct="1"/>
            <a:r>
              <a:rPr lang="cs-CZ" sz="20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 </a:t>
            </a:r>
            <a:r>
              <a:rPr lang="cs-CZ" sz="2000" kern="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podrobnostech nakládání s biologicky rozložitelnými odpady</a:t>
            </a:r>
            <a:endParaRPr lang="cs-CZ" sz="2000" kern="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70357"/>
              </p:ext>
            </p:extLst>
          </p:nvPr>
        </p:nvGraphicFramePr>
        <p:xfrm>
          <a:off x="251520" y="1546470"/>
          <a:ext cx="4690863" cy="2202180"/>
        </p:xfrm>
        <a:graphic>
          <a:graphicData uri="http://schemas.openxmlformats.org/drawingml/2006/table">
            <a:tbl>
              <a:tblPr/>
              <a:tblGrid>
                <a:gridCol w="1563621"/>
                <a:gridCol w="1563621"/>
                <a:gridCol w="1563621"/>
              </a:tblGrid>
              <a:tr h="1907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dirty="0">
                          <a:effectLst/>
                        </a:rPr>
                        <a:t>Technologie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>
                          <a:effectLst/>
                        </a:rPr>
                        <a:t>Vstupy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>
                          <a:effectLst/>
                        </a:rPr>
                        <a:t>Teplota, doba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3917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>
                          <a:effectLst/>
                        </a:rPr>
                        <a:t>Malé zařízení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>
                          <a:effectLst/>
                        </a:rPr>
                        <a:t>Odpady ze zahrad a zeleně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>
                          <a:effectLst/>
                        </a:rPr>
                        <a:t>≥45 °C, 5 dní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1632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>
                          <a:effectLst/>
                        </a:rPr>
                        <a:t>Kompostování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>
                          <a:effectLst/>
                        </a:rPr>
                        <a:t>Odpady ze zahrad a zeleně, zbytková biomasa ze zemědělství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>
                          <a:effectLst/>
                        </a:rPr>
                        <a:t>≥45°C, 10 dní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75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>
                          <a:effectLst/>
                        </a:rPr>
                        <a:t>Kompostování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>
                          <a:effectLst/>
                        </a:rPr>
                        <a:t>Biologicky rozložitelné odpady (dle přílohy č. 1 seznam A)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>
                          <a:effectLst/>
                        </a:rPr>
                        <a:t>≥55°C,21dní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≥65 °C, 5 dní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75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>
                          <a:effectLst/>
                        </a:rPr>
                        <a:t>Kompostování v uzavřených prostorách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dirty="0">
                          <a:effectLst/>
                        </a:rPr>
                        <a:t>Biologicky rozložitelné odpady (dle přílohy č. 1, seznam A)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dirty="0">
                          <a:effectLst/>
                        </a:rPr>
                        <a:t>≥65 °C, 5 dní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370795"/>
              </p:ext>
            </p:extLst>
          </p:nvPr>
        </p:nvGraphicFramePr>
        <p:xfrm>
          <a:off x="5267523" y="4747980"/>
          <a:ext cx="3610743" cy="1424869"/>
        </p:xfrm>
        <a:graphic>
          <a:graphicData uri="http://schemas.openxmlformats.org/drawingml/2006/table">
            <a:tbl>
              <a:tblPr/>
              <a:tblGrid>
                <a:gridCol w="1203581"/>
                <a:gridCol w="1203581"/>
                <a:gridCol w="1203581"/>
              </a:tblGrid>
              <a:tr h="42806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dirty="0">
                          <a:effectLst/>
                        </a:rPr>
                        <a:t>Roční produkce výstupů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dirty="0">
                          <a:effectLst/>
                        </a:rPr>
                        <a:t>Jednotky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>
                          <a:effectLst/>
                        </a:rPr>
                        <a:t>Četnost kontrol výstupu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75716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>
                          <a:effectLst/>
                        </a:rPr>
                        <a:t>Do 150 - malé zařízení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>
                          <a:effectLst/>
                        </a:rPr>
                        <a:t>t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>
                          <a:effectLst/>
                        </a:rPr>
                        <a:t>1 × za rok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028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>
                          <a:effectLst/>
                        </a:rPr>
                        <a:t>0 - 1000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>
                          <a:effectLst/>
                        </a:rPr>
                        <a:t>t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>
                          <a:effectLst/>
                        </a:rPr>
                        <a:t>2 × za rok</a:t>
                      </a:r>
                      <a:r>
                        <a:rPr lang="cs-CZ" sz="1100" baseline="30000">
                          <a:effectLst/>
                        </a:rPr>
                        <a:t>*</a:t>
                      </a:r>
                      <a:endParaRPr lang="cs-CZ" sz="1100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028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>
                          <a:effectLst/>
                        </a:rPr>
                        <a:t>1001 - 5000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>
                          <a:effectLst/>
                        </a:rPr>
                        <a:t>t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>
                          <a:effectLst/>
                        </a:rPr>
                        <a:t>4 × za rok</a:t>
                      </a:r>
                      <a:r>
                        <a:rPr lang="cs-CZ" sz="1100" baseline="30000">
                          <a:effectLst/>
                        </a:rPr>
                        <a:t>*</a:t>
                      </a:r>
                      <a:endParaRPr lang="cs-CZ" sz="1100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028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>
                          <a:effectLst/>
                        </a:rPr>
                        <a:t>5001 a více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dirty="0">
                          <a:effectLst/>
                        </a:rPr>
                        <a:t>t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dirty="0">
                          <a:effectLst/>
                        </a:rPr>
                        <a:t>12 × za rok</a:t>
                      </a:r>
                      <a:r>
                        <a:rPr lang="cs-CZ" sz="1100" baseline="30000" dirty="0">
                          <a:effectLst/>
                        </a:rPr>
                        <a:t>*</a:t>
                      </a:r>
                      <a:endParaRPr lang="cs-CZ" sz="1100" dirty="0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987813"/>
              </p:ext>
            </p:extLst>
          </p:nvPr>
        </p:nvGraphicFramePr>
        <p:xfrm>
          <a:off x="5273602" y="1546470"/>
          <a:ext cx="3610744" cy="2354580"/>
        </p:xfrm>
        <a:graphic>
          <a:graphicData uri="http://schemas.openxmlformats.org/drawingml/2006/table">
            <a:tbl>
              <a:tblPr/>
              <a:tblGrid>
                <a:gridCol w="810566"/>
                <a:gridCol w="2800178"/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0" dirty="0">
                          <a:effectLst/>
                        </a:rPr>
                        <a:t>Druhy odpadů podle Katalogu odpadů</a:t>
                      </a:r>
                      <a:r>
                        <a:rPr lang="pl-PL" sz="1100" b="0" u="none" strike="noStrike" baseline="30000" dirty="0">
                          <a:solidFill>
                            <a:srgbClr val="05507A"/>
                          </a:solidFill>
                          <a:effectLst/>
                          <a:hlinkClick r:id="rId5"/>
                        </a:rPr>
                        <a:t>3</a:t>
                      </a:r>
                      <a:r>
                        <a:rPr lang="pl-PL" sz="1100" b="0" u="none" strike="noStrike" dirty="0">
                          <a:solidFill>
                            <a:srgbClr val="05507A"/>
                          </a:solidFill>
                          <a:effectLst/>
                          <a:hlinkClick r:id="rId5"/>
                        </a:rPr>
                        <a:t>)</a:t>
                      </a:r>
                      <a:endParaRPr lang="pl-PL" sz="1100" b="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>
                          <a:effectLst/>
                        </a:rPr>
                        <a:t>02 01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>
                          <a:effectLst/>
                        </a:rPr>
                        <a:t>Odpady ze zemědělství, zahradnictví, lesnictví, myslivosti, rybářství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>
                          <a:effectLst/>
                        </a:rPr>
                        <a:t>02 01 03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>
                          <a:effectLst/>
                        </a:rPr>
                        <a:t>Odpad z rostlinných pletiv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dirty="0">
                          <a:effectLst/>
                        </a:rPr>
                        <a:t>20 01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>
                          <a:effectLst/>
                        </a:rPr>
                        <a:t>Komunální odpady - složky z odděleného sběru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>
                          <a:effectLst/>
                        </a:rPr>
                        <a:t>20 01 38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>
                          <a:effectLst/>
                        </a:rPr>
                        <a:t>Dřevo neuvedené pod číslem 20 01 37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>
                          <a:effectLst/>
                        </a:rPr>
                        <a:t>20 02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>
                          <a:effectLst/>
                        </a:rPr>
                        <a:t>Odpady ze zahrad a parků (včetně hřbitovního odpadu)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>
                          <a:effectLst/>
                        </a:rPr>
                        <a:t>20 02 01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>
                          <a:effectLst/>
                        </a:rPr>
                        <a:t>Biologicky rozložitelný odpad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>
                          <a:effectLst/>
                        </a:rPr>
                        <a:t>20 03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>
                          <a:effectLst/>
                        </a:rPr>
                        <a:t>Ostatní komunální odpady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>
                          <a:effectLst/>
                        </a:rPr>
                        <a:t>20 03 02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dirty="0">
                          <a:effectLst/>
                        </a:rPr>
                        <a:t>Odpad z tržišť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51520" y="121393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b="1" dirty="0">
                <a:solidFill>
                  <a:srgbClr val="08A8F8"/>
                </a:solidFill>
                <a:latin typeface="Arial" panose="020B0604020202020204" pitchFamily="34" charset="0"/>
              </a:rPr>
              <a:t>Tabulka č. 2. 1. Teplotní režimy při </a:t>
            </a:r>
            <a:r>
              <a:rPr lang="cs-CZ" sz="1100" b="1" dirty="0" err="1">
                <a:solidFill>
                  <a:srgbClr val="08A8F8"/>
                </a:solidFill>
                <a:latin typeface="Arial" panose="020B0604020202020204" pitchFamily="34" charset="0"/>
              </a:rPr>
              <a:t>hygienizací</a:t>
            </a:r>
            <a:r>
              <a:rPr lang="cs-CZ" sz="1100" b="1" dirty="0">
                <a:solidFill>
                  <a:srgbClr val="08A8F8"/>
                </a:solidFill>
                <a:latin typeface="Arial" panose="020B0604020202020204" pitchFamily="34" charset="0"/>
              </a:rPr>
              <a:t> kompostováním</a:t>
            </a:r>
            <a:endParaRPr lang="cs-CZ" sz="1100" b="1" i="0" dirty="0">
              <a:solidFill>
                <a:srgbClr val="08A8F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19" y="3819580"/>
            <a:ext cx="46908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Arial" panose="020B0604020202020204" pitchFamily="34" charset="0"/>
              </a:rPr>
              <a:t>b)</a:t>
            </a:r>
            <a:r>
              <a:rPr lang="cs-CZ" sz="1100" dirty="0">
                <a:solidFill>
                  <a:srgbClr val="000000"/>
                </a:solidFill>
                <a:latin typeface="Arial" panose="020B0604020202020204" pitchFamily="34" charset="0"/>
              </a:rPr>
              <a:t> v malých zařízeních je v průběhu kompostování nutné dosáhnout teploty nejméně 45 °C po dobu 5 dní a uskutečnit nejméně 2 překopávky,</a:t>
            </a:r>
            <a:endParaRPr lang="cs-CZ" sz="1100" dirty="0"/>
          </a:p>
        </p:txBody>
      </p:sp>
      <p:sp>
        <p:nvSpPr>
          <p:cNvPr id="10" name="Obdélník 9"/>
          <p:cNvSpPr/>
          <p:nvPr/>
        </p:nvSpPr>
        <p:spPr>
          <a:xfrm>
            <a:off x="251518" y="4410541"/>
            <a:ext cx="4690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Arial" panose="020B0604020202020204" pitchFamily="34" charset="0"/>
              </a:rPr>
              <a:t>d)</a:t>
            </a:r>
            <a:r>
              <a:rPr lang="cs-CZ" sz="1100" dirty="0">
                <a:solidFill>
                  <a:srgbClr val="000000"/>
                </a:solidFill>
                <a:latin typeface="Arial" panose="020B0604020202020204" pitchFamily="34" charset="0"/>
              </a:rPr>
              <a:t> minimální doba procesu po provedené homogenizaci je 60 dnů. Při kompostování v uzavřených prostorách je možná i doba kratší v případě zpracování pouze rostlinných tkání nebo je-li výrobcem zařízení stanovena minimální doba zpracování jinak.</a:t>
            </a:r>
            <a:endParaRPr lang="cs-CZ" sz="1100" dirty="0"/>
          </a:p>
        </p:txBody>
      </p:sp>
      <p:sp>
        <p:nvSpPr>
          <p:cNvPr id="11" name="Obdélník 10"/>
          <p:cNvSpPr/>
          <p:nvPr/>
        </p:nvSpPr>
        <p:spPr>
          <a:xfrm>
            <a:off x="5267523" y="121393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Arial" panose="020B0604020202020204" pitchFamily="34" charset="0"/>
              </a:rPr>
              <a:t>B.</a:t>
            </a:r>
            <a:r>
              <a:rPr lang="cs-CZ" sz="1100" dirty="0">
                <a:solidFill>
                  <a:srgbClr val="000000"/>
                </a:solidFill>
                <a:latin typeface="Arial" panose="020B0604020202020204" pitchFamily="34" charset="0"/>
              </a:rPr>
              <a:t> Seznam bioodpadů využitelných v malém zařízení</a:t>
            </a:r>
            <a:endParaRPr lang="cs-CZ" sz="1100" dirty="0"/>
          </a:p>
        </p:txBody>
      </p:sp>
      <p:sp>
        <p:nvSpPr>
          <p:cNvPr id="13" name="Obdélník 12"/>
          <p:cNvSpPr/>
          <p:nvPr/>
        </p:nvSpPr>
        <p:spPr>
          <a:xfrm>
            <a:off x="5267522" y="4203442"/>
            <a:ext cx="36107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b="1" dirty="0">
                <a:solidFill>
                  <a:srgbClr val="08A8F8"/>
                </a:solidFill>
                <a:latin typeface="Arial" panose="020B0604020202020204" pitchFamily="34" charset="0"/>
              </a:rPr>
              <a:t>Tabulka č. 5.6.: Četnost kontrol výstupů ze zařízení k využívání bioodpadů</a:t>
            </a:r>
            <a:endParaRPr lang="cs-CZ" sz="1100" b="1" i="0" dirty="0">
              <a:solidFill>
                <a:srgbClr val="08A8F8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103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51520" y="0"/>
            <a:ext cx="86328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32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Odpady pro kompostování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79301"/>
            <a:ext cx="8632826" cy="4525963"/>
          </a:xfrm>
        </p:spPr>
        <p:txBody>
          <a:bodyPr/>
          <a:lstStyle/>
          <a:p>
            <a:pPr eaLnBrk="1" hangingPunct="1"/>
            <a:r>
              <a:rPr lang="cs-CZ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Zahradní odpad</a:t>
            </a:r>
          </a:p>
          <a:p>
            <a:pPr lvl="1" eaLnBrk="1" hangingPunct="1"/>
            <a:r>
              <a:rPr lang="cs-CZ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10-20% komunálního (listí, tráva ...), skládkování nežádoucí</a:t>
            </a:r>
          </a:p>
          <a:p>
            <a:pPr eaLnBrk="1" hangingPunct="1"/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Kal z čistíren </a:t>
            </a:r>
            <a:r>
              <a:rPr lang="cs-CZ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odpadních </a:t>
            </a:r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vod</a:t>
            </a:r>
            <a:endParaRPr lang="cs-CZ" sz="2000" dirty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lvl="1" eaLnBrk="1" hangingPunct="1"/>
            <a:r>
              <a:rPr lang="cs-CZ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20-30 kg / rok / </a:t>
            </a:r>
            <a:r>
              <a:rPr lang="cs-CZ" sz="1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obyvatele, Aplikace na půdu (stabilizace</a:t>
            </a:r>
            <a:r>
              <a:rPr lang="cs-CZ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cs-CZ" sz="1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kompostování </a:t>
            </a:r>
            <a:r>
              <a:rPr lang="cs-CZ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/ anaerobní digesce)</a:t>
            </a:r>
          </a:p>
          <a:p>
            <a:pPr eaLnBrk="1" hangingPunct="1"/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Produkty metabolismu hospodářských zvířat</a:t>
            </a:r>
            <a:endParaRPr lang="cs-CZ" sz="2000" dirty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lvl="1" eaLnBrk="1" hangingPunct="1"/>
            <a:r>
              <a:rPr lang="cs-CZ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 kráva = 2200 kg </a:t>
            </a:r>
            <a:r>
              <a:rPr lang="cs-CZ" sz="1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ds</a:t>
            </a:r>
            <a:r>
              <a:rPr lang="cs-CZ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/ rok = 75 lidí</a:t>
            </a:r>
          </a:p>
          <a:p>
            <a:pPr eaLnBrk="1" hangingPunct="1"/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Průmyslové organické kaly</a:t>
            </a:r>
            <a:endParaRPr lang="cs-CZ" sz="2000" dirty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lvl="1" eaLnBrk="1" hangingPunct="1"/>
            <a:r>
              <a:rPr lang="cs-CZ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Potravinářský průmysl, výroba papíru a celulózy, textilní průmysl, farmaceutický průmysl</a:t>
            </a:r>
          </a:p>
          <a:p>
            <a:pPr eaLnBrk="1" hangingPunct="1"/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Potravinářský </a:t>
            </a:r>
            <a:r>
              <a:rPr lang="cs-CZ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 zemědělský odpad</a:t>
            </a:r>
          </a:p>
          <a:p>
            <a:pPr lvl="1" eaLnBrk="1" hangingPunct="1"/>
            <a:r>
              <a:rPr lang="cs-CZ" sz="1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Konkurence </a:t>
            </a:r>
            <a:r>
              <a:rPr lang="cs-CZ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 anaerobní </a:t>
            </a:r>
            <a:r>
              <a:rPr lang="cs-CZ" sz="1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digescí</a:t>
            </a:r>
            <a:endParaRPr lang="cs-CZ" sz="1800" dirty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Komunální odpad ???? (Separace je </a:t>
            </a:r>
            <a:r>
              <a:rPr lang="cs-CZ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nutná)</a:t>
            </a:r>
          </a:p>
        </p:txBody>
      </p:sp>
    </p:spTree>
    <p:extLst>
      <p:ext uri="{BB962C8B-B14F-4D97-AF65-F5344CB8AC3E}">
        <p14:creationId xmlns:p14="http://schemas.microsoft.com/office/powerpoint/2010/main" val="15689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103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51520" y="0"/>
            <a:ext cx="86328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32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Inaktivace patogenů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0" r="1936" b="-330"/>
          <a:stretch/>
        </p:blipFill>
        <p:spPr bwMode="auto">
          <a:xfrm>
            <a:off x="0" y="3168317"/>
            <a:ext cx="3744416" cy="307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4"/>
          <a:stretch/>
        </p:blipFill>
        <p:spPr bwMode="auto">
          <a:xfrm>
            <a:off x="34258" y="1052737"/>
            <a:ext cx="325391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8"/>
          <a:srcRect b="18959"/>
          <a:stretch/>
        </p:blipFill>
        <p:spPr>
          <a:xfrm>
            <a:off x="3288175" y="1052736"/>
            <a:ext cx="3091610" cy="2736304"/>
          </a:xfrm>
          <a:prstGeom prst="rect">
            <a:avLst/>
          </a:prstGeom>
        </p:spPr>
      </p:pic>
      <p:pic>
        <p:nvPicPr>
          <p:cNvPr id="13" name="Picture 2" descr="https://hellocompost.files.wordpress.com/2015/03/the-effects-of-turning-on-compost-temperatur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73" y="3789040"/>
            <a:ext cx="3939139" cy="24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2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>
              <a:alpha val="4705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498"/>
            <a:ext cx="21032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6352" y="-17848"/>
            <a:ext cx="3137647" cy="281483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6351" y="3422274"/>
            <a:ext cx="3137649" cy="28642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48"/>
            <a:ext cx="3137646" cy="274311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4884" y="-11208"/>
            <a:ext cx="2874232" cy="280819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132119" cy="285749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119" y="3422274"/>
            <a:ext cx="2874232" cy="2864226"/>
          </a:xfrm>
          <a:prstGeom prst="rect">
            <a:avLst/>
          </a:prstGeom>
        </p:spPr>
      </p:pic>
      <p:sp>
        <p:nvSpPr>
          <p:cNvPr id="20" name="TextovéPole 5"/>
          <p:cNvSpPr txBox="1">
            <a:spLocks noChangeArrowheads="1"/>
          </p:cNvSpPr>
          <p:nvPr/>
        </p:nvSpPr>
        <p:spPr bwMode="auto">
          <a:xfrm>
            <a:off x="0" y="2712064"/>
            <a:ext cx="9143999" cy="83099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</a:rPr>
              <a:t>Děkuji za pozornost!</a:t>
            </a:r>
            <a:endParaRPr lang="cs-CZ" sz="4800" b="1" dirty="0">
              <a:solidFill>
                <a:schemeClr val="accent5">
                  <a:lumMod val="9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>
          <a:xfrm>
            <a:off x="338118" y="-8859"/>
            <a:ext cx="8805881" cy="1143000"/>
          </a:xfrm>
        </p:spPr>
        <p:txBody>
          <a:bodyPr/>
          <a:lstStyle/>
          <a:p>
            <a:pPr algn="l" eaLnBrk="1" hangingPunct="1"/>
            <a:r>
              <a:rPr lang="cs-C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Ústav inženýrství ochrany životního prostředí</a:t>
            </a: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338119" y="1312637"/>
            <a:ext cx="8338337" cy="2188371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Biodegradabilita látek a polymerních materiálů</a:t>
            </a:r>
          </a:p>
          <a:p>
            <a:pPr lvl="1" eaLnBrk="1" hangingPunct="1"/>
            <a:r>
              <a:rPr lang="cs-CZ" sz="20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Půda, kompostování, voda, sedimenty, anaerobní (skládky)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Mikrobiologie biodegradace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Změny materiálových vlastností při biodegradaci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0965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103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Zaloha\Dokumenty26042010\PUBLIKACE\PEdegrad\Clermont2008Presentation\korzika2008 0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8344" y="3360236"/>
            <a:ext cx="1475656" cy="258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Zaloha\Dokumenty26042010\PUBLIKACE\PEdegrad\Clermont2008Presentation\korzika2008 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7623" y="3364417"/>
            <a:ext cx="2474847" cy="258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373268"/>
            <a:ext cx="3024336" cy="2573571"/>
          </a:xfrm>
          <a:prstGeom prst="rect">
            <a:avLst/>
          </a:prstGeom>
        </p:spPr>
      </p:pic>
      <p:pic>
        <p:nvPicPr>
          <p:cNvPr id="11" name="Picture 3" descr="F:\Zaloha\Dokumenty26042010\PUBLIKACE\PEdegrad\Clermont2008Presentation\korzika2008 0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64418"/>
            <a:ext cx="2171488" cy="258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50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>
          <a:xfrm>
            <a:off x="338118" y="-8859"/>
            <a:ext cx="8805881" cy="1143000"/>
          </a:xfrm>
        </p:spPr>
        <p:txBody>
          <a:bodyPr/>
          <a:lstStyle/>
          <a:p>
            <a:pPr algn="l" eaLnBrk="1" hangingPunct="1"/>
            <a:r>
              <a:rPr lang="cs-CZ" sz="3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Kompostování - principy</a:t>
            </a: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338119" y="1312637"/>
            <a:ext cx="4665929" cy="470865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Vlastnosti směsi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Složení (</a:t>
            </a:r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C/N =30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Vlhkost (</a:t>
            </a:r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60 %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Porozita (</a:t>
            </a:r>
            <a:r>
              <a:rPr lang="cs-CZ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kyslík, vlhkost, teplo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endParaRPr lang="cs-CZ" sz="2400" dirty="0">
              <a:solidFill>
                <a:schemeClr val="tx2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Ekonomika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Kompost je výrobek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Požadavky legislativy (</a:t>
            </a:r>
            <a:r>
              <a:rPr lang="cs-CZ" sz="1600" dirty="0" err="1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hygienizace</a:t>
            </a: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Zápach</a:t>
            </a: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Zvolená technologie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0965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65442"/>
            <a:ext cx="2103275" cy="5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hellocompost.files.wordpress.com/2015/03/the-effects-of-turning-on-compost-tempera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12637"/>
            <a:ext cx="4901808" cy="305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103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51520" y="1268760"/>
            <a:ext cx="81472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32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Přehled dostupných technologií</a:t>
            </a:r>
          </a:p>
          <a:p>
            <a:pPr marL="1371600" lvl="2" indent="-457200" algn="l" eaLnBrk="1" hangingPunct="1">
              <a:buFont typeface="Arial" panose="020B0604020202020204" pitchFamily="34" charset="0"/>
              <a:buChar char="•"/>
            </a:pPr>
            <a:r>
              <a:rPr lang="cs-CZ" sz="28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Investiční náročnost</a:t>
            </a:r>
          </a:p>
          <a:p>
            <a:pPr marL="1371600" lvl="2" indent="-457200" algn="l" eaLnBrk="1" hangingPunct="1">
              <a:buFont typeface="Arial" panose="020B0604020202020204" pitchFamily="34" charset="0"/>
              <a:buChar char="•"/>
            </a:pPr>
            <a:r>
              <a:rPr lang="cs-CZ" sz="28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Provozní náročnost</a:t>
            </a:r>
          </a:p>
          <a:p>
            <a:pPr marL="1371600" lvl="2" indent="-457200" algn="l" eaLnBrk="1" hangingPunct="1">
              <a:buFont typeface="Arial" panose="020B0604020202020204" pitchFamily="34" charset="0"/>
              <a:buChar char="•"/>
            </a:pPr>
            <a:r>
              <a:rPr lang="cs-CZ" sz="28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Požadavky na </a:t>
            </a:r>
            <a:r>
              <a:rPr lang="cs-CZ" sz="2800" kern="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hygienizaci</a:t>
            </a:r>
            <a:endParaRPr lang="cs-CZ" sz="2800" kern="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1371600" lvl="2" indent="-457200" algn="l" eaLnBrk="1" hangingPunct="1">
              <a:buFont typeface="Arial" panose="020B0604020202020204" pitchFamily="34" charset="0"/>
              <a:buChar char="•"/>
            </a:pPr>
            <a:r>
              <a:rPr lang="cs-CZ" sz="28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Kontrola zápachu</a:t>
            </a:r>
          </a:p>
        </p:txBody>
      </p:sp>
    </p:spTree>
    <p:extLst>
      <p:ext uri="{BB962C8B-B14F-4D97-AF65-F5344CB8AC3E}">
        <p14:creationId xmlns:p14="http://schemas.microsoft.com/office/powerpoint/2010/main" val="18752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103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457200" y="0"/>
            <a:ext cx="81472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32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Pasivně provzdušňované hromady a bunkry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600200"/>
            <a:ext cx="6419056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Cena !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Kontrola patogenů?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Kvalita kompostu?</a:t>
            </a:r>
          </a:p>
          <a:p>
            <a:pPr eaLnBrk="1" hangingPunct="1"/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75" y="1124745"/>
            <a:ext cx="483682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103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457200" y="0"/>
            <a:ext cx="82192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32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Nuceně provzdušňované hromady a bunkry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4294967295"/>
          </p:nvPr>
        </p:nvSpPr>
        <p:spPr>
          <a:xfrm>
            <a:off x="270683" y="1214438"/>
            <a:ext cx="6419056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Cena ?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Kontrola patogenů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Kvalita kompostu</a:t>
            </a:r>
          </a:p>
          <a:p>
            <a:pPr eaLnBrk="1" hangingPunct="1"/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 descr="http://organic.tfrec.wsu.edu/compost/Compost%20systems/EKO%201m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1846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organic.tfrec.wsu.edu/compost/Compost%20systems/Rynk%2036mi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15" y="2996952"/>
            <a:ext cx="4399249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0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103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457199" y="0"/>
            <a:ext cx="833933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32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Nuceně provzdušňované hromady plus fólie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40580"/>
            <a:ext cx="6419056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Cena ?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Kontrola, procesu a patogenů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Kvalita kompostu</a:t>
            </a:r>
          </a:p>
        </p:txBody>
      </p:sp>
      <p:pic>
        <p:nvPicPr>
          <p:cNvPr id="10" name="Picture 2" descr="http://organic.tfrec.wsu.edu/compost/Compost%20systems/Olds%20sys%201m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134574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Everett, US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7"/>
          <a:stretch/>
        </p:blipFill>
        <p:spPr bwMode="auto">
          <a:xfrm>
            <a:off x="4716016" y="2996953"/>
            <a:ext cx="4080519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103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51520" y="0"/>
            <a:ext cx="86328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32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Obracené hromady (aerace pasivní x nucená)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240580"/>
            <a:ext cx="6419056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Cena !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Kontrola, procesu a patogenů?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Kvalita kompostu</a:t>
            </a:r>
          </a:p>
        </p:txBody>
      </p:sp>
      <p:pic>
        <p:nvPicPr>
          <p:cNvPr id="11" name="Picture 2" descr="http://www.northlandchippers.com/comp/images/11.30_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7" y="3001815"/>
            <a:ext cx="3215037" cy="203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organic.tfrec.wsu.edu/compost/Compost%20systems/Stewart1mi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01815"/>
            <a:ext cx="2814542" cy="203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ttp://aa.ecn.cz/img_upload/c7b858a933eb8b04267cfb6c891ce453/VostalPrekopavacBackhu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01816"/>
            <a:ext cx="2808312" cy="203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6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8" name="Picture 74" descr="FT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6357938"/>
            <a:ext cx="2446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iozp.ft.utb.cz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2103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251520" y="0"/>
            <a:ext cx="86328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cs-CZ" sz="3200" kern="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Žlaby, kontejnery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2736"/>
            <a:ext cx="8632826" cy="4525963"/>
          </a:xfrm>
        </p:spPr>
        <p:txBody>
          <a:bodyPr/>
          <a:lstStyle/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Cena !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Kontrola, procesu a patogenů (</a:t>
            </a:r>
            <a:r>
              <a:rPr lang="cs-CZ" sz="1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problematický vstupní materiál</a:t>
            </a:r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)!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Kvalita kompostu!</a:t>
            </a:r>
          </a:p>
          <a:p>
            <a:pPr eaLnBrk="1" hangingPunct="1"/>
            <a:r>
              <a:rPr lang="cs-CZ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Celoroční provoz!</a:t>
            </a:r>
          </a:p>
        </p:txBody>
      </p:sp>
      <p:pic>
        <p:nvPicPr>
          <p:cNvPr id="10" name="Picture 9" descr="Mechanical Biological Treatment - MB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r="12389"/>
          <a:stretch/>
        </p:blipFill>
        <p:spPr bwMode="auto">
          <a:xfrm>
            <a:off x="251521" y="2780928"/>
            <a:ext cx="3096344" cy="203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://www.transformcompostsystems.com/images/rotoking_facil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2715903" cy="203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www.calrecycle.ca.gov/organics/food/compost/images/Granby_sm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67" y="2204864"/>
            <a:ext cx="2716242" cy="203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organic.tfrec.wsu.edu/compost/Compost%20systems/Rynk%2044mi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51" y="4235429"/>
            <a:ext cx="2743715" cy="191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2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38510</TotalTime>
  <Words>520</Words>
  <Application>Microsoft Office PowerPoint</Application>
  <PresentationFormat>Předvádění na obrazovce (4:3)</PresentationFormat>
  <Paragraphs>121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Diseño predeterminado</vt:lpstr>
      <vt:lpstr>Průmyslové kompostování: dostupné technologie a jejich vlastnosti</vt:lpstr>
      <vt:lpstr>Ústav inženýrství ochrany životního prostředí</vt:lpstr>
      <vt:lpstr>Kompostování - principy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1895</cp:revision>
  <dcterms:created xsi:type="dcterms:W3CDTF">2010-05-23T14:28:12Z</dcterms:created>
  <dcterms:modified xsi:type="dcterms:W3CDTF">2017-03-23T10:25:10Z</dcterms:modified>
</cp:coreProperties>
</file>