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9" r:id="rId2"/>
    <p:sldId id="378" r:id="rId3"/>
    <p:sldId id="381" r:id="rId4"/>
    <p:sldId id="390" r:id="rId5"/>
    <p:sldId id="392" r:id="rId6"/>
    <p:sldId id="393" r:id="rId7"/>
    <p:sldId id="388" r:id="rId8"/>
    <p:sldId id="394" r:id="rId9"/>
    <p:sldId id="395" r:id="rId10"/>
    <p:sldId id="366" r:id="rId11"/>
    <p:sldId id="397" r:id="rId12"/>
    <p:sldId id="369" r:id="rId13"/>
    <p:sldId id="372" r:id="rId14"/>
    <p:sldId id="398" r:id="rId15"/>
    <p:sldId id="399" r:id="rId16"/>
    <p:sldId id="400" r:id="rId17"/>
    <p:sldId id="371" r:id="rId18"/>
  </p:sldIdLst>
  <p:sldSz cx="9144000" cy="6858000" type="screen4x3"/>
  <p:notesSz cx="6854825" cy="99441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336600"/>
    <a:srgbClr val="008000"/>
    <a:srgbClr val="669900"/>
    <a:srgbClr val="006600"/>
    <a:srgbClr val="00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>
        <p:scale>
          <a:sx n="80" d="100"/>
          <a:sy n="80" d="100"/>
        </p:scale>
        <p:origin x="-898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1"/>
    </p:cViewPr>
  </p:sorterViewPr>
  <p:notesViewPr>
    <p:cSldViewPr>
      <p:cViewPr varScale="1">
        <p:scale>
          <a:sx n="65" d="100"/>
          <a:sy n="65" d="100"/>
        </p:scale>
        <p:origin x="-3206" y="-86"/>
      </p:cViewPr>
      <p:guideLst>
        <p:guide orient="horz" pos="3132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02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02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7213"/>
            <a:ext cx="29702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pPr>
              <a:defRPr/>
            </a:pPr>
            <a:fld id="{1EE474BA-AAB4-4EF6-819A-E1554FA9B0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462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02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2813"/>
            <a:ext cx="5026025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02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02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pPr>
              <a:defRPr/>
            </a:pPr>
            <a:fld id="{6B9C8D33-1DD9-431F-A4DD-47CCE2DAC6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3068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5860CC-C745-45A6-B202-45917392A871}" type="slidenum">
              <a:rPr lang="cs-CZ" altLang="cs-CZ" smtClean="0"/>
              <a:pPr eaLnBrk="1" hangingPunct="1">
                <a:spcBef>
                  <a:spcPct val="0"/>
                </a:spcBef>
              </a:pPr>
              <a:t>2</a:t>
            </a:fld>
            <a:endParaRPr lang="cs-CZ" altLang="cs-CZ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r>
              <a:rPr lang="cs-CZ" altLang="cs-CZ" smtClean="0"/>
              <a:t>V životě každé společnosti mohou nastat neočekávané mimořádné situace, které mohou podstatně ovlivnit život obyvatel na omezeném území po určitou dobu. Mezi tyto situace patří i vznik mimořádných událostí jako jsou živelní pohromy (povodně a záplavy, vichřice, vysoké sněhové pokrývky, krupobití), havárie, požáry a dopravní nehody spojené s únikem nebezpečných látek do životního prostředí (havárie v chemických provozech, radiační havárie, ropné havárie) a další, které mohou ohrozit životy a zdraví obyvatel a způsobit velké škody na majetku a životním prostředí. </a:t>
            </a:r>
          </a:p>
          <a:p>
            <a:pPr marL="228600" indent="-228600" eaLnBrk="1" hangingPunct="1"/>
            <a:endParaRPr lang="cs-CZ" altLang="cs-CZ" smtClean="0"/>
          </a:p>
          <a:p>
            <a:pPr marL="228600" indent="-228600" eaLnBrk="1" hangingPunct="1"/>
            <a:endParaRPr lang="cs-CZ" altLang="cs-CZ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5860CC-C745-45A6-B202-45917392A871}" type="slidenum">
              <a:rPr lang="cs-CZ" altLang="cs-CZ" smtClean="0"/>
              <a:pPr eaLnBrk="1" hangingPunct="1">
                <a:spcBef>
                  <a:spcPct val="0"/>
                </a:spcBef>
              </a:pPr>
              <a:t>11</a:t>
            </a:fld>
            <a:endParaRPr lang="cs-CZ" altLang="cs-CZ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r>
              <a:rPr lang="cs-CZ" altLang="cs-CZ" smtClean="0"/>
              <a:t>V životě každé společnosti mohou nastat neočekávané mimořádné situace, které mohou podstatně ovlivnit život obyvatel na omezeném území po určitou dobu. Mezi tyto situace patří i vznik mimořádných událostí jako jsou živelní pohromy (povodně a záplavy, vichřice, vysoké sněhové pokrývky, krupobití), havárie, požáry a dopravní nehody spojené s únikem nebezpečných látek do životního prostředí (havárie v chemických provozech, radiační havárie, ropné havárie) a další, které mohou ohrozit životy a zdraví obyvatel a způsobit velké škody na majetku a životním prostředí. </a:t>
            </a:r>
          </a:p>
          <a:p>
            <a:pPr marL="228600" indent="-228600" eaLnBrk="1" hangingPunct="1"/>
            <a:endParaRPr lang="cs-CZ" altLang="cs-CZ" smtClean="0"/>
          </a:p>
          <a:p>
            <a:pPr marL="228600" indent="-228600" eaLnBrk="1" hangingPunct="1"/>
            <a:endParaRPr lang="cs-CZ" altLang="cs-CZ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5860CC-C745-45A6-B202-45917392A871}" type="slidenum">
              <a:rPr lang="cs-CZ" altLang="cs-CZ" smtClean="0"/>
              <a:pPr eaLnBrk="1" hangingPunct="1">
                <a:spcBef>
                  <a:spcPct val="0"/>
                </a:spcBef>
              </a:pPr>
              <a:t>12</a:t>
            </a:fld>
            <a:endParaRPr lang="cs-CZ" altLang="cs-CZ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r>
              <a:rPr lang="cs-CZ" altLang="cs-CZ" smtClean="0"/>
              <a:t>V životě každé společnosti mohou nastat neočekávané mimořádné situace, které mohou podstatně ovlivnit život obyvatel na omezeném území po určitou dobu. Mezi tyto situace patří i vznik mimořádných událostí jako jsou živelní pohromy (povodně a záplavy, vichřice, vysoké sněhové pokrývky, krupobití), havárie, požáry a dopravní nehody spojené s únikem nebezpečných látek do životního prostředí (havárie v chemických provozech, radiační havárie, ropné havárie) a další, které mohou ohrozit životy a zdraví obyvatel a způsobit velké škody na majetku a životním prostředí. </a:t>
            </a:r>
          </a:p>
          <a:p>
            <a:pPr marL="228600" indent="-228600" eaLnBrk="1" hangingPunct="1"/>
            <a:endParaRPr lang="cs-CZ" altLang="cs-CZ" smtClean="0"/>
          </a:p>
          <a:p>
            <a:pPr marL="228600" indent="-228600" eaLnBrk="1" hangingPunct="1"/>
            <a:endParaRPr lang="cs-CZ" altLang="cs-CZ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98CA0E-37D3-4FE5-88BF-038E288B3037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cs-CZ" altLang="cs-CZ"/>
              <a:t>V životě každé společnosti mohou nastat neočekávané mimořádné situace, které mohou podstatně ovlivnit život obyvatel na omezeném území po určitou dobu. Mezi tyto situace patří i vznik mimořádných událostí jako jsou živelní pohromy (povodně a záplavy, vichřice, vysoké sněhové pokrývky, krupobití), havárie, požáry a dopravní nehody spojené s únikem nebezpečných látek do životního prostředí (havárie v chemických provozech, radiační havárie, ropné havárie) a další, které mohou ohrozit životy a zdraví obyvatel a způsobit velké škody na majetku a životním prostředí. </a:t>
            </a:r>
          </a:p>
          <a:p>
            <a:pPr marL="228600" indent="-228600"/>
            <a:endParaRPr lang="cs-CZ" altLang="cs-CZ"/>
          </a:p>
          <a:p>
            <a:pPr marL="228600" indent="-228600"/>
            <a:endParaRPr lang="cs-CZ" altLang="cs-CZ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1415CC-FF17-4571-913C-C89FC3CDA590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cs-CZ" altLang="cs-CZ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1415CC-FF17-4571-913C-C89FC3CDA590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cs-CZ" altLang="cs-CZ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1415CC-FF17-4571-913C-C89FC3CDA590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cs-CZ" altLang="cs-CZ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1415CC-FF17-4571-913C-C89FC3CDA590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cs-CZ" altLang="cs-CZ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5860CC-C745-45A6-B202-45917392A871}" type="slidenum">
              <a:rPr lang="cs-CZ" altLang="cs-CZ" smtClean="0"/>
              <a:pPr eaLnBrk="1" hangingPunct="1">
                <a:spcBef>
                  <a:spcPct val="0"/>
                </a:spcBef>
              </a:pPr>
              <a:t>3</a:t>
            </a:fld>
            <a:endParaRPr lang="cs-CZ" altLang="cs-CZ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r>
              <a:rPr lang="cs-CZ" altLang="cs-CZ" smtClean="0"/>
              <a:t>V životě každé společnosti mohou nastat neočekávané mimořádné situace, které mohou podstatně ovlivnit život obyvatel na omezeném území po určitou dobu. Mezi tyto situace patří i vznik mimořádných událostí jako jsou živelní pohromy (povodně a záplavy, vichřice, vysoké sněhové pokrývky, krupobití), havárie, požáry a dopravní nehody spojené s únikem nebezpečných látek do životního prostředí (havárie v chemických provozech, radiační havárie, ropné havárie) a další, které mohou ohrozit životy a zdraví obyvatel a způsobit velké škody na majetku a životním prostředí. </a:t>
            </a:r>
          </a:p>
          <a:p>
            <a:pPr marL="228600" indent="-228600" eaLnBrk="1" hangingPunct="1"/>
            <a:endParaRPr lang="cs-CZ" altLang="cs-CZ" smtClean="0"/>
          </a:p>
          <a:p>
            <a:pPr marL="228600" indent="-228600" eaLnBrk="1" hangingPunct="1"/>
            <a:endParaRPr lang="cs-CZ" altLang="cs-CZ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5860CC-C745-45A6-B202-45917392A871}" type="slidenum">
              <a:rPr lang="cs-CZ" altLang="cs-CZ" smtClean="0"/>
              <a:pPr eaLnBrk="1" hangingPunct="1">
                <a:spcBef>
                  <a:spcPct val="0"/>
                </a:spcBef>
              </a:pPr>
              <a:t>4</a:t>
            </a:fld>
            <a:endParaRPr lang="cs-CZ" altLang="cs-CZ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r>
              <a:rPr lang="cs-CZ" altLang="cs-CZ" smtClean="0"/>
              <a:t>V životě každé společnosti mohou nastat neočekávané mimořádné situace, které mohou podstatně ovlivnit život obyvatel na omezeném území po určitou dobu. Mezi tyto situace patří i vznik mimořádných událostí jako jsou živelní pohromy (povodně a záplavy, vichřice, vysoké sněhové pokrývky, krupobití), havárie, požáry a dopravní nehody spojené s únikem nebezpečných látek do životního prostředí (havárie v chemických provozech, radiační havárie, ropné havárie) a další, které mohou ohrozit životy a zdraví obyvatel a způsobit velké škody na majetku a životním prostředí. </a:t>
            </a:r>
          </a:p>
          <a:p>
            <a:pPr marL="228600" indent="-228600" eaLnBrk="1" hangingPunct="1"/>
            <a:endParaRPr lang="cs-CZ" altLang="cs-CZ" smtClean="0"/>
          </a:p>
          <a:p>
            <a:pPr marL="228600" indent="-228600" eaLnBrk="1" hangingPunct="1"/>
            <a:endParaRPr lang="cs-CZ" altLang="cs-CZ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5860CC-C745-45A6-B202-45917392A871}" type="slidenum">
              <a:rPr lang="cs-CZ" altLang="cs-CZ" smtClean="0"/>
              <a:pPr eaLnBrk="1" hangingPunct="1">
                <a:spcBef>
                  <a:spcPct val="0"/>
                </a:spcBef>
              </a:pPr>
              <a:t>5</a:t>
            </a:fld>
            <a:endParaRPr lang="cs-CZ" altLang="cs-CZ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r>
              <a:rPr lang="cs-CZ" altLang="cs-CZ" smtClean="0"/>
              <a:t>V životě každé společnosti mohou nastat neočekávané mimořádné situace, které mohou podstatně ovlivnit život obyvatel na omezeném území po určitou dobu. Mezi tyto situace patří i vznik mimořádných událostí jako jsou živelní pohromy (povodně a záplavy, vichřice, vysoké sněhové pokrývky, krupobití), havárie, požáry a dopravní nehody spojené s únikem nebezpečných látek do životního prostředí (havárie v chemických provozech, radiační havárie, ropné havárie) a další, které mohou ohrozit životy a zdraví obyvatel a způsobit velké škody na majetku a životním prostředí. </a:t>
            </a:r>
          </a:p>
          <a:p>
            <a:pPr marL="228600" indent="-228600" eaLnBrk="1" hangingPunct="1"/>
            <a:endParaRPr lang="cs-CZ" altLang="cs-CZ" smtClean="0"/>
          </a:p>
          <a:p>
            <a:pPr marL="228600" indent="-228600" eaLnBrk="1" hangingPunct="1"/>
            <a:endParaRPr lang="cs-CZ" altLang="cs-CZ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5860CC-C745-45A6-B202-45917392A871}" type="slidenum">
              <a:rPr lang="cs-CZ" altLang="cs-CZ" smtClean="0"/>
              <a:pPr eaLnBrk="1" hangingPunct="1">
                <a:spcBef>
                  <a:spcPct val="0"/>
                </a:spcBef>
              </a:pPr>
              <a:t>6</a:t>
            </a:fld>
            <a:endParaRPr lang="cs-CZ" altLang="cs-CZ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r>
              <a:rPr lang="cs-CZ" altLang="cs-CZ" smtClean="0"/>
              <a:t>V životě každé společnosti mohou nastat neočekávané mimořádné situace, které mohou podstatně ovlivnit život obyvatel na omezeném území po určitou dobu. Mezi tyto situace patří i vznik mimořádných událostí jako jsou živelní pohromy (povodně a záplavy, vichřice, vysoké sněhové pokrývky, krupobití), havárie, požáry a dopravní nehody spojené s únikem nebezpečných látek do životního prostředí (havárie v chemických provozech, radiační havárie, ropné havárie) a další, které mohou ohrozit životy a zdraví obyvatel a způsobit velké škody na majetku a životním prostředí. </a:t>
            </a:r>
          </a:p>
          <a:p>
            <a:pPr marL="228600" indent="-228600" eaLnBrk="1" hangingPunct="1"/>
            <a:endParaRPr lang="cs-CZ" altLang="cs-CZ" smtClean="0"/>
          </a:p>
          <a:p>
            <a:pPr marL="228600" indent="-228600" eaLnBrk="1" hangingPunct="1"/>
            <a:endParaRPr lang="cs-CZ" altLang="cs-CZ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5860CC-C745-45A6-B202-45917392A871}" type="slidenum">
              <a:rPr lang="cs-CZ" altLang="cs-CZ" smtClean="0"/>
              <a:pPr eaLnBrk="1" hangingPunct="1">
                <a:spcBef>
                  <a:spcPct val="0"/>
                </a:spcBef>
              </a:pPr>
              <a:t>7</a:t>
            </a:fld>
            <a:endParaRPr lang="cs-CZ" altLang="cs-CZ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r>
              <a:rPr lang="cs-CZ" altLang="cs-CZ" smtClean="0"/>
              <a:t>V životě každé společnosti mohou nastat neočekávané mimořádné situace, které mohou podstatně ovlivnit život obyvatel na omezeném území po určitou dobu. Mezi tyto situace patří i vznik mimořádných událostí jako jsou živelní pohromy (povodně a záplavy, vichřice, vysoké sněhové pokrývky, krupobití), havárie, požáry a dopravní nehody spojené s únikem nebezpečných látek do životního prostředí (havárie v chemických provozech, radiační havárie, ropné havárie) a další, které mohou ohrozit životy a zdraví obyvatel a způsobit velké škody na majetku a životním prostředí. </a:t>
            </a:r>
          </a:p>
          <a:p>
            <a:pPr marL="228600" indent="-228600" eaLnBrk="1" hangingPunct="1"/>
            <a:endParaRPr lang="cs-CZ" altLang="cs-CZ" smtClean="0"/>
          </a:p>
          <a:p>
            <a:pPr marL="228600" indent="-228600" eaLnBrk="1" hangingPunct="1"/>
            <a:endParaRPr lang="cs-CZ" altLang="cs-CZ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2CA4D2-6981-44F8-A57B-EA62CC0CC4E5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1388" y="746125"/>
            <a:ext cx="4972050" cy="3729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722813"/>
            <a:ext cx="5026025" cy="4475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150" tIns="46575" rIns="93150" bIns="46575"/>
          <a:lstStyle/>
          <a:p>
            <a:pPr marL="228600" indent="-228600"/>
            <a:endParaRPr lang="cs-CZ" altLang="cs-CZ">
              <a:latin typeface="Verdana" pitchFamily="34" charset="0"/>
            </a:endParaRPr>
          </a:p>
          <a:p>
            <a:pPr marL="228600" indent="-228600"/>
            <a:endParaRPr lang="cs-CZ" altLang="cs-CZ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FE123C-873C-4F4D-BD82-98C729E426E3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cs-CZ" altLang="cs-CZ">
              <a:latin typeface="Verdana" pitchFamily="34" charset="0"/>
            </a:endParaRPr>
          </a:p>
          <a:p>
            <a:pPr marL="228600" indent="-228600"/>
            <a:endParaRPr lang="cs-CZ" altLang="cs-CZ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5860CC-C745-45A6-B202-45917392A871}" type="slidenum">
              <a:rPr lang="cs-CZ" altLang="cs-CZ" smtClean="0"/>
              <a:pPr eaLnBrk="1" hangingPunct="1">
                <a:spcBef>
                  <a:spcPct val="0"/>
                </a:spcBef>
              </a:pPr>
              <a:t>10</a:t>
            </a:fld>
            <a:endParaRPr lang="cs-CZ" altLang="cs-CZ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 eaLnBrk="1" hangingPunct="1"/>
            <a:r>
              <a:rPr lang="cs-CZ" altLang="cs-CZ" smtClean="0"/>
              <a:t>V životě každé společnosti mohou nastat neočekávané mimořádné situace, které mohou podstatně ovlivnit život obyvatel na omezeném území po určitou dobu. Mezi tyto situace patří i vznik mimořádných událostí jako jsou živelní pohromy (povodně a záplavy, vichřice, vysoké sněhové pokrývky, krupobití), havárie, požáry a dopravní nehody spojené s únikem nebezpečných látek do životního prostředí (havárie v chemických provozech, radiační havárie, ropné havárie) a další, které mohou ohrozit životy a zdraví obyvatel a způsobit velké škody na majetku a životním prostředí. </a:t>
            </a:r>
          </a:p>
          <a:p>
            <a:pPr marL="228600" indent="-228600" eaLnBrk="1" hangingPunct="1"/>
            <a:endParaRPr lang="cs-CZ" altLang="cs-CZ" smtClean="0"/>
          </a:p>
          <a:p>
            <a:pPr marL="228600" indent="-228600" eaLnBrk="1" hangingPunct="1"/>
            <a:endParaRPr lang="cs-CZ" altLang="cs-CZ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19294-E6B8-4A2F-BC43-DCCC2F701F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20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A62FF-D98C-4FF9-B15D-6F35DA445C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73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6DFB9-3A29-4A0E-BA16-4022E3150D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820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75096-2EA8-48CF-BFBF-AEE4F2BBE3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80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03452-B97A-4718-99B9-C5BC30C7ED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20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991E9-D671-4FB5-899D-47B1214BB9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09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AD377-2572-4BA1-AF3F-960C13FEFA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688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A27B4-DFD9-40E6-A895-E6A2A9B4F5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3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DFB55-0F5E-4AAE-9AF5-84E7793344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43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10A30-8B8B-4B02-BB8A-6D2011468C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79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B3720-FB4C-42F9-ACBB-7DDFB161F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18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EE435D0-BF5D-4E29-8393-C20A8F5B2D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1.png"/><Relationship Id="rId10" Type="http://schemas.openxmlformats.org/officeDocument/2006/relationships/image" Target="../media/image4.jpeg"/><Relationship Id="rId4" Type="http://schemas.openxmlformats.org/officeDocument/2006/relationships/oleObject" Target="../embeddings/oleObject37.bin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1.png"/><Relationship Id="rId10" Type="http://schemas.openxmlformats.org/officeDocument/2006/relationships/image" Target="../media/image5.jpeg"/><Relationship Id="rId4" Type="http://schemas.openxmlformats.org/officeDocument/2006/relationships/oleObject" Target="../embeddings/oleObject40.bin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43.bin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46.bin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396875"/>
            <a:chOff x="0" y="0"/>
            <a:chExt cx="5760" cy="250"/>
          </a:xfrm>
        </p:grpSpPr>
        <p:sp>
          <p:nvSpPr>
            <p:cNvPr id="2052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2000" i="1">
                  <a:solidFill>
                    <a:srgbClr val="FFFF66"/>
                  </a:solidFill>
                </a:rPr>
                <a:t>TLP, spol. s r.o., Praha – Karlovy Vary – Pardubice</a:t>
              </a:r>
              <a:endParaRPr lang="cs-CZ" altLang="cs-CZ" sz="1400" b="0" i="1">
                <a:solidFill>
                  <a:srgbClr val="FFFF66"/>
                </a:solidFill>
              </a:endParaRPr>
            </a:p>
          </p:txBody>
        </p:sp>
        <p:sp>
          <p:nvSpPr>
            <p:cNvPr id="2053" name="Text Box 4"/>
            <p:cNvSpPr txBox="1">
              <a:spLocks noChangeArrowheads="1"/>
            </p:cNvSpPr>
            <p:nvPr/>
          </p:nvSpPr>
          <p:spPr bwMode="auto">
            <a:xfrm>
              <a:off x="5217" y="0"/>
              <a:ext cx="5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200" b="0">
                  <a:solidFill>
                    <a:srgbClr val="FFFF66"/>
                  </a:solidFill>
                </a:rPr>
                <a:t>Strana </a:t>
              </a:r>
              <a:fld id="{D60FBBA2-6C7D-4DF8-BCA8-01CA56EA6D33}" type="slidenum">
                <a:rPr lang="cs-CZ" altLang="cs-CZ" sz="1200" b="0">
                  <a:solidFill>
                    <a:srgbClr val="FFFF66"/>
                  </a:solidFill>
                </a:rPr>
                <a:pPr algn="ctr">
                  <a:spcBef>
                    <a:spcPct val="50000"/>
                  </a:spcBef>
                  <a:buFontTx/>
                  <a:buNone/>
                </a:pPr>
                <a:t>1</a:t>
              </a:fld>
              <a:endParaRPr lang="cs-CZ" altLang="cs-CZ" sz="1200" b="0">
                <a:solidFill>
                  <a:srgbClr val="FFFF66"/>
                </a:solidFill>
              </a:endParaRPr>
            </a:p>
          </p:txBody>
        </p:sp>
      </p:grp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838200" y="1219200"/>
            <a:ext cx="76962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Prevence závažných havárií v ČR</a:t>
            </a:r>
            <a:endParaRPr lang="cs-CZ" sz="3200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cs-CZ" sz="2800" dirty="0" smtClean="0">
                <a:solidFill>
                  <a:srgbClr val="000066"/>
                </a:solidFill>
              </a:rPr>
              <a:t>Miroslav Dítě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0066"/>
                </a:solidFill>
              </a:rPr>
              <a:t>TLP</a:t>
            </a:r>
            <a:r>
              <a:rPr lang="cs-CZ" sz="3200" dirty="0">
                <a:solidFill>
                  <a:srgbClr val="000066"/>
                </a:solidFill>
              </a:rPr>
              <a:t>, spol. s r.o.</a:t>
            </a:r>
          </a:p>
          <a:p>
            <a:pPr algn="ctr" eaLnBrk="0" hangingPunct="0">
              <a:spcBef>
                <a:spcPts val="600"/>
              </a:spcBef>
              <a:defRPr/>
            </a:pPr>
            <a:endParaRPr lang="cs-CZ" sz="1800" b="0" dirty="0">
              <a:solidFill>
                <a:srgbClr val="000066"/>
              </a:solidFill>
            </a:endParaRPr>
          </a:p>
          <a:p>
            <a:pPr lvl="0" algn="ctr" hangingPunct="0">
              <a:spcBef>
                <a:spcPts val="598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 b="0" dirty="0">
                <a:solidFill>
                  <a:srgbClr val="000066"/>
                </a:solidFill>
                <a:latin typeface="Times New Roman" pitchFamily="18"/>
                <a:ea typeface="MS Gothic" pitchFamily="2"/>
                <a:cs typeface="Tahoma" pitchFamily="2"/>
              </a:rPr>
              <a:t>Tel.:353 997 041, 603 148 025</a:t>
            </a:r>
          </a:p>
          <a:p>
            <a:pPr lvl="0" algn="ctr" hangingPunct="0">
              <a:spcBef>
                <a:spcPts val="598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 b="0" dirty="0">
                <a:solidFill>
                  <a:srgbClr val="000066"/>
                </a:solidFill>
                <a:latin typeface="Times New Roman" pitchFamily="18"/>
                <a:ea typeface="MS Gothic" pitchFamily="2"/>
                <a:cs typeface="Tahoma" pitchFamily="2"/>
              </a:rPr>
              <a:t>E-mail: miroslav.dite@tlp-emergency.com</a:t>
            </a:r>
          </a:p>
          <a:p>
            <a:pPr lvl="0" algn="ctr" hangingPunct="0">
              <a:spcBef>
                <a:spcPts val="598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800" b="0" dirty="0" smtClean="0">
                <a:solidFill>
                  <a:srgbClr val="000066"/>
                </a:solidFill>
                <a:latin typeface="Times New Roman" pitchFamily="18"/>
                <a:ea typeface="MS Gothic" pitchFamily="2"/>
                <a:cs typeface="Tahoma" pitchFamily="2"/>
              </a:rPr>
              <a:t>www.tlp-emergency.com</a:t>
            </a:r>
            <a:endParaRPr lang="cs-CZ" sz="1800" b="0" dirty="0">
              <a:solidFill>
                <a:srgbClr val="000066"/>
              </a:solidFill>
              <a:latin typeface="Times New Roman" pitchFamily="18"/>
              <a:ea typeface="MS Gothic" pitchFamily="2"/>
              <a:cs typeface="Tahoma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1112" y="120650"/>
            <a:ext cx="9144001" cy="307976"/>
            <a:chOff x="7" y="76"/>
            <a:chExt cx="5760" cy="194"/>
          </a:xfrm>
        </p:grpSpPr>
        <p:sp>
          <p:nvSpPr>
            <p:cNvPr id="3085" name="Text Box 3"/>
            <p:cNvSpPr txBox="1">
              <a:spLocks noChangeArrowheads="1"/>
            </p:cNvSpPr>
            <p:nvPr/>
          </p:nvSpPr>
          <p:spPr bwMode="auto">
            <a:xfrm>
              <a:off x="7" y="76"/>
              <a:ext cx="5760" cy="194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cs-CZ" altLang="cs-CZ" sz="14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3086" name="Text Box 4"/>
            <p:cNvSpPr txBox="1">
              <a:spLocks noChangeArrowheads="1"/>
            </p:cNvSpPr>
            <p:nvPr/>
          </p:nvSpPr>
          <p:spPr bwMode="auto">
            <a:xfrm>
              <a:off x="5217" y="86"/>
              <a:ext cx="5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200" b="0" dirty="0">
                  <a:solidFill>
                    <a:srgbClr val="FFFF66"/>
                  </a:solidFill>
                </a:rPr>
                <a:t>Strana </a:t>
              </a:r>
              <a:fld id="{285053AC-32F4-4CCE-BAB0-CE6917814E8D}" type="slidenum">
                <a:rPr lang="cs-CZ" altLang="cs-CZ" sz="1200" b="0">
                  <a:solidFill>
                    <a:srgbClr val="FFFF66"/>
                  </a:solidFill>
                </a:rPr>
                <a:pPr algn="ctr">
                  <a:spcBef>
                    <a:spcPct val="50000"/>
                  </a:spcBef>
                  <a:buFontTx/>
                  <a:buNone/>
                </a:pPr>
                <a:t>10</a:t>
              </a:fld>
              <a:endParaRPr lang="cs-CZ" altLang="cs-CZ" sz="1200" b="0" dirty="0">
                <a:solidFill>
                  <a:srgbClr val="FFFF66"/>
                </a:solidFill>
              </a:endParaRPr>
            </a:p>
          </p:txBody>
        </p:sp>
      </p:grp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84775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cs-CZ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Dokumentace </a:t>
            </a: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PZH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3078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79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80" name="Oval 9"/>
            <p:cNvSpPr>
              <a:spLocks noChangeArrowheads="1"/>
            </p:cNvSpPr>
            <p:nvPr/>
          </p:nvSpPr>
          <p:spPr bwMode="auto">
            <a:xfrm rot="-8416593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graphicFrame>
          <p:nvGraphicFramePr>
            <p:cNvPr id="3081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90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91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192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4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151570" name="Text Box 18"/>
          <p:cNvSpPr txBox="1">
            <a:spLocks noChangeArrowheads="1"/>
          </p:cNvSpPr>
          <p:nvPr/>
        </p:nvSpPr>
        <p:spPr bwMode="auto">
          <a:xfrm>
            <a:off x="251520" y="1447800"/>
            <a:ext cx="7696200" cy="242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700"/>
              </a:spcBef>
              <a:buFont typeface="Times New Roman" pitchFamily="18" charset="0"/>
              <a:buChar char="•"/>
            </a:pPr>
            <a:r>
              <a:rPr lang="cs-CZ" sz="2000" dirty="0" smtClean="0"/>
              <a:t>Kdyby </a:t>
            </a:r>
            <a:r>
              <a:rPr lang="cs-CZ" sz="2000" dirty="0"/>
              <a:t>opravdu chtěl posoudit a prověřit svůj vlastní systém </a:t>
            </a:r>
            <a:r>
              <a:rPr lang="cs-CZ" sz="2000" dirty="0" smtClean="0"/>
              <a:t>řízení?</a:t>
            </a:r>
          </a:p>
          <a:p>
            <a:pPr>
              <a:spcBef>
                <a:spcPts val="700"/>
              </a:spcBef>
              <a:buFont typeface="Times New Roman" pitchFamily="18" charset="0"/>
              <a:buChar char="•"/>
            </a:pPr>
            <a:r>
              <a:rPr lang="cs-CZ" sz="2000" dirty="0" smtClean="0"/>
              <a:t>I takový případ jsme řešili – dávno před zavedením zákona o PZH</a:t>
            </a:r>
          </a:p>
          <a:p>
            <a:pPr>
              <a:spcBef>
                <a:spcPts val="700"/>
              </a:spcBef>
              <a:buFont typeface="Times New Roman" pitchFamily="18" charset="0"/>
              <a:buChar char="•"/>
            </a:pPr>
            <a:r>
              <a:rPr lang="cs-CZ" sz="2000" dirty="0" smtClean="0"/>
              <a:t>Protože provozovatel chtěl, tak zaplatil podrobnou analýzu jejich systému řízení a na výsledky reagoval ve své interní dokumentaci. </a:t>
            </a:r>
            <a:endParaRPr lang="cs-CZ" sz="2000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4149080"/>
            <a:ext cx="8530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 současnosti však provozovatel potřebuje mít schválenou dokumentaci PZH. </a:t>
            </a:r>
          </a:p>
          <a:p>
            <a:r>
              <a:rPr lang="cs-CZ" dirty="0" smtClean="0"/>
              <a:t>Jeho požadavkem je – kdo mi to zařídí nejlaciněji???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478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70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1112" y="120650"/>
            <a:ext cx="9144001" cy="307976"/>
            <a:chOff x="7" y="76"/>
            <a:chExt cx="5760" cy="194"/>
          </a:xfrm>
        </p:grpSpPr>
        <p:sp>
          <p:nvSpPr>
            <p:cNvPr id="3085" name="Text Box 3"/>
            <p:cNvSpPr txBox="1">
              <a:spLocks noChangeArrowheads="1"/>
            </p:cNvSpPr>
            <p:nvPr/>
          </p:nvSpPr>
          <p:spPr bwMode="auto">
            <a:xfrm>
              <a:off x="7" y="76"/>
              <a:ext cx="5760" cy="194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cs-CZ" altLang="cs-CZ" sz="14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3086" name="Text Box 4"/>
            <p:cNvSpPr txBox="1">
              <a:spLocks noChangeArrowheads="1"/>
            </p:cNvSpPr>
            <p:nvPr/>
          </p:nvSpPr>
          <p:spPr bwMode="auto">
            <a:xfrm>
              <a:off x="5217" y="86"/>
              <a:ext cx="5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200" b="0" dirty="0">
                  <a:solidFill>
                    <a:srgbClr val="FFFF66"/>
                  </a:solidFill>
                </a:rPr>
                <a:t>Strana </a:t>
              </a:r>
              <a:fld id="{285053AC-32F4-4CCE-BAB0-CE6917814E8D}" type="slidenum">
                <a:rPr lang="cs-CZ" altLang="cs-CZ" sz="1200" b="0">
                  <a:solidFill>
                    <a:srgbClr val="FFFF66"/>
                  </a:solidFill>
                </a:rPr>
                <a:pPr algn="ctr">
                  <a:spcBef>
                    <a:spcPct val="50000"/>
                  </a:spcBef>
                  <a:buFontTx/>
                  <a:buNone/>
                </a:pPr>
                <a:t>11</a:t>
              </a:fld>
              <a:endParaRPr lang="cs-CZ" altLang="cs-CZ" sz="1200" b="0" dirty="0">
                <a:solidFill>
                  <a:srgbClr val="FFFF66"/>
                </a:solidFill>
              </a:endParaRPr>
            </a:p>
          </p:txBody>
        </p:sp>
      </p:grp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Výkon státní správy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3078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79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80" name="Oval 9"/>
            <p:cNvSpPr>
              <a:spLocks noChangeArrowheads="1"/>
            </p:cNvSpPr>
            <p:nvPr/>
          </p:nvSpPr>
          <p:spPr bwMode="auto">
            <a:xfrm rot="-8416593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graphicFrame>
          <p:nvGraphicFramePr>
            <p:cNvPr id="3081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89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90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91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4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151570" name="Text Box 18"/>
          <p:cNvSpPr txBox="1">
            <a:spLocks noChangeArrowheads="1"/>
          </p:cNvSpPr>
          <p:nvPr/>
        </p:nvSpPr>
        <p:spPr bwMode="auto">
          <a:xfrm>
            <a:off x="251520" y="1447800"/>
            <a:ext cx="7696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700"/>
              </a:spcBef>
              <a:buFont typeface="Times New Roman" pitchFamily="18" charset="0"/>
              <a:buChar char="•"/>
            </a:pPr>
            <a:r>
              <a:rPr lang="cs-CZ" sz="2000" dirty="0"/>
              <a:t>Kvalita dokumentace PZH a naplnění smyslu </a:t>
            </a:r>
            <a:r>
              <a:rPr lang="cs-CZ" sz="2000" dirty="0" smtClean="0"/>
              <a:t>zákona o prevenci havárií odpovídá </a:t>
            </a:r>
            <a:r>
              <a:rPr lang="cs-CZ" sz="2000" dirty="0"/>
              <a:t>kvalitě kontroly </a:t>
            </a:r>
            <a:endParaRPr lang="cs-CZ" sz="2000" dirty="0" smtClean="0"/>
          </a:p>
        </p:txBody>
      </p:sp>
      <p:sp>
        <p:nvSpPr>
          <p:cNvPr id="2" name="TextovéPole 1"/>
          <p:cNvSpPr txBox="1"/>
          <p:nvPr/>
        </p:nvSpPr>
        <p:spPr>
          <a:xfrm>
            <a:off x="301998" y="2346846"/>
            <a:ext cx="8011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K tomu je potřeba mít: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 </a:t>
            </a:r>
            <a:r>
              <a:rPr lang="cs-CZ" sz="2000" dirty="0"/>
              <a:t>Kvalitní legislativu (jednoznačná ustanovení, nastavení kompetencí, dostatečné lhůty, přiměřené sankce)</a:t>
            </a:r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3452237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Dostatečné znalosti (odborná způsobilost, praxe, neustálé vzdělávání v PZH a v související legislativě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4437112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Přiměřený čas (příprava na kontrolu, lhůty na vydání rozhodnutí, lhůty na posuzování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5301208"/>
            <a:ext cx="7774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Peníze (na školení, na posuzování, na přípravu metodik, na specializovaný SW)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2179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70" grpId="0"/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1112" y="120650"/>
            <a:ext cx="9144001" cy="307976"/>
            <a:chOff x="7" y="76"/>
            <a:chExt cx="5760" cy="194"/>
          </a:xfrm>
        </p:grpSpPr>
        <p:sp>
          <p:nvSpPr>
            <p:cNvPr id="3085" name="Text Box 3"/>
            <p:cNvSpPr txBox="1">
              <a:spLocks noChangeArrowheads="1"/>
            </p:cNvSpPr>
            <p:nvPr/>
          </p:nvSpPr>
          <p:spPr bwMode="auto">
            <a:xfrm>
              <a:off x="7" y="76"/>
              <a:ext cx="5760" cy="194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cs-CZ" altLang="cs-CZ" sz="14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3086" name="Text Box 4"/>
            <p:cNvSpPr txBox="1">
              <a:spLocks noChangeArrowheads="1"/>
            </p:cNvSpPr>
            <p:nvPr/>
          </p:nvSpPr>
          <p:spPr bwMode="auto">
            <a:xfrm>
              <a:off x="5217" y="86"/>
              <a:ext cx="5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200" b="0" dirty="0">
                  <a:solidFill>
                    <a:srgbClr val="FFFF66"/>
                  </a:solidFill>
                </a:rPr>
                <a:t>Strana </a:t>
              </a:r>
              <a:fld id="{285053AC-32F4-4CCE-BAB0-CE6917814E8D}" type="slidenum">
                <a:rPr lang="cs-CZ" altLang="cs-CZ" sz="1200" b="0">
                  <a:solidFill>
                    <a:srgbClr val="FFFF66"/>
                  </a:solidFill>
                </a:rPr>
                <a:pPr algn="ctr">
                  <a:spcBef>
                    <a:spcPct val="50000"/>
                  </a:spcBef>
                  <a:buFontTx/>
                  <a:buNone/>
                </a:pPr>
                <a:t>12</a:t>
              </a:fld>
              <a:endParaRPr lang="cs-CZ" altLang="cs-CZ" sz="1200" b="0" dirty="0">
                <a:solidFill>
                  <a:srgbClr val="FFFF66"/>
                </a:solidFill>
              </a:endParaRPr>
            </a:p>
          </p:txBody>
        </p:sp>
      </p:grp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Výkon státní správy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3078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79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80" name="Oval 9"/>
            <p:cNvSpPr>
              <a:spLocks noChangeArrowheads="1"/>
            </p:cNvSpPr>
            <p:nvPr/>
          </p:nvSpPr>
          <p:spPr bwMode="auto">
            <a:xfrm rot="-8416593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graphicFrame>
          <p:nvGraphicFramePr>
            <p:cNvPr id="3081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26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27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28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4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755576" y="1484784"/>
            <a:ext cx="8087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Kooperaci a koordinaci činnosti jednotlivých </a:t>
            </a:r>
            <a:r>
              <a:rPr lang="cs-CZ" sz="2000" dirty="0" smtClean="0"/>
              <a:t>orgánů</a:t>
            </a:r>
            <a:endParaRPr lang="cs-CZ" sz="20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654312" y="2060848"/>
            <a:ext cx="7795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Řada těchto podmínek není naplněna.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54312" y="2924944"/>
            <a:ext cx="7950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KÚ má za povinnost dbát na uplatnění principů PZH v územním řízení, ale nemá k tomu dostatečné kompetence, tyto principy nejsou dostatečně reflektovány ve stavebním zákonu.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54312" y="4293096"/>
            <a:ext cx="8188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Není vytvořen systém školení pro úředníky odpovědné za PZH na krajích. Jejich odborná způsobilost je doživotní – nemusí ji obhajovat jak je pravidlem u mnoha jiných profesí. Je třeba školit i zákonné postupy – co lze řešit podle správního řádu a co se musí řešit podle speciálního zákona.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1247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70" name="Group 2"/>
          <p:cNvGrpSpPr>
            <a:grpSpLocks/>
          </p:cNvGrpSpPr>
          <p:nvPr/>
        </p:nvGrpSpPr>
        <p:grpSpPr bwMode="auto">
          <a:xfrm>
            <a:off x="0" y="0"/>
            <a:ext cx="9144000" cy="396875"/>
            <a:chOff x="0" y="0"/>
            <a:chExt cx="5760" cy="250"/>
          </a:xfrm>
        </p:grpSpPr>
        <p:sp>
          <p:nvSpPr>
            <p:cNvPr id="10957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109572" name="Text Box 4"/>
            <p:cNvSpPr txBox="1">
              <a:spLocks noChangeArrowheads="1"/>
            </p:cNvSpPr>
            <p:nvPr/>
          </p:nvSpPr>
          <p:spPr bwMode="auto">
            <a:xfrm>
              <a:off x="5217" y="0"/>
              <a:ext cx="5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sz="1200" b="0">
                  <a:solidFill>
                    <a:srgbClr val="FFFF66"/>
                  </a:solidFill>
                </a:rPr>
                <a:t>Strana 12</a:t>
              </a:r>
            </a:p>
          </p:txBody>
        </p:sp>
      </p:grp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-228600" y="609600"/>
            <a:ext cx="9601200" cy="584775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Výkon státní </a:t>
            </a: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správy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09574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109575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9576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9577" name="Oval 9"/>
            <p:cNvSpPr>
              <a:spLocks noChangeArrowheads="1"/>
            </p:cNvSpPr>
            <p:nvPr/>
          </p:nvSpPr>
          <p:spPr bwMode="auto">
            <a:xfrm rot="13183407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109578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92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579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93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580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94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581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179512" y="1556792"/>
            <a:ext cx="8746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Inspektoři </a:t>
            </a:r>
            <a:r>
              <a:rPr lang="cs-CZ" sz="2000" dirty="0" smtClean="0"/>
              <a:t>ČIŽP nemají </a:t>
            </a:r>
            <a:r>
              <a:rPr lang="cs-CZ" sz="2000" dirty="0"/>
              <a:t>vyhrazený čas na přípravu k integrované inspekci, nemají ani všechny potřebné podklady.</a:t>
            </a:r>
            <a:endParaRPr lang="cs-CZ" altLang="zh-CN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2636912"/>
            <a:ext cx="8173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Lhůta na </a:t>
            </a:r>
            <a:r>
              <a:rPr lang="cs-CZ" sz="2000" dirty="0" smtClean="0"/>
              <a:t>odborné posouzení </a:t>
            </a:r>
            <a:r>
              <a:rPr lang="cs-CZ" sz="2000" dirty="0"/>
              <a:t>dokumentace PZH provozovatele je nedostatečná pro posouzení dokumentace rozsáhlých průmyslových areálů</a:t>
            </a:r>
            <a:r>
              <a:rPr lang="cs-CZ" sz="2000" dirty="0" smtClean="0"/>
              <a:t>. 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3861048"/>
            <a:ext cx="77889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/>
              <a:t>Nedostatečná vzájemná informovanost mezi KÚ, HZS a stavebními úřady</a:t>
            </a:r>
            <a:r>
              <a:rPr lang="cs-CZ" sz="2000" dirty="0" smtClean="0"/>
              <a:t>.</a:t>
            </a:r>
          </a:p>
          <a:p>
            <a:pPr lvl="0"/>
            <a:r>
              <a:rPr lang="cs-CZ" sz="2000" dirty="0" smtClean="0"/>
              <a:t>Díky tomu došlo ke kolaudacím provozů s nadlimitním množstvím NL bez splnění povinností zákona o PZH.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185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/>
          <p:cNvGrpSpPr>
            <a:grpSpLocks/>
          </p:cNvGrpSpPr>
          <p:nvPr/>
        </p:nvGrpSpPr>
        <p:grpSpPr bwMode="auto">
          <a:xfrm>
            <a:off x="0" y="0"/>
            <a:ext cx="9144000" cy="396875"/>
            <a:chOff x="0" y="0"/>
            <a:chExt cx="5760" cy="250"/>
          </a:xfrm>
        </p:grpSpPr>
        <p:sp>
          <p:nvSpPr>
            <p:cNvPr id="128003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128004" name="Text Box 4"/>
            <p:cNvSpPr txBox="1">
              <a:spLocks noChangeArrowheads="1"/>
            </p:cNvSpPr>
            <p:nvPr/>
          </p:nvSpPr>
          <p:spPr bwMode="auto">
            <a:xfrm>
              <a:off x="5217" y="0"/>
              <a:ext cx="5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sz="1200" b="0">
                  <a:solidFill>
                    <a:srgbClr val="FFFF66"/>
                  </a:solidFill>
                </a:rPr>
                <a:t>Strana </a:t>
              </a:r>
              <a:fld id="{9106DCD5-25C0-4E8D-8D69-AD97BD4153DC}" type="slidenum">
                <a:rPr lang="cs-CZ" altLang="cs-CZ" sz="1200" b="0">
                  <a:solidFill>
                    <a:srgbClr val="FFFF66"/>
                  </a:solidFill>
                </a:rPr>
                <a:pPr algn="ctr" eaLnBrk="0" hangingPunct="0">
                  <a:spcBef>
                    <a:spcPct val="50000"/>
                  </a:spcBef>
                </a:pPr>
                <a:t>14</a:t>
              </a:fld>
              <a:endParaRPr lang="cs-CZ" altLang="cs-CZ" sz="1200" b="0">
                <a:solidFill>
                  <a:srgbClr val="FFFF66"/>
                </a:solidFill>
              </a:endParaRPr>
            </a:p>
          </p:txBody>
        </p:sp>
      </p:grpSp>
      <p:grpSp>
        <p:nvGrpSpPr>
          <p:cNvPr id="128005" name="Group 5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128006" name="Oval 6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8007" name="Oval 7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8008" name="Oval 8"/>
            <p:cNvSpPr>
              <a:spLocks noChangeArrowheads="1"/>
            </p:cNvSpPr>
            <p:nvPr/>
          </p:nvSpPr>
          <p:spPr bwMode="auto">
            <a:xfrm rot="13183407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128009" name="Object 9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880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10" name="Object 10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881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11" name="Object 11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882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8012" name="Oval 12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28013" name="Text Box 13"/>
          <p:cNvSpPr txBox="1">
            <a:spLocks noChangeArrowheads="1"/>
          </p:cNvSpPr>
          <p:nvPr/>
        </p:nvSpPr>
        <p:spPr bwMode="auto">
          <a:xfrm>
            <a:off x="-454545" y="609600"/>
            <a:ext cx="96012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0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810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0005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419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3815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8387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295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57531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2103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TLP, spol. s r. o.</a:t>
            </a:r>
            <a:endParaRPr lang="cs-CZ" altLang="cs-CZ" sz="3200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8014" name="Text Box 14"/>
          <p:cNvSpPr txBox="1">
            <a:spLocks noChangeArrowheads="1"/>
          </p:cNvSpPr>
          <p:nvPr/>
        </p:nvSpPr>
        <p:spPr bwMode="auto">
          <a:xfrm>
            <a:off x="228600" y="1676400"/>
            <a:ext cx="868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</a:pPr>
            <a:endParaRPr lang="cs-CZ" altLang="cs-CZ" sz="2000">
              <a:solidFill>
                <a:srgbClr val="000066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8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/>
          <p:cNvGrpSpPr>
            <a:grpSpLocks/>
          </p:cNvGrpSpPr>
          <p:nvPr/>
        </p:nvGrpSpPr>
        <p:grpSpPr bwMode="auto">
          <a:xfrm>
            <a:off x="0" y="0"/>
            <a:ext cx="9144000" cy="396875"/>
            <a:chOff x="0" y="0"/>
            <a:chExt cx="5760" cy="250"/>
          </a:xfrm>
        </p:grpSpPr>
        <p:sp>
          <p:nvSpPr>
            <p:cNvPr id="128003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128004" name="Text Box 4"/>
            <p:cNvSpPr txBox="1">
              <a:spLocks noChangeArrowheads="1"/>
            </p:cNvSpPr>
            <p:nvPr/>
          </p:nvSpPr>
          <p:spPr bwMode="auto">
            <a:xfrm>
              <a:off x="5217" y="0"/>
              <a:ext cx="5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sz="1200" b="0">
                  <a:solidFill>
                    <a:srgbClr val="FFFF66"/>
                  </a:solidFill>
                </a:rPr>
                <a:t>Strana </a:t>
              </a:r>
              <a:fld id="{9106DCD5-25C0-4E8D-8D69-AD97BD4153DC}" type="slidenum">
                <a:rPr lang="cs-CZ" altLang="cs-CZ" sz="1200" b="0">
                  <a:solidFill>
                    <a:srgbClr val="FFFF66"/>
                  </a:solidFill>
                </a:rPr>
                <a:pPr algn="ctr" eaLnBrk="0" hangingPunct="0">
                  <a:spcBef>
                    <a:spcPct val="50000"/>
                  </a:spcBef>
                </a:pPr>
                <a:t>15</a:t>
              </a:fld>
              <a:endParaRPr lang="cs-CZ" altLang="cs-CZ" sz="1200" b="0">
                <a:solidFill>
                  <a:srgbClr val="FFFF66"/>
                </a:solidFill>
              </a:endParaRPr>
            </a:p>
          </p:txBody>
        </p:sp>
      </p:grpSp>
      <p:grpSp>
        <p:nvGrpSpPr>
          <p:cNvPr id="128005" name="Group 5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128006" name="Oval 6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8007" name="Oval 7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8008" name="Oval 8"/>
            <p:cNvSpPr>
              <a:spLocks noChangeArrowheads="1"/>
            </p:cNvSpPr>
            <p:nvPr/>
          </p:nvSpPr>
          <p:spPr bwMode="auto">
            <a:xfrm rot="13183407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128009" name="Object 9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04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10" name="Object 10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05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11" name="Object 11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06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8012" name="Oval 12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28013" name="Text Box 13"/>
          <p:cNvSpPr txBox="1">
            <a:spLocks noChangeArrowheads="1"/>
          </p:cNvSpPr>
          <p:nvPr/>
        </p:nvSpPr>
        <p:spPr bwMode="auto">
          <a:xfrm>
            <a:off x="-454545" y="609600"/>
            <a:ext cx="96012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0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810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0005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419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3815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8387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295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57531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2103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TLP, spol. s r. o.</a:t>
            </a:r>
            <a:endParaRPr lang="cs-CZ" altLang="cs-CZ" sz="3200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8014" name="Text Box 14"/>
          <p:cNvSpPr txBox="1">
            <a:spLocks noChangeArrowheads="1"/>
          </p:cNvSpPr>
          <p:nvPr/>
        </p:nvSpPr>
        <p:spPr bwMode="auto">
          <a:xfrm>
            <a:off x="228600" y="1676400"/>
            <a:ext cx="868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</a:pPr>
            <a:endParaRPr lang="cs-CZ" altLang="cs-CZ" sz="2000">
              <a:solidFill>
                <a:srgbClr val="000066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237"/>
            <a:ext cx="9144000" cy="515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8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/>
          <p:cNvGrpSpPr>
            <a:grpSpLocks/>
          </p:cNvGrpSpPr>
          <p:nvPr/>
        </p:nvGrpSpPr>
        <p:grpSpPr bwMode="auto">
          <a:xfrm>
            <a:off x="0" y="0"/>
            <a:ext cx="9144000" cy="396875"/>
            <a:chOff x="0" y="0"/>
            <a:chExt cx="5760" cy="250"/>
          </a:xfrm>
        </p:grpSpPr>
        <p:sp>
          <p:nvSpPr>
            <p:cNvPr id="128003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128004" name="Text Box 4"/>
            <p:cNvSpPr txBox="1">
              <a:spLocks noChangeArrowheads="1"/>
            </p:cNvSpPr>
            <p:nvPr/>
          </p:nvSpPr>
          <p:spPr bwMode="auto">
            <a:xfrm>
              <a:off x="5217" y="0"/>
              <a:ext cx="5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sz="1200" b="0">
                  <a:solidFill>
                    <a:srgbClr val="FFFF66"/>
                  </a:solidFill>
                </a:rPr>
                <a:t>Strana </a:t>
              </a:r>
              <a:fld id="{9106DCD5-25C0-4E8D-8D69-AD97BD4153DC}" type="slidenum">
                <a:rPr lang="cs-CZ" altLang="cs-CZ" sz="1200" b="0">
                  <a:solidFill>
                    <a:srgbClr val="FFFF66"/>
                  </a:solidFill>
                </a:rPr>
                <a:pPr algn="ctr" eaLnBrk="0" hangingPunct="0">
                  <a:spcBef>
                    <a:spcPct val="50000"/>
                  </a:spcBef>
                </a:pPr>
                <a:t>16</a:t>
              </a:fld>
              <a:endParaRPr lang="cs-CZ" altLang="cs-CZ" sz="1200" b="0">
                <a:solidFill>
                  <a:srgbClr val="FFFF66"/>
                </a:solidFill>
              </a:endParaRPr>
            </a:p>
          </p:txBody>
        </p:sp>
      </p:grpSp>
      <p:grpSp>
        <p:nvGrpSpPr>
          <p:cNvPr id="128005" name="Group 5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128006" name="Oval 6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8007" name="Oval 7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8008" name="Oval 8"/>
            <p:cNvSpPr>
              <a:spLocks noChangeArrowheads="1"/>
            </p:cNvSpPr>
            <p:nvPr/>
          </p:nvSpPr>
          <p:spPr bwMode="auto">
            <a:xfrm rot="13183407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128009" name="Object 9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28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10" name="Object 10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29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11" name="Object 11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30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8012" name="Oval 12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28013" name="Text Box 13"/>
          <p:cNvSpPr txBox="1">
            <a:spLocks noChangeArrowheads="1"/>
          </p:cNvSpPr>
          <p:nvPr/>
        </p:nvSpPr>
        <p:spPr bwMode="auto">
          <a:xfrm>
            <a:off x="-454545" y="609600"/>
            <a:ext cx="96012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0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810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0005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419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3815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8387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295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57531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2103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TLP, spol. s r. o.</a:t>
            </a:r>
            <a:endParaRPr lang="cs-CZ" altLang="cs-CZ" sz="3200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8014" name="Text Box 14"/>
          <p:cNvSpPr txBox="1">
            <a:spLocks noChangeArrowheads="1"/>
          </p:cNvSpPr>
          <p:nvPr/>
        </p:nvSpPr>
        <p:spPr bwMode="auto">
          <a:xfrm>
            <a:off x="228600" y="1676400"/>
            <a:ext cx="868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</a:pPr>
            <a:r>
              <a:rPr lang="cs-CZ" altLang="cs-CZ" sz="2000" dirty="0" smtClean="0">
                <a:solidFill>
                  <a:srgbClr val="000066"/>
                </a:solidFill>
              </a:rPr>
              <a:t>Továrna na výrobu hnojiv v rozvojové zemi byla uvedena do provozu v r. 1957</a:t>
            </a:r>
            <a:endParaRPr lang="cs-CZ" altLang="cs-CZ" sz="2000" dirty="0">
              <a:solidFill>
                <a:srgbClr val="000066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528" y="2651720"/>
            <a:ext cx="8602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Četnost havárií není o nic horší než u provozovatelů v EU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7088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4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/>
          <p:cNvGrpSpPr>
            <a:grpSpLocks/>
          </p:cNvGrpSpPr>
          <p:nvPr/>
        </p:nvGrpSpPr>
        <p:grpSpPr bwMode="auto">
          <a:xfrm>
            <a:off x="0" y="0"/>
            <a:ext cx="9144000" cy="396875"/>
            <a:chOff x="0" y="0"/>
            <a:chExt cx="5760" cy="250"/>
          </a:xfrm>
        </p:grpSpPr>
        <p:sp>
          <p:nvSpPr>
            <p:cNvPr id="128003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128004" name="Text Box 4"/>
            <p:cNvSpPr txBox="1">
              <a:spLocks noChangeArrowheads="1"/>
            </p:cNvSpPr>
            <p:nvPr/>
          </p:nvSpPr>
          <p:spPr bwMode="auto">
            <a:xfrm>
              <a:off x="5217" y="0"/>
              <a:ext cx="5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sz="1200" b="0">
                  <a:solidFill>
                    <a:srgbClr val="FFFF66"/>
                  </a:solidFill>
                </a:rPr>
                <a:t>Strana </a:t>
              </a:r>
              <a:fld id="{9106DCD5-25C0-4E8D-8D69-AD97BD4153DC}" type="slidenum">
                <a:rPr lang="cs-CZ" altLang="cs-CZ" sz="1200" b="0">
                  <a:solidFill>
                    <a:srgbClr val="FFFF66"/>
                  </a:solidFill>
                </a:rPr>
                <a:pPr algn="ctr" eaLnBrk="0" hangingPunct="0">
                  <a:spcBef>
                    <a:spcPct val="50000"/>
                  </a:spcBef>
                </a:pPr>
                <a:t>17</a:t>
              </a:fld>
              <a:endParaRPr lang="cs-CZ" altLang="cs-CZ" sz="1200" b="0">
                <a:solidFill>
                  <a:srgbClr val="FFFF66"/>
                </a:solidFill>
              </a:endParaRPr>
            </a:p>
          </p:txBody>
        </p:sp>
      </p:grpSp>
      <p:grpSp>
        <p:nvGrpSpPr>
          <p:cNvPr id="128005" name="Group 5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128006" name="Oval 6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8007" name="Oval 7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8008" name="Oval 8"/>
            <p:cNvSpPr>
              <a:spLocks noChangeArrowheads="1"/>
            </p:cNvSpPr>
            <p:nvPr/>
          </p:nvSpPr>
          <p:spPr bwMode="auto">
            <a:xfrm rot="13183407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128009" name="Object 9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71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10" name="Object 10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72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11" name="Object 11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73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8012" name="Oval 12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28013" name="Text Box 13"/>
          <p:cNvSpPr txBox="1">
            <a:spLocks noChangeArrowheads="1"/>
          </p:cNvSpPr>
          <p:nvPr/>
        </p:nvSpPr>
        <p:spPr bwMode="auto">
          <a:xfrm>
            <a:off x="-454545" y="609600"/>
            <a:ext cx="96012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0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810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0005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419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3815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8387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5295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57531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62103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TLP, spol. s r. o.</a:t>
            </a:r>
            <a:endParaRPr lang="cs-CZ" altLang="cs-CZ" sz="3200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8014" name="Text Box 14"/>
          <p:cNvSpPr txBox="1">
            <a:spLocks noChangeArrowheads="1"/>
          </p:cNvSpPr>
          <p:nvPr/>
        </p:nvSpPr>
        <p:spPr bwMode="auto">
          <a:xfrm>
            <a:off x="228600" y="1676400"/>
            <a:ext cx="868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</a:pPr>
            <a:endParaRPr lang="cs-CZ" altLang="cs-CZ" sz="2000">
              <a:solidFill>
                <a:srgbClr val="000066"/>
              </a:solidFill>
            </a:endParaRPr>
          </a:p>
        </p:txBody>
      </p:sp>
      <p:sp>
        <p:nvSpPr>
          <p:cNvPr id="128017" name="Text Box 17"/>
          <p:cNvSpPr txBox="1">
            <a:spLocks noChangeArrowheads="1"/>
          </p:cNvSpPr>
          <p:nvPr/>
        </p:nvSpPr>
        <p:spPr bwMode="auto">
          <a:xfrm>
            <a:off x="702367" y="2564904"/>
            <a:ext cx="8229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cs-CZ" altLang="cs-CZ" sz="4400" dirty="0" smtClean="0">
                <a:solidFill>
                  <a:srgbClr val="000066"/>
                </a:solidFill>
              </a:rPr>
              <a:t>Děkuji za pozornost</a:t>
            </a:r>
            <a:endParaRPr lang="cs-CZ" altLang="cs-CZ" sz="4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21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8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1112" y="120650"/>
            <a:ext cx="9144001" cy="307976"/>
            <a:chOff x="7" y="76"/>
            <a:chExt cx="5760" cy="194"/>
          </a:xfrm>
        </p:grpSpPr>
        <p:sp>
          <p:nvSpPr>
            <p:cNvPr id="3085" name="Text Box 3"/>
            <p:cNvSpPr txBox="1">
              <a:spLocks noChangeArrowheads="1"/>
            </p:cNvSpPr>
            <p:nvPr/>
          </p:nvSpPr>
          <p:spPr bwMode="auto">
            <a:xfrm>
              <a:off x="7" y="76"/>
              <a:ext cx="5760" cy="194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cs-CZ" altLang="cs-CZ" sz="14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3086" name="Text Box 4"/>
            <p:cNvSpPr txBox="1">
              <a:spLocks noChangeArrowheads="1"/>
            </p:cNvSpPr>
            <p:nvPr/>
          </p:nvSpPr>
          <p:spPr bwMode="auto">
            <a:xfrm>
              <a:off x="5217" y="86"/>
              <a:ext cx="5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200" b="0" dirty="0">
                  <a:solidFill>
                    <a:srgbClr val="FFFF66"/>
                  </a:solidFill>
                </a:rPr>
                <a:t>Strana </a:t>
              </a:r>
              <a:fld id="{285053AC-32F4-4CCE-BAB0-CE6917814E8D}" type="slidenum">
                <a:rPr lang="cs-CZ" altLang="cs-CZ" sz="1200" b="0">
                  <a:solidFill>
                    <a:srgbClr val="FFFF66"/>
                  </a:solidFill>
                </a:rPr>
                <a:pPr algn="ctr">
                  <a:spcBef>
                    <a:spcPct val="50000"/>
                  </a:spcBef>
                  <a:buFontTx/>
                  <a:buNone/>
                </a:pPr>
                <a:t>2</a:t>
              </a:fld>
              <a:endParaRPr lang="cs-CZ" altLang="cs-CZ" sz="1200" b="0" dirty="0">
                <a:solidFill>
                  <a:srgbClr val="FFFF66"/>
                </a:solidFill>
              </a:endParaRPr>
            </a:p>
          </p:txBody>
        </p:sp>
      </p:grp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Před SEVESEM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3078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79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80" name="Oval 9"/>
            <p:cNvSpPr>
              <a:spLocks noChangeArrowheads="1"/>
            </p:cNvSpPr>
            <p:nvPr/>
          </p:nvSpPr>
          <p:spPr bwMode="auto">
            <a:xfrm rot="-8416593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graphicFrame>
          <p:nvGraphicFramePr>
            <p:cNvPr id="3081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54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55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56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4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151570" name="Text Box 18"/>
          <p:cNvSpPr txBox="1">
            <a:spLocks noChangeArrowheads="1"/>
          </p:cNvSpPr>
          <p:nvPr/>
        </p:nvSpPr>
        <p:spPr bwMode="auto">
          <a:xfrm>
            <a:off x="304800" y="1447800"/>
            <a:ext cx="7696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90000"/>
              </a:lnSpc>
              <a:spcAft>
                <a:spcPct val="20000"/>
              </a:spcAft>
              <a:buSzPct val="130000"/>
              <a:buNone/>
            </a:pPr>
            <a:r>
              <a:rPr lang="cs-CZ" altLang="cs-CZ" sz="2000" dirty="0" smtClean="0">
                <a:cs typeface="Times New Roman" pitchFamily="18" charset="0"/>
              </a:rPr>
              <a:t>- od počátku průmyslu řešili majitelé továren spolehlivost výroby</a:t>
            </a:r>
          </a:p>
          <a:p>
            <a:pPr marL="0" indent="0">
              <a:lnSpc>
                <a:spcPct val="90000"/>
              </a:lnSpc>
              <a:spcAft>
                <a:spcPct val="20000"/>
              </a:spcAft>
              <a:buSzPct val="130000"/>
              <a:buNone/>
            </a:pPr>
            <a:r>
              <a:rPr lang="cs-CZ" altLang="cs-CZ" sz="2000" dirty="0" smtClean="0">
                <a:cs typeface="Times New Roman" pitchFamily="18" charset="0"/>
              </a:rPr>
              <a:t>- vysoká spolehlivost zařízení = bezpečnost provozu</a:t>
            </a:r>
            <a:endParaRPr lang="cs-CZ" altLang="cs-CZ" sz="2000" dirty="0"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2564904"/>
            <a:ext cx="8173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Havárie začíná – </a:t>
            </a:r>
            <a:r>
              <a:rPr lang="cs-CZ" dirty="0"/>
              <a:t>poruchou zařízení, nebo selháním </a:t>
            </a:r>
            <a:r>
              <a:rPr lang="cs-CZ" dirty="0" smtClean="0"/>
              <a:t>obsluhy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3429000"/>
            <a:ext cx="8173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Havárie znamená - výpadek </a:t>
            </a:r>
            <a:r>
              <a:rPr lang="cs-CZ" dirty="0"/>
              <a:t>ve výrobě, nutnost investic do odstranění přímých škod a riziko ztráty </a:t>
            </a:r>
            <a:r>
              <a:rPr lang="cs-CZ" dirty="0" smtClean="0"/>
              <a:t>trhu.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757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70" grpId="0" autoUpdateAnimBg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1112" y="120650"/>
            <a:ext cx="9144001" cy="307976"/>
            <a:chOff x="7" y="76"/>
            <a:chExt cx="5760" cy="194"/>
          </a:xfrm>
        </p:grpSpPr>
        <p:sp>
          <p:nvSpPr>
            <p:cNvPr id="3085" name="Text Box 3"/>
            <p:cNvSpPr txBox="1">
              <a:spLocks noChangeArrowheads="1"/>
            </p:cNvSpPr>
            <p:nvPr/>
          </p:nvSpPr>
          <p:spPr bwMode="auto">
            <a:xfrm>
              <a:off x="7" y="76"/>
              <a:ext cx="5760" cy="194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cs-CZ" altLang="cs-CZ" sz="14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3086" name="Text Box 4"/>
            <p:cNvSpPr txBox="1">
              <a:spLocks noChangeArrowheads="1"/>
            </p:cNvSpPr>
            <p:nvPr/>
          </p:nvSpPr>
          <p:spPr bwMode="auto">
            <a:xfrm>
              <a:off x="5217" y="86"/>
              <a:ext cx="5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200" b="0" dirty="0">
                  <a:solidFill>
                    <a:srgbClr val="FFFF66"/>
                  </a:solidFill>
                </a:rPr>
                <a:t>Strana </a:t>
              </a:r>
              <a:fld id="{285053AC-32F4-4CCE-BAB0-CE6917814E8D}" type="slidenum">
                <a:rPr lang="cs-CZ" altLang="cs-CZ" sz="1200" b="0">
                  <a:solidFill>
                    <a:srgbClr val="FFFF66"/>
                  </a:solidFill>
                </a:rPr>
                <a:pPr algn="ctr">
                  <a:spcBef>
                    <a:spcPct val="50000"/>
                  </a:spcBef>
                  <a:buFontTx/>
                  <a:buNone/>
                </a:pPr>
                <a:t>3</a:t>
              </a:fld>
              <a:endParaRPr lang="cs-CZ" altLang="cs-CZ" sz="1200" b="0" dirty="0">
                <a:solidFill>
                  <a:srgbClr val="FFFF66"/>
                </a:solidFill>
              </a:endParaRPr>
            </a:p>
          </p:txBody>
        </p:sp>
      </p:grp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 zavedení SEVESA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3078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79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80" name="Oval 9"/>
            <p:cNvSpPr>
              <a:spLocks noChangeArrowheads="1"/>
            </p:cNvSpPr>
            <p:nvPr/>
          </p:nvSpPr>
          <p:spPr bwMode="auto">
            <a:xfrm rot="-8416593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graphicFrame>
          <p:nvGraphicFramePr>
            <p:cNvPr id="3081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99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00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01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4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914400" y="1447800"/>
            <a:ext cx="7467600" cy="47175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endParaRPr lang="cs-CZ" sz="2000" dirty="0"/>
          </a:p>
          <a:p>
            <a:pPr lvl="0"/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700808"/>
            <a:ext cx="7932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Řeší evidenci provozovatelů nakládajících s vybranými nebezpečnými chemickými látkami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Protokoly o nezařazení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Objekty zařazené do A, nebo do 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918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1112" y="120650"/>
            <a:ext cx="9144001" cy="307976"/>
            <a:chOff x="7" y="76"/>
            <a:chExt cx="5760" cy="194"/>
          </a:xfrm>
        </p:grpSpPr>
        <p:sp>
          <p:nvSpPr>
            <p:cNvPr id="3085" name="Text Box 3"/>
            <p:cNvSpPr txBox="1">
              <a:spLocks noChangeArrowheads="1"/>
            </p:cNvSpPr>
            <p:nvPr/>
          </p:nvSpPr>
          <p:spPr bwMode="auto">
            <a:xfrm>
              <a:off x="7" y="76"/>
              <a:ext cx="5760" cy="194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cs-CZ" altLang="cs-CZ" sz="14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3086" name="Text Box 4"/>
            <p:cNvSpPr txBox="1">
              <a:spLocks noChangeArrowheads="1"/>
            </p:cNvSpPr>
            <p:nvPr/>
          </p:nvSpPr>
          <p:spPr bwMode="auto">
            <a:xfrm>
              <a:off x="5217" y="86"/>
              <a:ext cx="5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200" b="0" dirty="0">
                  <a:solidFill>
                    <a:srgbClr val="FFFF66"/>
                  </a:solidFill>
                </a:rPr>
                <a:t>Strana </a:t>
              </a:r>
              <a:fld id="{285053AC-32F4-4CCE-BAB0-CE6917814E8D}" type="slidenum">
                <a:rPr lang="cs-CZ" altLang="cs-CZ" sz="1200" b="0">
                  <a:solidFill>
                    <a:srgbClr val="FFFF66"/>
                  </a:solidFill>
                </a:rPr>
                <a:pPr algn="ctr">
                  <a:spcBef>
                    <a:spcPct val="50000"/>
                  </a:spcBef>
                  <a:buFontTx/>
                  <a:buNone/>
                </a:pPr>
                <a:t>4</a:t>
              </a:fld>
              <a:endParaRPr lang="cs-CZ" altLang="cs-CZ" sz="1200" b="0" dirty="0">
                <a:solidFill>
                  <a:srgbClr val="FFFF66"/>
                </a:solidFill>
              </a:endParaRPr>
            </a:p>
          </p:txBody>
        </p:sp>
      </p:grp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Po SEVESU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3078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79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80" name="Oval 9"/>
            <p:cNvSpPr>
              <a:spLocks noChangeArrowheads="1"/>
            </p:cNvSpPr>
            <p:nvPr/>
          </p:nvSpPr>
          <p:spPr bwMode="auto">
            <a:xfrm rot="-8416593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graphicFrame>
          <p:nvGraphicFramePr>
            <p:cNvPr id="3081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18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19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720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4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914400" y="1447800"/>
            <a:ext cx="7467600" cy="11171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4163" indent="-284163" algn="ctr">
              <a:lnSpc>
                <a:spcPct val="90000"/>
              </a:lnSpc>
              <a:spcAft>
                <a:spcPct val="20000"/>
              </a:spcAft>
              <a:buFontTx/>
              <a:buNone/>
            </a:pPr>
            <a:endParaRPr lang="cs-CZ" altLang="cs-CZ" sz="2000" b="0" kern="0" dirty="0">
              <a:latin typeface="+mj-lt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23528" y="1628800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Provozovatel řeší </a:t>
            </a:r>
          </a:p>
          <a:p>
            <a:r>
              <a:rPr lang="cs-CZ" dirty="0" smtClean="0"/>
              <a:t> -  Posouzení rizik a přijatelnost rizika pro okolí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Zavedení systému řízení bezpečnosti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Havarijní plánování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Prokázání bezpečnosti 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3717032"/>
            <a:ext cx="83799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Státní správa řeší</a:t>
            </a:r>
          </a:p>
          <a:p>
            <a:r>
              <a:rPr lang="cs-CZ" dirty="0"/>
              <a:t> </a:t>
            </a:r>
            <a:r>
              <a:rPr lang="cs-CZ" dirty="0" smtClean="0"/>
              <a:t>- Zavedení </a:t>
            </a:r>
            <a:r>
              <a:rPr lang="cs-CZ" dirty="0"/>
              <a:t>pravidel při územním </a:t>
            </a:r>
            <a:r>
              <a:rPr lang="cs-CZ" dirty="0" smtClean="0"/>
              <a:t>plánování</a:t>
            </a:r>
          </a:p>
          <a:p>
            <a:r>
              <a:rPr lang="cs-CZ" dirty="0" smtClean="0"/>
              <a:t> - Zavedení systému účinných kontrol</a:t>
            </a:r>
          </a:p>
          <a:p>
            <a:r>
              <a:rPr lang="cs-CZ" dirty="0"/>
              <a:t> </a:t>
            </a:r>
            <a:r>
              <a:rPr lang="cs-CZ" dirty="0" smtClean="0"/>
              <a:t>- Uplatnění sankcí za porušení povinností provozovatele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036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1112" y="120650"/>
            <a:ext cx="9144001" cy="307976"/>
            <a:chOff x="7" y="76"/>
            <a:chExt cx="5760" cy="194"/>
          </a:xfrm>
        </p:grpSpPr>
        <p:sp>
          <p:nvSpPr>
            <p:cNvPr id="3085" name="Text Box 3"/>
            <p:cNvSpPr txBox="1">
              <a:spLocks noChangeArrowheads="1"/>
            </p:cNvSpPr>
            <p:nvPr/>
          </p:nvSpPr>
          <p:spPr bwMode="auto">
            <a:xfrm>
              <a:off x="7" y="76"/>
              <a:ext cx="5760" cy="194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cs-CZ" altLang="cs-CZ" sz="14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3086" name="Text Box 4"/>
            <p:cNvSpPr txBox="1">
              <a:spLocks noChangeArrowheads="1"/>
            </p:cNvSpPr>
            <p:nvPr/>
          </p:nvSpPr>
          <p:spPr bwMode="auto">
            <a:xfrm>
              <a:off x="5217" y="86"/>
              <a:ext cx="5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200" b="0" dirty="0">
                  <a:solidFill>
                    <a:srgbClr val="FFFF66"/>
                  </a:solidFill>
                </a:rPr>
                <a:t>Strana </a:t>
              </a:r>
              <a:fld id="{285053AC-32F4-4CCE-BAB0-CE6917814E8D}" type="slidenum">
                <a:rPr lang="cs-CZ" altLang="cs-CZ" sz="1200" b="0">
                  <a:solidFill>
                    <a:srgbClr val="FFFF66"/>
                  </a:solidFill>
                </a:rPr>
                <a:pPr algn="ctr">
                  <a:spcBef>
                    <a:spcPct val="50000"/>
                  </a:spcBef>
                  <a:buFontTx/>
                  <a:buNone/>
                </a:pPr>
                <a:t>5</a:t>
              </a:fld>
              <a:endParaRPr lang="cs-CZ" altLang="cs-CZ" sz="1200" b="0" dirty="0">
                <a:solidFill>
                  <a:srgbClr val="FFFF66"/>
                </a:solidFill>
              </a:endParaRPr>
            </a:p>
          </p:txBody>
        </p:sp>
      </p:grp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Jak se to daří provozovatelům?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3078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79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80" name="Oval 9"/>
            <p:cNvSpPr>
              <a:spLocks noChangeArrowheads="1"/>
            </p:cNvSpPr>
            <p:nvPr/>
          </p:nvSpPr>
          <p:spPr bwMode="auto">
            <a:xfrm rot="-8416593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graphicFrame>
          <p:nvGraphicFramePr>
            <p:cNvPr id="3081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66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67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68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4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701378" y="1465337"/>
            <a:ext cx="8011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Do konce r. 1999 chemický průmysl řešil v bezpečnosti zejména problémy, které považoval za nutné k řešení.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01378" y="2780928"/>
            <a:ext cx="7771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Kritériem výběru byla nabídka kvality a rychlosti zpracování.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350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1112" y="120650"/>
            <a:ext cx="9144001" cy="307976"/>
            <a:chOff x="7" y="76"/>
            <a:chExt cx="5760" cy="194"/>
          </a:xfrm>
        </p:grpSpPr>
        <p:sp>
          <p:nvSpPr>
            <p:cNvPr id="3085" name="Text Box 3"/>
            <p:cNvSpPr txBox="1">
              <a:spLocks noChangeArrowheads="1"/>
            </p:cNvSpPr>
            <p:nvPr/>
          </p:nvSpPr>
          <p:spPr bwMode="auto">
            <a:xfrm>
              <a:off x="7" y="76"/>
              <a:ext cx="5760" cy="194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cs-CZ" altLang="cs-CZ" sz="14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3086" name="Text Box 4"/>
            <p:cNvSpPr txBox="1">
              <a:spLocks noChangeArrowheads="1"/>
            </p:cNvSpPr>
            <p:nvPr/>
          </p:nvSpPr>
          <p:spPr bwMode="auto">
            <a:xfrm>
              <a:off x="5217" y="86"/>
              <a:ext cx="5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200" b="0" dirty="0">
                  <a:solidFill>
                    <a:srgbClr val="FFFF66"/>
                  </a:solidFill>
                </a:rPr>
                <a:t>Strana </a:t>
              </a:r>
              <a:fld id="{285053AC-32F4-4CCE-BAB0-CE6917814E8D}" type="slidenum">
                <a:rPr lang="cs-CZ" altLang="cs-CZ" sz="1200" b="0">
                  <a:solidFill>
                    <a:srgbClr val="FFFF66"/>
                  </a:solidFill>
                </a:rPr>
                <a:pPr algn="ctr">
                  <a:spcBef>
                    <a:spcPct val="50000"/>
                  </a:spcBef>
                  <a:buFontTx/>
                  <a:buNone/>
                </a:pPr>
                <a:t>6</a:t>
              </a:fld>
              <a:endParaRPr lang="cs-CZ" altLang="cs-CZ" sz="1200" b="0" dirty="0">
                <a:solidFill>
                  <a:srgbClr val="FFFF66"/>
                </a:solidFill>
              </a:endParaRPr>
            </a:p>
          </p:txBody>
        </p:sp>
      </p:grp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-108520" y="605061"/>
            <a:ext cx="91440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Zákon o PZH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3078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79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80" name="Oval 9"/>
            <p:cNvSpPr>
              <a:spLocks noChangeArrowheads="1"/>
            </p:cNvSpPr>
            <p:nvPr/>
          </p:nvSpPr>
          <p:spPr bwMode="auto">
            <a:xfrm rot="-8416593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graphicFrame>
          <p:nvGraphicFramePr>
            <p:cNvPr id="3081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93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94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95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4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151570" name="Text Box 18"/>
          <p:cNvSpPr txBox="1">
            <a:spLocks noChangeArrowheads="1"/>
          </p:cNvSpPr>
          <p:nvPr/>
        </p:nvSpPr>
        <p:spPr bwMode="auto">
          <a:xfrm>
            <a:off x="304800" y="1447800"/>
            <a:ext cx="7696200" cy="119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700"/>
              </a:spcBef>
              <a:buFont typeface="Times New Roman" pitchFamily="18" charset="0"/>
              <a:buChar char="•"/>
            </a:pPr>
            <a:r>
              <a:rPr lang="cs-CZ" sz="2000" dirty="0" smtClean="0">
                <a:solidFill>
                  <a:srgbClr val="FF0000"/>
                </a:solidFill>
              </a:rPr>
              <a:t>č. 353/1999 Sb.</a:t>
            </a:r>
          </a:p>
          <a:p>
            <a:pPr>
              <a:spcBef>
                <a:spcPts val="700"/>
              </a:spcBef>
              <a:buFont typeface="Times New Roman" pitchFamily="18" charset="0"/>
              <a:buChar char="•"/>
            </a:pPr>
            <a:r>
              <a:rPr lang="cs-CZ" sz="2000" dirty="0" smtClean="0">
                <a:solidFill>
                  <a:srgbClr val="FF0000"/>
                </a:solidFill>
              </a:rPr>
              <a:t>č. 59/ 2006 Sb.</a:t>
            </a:r>
          </a:p>
          <a:p>
            <a:pPr>
              <a:spcBef>
                <a:spcPts val="700"/>
              </a:spcBef>
              <a:buFont typeface="Times New Roman" pitchFamily="18" charset="0"/>
              <a:buChar char="•"/>
            </a:pPr>
            <a:r>
              <a:rPr lang="cs-CZ" sz="2000" dirty="0">
                <a:solidFill>
                  <a:srgbClr val="FF0000"/>
                </a:solidFill>
              </a:rPr>
              <a:t>č</a:t>
            </a:r>
            <a:r>
              <a:rPr lang="cs-CZ" sz="2000" dirty="0" smtClean="0">
                <a:solidFill>
                  <a:srgbClr val="FF0000"/>
                </a:solidFill>
              </a:rPr>
              <a:t>. 224/2015 Sb.</a:t>
            </a:r>
            <a:endParaRPr lang="cs-CZ" sz="2000" dirty="0" smtClean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3140968"/>
            <a:ext cx="8317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Každý zákon + prováděcí vyhlášky znamenal tvorbu nové dokumentace.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801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70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1112" y="120650"/>
            <a:ext cx="9144001" cy="307976"/>
            <a:chOff x="7" y="76"/>
            <a:chExt cx="5760" cy="194"/>
          </a:xfrm>
        </p:grpSpPr>
        <p:sp>
          <p:nvSpPr>
            <p:cNvPr id="3085" name="Text Box 3"/>
            <p:cNvSpPr txBox="1">
              <a:spLocks noChangeArrowheads="1"/>
            </p:cNvSpPr>
            <p:nvPr/>
          </p:nvSpPr>
          <p:spPr bwMode="auto">
            <a:xfrm>
              <a:off x="7" y="76"/>
              <a:ext cx="5760" cy="194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cs-CZ" altLang="cs-CZ" sz="14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3086" name="Text Box 4"/>
            <p:cNvSpPr txBox="1">
              <a:spLocks noChangeArrowheads="1"/>
            </p:cNvSpPr>
            <p:nvPr/>
          </p:nvSpPr>
          <p:spPr bwMode="auto">
            <a:xfrm>
              <a:off x="5217" y="86"/>
              <a:ext cx="5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cs-CZ" altLang="cs-CZ" sz="1200" b="0" dirty="0">
                  <a:solidFill>
                    <a:srgbClr val="FFFF66"/>
                  </a:solidFill>
                </a:rPr>
                <a:t>Strana </a:t>
              </a:r>
              <a:fld id="{285053AC-32F4-4CCE-BAB0-CE6917814E8D}" type="slidenum">
                <a:rPr lang="cs-CZ" altLang="cs-CZ" sz="1200" b="0">
                  <a:solidFill>
                    <a:srgbClr val="FFFF66"/>
                  </a:solidFill>
                </a:rPr>
                <a:pPr algn="ctr">
                  <a:spcBef>
                    <a:spcPct val="50000"/>
                  </a:spcBef>
                  <a:buFontTx/>
                  <a:buNone/>
                </a:pPr>
                <a:t>7</a:t>
              </a:fld>
              <a:endParaRPr lang="cs-CZ" altLang="cs-CZ" sz="1200" b="0" dirty="0">
                <a:solidFill>
                  <a:srgbClr val="FFFF66"/>
                </a:solidFill>
              </a:endParaRPr>
            </a:p>
          </p:txBody>
        </p:sp>
      </p:grp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-9550" y="609600"/>
            <a:ext cx="91440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Dokumentace PZH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3078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79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sp>
          <p:nvSpPr>
            <p:cNvPr id="3080" name="Oval 9"/>
            <p:cNvSpPr>
              <a:spLocks noChangeArrowheads="1"/>
            </p:cNvSpPr>
            <p:nvPr/>
          </p:nvSpPr>
          <p:spPr bwMode="auto">
            <a:xfrm rot="-8416593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  <p:graphicFrame>
          <p:nvGraphicFramePr>
            <p:cNvPr id="3081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88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89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90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4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/>
            </a:p>
          </p:txBody>
        </p:sp>
      </p:grpSp>
      <p:sp>
        <p:nvSpPr>
          <p:cNvPr id="151570" name="Text Box 18"/>
          <p:cNvSpPr txBox="1">
            <a:spLocks noChangeArrowheads="1"/>
          </p:cNvSpPr>
          <p:nvPr/>
        </p:nvSpPr>
        <p:spPr bwMode="auto">
          <a:xfrm>
            <a:off x="304800" y="1447800"/>
            <a:ext cx="769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None/>
            </a:pPr>
            <a:r>
              <a:rPr lang="cs-CZ" sz="2000" dirty="0" smtClean="0"/>
              <a:t>Jaký má z toho užitek???</a:t>
            </a:r>
            <a:endParaRPr lang="cs-CZ" altLang="cs-CZ" sz="2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304800" y="2132856"/>
            <a:ext cx="8470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dirty="0" smtClean="0"/>
              <a:t>Vyrábí, prodává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Zaměstnává lidi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Platí daně, odvody, poplatky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3573016"/>
            <a:ext cx="8447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Překládá řadu dokumentů:</a:t>
            </a:r>
          </a:p>
          <a:p>
            <a:r>
              <a:rPr lang="cs-CZ" dirty="0"/>
              <a:t> </a:t>
            </a:r>
            <a:r>
              <a:rPr lang="cs-CZ" dirty="0" smtClean="0"/>
              <a:t>- EIA, EKO újma, BOZP, DOPV, PBŘ, DZP, revizní zprávy, hygiena atd. </a:t>
            </a:r>
          </a:p>
          <a:p>
            <a:r>
              <a:rPr lang="cs-CZ" dirty="0"/>
              <a:t> </a:t>
            </a:r>
            <a:r>
              <a:rPr lang="cs-CZ" dirty="0" smtClean="0"/>
              <a:t>- a k tomu nyní dokumentace PZH</a:t>
            </a:r>
          </a:p>
        </p:txBody>
      </p:sp>
    </p:spTree>
    <p:extLst>
      <p:ext uri="{BB962C8B-B14F-4D97-AF65-F5344CB8AC3E}">
        <p14:creationId xmlns:p14="http://schemas.microsoft.com/office/powerpoint/2010/main" val="227509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70" grpId="0" autoUpdateAnimBg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10" name="Group 2"/>
          <p:cNvGrpSpPr>
            <a:grpSpLocks/>
          </p:cNvGrpSpPr>
          <p:nvPr/>
        </p:nvGrpSpPr>
        <p:grpSpPr bwMode="auto">
          <a:xfrm>
            <a:off x="0" y="0"/>
            <a:ext cx="9144000" cy="396875"/>
            <a:chOff x="0" y="0"/>
            <a:chExt cx="5760" cy="250"/>
          </a:xfrm>
        </p:grpSpPr>
        <p:sp>
          <p:nvSpPr>
            <p:cNvPr id="171011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</a:t>
              </a:r>
              <a:r>
                <a:rPr lang="cs-CZ" altLang="cs-CZ" sz="1400" b="0" i="1" dirty="0" smtClean="0">
                  <a:solidFill>
                    <a:srgbClr val="FFFF66"/>
                  </a:solidFill>
                </a:rPr>
                <a:t>997 041,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e-mail: miroslav.dite@tlp-emergency.com</a:t>
              </a:r>
            </a:p>
          </p:txBody>
        </p:sp>
        <p:sp>
          <p:nvSpPr>
            <p:cNvPr id="171012" name="Text Box 4"/>
            <p:cNvSpPr txBox="1">
              <a:spLocks noChangeArrowheads="1"/>
            </p:cNvSpPr>
            <p:nvPr/>
          </p:nvSpPr>
          <p:spPr bwMode="auto">
            <a:xfrm>
              <a:off x="5217" y="0"/>
              <a:ext cx="5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sz="1200" b="0">
                  <a:solidFill>
                    <a:srgbClr val="FFFF66"/>
                  </a:solidFill>
                </a:rPr>
                <a:t>Strana </a:t>
              </a:r>
              <a:fld id="{858105D7-2217-4052-9A87-D2709BE0F2B3}" type="slidenum">
                <a:rPr lang="cs-CZ" altLang="cs-CZ" sz="1200" b="0">
                  <a:solidFill>
                    <a:srgbClr val="FFFF66"/>
                  </a:solidFill>
                </a:rPr>
                <a:pPr algn="ctr" eaLnBrk="0" hangingPunct="0">
                  <a:spcBef>
                    <a:spcPct val="50000"/>
                  </a:spcBef>
                </a:pPr>
                <a:t>8</a:t>
              </a:fld>
              <a:endParaRPr lang="cs-CZ" altLang="cs-CZ" sz="1200" b="0">
                <a:solidFill>
                  <a:srgbClr val="FFFF66"/>
                </a:solidFill>
              </a:endParaRPr>
            </a:p>
          </p:txBody>
        </p:sp>
      </p:grp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588963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Dokumentace </a:t>
            </a:r>
            <a:r>
              <a:rPr lang="cs-CZ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PZH</a:t>
            </a:r>
          </a:p>
        </p:txBody>
      </p:sp>
      <p:grpSp>
        <p:nvGrpSpPr>
          <p:cNvPr id="171014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171015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1016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1017" name="Oval 9"/>
            <p:cNvSpPr>
              <a:spLocks noChangeArrowheads="1"/>
            </p:cNvSpPr>
            <p:nvPr/>
          </p:nvSpPr>
          <p:spPr bwMode="auto">
            <a:xfrm rot="13183407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171018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17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1019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18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1020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19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1021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71022" name="Text Box 14"/>
          <p:cNvSpPr txBox="1">
            <a:spLocks noChangeArrowheads="1"/>
          </p:cNvSpPr>
          <p:nvPr/>
        </p:nvSpPr>
        <p:spPr bwMode="auto">
          <a:xfrm>
            <a:off x="457200" y="1371600"/>
            <a:ext cx="8305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2000" dirty="0" smtClean="0"/>
              <a:t>Jaké dokumenty provozovatel využije?</a:t>
            </a:r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8625" y="4005064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Havarijní plán – musí však být zpracován na jiném základu než požaduje vyhláška.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500879" y="1988840"/>
            <a:ext cx="81035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- systematickou </a:t>
            </a:r>
            <a:r>
              <a:rPr lang="cs-CZ" dirty="0" smtClean="0"/>
              <a:t>identifikaci odchylek (poruch), jejich příčiny a následky. Výstupy využije k preventivním opatřením technického i organizačního rázu.</a:t>
            </a:r>
          </a:p>
          <a:p>
            <a:r>
              <a:rPr lang="cs-CZ" dirty="0" smtClean="0"/>
              <a:t>- analýzu </a:t>
            </a:r>
            <a:r>
              <a:rPr lang="cs-CZ" dirty="0" smtClean="0"/>
              <a:t>rizik – pro uvědomění si rizika.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276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22" grpId="0"/>
      <p:bldP spid="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8" name="Group 2"/>
          <p:cNvGrpSpPr>
            <a:grpSpLocks/>
          </p:cNvGrpSpPr>
          <p:nvPr/>
        </p:nvGrpSpPr>
        <p:grpSpPr bwMode="auto">
          <a:xfrm>
            <a:off x="0" y="0"/>
            <a:ext cx="9144000" cy="396875"/>
            <a:chOff x="0" y="0"/>
            <a:chExt cx="5760" cy="250"/>
          </a:xfrm>
        </p:grpSpPr>
        <p:sp>
          <p:nvSpPr>
            <p:cNvPr id="142339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5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i="1" dirty="0">
                  <a:solidFill>
                    <a:srgbClr val="FFFF66"/>
                  </a:solidFill>
                </a:rPr>
                <a:t>TLP, spol. s r.o., </a:t>
              </a:r>
              <a:r>
                <a:rPr lang="cs-CZ" altLang="cs-CZ" sz="1400" b="0" i="1" dirty="0">
                  <a:solidFill>
                    <a:srgbClr val="FFFF66"/>
                  </a:solidFill>
                </a:rPr>
                <a:t>Jáchymovská 80, Karlovy Vary, tel.: 353 997 041, e-mail: miroslav.dite@tlp-emergency.com</a:t>
              </a:r>
            </a:p>
          </p:txBody>
        </p:sp>
        <p:sp>
          <p:nvSpPr>
            <p:cNvPr id="142340" name="Text Box 4"/>
            <p:cNvSpPr txBox="1">
              <a:spLocks noChangeArrowheads="1"/>
            </p:cNvSpPr>
            <p:nvPr/>
          </p:nvSpPr>
          <p:spPr bwMode="auto">
            <a:xfrm>
              <a:off x="5217" y="0"/>
              <a:ext cx="5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cs-CZ" altLang="cs-CZ" sz="1200" b="0">
                  <a:solidFill>
                    <a:srgbClr val="FFFF66"/>
                  </a:solidFill>
                </a:rPr>
                <a:t>Strana </a:t>
              </a:r>
              <a:fld id="{EFD0D820-8E46-44DF-95C3-E1F1A61D043A}" type="slidenum">
                <a:rPr lang="cs-CZ" altLang="cs-CZ" sz="1200" b="0">
                  <a:solidFill>
                    <a:srgbClr val="FFFF66"/>
                  </a:solidFill>
                </a:rPr>
                <a:pPr algn="ctr" eaLnBrk="0" hangingPunct="0">
                  <a:spcBef>
                    <a:spcPct val="50000"/>
                  </a:spcBef>
                </a:pPr>
                <a:t>9</a:t>
              </a:fld>
              <a:endParaRPr lang="cs-CZ" altLang="cs-CZ" sz="1200" b="0">
                <a:solidFill>
                  <a:srgbClr val="FFFF66"/>
                </a:solidFill>
              </a:endParaRPr>
            </a:p>
          </p:txBody>
        </p:sp>
      </p:grp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-228600" y="609600"/>
            <a:ext cx="9601200" cy="584775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altLang="cs-CZ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Dokumentace PZH</a:t>
            </a:r>
            <a:endParaRPr lang="cs-CZ" sz="320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42342" name="Group 6"/>
          <p:cNvGrpSpPr>
            <a:grpSpLocks/>
          </p:cNvGrpSpPr>
          <p:nvPr/>
        </p:nvGrpSpPr>
        <p:grpSpPr bwMode="auto">
          <a:xfrm>
            <a:off x="7467600" y="5410200"/>
            <a:ext cx="1455738" cy="1250950"/>
            <a:chOff x="4800" y="3504"/>
            <a:chExt cx="917" cy="788"/>
          </a:xfrm>
        </p:grpSpPr>
        <p:sp>
          <p:nvSpPr>
            <p:cNvPr id="142343" name="Oval 7"/>
            <p:cNvSpPr>
              <a:spLocks noChangeArrowheads="1"/>
            </p:cNvSpPr>
            <p:nvPr/>
          </p:nvSpPr>
          <p:spPr bwMode="auto">
            <a:xfrm>
              <a:off x="5122" y="3522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2344" name="Oval 8"/>
            <p:cNvSpPr>
              <a:spLocks noChangeArrowheads="1"/>
            </p:cNvSpPr>
            <p:nvPr/>
          </p:nvSpPr>
          <p:spPr bwMode="auto">
            <a:xfrm rot="-2227865">
              <a:off x="5112" y="3515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2345" name="Oval 9"/>
            <p:cNvSpPr>
              <a:spLocks noChangeArrowheads="1"/>
            </p:cNvSpPr>
            <p:nvPr/>
          </p:nvSpPr>
          <p:spPr bwMode="auto">
            <a:xfrm rot="13183407">
              <a:off x="5145" y="3504"/>
              <a:ext cx="311" cy="770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142346" name="Object 10"/>
            <p:cNvGraphicFramePr>
              <a:graphicFrameLocks noChangeAspect="1"/>
            </p:cNvGraphicFramePr>
            <p:nvPr/>
          </p:nvGraphicFramePr>
          <p:xfrm>
            <a:off x="4925" y="3853"/>
            <a:ext cx="24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838" name="Paint Shop Pro Image" r:id="rId4" imgW="1658986" imgH="1073462" progId="PaintShopPro">
                    <p:embed/>
                  </p:oleObj>
                </mc:Choice>
                <mc:Fallback>
                  <p:oleObj name="Paint Shop Pro Image" r:id="rId4" imgW="1658986" imgH="1073462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5" y="3853"/>
                          <a:ext cx="241" cy="1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2347" name="Object 11"/>
            <p:cNvGraphicFramePr>
              <a:graphicFrameLocks noChangeAspect="1"/>
            </p:cNvGraphicFramePr>
            <p:nvPr/>
          </p:nvGraphicFramePr>
          <p:xfrm>
            <a:off x="5166" y="3845"/>
            <a:ext cx="23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839" name="Paint Shop Pro Image" r:id="rId6" imgW="1619512" imgH="1180808" progId="PaintShopPro">
                    <p:embed/>
                  </p:oleObj>
                </mc:Choice>
                <mc:Fallback>
                  <p:oleObj name="Paint Shop Pro Image" r:id="rId6" imgW="1619512" imgH="1180808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" y="3845"/>
                          <a:ext cx="23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2348" name="Object 12"/>
            <p:cNvGraphicFramePr>
              <a:graphicFrameLocks noChangeAspect="1"/>
            </p:cNvGraphicFramePr>
            <p:nvPr/>
          </p:nvGraphicFramePr>
          <p:xfrm>
            <a:off x="5402" y="3849"/>
            <a:ext cx="224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840" name="Paint Shop Pro Image" r:id="rId8" imgW="1541463" imgH="1151220" progId="PaintShopPro">
                    <p:embed/>
                  </p:oleObj>
                </mc:Choice>
                <mc:Fallback>
                  <p:oleObj name="Paint Shop Pro Image" r:id="rId8" imgW="1541463" imgH="1151220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2" y="3849"/>
                          <a:ext cx="224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2349" name="Oval 13"/>
            <p:cNvSpPr>
              <a:spLocks noChangeArrowheads="1"/>
            </p:cNvSpPr>
            <p:nvPr/>
          </p:nvSpPr>
          <p:spPr bwMode="auto">
            <a:xfrm rot="-5371779">
              <a:off x="5128" y="3456"/>
              <a:ext cx="262" cy="917"/>
            </a:xfrm>
            <a:prstGeom prst="ellips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4" name="TextovéPole 3"/>
          <p:cNvSpPr txBox="1"/>
          <p:nvPr/>
        </p:nvSpPr>
        <p:spPr>
          <a:xfrm>
            <a:off x="605532" y="3933056"/>
            <a:ext cx="7932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cap="all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1628800"/>
            <a:ext cx="8303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 co systém řízení??????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05532" y="2492896"/>
            <a:ext cx="8237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Vždycky nějaký být musel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05532" y="3284984"/>
            <a:ext cx="8107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Popis SŘB vyžadovaný vyhláškou nutí provozovatele k formalismu. Při posuzování dokumentace a integrované inspekci se neřeší zda je vhodný a dostatečný pro provozovatele (tedy jeho požadavkům), ale zda odpovídá požadavkům vyhlášky.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44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5265</TotalTime>
  <Words>1033</Words>
  <Application>Microsoft Office PowerPoint</Application>
  <PresentationFormat>Předvádění na obrazovce (4:3)</PresentationFormat>
  <Paragraphs>141</Paragraphs>
  <Slides>17</Slides>
  <Notes>16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Default Design</vt:lpstr>
      <vt:lpstr>Paint Shop Pro Image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TLP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VnHP</dc:title>
  <dc:subject>pro seminář KÚ stř. kraj</dc:subject>
  <dc:creator>MD</dc:creator>
  <cp:lastModifiedBy>MD</cp:lastModifiedBy>
  <cp:revision>235</cp:revision>
  <cp:lastPrinted>2002-12-18T12:18:15Z</cp:lastPrinted>
  <dcterms:created xsi:type="dcterms:W3CDTF">2002-11-11T09:46:04Z</dcterms:created>
  <dcterms:modified xsi:type="dcterms:W3CDTF">2017-03-20T20:59:42Z</dcterms:modified>
</cp:coreProperties>
</file>