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customXml/itemProps13.xml" ContentType="application/vnd.openxmlformats-officedocument.customXmlPropertie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41.xml" ContentType="application/vnd.openxmlformats-officedocument.presentationml.tags+xml"/>
  <Override PartName="/customXml/itemProps18.xml" ContentType="application/vnd.openxmlformats-officedocument.customXmlPropertie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112.xml" ContentType="application/vnd.openxmlformats-officedocument.presentationml.tags+xml"/>
  <Override PartName="/ppt/tags/tag123.xml" ContentType="application/vnd.openxmlformats-officedocument.presentationml.tags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customXml/itemProps14.xml" ContentType="application/vnd.openxmlformats-officedocument.customXmlPropertie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heme/theme2.xml" ContentType="application/vnd.openxmlformats-officedocument.theme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customXml/itemProps10.xml" ContentType="application/vnd.openxmlformats-officedocument.customXmlProperties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Default Extension="gif" ContentType="image/gif"/>
  <Override PartName="/ppt/tags/tag128.xml" ContentType="application/vnd.openxmlformats-officedocument.presentationml.tags+xml"/>
  <Default Extension="vml" ContentType="application/vnd.openxmlformats-officedocument.vmlDrawing"/>
  <Override PartName="/customXml/itemProps7.xml" ContentType="application/vnd.openxmlformats-officedocument.customXmlPropertie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customXml/itemProps19.xml" ContentType="application/vnd.openxmlformats-officedocument.customXmlPropertie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15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customXml/itemProps11.xml" ContentType="application/vnd.openxmlformats-officedocument.customXmlProperti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customXml/itemProps8.xml" ContentType="application/vnd.openxmlformats-officedocument.customXml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customXml/itemProps16.xml" ContentType="application/vnd.openxmlformats-officedocument.customXmlPropertie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customXml/itemProps12.xml" ContentType="application/vnd.openxmlformats-officedocument.customXmlProperties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customXml/itemProps9.xml" ContentType="application/vnd.openxmlformats-officedocument.customXmlPropertie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customXml/itemProps5.xml" ContentType="application/vnd.openxmlformats-officedocument.customXmlProperties+xml"/>
  <Override PartName="/customXml/itemProps17.xml" ContentType="application/vnd.openxmlformats-officedocument.customXmlPropertie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22.xml" ContentType="application/vnd.openxmlformats-officedocument.presentationml.tags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customXml/itemProps20.xml" ContentType="application/vnd.openxmlformats-officedocument.customXmlPropertie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customXml/itemProps6.xml" ContentType="application/vnd.openxmlformats-officedocument.customXmlPropertie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21"/>
  </p:sldMasterIdLst>
  <p:notesMasterIdLst>
    <p:notesMasterId r:id="rId48"/>
  </p:notesMasterIdLst>
  <p:handoutMasterIdLst>
    <p:handoutMasterId r:id="rId49"/>
  </p:handoutMasterIdLst>
  <p:sldIdLst>
    <p:sldId id="902" r:id="rId22"/>
    <p:sldId id="907" r:id="rId23"/>
    <p:sldId id="950" r:id="rId24"/>
    <p:sldId id="951" r:id="rId25"/>
    <p:sldId id="952" r:id="rId26"/>
    <p:sldId id="954" r:id="rId27"/>
    <p:sldId id="962" r:id="rId28"/>
    <p:sldId id="963" r:id="rId29"/>
    <p:sldId id="969" r:id="rId30"/>
    <p:sldId id="970" r:id="rId31"/>
    <p:sldId id="957" r:id="rId32"/>
    <p:sldId id="958" r:id="rId33"/>
    <p:sldId id="959" r:id="rId34"/>
    <p:sldId id="960" r:id="rId35"/>
    <p:sldId id="961" r:id="rId36"/>
    <p:sldId id="965" r:id="rId37"/>
    <p:sldId id="964" r:id="rId38"/>
    <p:sldId id="966" r:id="rId39"/>
    <p:sldId id="967" r:id="rId40"/>
    <p:sldId id="943" r:id="rId41"/>
    <p:sldId id="909" r:id="rId42"/>
    <p:sldId id="944" r:id="rId43"/>
    <p:sldId id="947" r:id="rId44"/>
    <p:sldId id="946" r:id="rId45"/>
    <p:sldId id="898" r:id="rId46"/>
    <p:sldId id="949" r:id="rId47"/>
  </p:sldIdLst>
  <p:sldSz cx="12198350" cy="6858000"/>
  <p:notesSz cx="7102475" cy="10234613"/>
  <p:custDataLst>
    <p:custData r:id="rId17"/>
    <p:tags r:id="rId50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84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2432">
          <p15:clr>
            <a:srgbClr val="A4A3A4"/>
          </p15:clr>
        </p15:guide>
        <p15:guide id="4" orient="horz" pos="2341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395">
          <p15:clr>
            <a:srgbClr val="A4A3A4"/>
          </p15:clr>
        </p15:guide>
        <p15:guide id="8" pos="3842">
          <p15:clr>
            <a:srgbClr val="A4A3A4"/>
          </p15:clr>
        </p15:guide>
        <p15:guide id="9" pos="3933">
          <p15:clr>
            <a:srgbClr val="A4A3A4"/>
          </p15:clr>
        </p15:guide>
        <p15:guide id="10" pos="7380">
          <p15:clr>
            <a:srgbClr val="A4A3A4"/>
          </p15:clr>
        </p15:guide>
        <p15:guide id="11" pos="55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FDFC"/>
    <a:srgbClr val="FDFDFD"/>
    <a:srgbClr val="FDFEFD"/>
    <a:srgbClr val="FEFDFD"/>
    <a:srgbClr val="FEFEFD"/>
    <a:srgbClr val="FEFEFE"/>
    <a:srgbClr val="FEFFFE"/>
    <a:srgbClr val="FFFEFE"/>
    <a:srgbClr val="FFFFFE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737" autoAdjust="0"/>
  </p:normalViewPr>
  <p:slideViewPr>
    <p:cSldViewPr snapToObjects="1" showGuides="1">
      <p:cViewPr>
        <p:scale>
          <a:sx n="90" d="100"/>
          <a:sy n="90" d="100"/>
        </p:scale>
        <p:origin x="-1200" y="-444"/>
      </p:cViewPr>
      <p:guideLst>
        <p:guide orient="horz" pos="3884"/>
        <p:guide orient="horz" pos="618"/>
        <p:guide orient="horz" pos="2432"/>
        <p:guide orient="horz" pos="2341"/>
        <p:guide orient="horz" pos="890"/>
        <p:guide orient="horz" pos="210"/>
        <p:guide pos="395"/>
        <p:guide pos="3842"/>
        <p:guide pos="3933"/>
        <p:guide pos="7380"/>
        <p:guide pos="5566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 showGuides="1">
      <p:cViewPr varScale="1">
        <p:scale>
          <a:sx n="76" d="100"/>
          <a:sy n="76" d="100"/>
        </p:scale>
        <p:origin x="2982" y="120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tags" Target="tags/tag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handoutMaster" Target="handoutMasters/handoutMaster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102475" cy="698500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251066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10" y="0"/>
            <a:ext cx="325106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682163"/>
            <a:ext cx="3251066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10" y="9682163"/>
            <a:ext cx="325106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251066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10" y="0"/>
            <a:ext cx="324947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2466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8232" y="4822825"/>
            <a:ext cx="6626012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682163"/>
            <a:ext cx="3251066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10" y="9682163"/>
            <a:ext cx="3249478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4663" cy="3836988"/>
          </a:xfrm>
          <a:noFill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86600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21487" cy="383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Challenges: quality, lighting, age, facial hair, expression…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59C08-5802-4915-9A52-5DA48B787871}" type="slidenum">
              <a:rPr lang="en-US" altLang="ja-JP" smtClean="0">
                <a:solidFill>
                  <a:prstClr val="black"/>
                </a:solidFill>
              </a:rPr>
              <a:pPr/>
              <a:t>15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313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4663" cy="3836988"/>
          </a:xfrm>
          <a:noFill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3378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58793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customXml" Target="../../customXml/item1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customXml" Target="../../customXml/item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customXml" Target="../../customXml/item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customXml" Target="../../customXml/item15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customXml" Target="../../customXml/item1.xml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customXml" Target="../../customXml/item1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customXml" Target="../../customXml/item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customXml" Target="../../customXml/item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customXml" Target="../../customXml/item2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image" Target="../media/image3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customXml" Target="../../customXml/item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customXml" Target="../../customXml/item9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image" Target="../media/image3.w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customXml" Target="../../customXml/item14.xml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customXml" Target="../../customXml/item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customXml" Target="../../customXml/item1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customXml" Target="../../customXml/item13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customXml" Target="../../customXml/item10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Výsledek obrázku pro picture physical security HD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1" y="1588"/>
            <a:ext cx="14010211" cy="6856412"/>
          </a:xfrm>
          <a:prstGeom prst="rect">
            <a:avLst/>
          </a:prstGeom>
          <a:noFill/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262400"/>
            <a:ext cx="8208416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5750" y="324000"/>
            <a:ext cx="2160000" cy="913804"/>
          </a:xfrm>
          <a:prstGeom prst="rect">
            <a:avLst/>
          </a:prstGeom>
        </p:spPr>
      </p:pic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8208416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cs-CZ" dirty="0" smtClean="0"/>
              <a:t>www.siemens.cz/</a:t>
            </a:r>
            <a:r>
              <a:rPr lang="cs-CZ" dirty="0" err="1" smtClean="0"/>
              <a:t>buildingtechnologies</a:t>
            </a:r>
            <a:endParaRPr lang="de-DE" dirty="0" smtClean="0"/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4752032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0" baseline="0"/>
            </a:lvl1pPr>
            <a:lvl2pPr marL="1588" indent="0">
              <a:buNone/>
              <a:defRPr/>
            </a:lvl2pPr>
          </a:lstStyle>
          <a:p>
            <a:pPr lvl="0"/>
            <a:r>
              <a:rPr lang="en-US" noProof="0" dirty="0" smtClean="0"/>
              <a:t>©</a:t>
            </a:r>
            <a:r>
              <a:rPr lang="cs-CZ" noProof="0" dirty="0" smtClean="0"/>
              <a:t>  </a:t>
            </a:r>
            <a:r>
              <a:rPr lang="cs-CZ" dirty="0" smtClean="0"/>
              <a:t>Siemens, s.r.o. , </a:t>
            </a:r>
            <a:r>
              <a:rPr lang="cs-CZ" dirty="0" err="1" smtClean="0"/>
              <a:t>Building</a:t>
            </a:r>
            <a:r>
              <a:rPr lang="cs-CZ" dirty="0" smtClean="0"/>
              <a:t> Technologies 2016. Všechna práva vyhrazena</a:t>
            </a:r>
            <a:endParaRPr lang="de-DE" dirty="0" smtClean="0"/>
          </a:p>
        </p:txBody>
      </p:sp>
      <p:grpSp>
        <p:nvGrpSpPr>
          <p:cNvPr id="34" name="Gruppieren 33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5" name="Gerade Verbindung 34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4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4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266861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160708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412875"/>
            <a:ext cx="5472000" cy="2303463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60801"/>
            <a:ext cx="5472000" cy="2305049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3476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1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360045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12873"/>
            <a:ext cx="3600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12873"/>
            <a:ext cx="3600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412877"/>
            <a:ext cx="5472112" cy="23034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412875"/>
            <a:ext cx="5472112" cy="230346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860801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860801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2557672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8208962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6768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4"/>
            <a:ext cx="1295999" cy="4752976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403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3"/>
            <a:ext cx="403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259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3"/>
            <a:ext cx="2736775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3"/>
            <a:ext cx="2592387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fr-FR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262400"/>
            <a:ext cx="6480000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5750" y="324000"/>
            <a:ext cx="2160000" cy="913804"/>
          </a:xfrm>
          <a:prstGeom prst="rect">
            <a:avLst/>
          </a:prstGeom>
        </p:spPr>
      </p:pic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noProof="0" dirty="0" smtClean="0"/>
              <a:t>©</a:t>
            </a:r>
            <a:r>
              <a:rPr lang="cs-CZ" noProof="0" dirty="0" smtClean="0"/>
              <a:t>  </a:t>
            </a:r>
            <a:r>
              <a:rPr lang="cs-CZ" dirty="0" smtClean="0"/>
              <a:t>Siemens, s.r.o.  Název divize/o.z. (slovy) 2016. Všechna práva vyhrazena</a:t>
            </a:r>
            <a:endParaRPr lang="de-DE" dirty="0" smtClean="0"/>
          </a:p>
        </p:txBody>
      </p:sp>
      <p:grpSp>
        <p:nvGrpSpPr>
          <p:cNvPr id="33" name="Gruppieren 32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4" name="Gerade Verbindung 33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4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49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0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1064173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1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4"/>
            <a:ext cx="1295999" cy="4752978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7"/>
            <a:ext cx="4032000" cy="2303462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12875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Rectangle 2 Id5"/>
          <p:cNvSpPr/>
          <p:nvPr userDrawn="1">
            <p:custDataLst>
              <p:tags r:id="rId1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658996" y="1412873"/>
            <a:ext cx="7539354" cy="4752977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0400" y="324000"/>
            <a:ext cx="1584000" cy="670123"/>
          </a:xfrm>
          <a:prstGeom prst="rect">
            <a:avLst/>
          </a:prstGeom>
        </p:spPr>
      </p:pic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2875"/>
            <a:ext cx="4514400" cy="4752975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9033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big bar down)" userDrawn="1">
  <p:cSld name="Title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1" name="cdtRectangle 116 Id57351"/>
          <p:cNvSpPr>
            <a:spLocks noGrp="1" noChangeArrowheads="1"/>
          </p:cNvSpPr>
          <p:nvPr>
            <p:ph type="subTitle" idx="1" hasCustomPrompt="1"/>
            <p:custDataLst>
              <p:tags r:id="rId2"/>
            </p:custDataLst>
          </p:nvPr>
        </p:nvSpPr>
        <p:spPr bwMode="gray">
          <a:xfrm>
            <a:off x="4624026" y="3756008"/>
            <a:ext cx="7574324" cy="1347620"/>
          </a:xfrm>
          <a:solidFill>
            <a:srgbClr val="233746">
              <a:alpha val="65000"/>
            </a:srgbClr>
          </a:solidFill>
        </p:spPr>
        <p:txBody>
          <a:bodyPr wrap="square" lIns="270000" tIns="18000" rIns="396000" bIns="36000" anchor="b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2000" smtClean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 dirty="0" err="1" smtClean="0"/>
              <a:t>Lorem</a:t>
            </a:r>
            <a:r>
              <a:rPr lang="de-DE" dirty="0" smtClean="0"/>
              <a:t> App Name</a:t>
            </a:r>
          </a:p>
        </p:txBody>
      </p:sp>
      <p:sp>
        <p:nvSpPr>
          <p:cNvPr id="15" name="cdtText Box 101 Id15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6099175" y="0"/>
            <a:ext cx="211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dirty="0">
              <a:solidFill>
                <a:srgbClr val="990000"/>
              </a:solidFill>
            </a:endParaRPr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Rectangle 2 Id5"/>
          <p:cNvSpPr/>
          <p:nvPr userDrawn="1">
            <p:custDataLst>
              <p:tags r:id="rId1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799"/>
            <a:ext cx="4514400" cy="4751051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021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4"/>
            <a:ext cx="3887914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4"/>
            <a:ext cx="7539355" cy="4752976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xmlns="" val="336603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2876"/>
            <a:ext cx="12196800" cy="4752974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144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4800"/>
            <a:ext cx="12196800" cy="54432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315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8208962" cy="4752976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6768000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9" Type="http://schemas.openxmlformats.org/officeDocument/2006/relationships/tags" Target="../tags/tag15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0.xml"/><Relationship Id="rId42" Type="http://schemas.openxmlformats.org/officeDocument/2006/relationships/tags" Target="../tags/tag18.xml"/><Relationship Id="rId47" Type="http://schemas.openxmlformats.org/officeDocument/2006/relationships/tags" Target="../tags/tag23.xml"/><Relationship Id="rId50" Type="http://schemas.openxmlformats.org/officeDocument/2006/relationships/tags" Target="../tags/tag26.xml"/><Relationship Id="rId55" Type="http://schemas.openxmlformats.org/officeDocument/2006/relationships/tags" Target="../tags/tag3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tags" Target="../tags/tag9.xml"/><Relationship Id="rId38" Type="http://schemas.openxmlformats.org/officeDocument/2006/relationships/tags" Target="../tags/tag14.xml"/><Relationship Id="rId46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5.xml"/><Relationship Id="rId41" Type="http://schemas.openxmlformats.org/officeDocument/2006/relationships/tags" Target="../tags/tag17.xml"/><Relationship Id="rId54" Type="http://schemas.openxmlformats.org/officeDocument/2006/relationships/tags" Target="../tags/tag3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8.xml"/><Relationship Id="rId37" Type="http://schemas.openxmlformats.org/officeDocument/2006/relationships/tags" Target="../tags/tag13.xml"/><Relationship Id="rId40" Type="http://schemas.openxmlformats.org/officeDocument/2006/relationships/tags" Target="../tags/tag16.xml"/><Relationship Id="rId45" Type="http://schemas.openxmlformats.org/officeDocument/2006/relationships/tags" Target="../tags/tag21.xml"/><Relationship Id="rId53" Type="http://schemas.openxmlformats.org/officeDocument/2006/relationships/tags" Target="../tags/tag29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4.xml"/><Relationship Id="rId36" Type="http://schemas.openxmlformats.org/officeDocument/2006/relationships/tags" Target="../tags/tag12.xml"/><Relationship Id="rId49" Type="http://schemas.openxmlformats.org/officeDocument/2006/relationships/tags" Target="../tags/tag2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7.xml"/><Relationship Id="rId44" Type="http://schemas.openxmlformats.org/officeDocument/2006/relationships/tags" Target="../tags/tag20.xml"/><Relationship Id="rId52" Type="http://schemas.openxmlformats.org/officeDocument/2006/relationships/tags" Target="../tags/tag2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tags" Target="../tags/tag6.xml"/><Relationship Id="rId35" Type="http://schemas.openxmlformats.org/officeDocument/2006/relationships/tags" Target="../tags/tag11.xml"/><Relationship Id="rId43" Type="http://schemas.openxmlformats.org/officeDocument/2006/relationships/tags" Target="../tags/tag19.xml"/><Relationship Id="rId48" Type="http://schemas.openxmlformats.org/officeDocument/2006/relationships/tags" Target="../tags/tag24.xml"/><Relationship Id="rId56" Type="http://schemas.openxmlformats.org/officeDocument/2006/relationships/image" Target="../media/image1.wmf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7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dtRectangle 12 Id15"/>
          <p:cNvSpPr>
            <a:spLocks noChangeArrowheads="1"/>
          </p:cNvSpPr>
          <p:nvPr userDrawn="1">
            <p:custDataLst>
              <p:tags r:id="rId26"/>
            </p:custDataLst>
          </p:nvPr>
        </p:nvSpPr>
        <p:spPr bwMode="gray">
          <a:xfrm>
            <a:off x="0" y="0"/>
            <a:ext cx="12198350" cy="12684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27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28"/>
            </p:custDataLst>
          </p:nvPr>
        </p:nvSpPr>
        <p:spPr bwMode="auto">
          <a:xfrm>
            <a:off x="627063" y="1412873"/>
            <a:ext cx="8208962" cy="475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3072" name="cdtMasterTags_CL1 Id3072"/>
          <p:cNvCxnSpPr/>
          <p:nvPr userDrawn="1">
            <p:custDataLst>
              <p:tags r:id="rId2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 userDrawn="1">
            <p:custDataLst>
              <p:tags r:id="rId3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 userDrawn="1">
            <p:custDataLst>
              <p:tags r:id="rId3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 userDrawn="1"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 userDrawn="1"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 userDrawn="1"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 userDrawn="1"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 userDrawn="1"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 userDrawn="1"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 userDrawn="1"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 userDrawn="1"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 userDrawn="1"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 userDrawn="1"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 userDrawn="1"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 userDrawn="1"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 userDrawn="1"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 userDrawn="1"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 userDrawn="1"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 userDrawn="1"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 userDrawn="1"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 userDrawn="1"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 userDrawn="1"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 userDrawn="1"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Picture 3"/>
          <p:cNvPicPr>
            <a:picLocks noChangeAspect="1" noChangeArrowheads="1"/>
          </p:cNvPicPr>
          <p:nvPr userDrawn="1"/>
        </p:nvPicPr>
        <p:blipFill>
          <a:blip r:embed="rId56"/>
          <a:srcRect/>
          <a:stretch>
            <a:fillRect/>
          </a:stretch>
        </p:blipFill>
        <p:spPr bwMode="auto">
          <a:xfrm>
            <a:off x="10130916" y="324000"/>
            <a:ext cx="1584834" cy="67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cdtText Box 133 Id16"/>
          <p:cNvSpPr txBox="1">
            <a:spLocks noChangeArrowheads="1"/>
          </p:cNvSpPr>
          <p:nvPr userDrawn="1">
            <p:custDataLst>
              <p:tags r:id="rId52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 smtClean="0">
                <a:solidFill>
                  <a:schemeClr val="accent1"/>
                </a:solidFill>
              </a:rPr>
              <a:t>© Siemens</a:t>
            </a:r>
            <a:r>
              <a:rPr lang="cs-CZ" sz="1000" b="1" noProof="0" dirty="0" smtClean="0">
                <a:solidFill>
                  <a:schemeClr val="accent1"/>
                </a:solidFill>
              </a:rPr>
              <a:t>, s.r.o., </a:t>
            </a:r>
            <a:r>
              <a:rPr lang="cs-CZ" sz="1000" b="1" noProof="0" dirty="0" err="1" smtClean="0">
                <a:solidFill>
                  <a:schemeClr val="accent1"/>
                </a:solidFill>
              </a:rPr>
              <a:t>Building</a:t>
            </a:r>
            <a:r>
              <a:rPr lang="cs-CZ" sz="1000" b="1" baseline="0" noProof="0" dirty="0" smtClean="0">
                <a:solidFill>
                  <a:schemeClr val="accent1"/>
                </a:solidFill>
              </a:rPr>
              <a:t> Technologies – </a:t>
            </a:r>
            <a:r>
              <a:rPr lang="cs-CZ" sz="1000" b="1" baseline="0" noProof="0" dirty="0" err="1" smtClean="0">
                <a:solidFill>
                  <a:schemeClr val="accent1"/>
                </a:solidFill>
              </a:rPr>
              <a:t>Customer</a:t>
            </a:r>
            <a:r>
              <a:rPr lang="cs-CZ" sz="1000" b="1" baseline="0" noProof="0" dirty="0" smtClean="0">
                <a:solidFill>
                  <a:schemeClr val="accent1"/>
                </a:solidFill>
              </a:rPr>
              <a:t> </a:t>
            </a:r>
            <a:r>
              <a:rPr lang="cs-CZ" sz="1000" b="1" baseline="0" noProof="0" dirty="0" err="1" smtClean="0">
                <a:solidFill>
                  <a:schemeClr val="accent1"/>
                </a:solidFill>
              </a:rPr>
              <a:t>Services</a:t>
            </a:r>
            <a:r>
              <a:rPr lang="cs-CZ" sz="1000" b="1" baseline="0" noProof="0" dirty="0" smtClean="0">
                <a:solidFill>
                  <a:schemeClr val="accent1"/>
                </a:solidFill>
              </a:rPr>
              <a:t>;  </a:t>
            </a:r>
            <a:r>
              <a:rPr lang="en-US" sz="1000" b="1" noProof="0" dirty="0" smtClean="0">
                <a:solidFill>
                  <a:schemeClr val="accent1"/>
                </a:solidFill>
              </a:rPr>
              <a:t>201</a:t>
            </a:r>
            <a:r>
              <a:rPr lang="cs-CZ" sz="1000" b="1" noProof="0" dirty="0" smtClean="0">
                <a:solidFill>
                  <a:schemeClr val="accent1"/>
                </a:solidFill>
              </a:rPr>
              <a:t>6</a:t>
            </a:r>
            <a:r>
              <a:rPr lang="en-US" sz="1000" b="1" noProof="0" dirty="0" smtClean="0">
                <a:solidFill>
                  <a:schemeClr val="accent1"/>
                </a:solidFill>
              </a:rPr>
              <a:t> </a:t>
            </a:r>
            <a:r>
              <a:rPr lang="cs-CZ" sz="1000" b="1" noProof="0" dirty="0" smtClean="0">
                <a:solidFill>
                  <a:schemeClr val="accent1"/>
                </a:solidFill>
              </a:rPr>
              <a:t>. Všechna práva vyhrazena</a:t>
            </a:r>
            <a:r>
              <a:rPr lang="en-US" sz="1000" b="1" noProof="0" dirty="0" smtClean="0">
                <a:solidFill>
                  <a:schemeClr val="accent1"/>
                </a:solidFill>
              </a:rPr>
              <a:t>.</a:t>
            </a:r>
          </a:p>
          <a:p>
            <a:endParaRPr lang="en-US" sz="1000" noProof="0" dirty="0"/>
          </a:p>
        </p:txBody>
      </p:sp>
      <p:sp>
        <p:nvSpPr>
          <p:cNvPr id="64" name="cdtTextBox 12 Id17"/>
          <p:cNvSpPr txBox="1"/>
          <p:nvPr userDrawn="1">
            <p:custDataLst>
              <p:tags r:id="rId53"/>
            </p:custDataLst>
          </p:nvPr>
        </p:nvSpPr>
        <p:spPr>
          <a:xfrm>
            <a:off x="0" y="6597650"/>
            <a:ext cx="3932230" cy="260350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1000" noProof="0" dirty="0" smtClean="0">
                <a:solidFill>
                  <a:srgbClr val="000000"/>
                </a:solidFill>
              </a:rPr>
              <a:t>23.3.2017</a:t>
            </a:r>
            <a:endParaRPr lang="de-DE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65" name="cdtTextBox 11 Id18"/>
          <p:cNvSpPr txBox="1"/>
          <p:nvPr userDrawn="1">
            <p:custDataLst>
              <p:tags r:id="rId54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de-DE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66" name="cdtTextBox 13 Id19"/>
          <p:cNvSpPr txBox="1"/>
          <p:nvPr userDrawn="1">
            <p:custDataLst>
              <p:tags r:id="rId55"/>
            </p:custDataLst>
          </p:nvPr>
        </p:nvSpPr>
        <p:spPr>
          <a:xfrm>
            <a:off x="3787765" y="6597650"/>
            <a:ext cx="8410584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cs-CZ" sz="1000" noProof="0" dirty="0" smtClean="0">
                <a:solidFill>
                  <a:srgbClr val="000000"/>
                </a:solidFill>
              </a:rPr>
              <a:t>Radek Zachoval / Technical </a:t>
            </a:r>
            <a:r>
              <a:rPr lang="cs-CZ" sz="1000" noProof="0" dirty="0" err="1" smtClean="0">
                <a:solidFill>
                  <a:srgbClr val="000000"/>
                </a:solidFill>
              </a:rPr>
              <a:t>Sales</a:t>
            </a:r>
            <a:endParaRPr lang="de-DE" sz="1000" noProof="0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3" r:id="rId3"/>
    <p:sldLayoutId id="2147483679" r:id="rId4"/>
    <p:sldLayoutId id="2147483695" r:id="rId5"/>
    <p:sldLayoutId id="2147483705" r:id="rId6"/>
    <p:sldLayoutId id="2147483706" r:id="rId7"/>
    <p:sldLayoutId id="2147483670" r:id="rId8"/>
    <p:sldLayoutId id="2147483692" r:id="rId9"/>
    <p:sldLayoutId id="2147483696" r:id="rId10"/>
    <p:sldLayoutId id="2147483707" r:id="rId11"/>
    <p:sldLayoutId id="2147483683" r:id="rId12"/>
    <p:sldLayoutId id="2147483681" r:id="rId13"/>
    <p:sldLayoutId id="2147483697" r:id="rId14"/>
    <p:sldLayoutId id="2147483691" r:id="rId15"/>
    <p:sldLayoutId id="2147483693" r:id="rId16"/>
    <p:sldLayoutId id="2147483684" r:id="rId17"/>
    <p:sldLayoutId id="2147483685" r:id="rId18"/>
    <p:sldLayoutId id="2147483694" r:id="rId19"/>
    <p:sldLayoutId id="2147483686" r:id="rId20"/>
    <p:sldLayoutId id="2147483688" r:id="rId21"/>
    <p:sldLayoutId id="2147483704" r:id="rId22"/>
    <p:sldLayoutId id="2147483708" r:id="rId23"/>
    <p:sldLayoutId id="2147483709" r:id="rId24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dk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wmf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22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7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9.jpeg"/><Relationship Id="rId7" Type="http://schemas.openxmlformats.org/officeDocument/2006/relationships/image" Target="../media/image23.png"/><Relationship Id="rId12" Type="http://schemas.openxmlformats.org/officeDocument/2006/relationships/image" Target="../media/image7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Relationship Id="rId6" Type="http://schemas.openxmlformats.org/officeDocument/2006/relationships/image" Target="../media/image22.jpeg"/><Relationship Id="rId11" Type="http://schemas.openxmlformats.org/officeDocument/2006/relationships/image" Target="../media/image76.png"/><Relationship Id="rId5" Type="http://schemas.openxmlformats.org/officeDocument/2006/relationships/image" Target="../media/image53.gif"/><Relationship Id="rId10" Type="http://schemas.openxmlformats.org/officeDocument/2006/relationships/image" Target="../media/image91.jpeg"/><Relationship Id="rId4" Type="http://schemas.openxmlformats.org/officeDocument/2006/relationships/image" Target="../media/image90.wmf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3.png"/><Relationship Id="rId5" Type="http://schemas.openxmlformats.org/officeDocument/2006/relationships/slide" Target="slide20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9.xml"/><Relationship Id="rId6" Type="http://schemas.openxmlformats.org/officeDocument/2006/relationships/image" Target="../media/image94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4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slide" Target="slide2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0.png"/><Relationship Id="rId11" Type="http://schemas.openxmlformats.org/officeDocument/2006/relationships/slide" Target="slide2.xml"/><Relationship Id="rId5" Type="http://schemas.openxmlformats.org/officeDocument/2006/relationships/image" Target="../media/image99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98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06.png"/><Relationship Id="rId4" Type="http://schemas.openxmlformats.org/officeDocument/2006/relationships/image" Target="../media/image22.jpeg"/><Relationship Id="rId9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10" Type="http://schemas.openxmlformats.org/officeDocument/2006/relationships/image" Target="../media/image110.jpeg"/><Relationship Id="rId4" Type="http://schemas.openxmlformats.org/officeDocument/2006/relationships/tags" Target="../tags/tag133.xml"/><Relationship Id="rId9" Type="http://schemas.openxmlformats.org/officeDocument/2006/relationships/hyperlink" Target="mailto:radek.zachoval@siemens.co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tags" Target="../tags/tag120.xml"/><Relationship Id="rId39" Type="http://schemas.openxmlformats.org/officeDocument/2006/relationships/image" Target="../media/image9.jpeg"/><Relationship Id="rId3" Type="http://schemas.openxmlformats.org/officeDocument/2006/relationships/tags" Target="../tags/tag97.xml"/><Relationship Id="rId21" Type="http://schemas.openxmlformats.org/officeDocument/2006/relationships/tags" Target="../tags/tag115.xml"/><Relationship Id="rId34" Type="http://schemas.openxmlformats.org/officeDocument/2006/relationships/slideLayout" Target="../slideLayouts/slideLayout8.xml"/><Relationship Id="rId42" Type="http://schemas.openxmlformats.org/officeDocument/2006/relationships/image" Target="../media/image12.png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tags" Target="../tags/tag119.xml"/><Relationship Id="rId33" Type="http://schemas.openxmlformats.org/officeDocument/2006/relationships/tags" Target="../tags/tag127.xml"/><Relationship Id="rId38" Type="http://schemas.openxmlformats.org/officeDocument/2006/relationships/image" Target="../media/image8.png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29" Type="http://schemas.openxmlformats.org/officeDocument/2006/relationships/tags" Target="../tags/tag123.xml"/><Relationship Id="rId41" Type="http://schemas.openxmlformats.org/officeDocument/2006/relationships/image" Target="../media/image11.jpe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tags" Target="../tags/tag118.xml"/><Relationship Id="rId32" Type="http://schemas.openxmlformats.org/officeDocument/2006/relationships/tags" Target="../tags/tag126.xml"/><Relationship Id="rId37" Type="http://schemas.openxmlformats.org/officeDocument/2006/relationships/image" Target="../media/image7.png"/><Relationship Id="rId40" Type="http://schemas.openxmlformats.org/officeDocument/2006/relationships/image" Target="../media/image10.jpeg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28" Type="http://schemas.openxmlformats.org/officeDocument/2006/relationships/tags" Target="../tags/tag122.xml"/><Relationship Id="rId36" Type="http://schemas.openxmlformats.org/officeDocument/2006/relationships/image" Target="../media/image6.png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31" Type="http://schemas.openxmlformats.org/officeDocument/2006/relationships/tags" Target="../tags/tag125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tags" Target="../tags/tag116.xml"/><Relationship Id="rId27" Type="http://schemas.openxmlformats.org/officeDocument/2006/relationships/tags" Target="../tags/tag121.xml"/><Relationship Id="rId30" Type="http://schemas.openxmlformats.org/officeDocument/2006/relationships/tags" Target="../tags/tag124.xml"/><Relationship Id="rId35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627063" y="3858711"/>
            <a:ext cx="8136408" cy="2309536"/>
          </a:xfrm>
        </p:spPr>
        <p:txBody>
          <a:bodyPr/>
          <a:lstStyle/>
          <a:p>
            <a:r>
              <a:rPr lang="cs-CZ" noProof="0" dirty="0" smtClean="0"/>
              <a:t>Siemens </a:t>
            </a:r>
            <a:r>
              <a:rPr lang="cs-CZ" noProof="0" dirty="0" err="1" smtClean="0"/>
              <a:t>Building</a:t>
            </a:r>
            <a:r>
              <a:rPr lang="cs-CZ" noProof="0" dirty="0" smtClean="0"/>
              <a:t> Technologies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cs-CZ" noProof="0" dirty="0" smtClean="0"/>
              <a:t>TVIP  - </a:t>
            </a:r>
            <a:r>
              <a:rPr lang="cs-CZ" noProof="0" smtClean="0"/>
              <a:t>Aprochem </a:t>
            </a:r>
            <a:r>
              <a:rPr lang="cs-CZ" noProof="0" dirty="0" smtClean="0"/>
              <a:t>2017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1000" b="0" noProof="0" dirty="0" smtClean="0"/>
              <a:t/>
            </a:r>
            <a:br>
              <a:rPr lang="en-US" sz="1000" b="0" noProof="0" dirty="0" smtClean="0"/>
            </a:br>
            <a:r>
              <a:rPr lang="cs-CZ" sz="2000" b="0" noProof="0" dirty="0" smtClean="0"/>
              <a:t>Radek Zachoval, BA (Hons)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cs-CZ" sz="2000" b="0" dirty="0" smtClean="0"/>
              <a:t>Vedoucí oddělení Technical </a:t>
            </a:r>
            <a:r>
              <a:rPr lang="cs-CZ" sz="2000" b="0" dirty="0" err="1" smtClean="0"/>
              <a:t>Sales</a:t>
            </a:r>
            <a:endParaRPr lang="en-US" sz="2000" b="0" noProof="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27063" y="6273352"/>
            <a:ext cx="6480000" cy="3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627063" y="6273352"/>
            <a:ext cx="4031952" cy="324000"/>
          </a:xfrm>
        </p:spPr>
        <p:txBody>
          <a:bodyPr/>
          <a:lstStyle/>
          <a:p>
            <a:r>
              <a:rPr lang="en-US" sz="900" b="1" dirty="0" smtClean="0"/>
              <a:t> © Siemens</a:t>
            </a:r>
            <a:r>
              <a:rPr lang="cs-CZ" sz="900" b="1" dirty="0" smtClean="0"/>
              <a:t>,</a:t>
            </a:r>
            <a:r>
              <a:rPr lang="en-US" sz="900" b="1" dirty="0" smtClean="0"/>
              <a:t> </a:t>
            </a:r>
            <a:r>
              <a:rPr lang="cs-CZ" sz="900" b="1" dirty="0" smtClean="0"/>
              <a:t>s.r.o.</a:t>
            </a:r>
            <a:r>
              <a:rPr lang="en-US" sz="900" b="1" dirty="0" smtClean="0"/>
              <a:t> 20</a:t>
            </a:r>
            <a:r>
              <a:rPr lang="cs-CZ" sz="900" b="1" dirty="0" smtClean="0"/>
              <a:t>16.  Všechna práva vyhrazena.</a:t>
            </a:r>
            <a:endParaRPr lang="en-US" sz="9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7501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7" name="Text Box 5"/>
          <p:cNvSpPr txBox="1">
            <a:spLocks noChangeArrowheads="1"/>
          </p:cNvSpPr>
          <p:nvPr/>
        </p:nvSpPr>
        <p:spPr bwMode="auto">
          <a:xfrm>
            <a:off x="1952775" y="2751138"/>
            <a:ext cx="877603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cs-CZ" sz="18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Skříň pro uložení kabeláže</a:t>
            </a:r>
          </a:p>
        </p:txBody>
      </p:sp>
      <p:pic>
        <p:nvPicPr>
          <p:cNvPr id="38708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7053" y="3965575"/>
            <a:ext cx="447272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52776" y="1609730"/>
            <a:ext cx="9297006" cy="1508125"/>
            <a:chOff x="1212" y="1014"/>
            <a:chExt cx="4390" cy="950"/>
          </a:xfrm>
        </p:grpSpPr>
        <p:sp>
          <p:nvSpPr>
            <p:cNvPr id="387075" name="Text Box 3"/>
            <p:cNvSpPr txBox="1">
              <a:spLocks noChangeArrowheads="1"/>
            </p:cNvSpPr>
            <p:nvPr/>
          </p:nvSpPr>
          <p:spPr bwMode="auto">
            <a:xfrm>
              <a:off x="1212" y="1017"/>
              <a:ext cx="41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Clr>
                  <a:schemeClr val="accent1"/>
                </a:buClr>
                <a:buFont typeface="Wingdings" pitchFamily="2" charset="2"/>
                <a:buChar char="Ø"/>
              </a:pPr>
              <a:r>
                <a:rPr lang="cs-CZ" sz="1800" dirty="0">
                  <a:solidFill>
                    <a:schemeClr val="bg2">
                      <a:lumMod val="75000"/>
                    </a:schemeClr>
                  </a:solidFill>
                  <a:latin typeface="Arial" charset="0"/>
                </a:rPr>
                <a:t> Citlivé robustní </a:t>
              </a:r>
              <a:r>
                <a:rPr lang="cs-CZ" sz="1800" dirty="0" err="1">
                  <a:solidFill>
                    <a:schemeClr val="bg2">
                      <a:lumMod val="75000"/>
                    </a:schemeClr>
                  </a:solidFill>
                  <a:latin typeface="Arial" charset="0"/>
                </a:rPr>
                <a:t>seismické</a:t>
              </a:r>
              <a:r>
                <a:rPr lang="cs-CZ" sz="1800" dirty="0">
                  <a:solidFill>
                    <a:schemeClr val="bg2">
                      <a:lumMod val="75000"/>
                    </a:schemeClr>
                  </a:solidFill>
                  <a:latin typeface="Arial" charset="0"/>
                </a:rPr>
                <a:t> snímače</a:t>
              </a:r>
            </a:p>
          </p:txBody>
        </p:sp>
        <p:pic>
          <p:nvPicPr>
            <p:cNvPr id="387081" name="Picture 9" descr="image315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08" y="1014"/>
              <a:ext cx="1394" cy="950"/>
            </a:xfrm>
            <a:prstGeom prst="rect">
              <a:avLst/>
            </a:prstGeom>
            <a:noFill/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173436" y="2184402"/>
            <a:ext cx="9555374" cy="3370263"/>
            <a:chOff x="844" y="1376"/>
            <a:chExt cx="4512" cy="2123"/>
          </a:xfrm>
        </p:grpSpPr>
        <p:sp>
          <p:nvSpPr>
            <p:cNvPr id="387076" name="Text Box 4"/>
            <p:cNvSpPr txBox="1">
              <a:spLocks noChangeArrowheads="1"/>
            </p:cNvSpPr>
            <p:nvPr/>
          </p:nvSpPr>
          <p:spPr bwMode="auto">
            <a:xfrm>
              <a:off x="1212" y="1376"/>
              <a:ext cx="41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Clr>
                  <a:schemeClr val="accent1"/>
                </a:buClr>
                <a:buFont typeface="Wingdings" pitchFamily="2" charset="2"/>
                <a:buChar char="Ø"/>
              </a:pPr>
              <a:r>
                <a:rPr lang="cs-CZ" sz="1800" dirty="0">
                  <a:solidFill>
                    <a:schemeClr val="bg2">
                      <a:lumMod val="75000"/>
                    </a:schemeClr>
                  </a:solidFill>
                  <a:latin typeface="Arial" charset="0"/>
                </a:rPr>
                <a:t> Propojovací kabeláž</a:t>
              </a:r>
            </a:p>
          </p:txBody>
        </p:sp>
        <p:pic>
          <p:nvPicPr>
            <p:cNvPr id="387082" name="Picture 10" descr="image38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4" y="2508"/>
              <a:ext cx="1453" cy="991"/>
            </a:xfrm>
            <a:prstGeom prst="rect">
              <a:avLst/>
            </a:prstGeom>
            <a:noFill/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952775" y="3354393"/>
            <a:ext cx="8776035" cy="2897187"/>
            <a:chOff x="1212" y="2113"/>
            <a:chExt cx="4144" cy="1825"/>
          </a:xfrm>
        </p:grpSpPr>
        <p:sp>
          <p:nvSpPr>
            <p:cNvPr id="387078" name="Text Box 6"/>
            <p:cNvSpPr txBox="1">
              <a:spLocks noChangeArrowheads="1"/>
            </p:cNvSpPr>
            <p:nvPr/>
          </p:nvSpPr>
          <p:spPr bwMode="auto">
            <a:xfrm>
              <a:off x="1212" y="2113"/>
              <a:ext cx="41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Clr>
                  <a:schemeClr val="accent1"/>
                </a:buClr>
                <a:buFont typeface="Wingdings" pitchFamily="2" charset="2"/>
                <a:buChar char="Ø"/>
              </a:pPr>
              <a:r>
                <a:rPr lang="cs-CZ" sz="1800" dirty="0">
                  <a:solidFill>
                    <a:schemeClr val="bg2">
                      <a:lumMod val="75000"/>
                    </a:schemeClr>
                  </a:solidFill>
                  <a:latin typeface="Arial" charset="0"/>
                </a:rPr>
                <a:t> Vyhodnocovací jednotka se SW – průmyslové PC</a:t>
              </a:r>
            </a:p>
          </p:txBody>
        </p:sp>
        <p:pic>
          <p:nvPicPr>
            <p:cNvPr id="387083" name="Picture 11" descr="image426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2901"/>
              <a:ext cx="1521" cy="1037"/>
            </a:xfrm>
            <a:prstGeom prst="rect">
              <a:avLst/>
            </a:prstGeom>
            <a:noFill/>
          </p:spPr>
        </p:pic>
      </p:grp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227" y="116632"/>
            <a:ext cx="8746501" cy="936104"/>
          </a:xfrm>
        </p:spPr>
        <p:txBody>
          <a:bodyPr>
            <a:normAutofit fontScale="90000"/>
          </a:bodyPr>
          <a:lstStyle/>
          <a:p>
            <a:r>
              <a:rPr lang="cs-CZ" sz="2600" b="1" dirty="0" err="1" smtClean="0">
                <a:solidFill>
                  <a:schemeClr val="bg1"/>
                </a:solidFill>
              </a:rPr>
              <a:t>Heart</a:t>
            </a:r>
            <a:r>
              <a:rPr lang="cs-CZ" sz="2600" b="1" dirty="0" smtClean="0">
                <a:solidFill>
                  <a:schemeClr val="bg1"/>
                </a:solidFill>
              </a:rPr>
              <a:t>-beat </a:t>
            </a:r>
            <a:r>
              <a:rPr lang="cs-CZ" sz="2600" b="1" dirty="0" err="1" smtClean="0">
                <a:solidFill>
                  <a:schemeClr val="bg1"/>
                </a:solidFill>
              </a:rPr>
              <a:t>detector</a:t>
            </a:r>
            <a:endParaRPr lang="cs-CZ" sz="2600" b="1" dirty="0">
              <a:solidFill>
                <a:schemeClr val="bg1"/>
              </a:solidFill>
            </a:endParaRPr>
          </a:p>
        </p:txBody>
      </p:sp>
      <p:grpSp>
        <p:nvGrpSpPr>
          <p:cNvPr id="5" name="Group 16"/>
          <p:cNvGrpSpPr/>
          <p:nvPr/>
        </p:nvGrpSpPr>
        <p:grpSpPr>
          <a:xfrm>
            <a:off x="2" y="1"/>
            <a:ext cx="1008529" cy="940743"/>
            <a:chOff x="3450104" y="1834496"/>
            <a:chExt cx="5245720" cy="3934292"/>
          </a:xfrm>
        </p:grpSpPr>
        <p:pic>
          <p:nvPicPr>
            <p:cNvPr id="18" name="Picture 2" descr="https://media.giphy.com/media/3o8dp2AseRakVZkHSM/giphy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50104" y="1834496"/>
              <a:ext cx="5245720" cy="3934292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 bwMode="auto">
            <a:xfrm>
              <a:off x="6118412" y="5553635"/>
              <a:ext cx="2577412" cy="21515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endParaRPr lang="en-US" sz="1800" b="1" dirty="0" err="1" smtClean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04" name="Picture 8" descr="med_image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225" y="1520825"/>
            <a:ext cx="78272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8105" name="Picture 9" descr="sm_image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4798" y="2356414"/>
            <a:ext cx="7725622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2" y="3"/>
            <a:ext cx="698573" cy="751232"/>
            <a:chOff x="3450104" y="1834496"/>
            <a:chExt cx="5245720" cy="3934292"/>
          </a:xfrm>
        </p:grpSpPr>
        <p:pic>
          <p:nvPicPr>
            <p:cNvPr id="9" name="Picture 2" descr="https://media.giphy.com/media/3o8dp2AseRakVZkHSM/giphy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50104" y="1834496"/>
              <a:ext cx="5245720" cy="3934292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 bwMode="auto">
            <a:xfrm>
              <a:off x="6118412" y="5553635"/>
              <a:ext cx="2577412" cy="21515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endParaRPr lang="en-US" sz="1800" b="1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8350" cy="1268413"/>
          </a:xfrm>
          <a:noFill/>
        </p:spPr>
        <p:txBody>
          <a:bodyPr/>
          <a:lstStyle/>
          <a:p>
            <a:pPr marL="723900"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b="0" dirty="0" smtClean="0"/>
              <a:t>Speciální bezpečnostní systémy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Vnější / Vnitřní perimetr – kontrola vozidel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ChangeArrowheads="1"/>
          </p:cNvSpPr>
          <p:nvPr/>
        </p:nvSpPr>
        <p:spPr bwMode="auto">
          <a:xfrm>
            <a:off x="432026" y="1634332"/>
            <a:ext cx="11766325" cy="4824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1063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075" y="1557338"/>
            <a:ext cx="3964464" cy="4724400"/>
          </a:xfrm>
          <a:prstGeom prst="rect">
            <a:avLst/>
          </a:prstGeom>
          <a:noFill/>
        </p:spPr>
      </p:pic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63942" name="Text Box 24"/>
          <p:cNvSpPr txBox="1">
            <a:spLocks noChangeArrowheads="1"/>
          </p:cNvSpPr>
          <p:nvPr/>
        </p:nvSpPr>
        <p:spPr bwMode="auto">
          <a:xfrm>
            <a:off x="1473011" y="3500438"/>
            <a:ext cx="276189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1400" b="1" dirty="0" err="1" smtClean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THz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-vlny</a:t>
            </a:r>
            <a:r>
              <a:rPr lang="cs-CZ" sz="1400" dirty="0" smtClean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detekovány snímací jednotkou </a:t>
            </a:r>
            <a:endParaRPr lang="en-US" sz="1400" dirty="0">
              <a:solidFill>
                <a:schemeClr val="bg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65563" name="Text Box 27"/>
          <p:cNvSpPr txBox="1">
            <a:spLocks noChangeArrowheads="1"/>
          </p:cNvSpPr>
          <p:nvPr/>
        </p:nvSpPr>
        <p:spPr bwMode="auto">
          <a:xfrm>
            <a:off x="8405426" y="1504268"/>
            <a:ext cx="37929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b="1" dirty="0"/>
              <a:t>Skryté objekty vyzařují vlny, které jsou odlišné od vyzařování lidského těla</a:t>
            </a:r>
            <a:endParaRPr lang="en-GB" sz="1400" b="1" dirty="0"/>
          </a:p>
        </p:txBody>
      </p:sp>
      <p:sp>
        <p:nvSpPr>
          <p:cNvPr id="1063947" name="Text Box 11"/>
          <p:cNvSpPr txBox="1">
            <a:spLocks noChangeArrowheads="1"/>
          </p:cNvSpPr>
          <p:nvPr/>
        </p:nvSpPr>
        <p:spPr bwMode="auto">
          <a:xfrm>
            <a:off x="8596026" y="2108195"/>
            <a:ext cx="3151240" cy="38163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marL="87313" algn="l">
              <a:lnSpc>
                <a:spcPct val="112000"/>
              </a:lnSpc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Pevné či mobilní umístění</a:t>
            </a:r>
          </a:p>
          <a:p>
            <a:pPr marL="266700" lvl="1" algn="l">
              <a:lnSpc>
                <a:spcPct val="112000"/>
              </a:lnSpc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Urychlení odbavení osob</a:t>
            </a:r>
          </a:p>
          <a:p>
            <a:pPr marL="266700" lvl="1" algn="l"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Bez omezení pohybu lidí</a:t>
            </a:r>
          </a:p>
          <a:p>
            <a:pPr marL="87313" algn="l">
              <a:lnSpc>
                <a:spcPct val="112000"/>
              </a:lnSpc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Zobrazení skrytých předmětů na dálku</a:t>
            </a:r>
          </a:p>
          <a:p>
            <a:pPr marL="266700" lvl="1" algn="l">
              <a:lnSpc>
                <a:spcPct val="112000"/>
              </a:lnSpc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3-25m </a:t>
            </a:r>
          </a:p>
          <a:p>
            <a:pPr marL="87313" algn="l">
              <a:lnSpc>
                <a:spcPct val="112000"/>
              </a:lnSpc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Zobrazení mnoha materiálů</a:t>
            </a:r>
          </a:p>
          <a:p>
            <a:pPr marL="266700" lvl="1" algn="l">
              <a:lnSpc>
                <a:spcPct val="112000"/>
              </a:lnSpc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Výbušniny</a:t>
            </a:r>
          </a:p>
          <a:p>
            <a:pPr marL="266700" lvl="1" algn="l"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Kontraband</a:t>
            </a:r>
          </a:p>
          <a:p>
            <a:pPr marL="266700" lvl="1" algn="l"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Tekutiny</a:t>
            </a:r>
          </a:p>
          <a:p>
            <a:pPr marL="266700" lvl="1" algn="l"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Zbraně</a:t>
            </a:r>
          </a:p>
          <a:p>
            <a:pPr marL="87313" algn="l">
              <a:lnSpc>
                <a:spcPct val="112000"/>
              </a:lnSpc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Snadná instalace, jednoduché použití</a:t>
            </a:r>
          </a:p>
          <a:p>
            <a:pPr marL="266700" lvl="1" algn="l">
              <a:lnSpc>
                <a:spcPct val="112000"/>
              </a:lnSpc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Instalace </a:t>
            </a:r>
            <a:r>
              <a:rPr lang="cs-CZ" sz="900" b="1" dirty="0" err="1">
                <a:solidFill>
                  <a:schemeClr val="bg2">
                    <a:lumMod val="50000"/>
                  </a:schemeClr>
                </a:solidFill>
              </a:rPr>
              <a:t>plug</a:t>
            </a: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&amp;play</a:t>
            </a:r>
          </a:p>
          <a:p>
            <a:pPr marL="266700" lvl="1" algn="l"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Variabilita umístění (vchody, detekční zóny, lobby apod.)</a:t>
            </a:r>
          </a:p>
          <a:p>
            <a:pPr marL="266700" lvl="1" algn="l"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Zobrazení klasického obrazu integrovanou kamerou CCTV</a:t>
            </a:r>
          </a:p>
          <a:p>
            <a:pPr marL="87313" algn="l">
              <a:lnSpc>
                <a:spcPct val="112000"/>
              </a:lnSpc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Pasivní monitorování</a:t>
            </a:r>
          </a:p>
          <a:p>
            <a:pPr marL="266700" lvl="1" algn="l">
              <a:lnSpc>
                <a:spcPct val="112000"/>
              </a:lnSpc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Rychlé zjištění skrytých </a:t>
            </a:r>
            <a:r>
              <a:rPr lang="cs-CZ" sz="900" b="1" dirty="0" smtClean="0">
                <a:solidFill>
                  <a:schemeClr val="bg2">
                    <a:lumMod val="50000"/>
                  </a:schemeClr>
                </a:solidFill>
              </a:rPr>
              <a:t>předmětů</a:t>
            </a:r>
            <a:endParaRPr lang="cs-CZ" sz="900" b="1" dirty="0">
              <a:solidFill>
                <a:schemeClr val="bg2">
                  <a:lumMod val="50000"/>
                </a:schemeClr>
              </a:solidFill>
            </a:endParaRPr>
          </a:p>
          <a:p>
            <a:pPr marL="266700" lvl="1" algn="l"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Bez vyzařování detekční jednotky</a:t>
            </a:r>
          </a:p>
          <a:p>
            <a:pPr marL="266700" lvl="1" algn="l">
              <a:buFont typeface="Wingdings 3" pitchFamily="18" charset="2"/>
              <a:buNone/>
            </a:pPr>
            <a:r>
              <a:rPr lang="cs-CZ" sz="900" b="1" dirty="0">
                <a:solidFill>
                  <a:schemeClr val="bg2">
                    <a:lumMod val="50000"/>
                  </a:schemeClr>
                </a:solidFill>
              </a:rPr>
              <a:t>Není vyžadována nutnost operátora stejného pohlaví (žádné anatomické detaily)</a:t>
            </a:r>
          </a:p>
        </p:txBody>
      </p:sp>
      <p:pic>
        <p:nvPicPr>
          <p:cNvPr id="1063948" name="Picture 12" descr="bs01165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7946" y="2689230"/>
            <a:ext cx="1734452" cy="1285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1063949" name="Picture 7" descr="Westminster JJ cropped squa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793" y="4154493"/>
            <a:ext cx="85134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3950" name="Picture 8" descr="plane JJ cropped squa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025" y="1773243"/>
            <a:ext cx="76451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3952" name="Picture 10" descr="corporate entrance JJ cropped squa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554" y="2576518"/>
            <a:ext cx="798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3953" name="Picture 11" descr="Sport JJ cropped squa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028" y="3368675"/>
            <a:ext cx="834401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3954" name="Picture 9" descr="police van JJ croppsed squar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318" y="4937125"/>
            <a:ext cx="872521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795226" y="4175186"/>
            <a:ext cx="2082928" cy="152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New terahertz  tuner could find applications in security scanners. (Courtesy: iStockphoto/cornishman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834" y="0"/>
            <a:ext cx="918433" cy="666829"/>
          </a:xfrm>
          <a:prstGeom prst="rect">
            <a:avLst/>
          </a:prstGeom>
          <a:noFill/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8350" cy="1268413"/>
          </a:xfrm>
          <a:noFill/>
        </p:spPr>
        <p:txBody>
          <a:bodyPr/>
          <a:lstStyle/>
          <a:p>
            <a:pPr marL="723900"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b="0" dirty="0" smtClean="0"/>
              <a:t>Speciální bezpečnostní systémy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Vnitřní perimetr – kontrola osob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3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3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6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63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63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63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5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63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63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63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063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1063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063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1063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106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942" grpId="0"/>
      <p:bldP spid="65563" grpId="0"/>
      <p:bldP spid="10639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8122014-125301-20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97282" y="1430203"/>
            <a:ext cx="9875519" cy="4602162"/>
          </a:xfrm>
        </p:spPr>
      </p:pic>
      <p:pic>
        <p:nvPicPr>
          <p:cNvPr id="8" name="Picture 2" descr="New terahertz  tuner could find applications in security scanners. (Courtesy: iStockphoto/cornishman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34" y="0"/>
            <a:ext cx="918433" cy="666829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8350" cy="1268413"/>
          </a:xfrm>
          <a:noFill/>
        </p:spPr>
        <p:txBody>
          <a:bodyPr/>
          <a:lstStyle/>
          <a:p>
            <a:pPr marL="723900"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b="0" dirty="0" smtClean="0"/>
              <a:t>Speciální bezpečnostní systémy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Vnitřní perimetr – kontrola osob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4"/>
            <a:ext cx="12198349" cy="54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8350" cy="1268413"/>
          </a:xfrm>
          <a:noFill/>
        </p:spPr>
        <p:txBody>
          <a:bodyPr/>
          <a:lstStyle/>
          <a:p>
            <a:pPr marL="723900"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b="0" dirty="0" smtClean="0"/>
              <a:t>Speciální bezpečnostní systémy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Vnitření</a:t>
            </a:r>
            <a:r>
              <a:rPr lang="cs-CZ" dirty="0" smtClean="0"/>
              <a:t> perimetr – kontrola osob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2" y="3"/>
            <a:ext cx="661794" cy="76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527658" y="1371600"/>
            <a:ext cx="11450546" cy="5486400"/>
            <a:chOff x="395536" y="1052736"/>
            <a:chExt cx="8583439" cy="46151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4462" y="1052736"/>
              <a:ext cx="5594513" cy="24482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4462" y="3501008"/>
              <a:ext cx="5594513" cy="216024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1052736"/>
              <a:ext cx="2746018" cy="461518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8794431" y="6021288"/>
            <a:ext cx="21146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ct val="0"/>
              </a:spcAft>
            </a:pPr>
            <a:r>
              <a:rPr kumimoji="1" lang="cs-CZ" sz="1050" dirty="0" smtClean="0">
                <a:solidFill>
                  <a:srgbClr val="1F497D"/>
                </a:solidFill>
                <a:latin typeface="Calibri"/>
              </a:rPr>
              <a:t>Sníme z</a:t>
            </a:r>
            <a:r>
              <a:rPr kumimoji="1" lang="en-GB" sz="1050" dirty="0" err="1" smtClean="0">
                <a:solidFill>
                  <a:srgbClr val="1F497D"/>
                </a:solidFill>
                <a:latin typeface="Calibri"/>
              </a:rPr>
              <a:t>NeoFace</a:t>
            </a:r>
            <a:r>
              <a:rPr kumimoji="1" lang="en-GB" sz="1050" dirty="0" smtClean="0">
                <a:solidFill>
                  <a:srgbClr val="1F497D"/>
                </a:solidFill>
                <a:latin typeface="Calibri"/>
              </a:rPr>
              <a:t> Watch iPhone app</a:t>
            </a:r>
            <a:endParaRPr kumimoji="1" lang="en-GB" sz="1050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2" y="3"/>
            <a:ext cx="661794" cy="76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21505" y="-27384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marL="7239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Speciální bezpečnostní systémy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Vnitřní perimetr – kontrola osob</a:t>
            </a:r>
          </a:p>
        </p:txBody>
      </p:sp>
    </p:spTree>
    <p:extLst>
      <p:ext uri="{BB962C8B-B14F-4D97-AF65-F5344CB8AC3E}">
        <p14:creationId xmlns="" xmlns:p14="http://schemas.microsoft.com/office/powerpoint/2010/main" val="37282447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416910"/>
            <a:ext cx="5978107" cy="290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094" y="4321834"/>
            <a:ext cx="2793079" cy="180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6859" y="4321834"/>
            <a:ext cx="2777796" cy="161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5282" y="1555000"/>
            <a:ext cx="1765039" cy="149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80321" y="1554999"/>
            <a:ext cx="3970978" cy="149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29888" y="3219004"/>
            <a:ext cx="3014429" cy="363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8889" y="3236257"/>
            <a:ext cx="2912410" cy="361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21505" y="-27384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marL="7239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Speciální bezpečnostní systémy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Vnitřní perimetr – kontrola osob a zavazadel</a:t>
            </a:r>
          </a:p>
        </p:txBody>
      </p:sp>
      <p:pic>
        <p:nvPicPr>
          <p:cNvPr id="14" name="Picture 2" descr="Výsledek obrázku pro explosiv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-47680"/>
            <a:ext cx="554560" cy="554560"/>
          </a:xfrm>
          <a:prstGeom prst="rect">
            <a:avLst/>
          </a:prstGeom>
          <a:noFill/>
        </p:spPr>
      </p:pic>
      <p:pic>
        <p:nvPicPr>
          <p:cNvPr id="15" name="Picture 2" descr="Výsledek obrázku pro narcotic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1505" y="595984"/>
            <a:ext cx="589845" cy="6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479" y="1431984"/>
            <a:ext cx="2146698" cy="231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2278" y="3364481"/>
            <a:ext cx="3532635" cy="129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604" y="1431984"/>
            <a:ext cx="2114074" cy="193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261" y="4689444"/>
            <a:ext cx="3614977" cy="65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260" y="5459566"/>
            <a:ext cx="4895057" cy="99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6312" y="1431984"/>
            <a:ext cx="2228536" cy="231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1123" y="3364482"/>
            <a:ext cx="2969275" cy="129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64848" y="1431984"/>
            <a:ext cx="3067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36312" y="4801186"/>
            <a:ext cx="5699990" cy="108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6939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480398" y="3364483"/>
            <a:ext cx="2532540" cy="129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21505" y="-27384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marL="7239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Speciální bezpečnostní systémy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Vnitřní perimetr – kontrola zásilek</a:t>
            </a:r>
          </a:p>
        </p:txBody>
      </p:sp>
      <p:pic>
        <p:nvPicPr>
          <p:cNvPr id="17" name="Picture 2" descr="Výsledek obrázku pro explosive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-47680"/>
            <a:ext cx="554560" cy="554560"/>
          </a:xfrm>
          <a:prstGeom prst="rect">
            <a:avLst/>
          </a:prstGeom>
          <a:noFill/>
        </p:spPr>
      </p:pic>
      <p:pic>
        <p:nvPicPr>
          <p:cNvPr id="18" name="Picture 2" descr="Výsledek obrázku pro narcotics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21505" y="595984"/>
            <a:ext cx="589845" cy="6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捕获4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47395" y="1229048"/>
            <a:ext cx="8888284" cy="5440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1505" y="-27384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marL="7239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Speciální bezpečnostní systémy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Vnitřní perimetr – kontrola zavazadel</a:t>
            </a:r>
          </a:p>
        </p:txBody>
      </p:sp>
      <p:pic>
        <p:nvPicPr>
          <p:cNvPr id="6" name="Picture 2" descr="Výsledek obrázku pro explosiv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7680"/>
            <a:ext cx="554560" cy="554560"/>
          </a:xfrm>
          <a:prstGeom prst="rect">
            <a:avLst/>
          </a:prstGeom>
          <a:noFill/>
        </p:spPr>
      </p:pic>
      <p:pic>
        <p:nvPicPr>
          <p:cNvPr id="78850" name="Picture 2" descr="Výsledek obrázku pro narcoti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505" y="595984"/>
            <a:ext cx="589845" cy="6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:\Dirigent_iStock_000019520898XXLarge_ret_1ebene.jpg"/>
          <p:cNvPicPr>
            <a:picLocks noChangeAspect="1" noChangeArrowheads="1"/>
          </p:cNvPicPr>
          <p:nvPr/>
        </p:nvPicPr>
        <p:blipFill>
          <a:blip r:embed="rId3"/>
          <a:srcRect l="18041" r="18269" b="36291"/>
          <a:stretch>
            <a:fillRect/>
          </a:stretch>
        </p:blipFill>
        <p:spPr bwMode="auto">
          <a:xfrm>
            <a:off x="0" y="0"/>
            <a:ext cx="12194116" cy="6858000"/>
          </a:xfrm>
          <a:prstGeom prst="rect">
            <a:avLst/>
          </a:prstGeom>
          <a:noFill/>
        </p:spPr>
      </p:pic>
      <p:pic>
        <p:nvPicPr>
          <p:cNvPr id="5" name="cdtPicture 10 Id11" descr="SIE_Logo_Layer_Petrol_RGB_A3_76mm.w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50214" y="0"/>
            <a:ext cx="1920817" cy="8064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86607" y="2200225"/>
            <a:ext cx="1118406" cy="940743"/>
            <a:chOff x="3450104" y="1834496"/>
            <a:chExt cx="5245720" cy="3934292"/>
          </a:xfrm>
        </p:grpSpPr>
        <p:pic>
          <p:nvPicPr>
            <p:cNvPr id="7" name="Picture 2" descr="https://media.giphy.com/media/3o8dp2AseRakVZkHSM/giphy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50104" y="1834496"/>
              <a:ext cx="5245720" cy="3934292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 bwMode="auto">
            <a:xfrm>
              <a:off x="6118412" y="5553635"/>
              <a:ext cx="2577412" cy="21515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endParaRPr lang="en-US" sz="1800" b="1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2" descr="New terahertz  tuner could find applications in security scanners. (Courtesy: iStockphoto/cornishman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2075" y="914992"/>
            <a:ext cx="1094427" cy="92983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9055" y="1119201"/>
            <a:ext cx="937747" cy="93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cdn.1001freedownloads.com/vector/thumb/110372/radar-icon-00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17815" y="1419048"/>
            <a:ext cx="929832" cy="929832"/>
          </a:xfrm>
          <a:prstGeom prst="rect">
            <a:avLst/>
          </a:prstGeom>
          <a:noFill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58536" y="594063"/>
            <a:ext cx="1099560" cy="9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6" descr="Výsledek obrázku pro thermal picture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8" descr="http://smashinghub.com/wp-content/uploads/2012/07/thermal-imaging-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32523" y="2619802"/>
            <a:ext cx="1173519" cy="881206"/>
          </a:xfrm>
          <a:prstGeom prst="rect">
            <a:avLst/>
          </a:prstGeom>
          <a:noFill/>
        </p:spPr>
      </p:pic>
      <p:pic>
        <p:nvPicPr>
          <p:cNvPr id="15" name="Picture 2" descr="Výsledek obrázku pro explosive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76863" y="1090813"/>
            <a:ext cx="842591" cy="842591"/>
          </a:xfrm>
          <a:prstGeom prst="rect">
            <a:avLst/>
          </a:prstGeom>
          <a:noFill/>
        </p:spPr>
      </p:pic>
      <p:pic>
        <p:nvPicPr>
          <p:cNvPr id="16" name="Picture 2" descr="Výsledek obrázku pro narcotic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36591" y="390928"/>
            <a:ext cx="969954" cy="98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cdtRectangle 4 Id10957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prezentace</a:t>
            </a:r>
            <a:endParaRPr lang="en-US" noProof="0" dirty="0" smtClean="0"/>
          </a:p>
        </p:txBody>
      </p:sp>
      <p:sp>
        <p:nvSpPr>
          <p:cNvPr id="11" name="cdtText Placeholder 10 Id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1"/>
            <a:endParaRPr lang="cs-CZ" dirty="0" smtClean="0"/>
          </a:p>
          <a:p>
            <a:pPr lvl="1"/>
            <a:r>
              <a:rPr lang="cs-CZ" dirty="0" smtClean="0"/>
              <a:t>Bezpečnostní systémy </a:t>
            </a:r>
            <a:r>
              <a:rPr lang="en-US" noProof="0" dirty="0" smtClean="0"/>
              <a:t>	</a:t>
            </a:r>
          </a:p>
          <a:p>
            <a:pPr lvl="1"/>
            <a:r>
              <a:rPr lang="cs-CZ" noProof="0" dirty="0" smtClean="0"/>
              <a:t>Speciální bezpečnostní systémy – vnější perimetr</a:t>
            </a:r>
          </a:p>
          <a:p>
            <a:pPr lvl="1"/>
            <a:r>
              <a:rPr lang="cs-CZ" dirty="0" smtClean="0"/>
              <a:t>Speciální bezpečnostní systémy – vnitřní perimetr</a:t>
            </a:r>
            <a:r>
              <a:rPr lang="en-US" noProof="0" dirty="0" smtClean="0"/>
              <a:t>	</a:t>
            </a:r>
          </a:p>
          <a:p>
            <a:pPr lvl="1"/>
            <a:r>
              <a:rPr lang="cs-CZ" dirty="0" err="1" smtClean="0"/>
              <a:t>Desigo</a:t>
            </a:r>
            <a:r>
              <a:rPr lang="cs-CZ" dirty="0" smtClean="0"/>
              <a:t> CC</a:t>
            </a:r>
          </a:p>
          <a:p>
            <a:pPr lvl="1"/>
            <a:r>
              <a:rPr lang="cs-CZ" noProof="0" dirty="0" smtClean="0"/>
              <a:t>Q &amp; A</a:t>
            </a:r>
          </a:p>
          <a:p>
            <a:pPr lvl="1"/>
            <a:r>
              <a:rPr lang="en-US" noProof="0" dirty="0" smtClean="0"/>
              <a:t>	</a:t>
            </a:r>
          </a:p>
        </p:txBody>
      </p:sp>
      <p:pic>
        <p:nvPicPr>
          <p:cNvPr id="18" name="Picture Placeholder 17" descr="484a6854-e94b-481e-9abf-b96c3865648b-large.jpeg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5085" r="25085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798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648647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026" name="think-cell Folie" r:id="rId3" imgW="360" imgH="360" progId="">
              <p:embed/>
            </p:oleObj>
          </a:graphicData>
        </a:graphic>
      </p:graphicFrame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Desigo</a:t>
            </a:r>
            <a:r>
              <a:rPr lang="cs-CZ" dirty="0" smtClean="0"/>
              <a:t> CC – smysluplná integrace</a:t>
            </a:r>
            <a:endParaRPr lang="en-US" dirty="0"/>
          </a:p>
        </p:txBody>
      </p:sp>
      <p:sp>
        <p:nvSpPr>
          <p:cNvPr id="24" name="Rechteck 23"/>
          <p:cNvSpPr/>
          <p:nvPr/>
        </p:nvSpPr>
        <p:spPr bwMode="auto">
          <a:xfrm>
            <a:off x="627063" y="3536951"/>
            <a:ext cx="11088687" cy="1077277"/>
          </a:xfrm>
          <a:custGeom>
            <a:avLst/>
            <a:gdLst>
              <a:gd name="connsiteX0" fmla="*/ 0 w 8465004"/>
              <a:gd name="connsiteY0" fmla="*/ 0 h 677227"/>
              <a:gd name="connsiteX1" fmla="*/ 8465004 w 8465004"/>
              <a:gd name="connsiteY1" fmla="*/ 0 h 677227"/>
              <a:gd name="connsiteX2" fmla="*/ 8465004 w 8465004"/>
              <a:gd name="connsiteY2" fmla="*/ 677227 h 677227"/>
              <a:gd name="connsiteX3" fmla="*/ 0 w 8465004"/>
              <a:gd name="connsiteY3" fmla="*/ 677227 h 677227"/>
              <a:gd name="connsiteX4" fmla="*/ 0 w 8465004"/>
              <a:gd name="connsiteY4" fmla="*/ 0 h 677227"/>
              <a:gd name="connsiteX0" fmla="*/ 0 w 8465004"/>
              <a:gd name="connsiteY0" fmla="*/ 276225 h 953452"/>
              <a:gd name="connsiteX1" fmla="*/ 8455479 w 8465004"/>
              <a:gd name="connsiteY1" fmla="*/ 0 h 953452"/>
              <a:gd name="connsiteX2" fmla="*/ 8465004 w 8465004"/>
              <a:gd name="connsiteY2" fmla="*/ 953452 h 953452"/>
              <a:gd name="connsiteX3" fmla="*/ 0 w 8465004"/>
              <a:gd name="connsiteY3" fmla="*/ 953452 h 953452"/>
              <a:gd name="connsiteX4" fmla="*/ 0 w 8465004"/>
              <a:gd name="connsiteY4" fmla="*/ 276225 h 953452"/>
              <a:gd name="connsiteX0" fmla="*/ 0 w 8465004"/>
              <a:gd name="connsiteY0" fmla="*/ 400050 h 1077277"/>
              <a:gd name="connsiteX1" fmla="*/ 8465004 w 8465004"/>
              <a:gd name="connsiteY1" fmla="*/ 0 h 1077277"/>
              <a:gd name="connsiteX2" fmla="*/ 8465004 w 8465004"/>
              <a:gd name="connsiteY2" fmla="*/ 1077277 h 1077277"/>
              <a:gd name="connsiteX3" fmla="*/ 0 w 8465004"/>
              <a:gd name="connsiteY3" fmla="*/ 1077277 h 1077277"/>
              <a:gd name="connsiteX4" fmla="*/ 0 w 8465004"/>
              <a:gd name="connsiteY4" fmla="*/ 400050 h 107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5004" h="1077277">
                <a:moveTo>
                  <a:pt x="0" y="400050"/>
                </a:moveTo>
                <a:lnTo>
                  <a:pt x="8465004" y="0"/>
                </a:lnTo>
                <a:lnTo>
                  <a:pt x="8465004" y="1077277"/>
                </a:lnTo>
                <a:lnTo>
                  <a:pt x="0" y="1077277"/>
                </a:lnTo>
                <a:lnTo>
                  <a:pt x="0" y="40005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21756" y="4663698"/>
            <a:ext cx="11113433" cy="468000"/>
          </a:xfrm>
          <a:prstGeom prst="rect">
            <a:avLst/>
          </a:prstGeom>
          <a:solidFill>
            <a:srgbClr val="D7D7CD">
              <a:alpha val="10000"/>
            </a:srgb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5" name="Rechteck 44"/>
          <p:cNvSpPr/>
          <p:nvPr/>
        </p:nvSpPr>
        <p:spPr bwMode="auto">
          <a:xfrm>
            <a:off x="619407" y="5181168"/>
            <a:ext cx="11113706" cy="46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46" name="Rechteck 45"/>
          <p:cNvSpPr/>
          <p:nvPr/>
        </p:nvSpPr>
        <p:spPr bwMode="auto">
          <a:xfrm>
            <a:off x="639714" y="5698638"/>
            <a:ext cx="11090562" cy="468000"/>
          </a:xfrm>
          <a:prstGeom prst="rect">
            <a:avLst/>
          </a:prstGeom>
          <a:solidFill>
            <a:srgbClr val="D7D7CD">
              <a:alpha val="10000"/>
            </a:srgb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812217" y="4680301"/>
            <a:ext cx="2569612" cy="144655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Limitované funkcionality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Minimální přehled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Samostatné systémy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" name="Rechteck 33"/>
          <p:cNvSpPr>
            <a:spLocks/>
          </p:cNvSpPr>
          <p:nvPr/>
        </p:nvSpPr>
        <p:spPr>
          <a:xfrm>
            <a:off x="3381829" y="4680301"/>
            <a:ext cx="2312478" cy="144655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Limitované funkcionality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Minimální přehled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Síťové aplikace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6149914" y="4680301"/>
            <a:ext cx="2497249" cy="144655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Centralizovaná kontrola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Dílčí přehledy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Možnost dílčí správy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9114972" y="4680301"/>
            <a:ext cx="2374678" cy="1692771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Plnohodnotné ovládání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Plná kompatibilita</a:t>
            </a:r>
            <a:endParaRPr lang="en-US" sz="1600" dirty="0" smtClean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cs-CZ" sz="1600" dirty="0" smtClean="0">
                <a:solidFill>
                  <a:schemeClr val="tx1"/>
                </a:solidFill>
                <a:latin typeface="+mn-lt"/>
              </a:rPr>
              <a:t>Přehledná a kompletní správa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Gerader Verbinder 2"/>
          <p:cNvCxnSpPr/>
          <p:nvPr/>
        </p:nvCxnSpPr>
        <p:spPr bwMode="auto">
          <a:xfrm>
            <a:off x="639714" y="4614227"/>
            <a:ext cx="11076036" cy="0"/>
          </a:xfrm>
          <a:prstGeom prst="line">
            <a:avLst/>
          </a:prstGeom>
          <a:solidFill>
            <a:schemeClr val="tx2"/>
          </a:solidFill>
          <a:ln w="28575" cap="flat" cmpd="sng" algn="ctr">
            <a:solidFill>
              <a:srgbClr val="3C91A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hteck 5"/>
          <p:cNvSpPr/>
          <p:nvPr/>
        </p:nvSpPr>
        <p:spPr>
          <a:xfrm>
            <a:off x="807400" y="3960295"/>
            <a:ext cx="2169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Žádná integrace</a:t>
            </a:r>
            <a:endParaRPr lang="de-DE" sz="16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3381829" y="3960295"/>
            <a:ext cx="2312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Dílčí integrace</a:t>
            </a:r>
            <a:endParaRPr lang="de-DE" sz="16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149914" y="3960295"/>
            <a:ext cx="2471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Monitorovaná integrace</a:t>
            </a:r>
            <a:endParaRPr lang="de-DE" sz="16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9113671" y="3960295"/>
            <a:ext cx="2359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Úplná integrace</a:t>
            </a:r>
            <a:endParaRPr lang="de-DE" sz="16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uppieren 10"/>
          <p:cNvGrpSpPr/>
          <p:nvPr/>
        </p:nvGrpSpPr>
        <p:grpSpPr>
          <a:xfrm>
            <a:off x="1093150" y="2203383"/>
            <a:ext cx="963670" cy="1050675"/>
            <a:chOff x="533387" y="5330538"/>
            <a:chExt cx="963168" cy="1050675"/>
          </a:xfrm>
        </p:grpSpPr>
        <p:sp>
          <p:nvSpPr>
            <p:cNvPr id="2" name="Abgerundetes Rechteck 1"/>
            <p:cNvSpPr/>
            <p:nvPr/>
          </p:nvSpPr>
          <p:spPr bwMode="auto">
            <a:xfrm>
              <a:off x="919472" y="5330538"/>
              <a:ext cx="191001" cy="191001"/>
            </a:xfrm>
            <a:prstGeom prst="roundRect">
              <a:avLst/>
            </a:prstGeom>
            <a:solidFill>
              <a:srgbClr val="FFB900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Abgerundetes Rechteck 38"/>
            <p:cNvSpPr/>
            <p:nvPr/>
          </p:nvSpPr>
          <p:spPr bwMode="auto">
            <a:xfrm>
              <a:off x="1305554" y="5963419"/>
              <a:ext cx="191001" cy="191001"/>
            </a:xfrm>
            <a:prstGeom prst="roundRect">
              <a:avLst/>
            </a:prstGeom>
            <a:solidFill>
              <a:srgbClr val="006487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Abgerundetes Rechteck 39"/>
            <p:cNvSpPr/>
            <p:nvPr/>
          </p:nvSpPr>
          <p:spPr bwMode="auto">
            <a:xfrm>
              <a:off x="919471" y="6190212"/>
              <a:ext cx="191001" cy="191001"/>
            </a:xfrm>
            <a:prstGeom prst="roundRect">
              <a:avLst/>
            </a:prstGeom>
            <a:solidFill>
              <a:srgbClr val="3C91AF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Abgerundetes Rechteck 40"/>
            <p:cNvSpPr/>
            <p:nvPr/>
          </p:nvSpPr>
          <p:spPr bwMode="auto">
            <a:xfrm>
              <a:off x="533388" y="5963418"/>
              <a:ext cx="191001" cy="191001"/>
            </a:xfrm>
            <a:prstGeom prst="roundRect">
              <a:avLst/>
            </a:prstGeom>
            <a:solidFill>
              <a:srgbClr val="96A51E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Abgerundetes Rechteck 41"/>
            <p:cNvSpPr/>
            <p:nvPr/>
          </p:nvSpPr>
          <p:spPr bwMode="auto">
            <a:xfrm>
              <a:off x="1293266" y="5540573"/>
              <a:ext cx="191001" cy="191001"/>
            </a:xfrm>
            <a:prstGeom prst="roundRect">
              <a:avLst/>
            </a:prstGeom>
            <a:solidFill>
              <a:srgbClr val="EB780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Abgerundetes Rechteck 42"/>
            <p:cNvSpPr/>
            <p:nvPr/>
          </p:nvSpPr>
          <p:spPr bwMode="auto">
            <a:xfrm>
              <a:off x="533387" y="5530547"/>
              <a:ext cx="191001" cy="191001"/>
            </a:xfrm>
            <a:prstGeom prst="roundRect">
              <a:avLst/>
            </a:prstGeom>
            <a:solidFill>
              <a:srgbClr val="ADBDC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pieren 11"/>
          <p:cNvGrpSpPr/>
          <p:nvPr/>
        </p:nvGrpSpPr>
        <p:grpSpPr>
          <a:xfrm>
            <a:off x="3667579" y="2212391"/>
            <a:ext cx="963670" cy="1050675"/>
            <a:chOff x="2744840" y="5339546"/>
            <a:chExt cx="963168" cy="1050675"/>
          </a:xfrm>
        </p:grpSpPr>
        <p:cxnSp>
          <p:nvCxnSpPr>
            <p:cNvPr id="66" name="Gerader Verbinder 65"/>
            <p:cNvCxnSpPr/>
            <p:nvPr/>
          </p:nvCxnSpPr>
          <p:spPr bwMode="auto">
            <a:xfrm>
              <a:off x="2900363" y="5703094"/>
              <a:ext cx="642937" cy="297656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rgbClr val="5E6D74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r Verbinder 73"/>
            <p:cNvCxnSpPr/>
            <p:nvPr/>
          </p:nvCxnSpPr>
          <p:spPr bwMode="auto">
            <a:xfrm flipV="1">
              <a:off x="2910840" y="5516880"/>
              <a:ext cx="243840" cy="49530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rgbClr val="5E6D74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r Verbinder 76"/>
            <p:cNvCxnSpPr/>
            <p:nvPr/>
          </p:nvCxnSpPr>
          <p:spPr bwMode="auto">
            <a:xfrm flipH="1" flipV="1">
              <a:off x="3284239" y="5489972"/>
              <a:ext cx="7620" cy="72390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rgbClr val="5E6D74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Abgerundetes Rechteck 47"/>
            <p:cNvSpPr/>
            <p:nvPr/>
          </p:nvSpPr>
          <p:spPr bwMode="auto">
            <a:xfrm>
              <a:off x="3130925" y="5339546"/>
              <a:ext cx="191001" cy="191001"/>
            </a:xfrm>
            <a:prstGeom prst="roundRect">
              <a:avLst/>
            </a:prstGeom>
            <a:solidFill>
              <a:srgbClr val="FFB900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Abgerundetes Rechteck 48"/>
            <p:cNvSpPr/>
            <p:nvPr/>
          </p:nvSpPr>
          <p:spPr bwMode="auto">
            <a:xfrm>
              <a:off x="3517007" y="5972427"/>
              <a:ext cx="191001" cy="191001"/>
            </a:xfrm>
            <a:prstGeom prst="roundRect">
              <a:avLst/>
            </a:prstGeom>
            <a:solidFill>
              <a:srgbClr val="006487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Abgerundetes Rechteck 49"/>
            <p:cNvSpPr/>
            <p:nvPr/>
          </p:nvSpPr>
          <p:spPr bwMode="auto">
            <a:xfrm>
              <a:off x="3130924" y="6199220"/>
              <a:ext cx="191001" cy="191001"/>
            </a:xfrm>
            <a:prstGeom prst="roundRect">
              <a:avLst/>
            </a:prstGeom>
            <a:solidFill>
              <a:srgbClr val="3C91AF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Abgerundetes Rechteck 50"/>
            <p:cNvSpPr/>
            <p:nvPr/>
          </p:nvSpPr>
          <p:spPr bwMode="auto">
            <a:xfrm>
              <a:off x="2744841" y="5972426"/>
              <a:ext cx="191001" cy="191001"/>
            </a:xfrm>
            <a:prstGeom prst="roundRect">
              <a:avLst/>
            </a:prstGeom>
            <a:solidFill>
              <a:srgbClr val="96A51E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Abgerundetes Rechteck 51"/>
            <p:cNvSpPr/>
            <p:nvPr/>
          </p:nvSpPr>
          <p:spPr bwMode="auto">
            <a:xfrm>
              <a:off x="3504719" y="5549581"/>
              <a:ext cx="191001" cy="191001"/>
            </a:xfrm>
            <a:prstGeom prst="roundRect">
              <a:avLst/>
            </a:prstGeom>
            <a:solidFill>
              <a:srgbClr val="EB780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Abgerundetes Rechteck 52"/>
            <p:cNvSpPr/>
            <p:nvPr/>
          </p:nvSpPr>
          <p:spPr bwMode="auto">
            <a:xfrm>
              <a:off x="2744840" y="5539555"/>
              <a:ext cx="191001" cy="191001"/>
            </a:xfrm>
            <a:prstGeom prst="roundRect">
              <a:avLst/>
            </a:prstGeom>
            <a:solidFill>
              <a:srgbClr val="ADBDC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pieren 12"/>
          <p:cNvGrpSpPr/>
          <p:nvPr/>
        </p:nvGrpSpPr>
        <p:grpSpPr>
          <a:xfrm>
            <a:off x="6435664" y="2212391"/>
            <a:ext cx="963670" cy="1050675"/>
            <a:chOff x="4889366" y="5339546"/>
            <a:chExt cx="963168" cy="1050675"/>
          </a:xfrm>
        </p:grpSpPr>
        <p:cxnSp>
          <p:nvCxnSpPr>
            <p:cNvPr id="84" name="Gerader Verbinder 83"/>
            <p:cNvCxnSpPr>
              <a:endCxn id="54" idx="2"/>
            </p:cNvCxnSpPr>
            <p:nvPr/>
          </p:nvCxnSpPr>
          <p:spPr bwMode="auto">
            <a:xfrm flipH="1" flipV="1">
              <a:off x="5370952" y="5530547"/>
              <a:ext cx="1116" cy="678546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rgbClr val="5E6D74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r Verbinder 84"/>
            <p:cNvCxnSpPr>
              <a:endCxn id="58" idx="1"/>
            </p:cNvCxnSpPr>
            <p:nvPr/>
          </p:nvCxnSpPr>
          <p:spPr bwMode="auto">
            <a:xfrm flipV="1">
              <a:off x="5082697" y="5645082"/>
              <a:ext cx="566548" cy="422844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rgbClr val="5E6D74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r Verbinder 87"/>
            <p:cNvCxnSpPr>
              <a:stCxn id="59" idx="3"/>
              <a:endCxn id="55" idx="1"/>
            </p:cNvCxnSpPr>
            <p:nvPr/>
          </p:nvCxnSpPr>
          <p:spPr bwMode="auto">
            <a:xfrm>
              <a:off x="5080367" y="5635056"/>
              <a:ext cx="581166" cy="432872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rgbClr val="5E6D74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Abgerundetes Rechteck 53"/>
            <p:cNvSpPr/>
            <p:nvPr/>
          </p:nvSpPr>
          <p:spPr bwMode="auto">
            <a:xfrm>
              <a:off x="5275451" y="5339546"/>
              <a:ext cx="191001" cy="191001"/>
            </a:xfrm>
            <a:prstGeom prst="roundRect">
              <a:avLst/>
            </a:prstGeom>
            <a:solidFill>
              <a:srgbClr val="FFB900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Abgerundetes Rechteck 54"/>
            <p:cNvSpPr/>
            <p:nvPr/>
          </p:nvSpPr>
          <p:spPr bwMode="auto">
            <a:xfrm>
              <a:off x="5661533" y="5972427"/>
              <a:ext cx="191001" cy="191001"/>
            </a:xfrm>
            <a:prstGeom prst="roundRect">
              <a:avLst/>
            </a:prstGeom>
            <a:solidFill>
              <a:srgbClr val="006487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Abgerundetes Rechteck 55"/>
            <p:cNvSpPr/>
            <p:nvPr/>
          </p:nvSpPr>
          <p:spPr bwMode="auto">
            <a:xfrm>
              <a:off x="5275450" y="6199220"/>
              <a:ext cx="191001" cy="191001"/>
            </a:xfrm>
            <a:prstGeom prst="roundRect">
              <a:avLst/>
            </a:prstGeom>
            <a:solidFill>
              <a:srgbClr val="3C91AF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Abgerundetes Rechteck 56"/>
            <p:cNvSpPr/>
            <p:nvPr/>
          </p:nvSpPr>
          <p:spPr bwMode="auto">
            <a:xfrm>
              <a:off x="4889367" y="5972426"/>
              <a:ext cx="191001" cy="191001"/>
            </a:xfrm>
            <a:prstGeom prst="roundRect">
              <a:avLst/>
            </a:prstGeom>
            <a:solidFill>
              <a:srgbClr val="96A51E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Abgerundetes Rechteck 57"/>
            <p:cNvSpPr/>
            <p:nvPr/>
          </p:nvSpPr>
          <p:spPr bwMode="auto">
            <a:xfrm>
              <a:off x="5649245" y="5549581"/>
              <a:ext cx="191001" cy="191001"/>
            </a:xfrm>
            <a:prstGeom prst="roundRect">
              <a:avLst/>
            </a:prstGeom>
            <a:solidFill>
              <a:srgbClr val="EB780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Abgerundetes Rechteck 58"/>
            <p:cNvSpPr/>
            <p:nvPr/>
          </p:nvSpPr>
          <p:spPr bwMode="auto">
            <a:xfrm>
              <a:off x="4889366" y="5539555"/>
              <a:ext cx="191001" cy="191001"/>
            </a:xfrm>
            <a:prstGeom prst="roundRect">
              <a:avLst/>
            </a:prstGeom>
            <a:solidFill>
              <a:srgbClr val="ADBDC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b="1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Gruppieren 79"/>
            <p:cNvGrpSpPr/>
            <p:nvPr/>
          </p:nvGrpSpPr>
          <p:grpSpPr>
            <a:xfrm>
              <a:off x="5199193" y="5735820"/>
              <a:ext cx="343514" cy="271949"/>
              <a:chOff x="368301" y="3327401"/>
              <a:chExt cx="1371599" cy="1085850"/>
            </a:xfrm>
          </p:grpSpPr>
          <p:sp>
            <p:nvSpPr>
              <p:cNvPr id="81" name="Freeform 5"/>
              <p:cNvSpPr>
                <a:spLocks noEditPoints="1"/>
              </p:cNvSpPr>
              <p:nvPr/>
            </p:nvSpPr>
            <p:spPr bwMode="auto">
              <a:xfrm>
                <a:off x="368301" y="3327401"/>
                <a:ext cx="1371599" cy="1085850"/>
              </a:xfrm>
              <a:custGeom>
                <a:avLst/>
                <a:gdLst>
                  <a:gd name="T0" fmla="*/ 291 w 304"/>
                  <a:gd name="T1" fmla="*/ 0 h 240"/>
                  <a:gd name="T2" fmla="*/ 13 w 304"/>
                  <a:gd name="T3" fmla="*/ 0 h 240"/>
                  <a:gd name="T4" fmla="*/ 0 w 304"/>
                  <a:gd name="T5" fmla="*/ 13 h 240"/>
                  <a:gd name="T6" fmla="*/ 0 w 304"/>
                  <a:gd name="T7" fmla="*/ 184 h 240"/>
                  <a:gd name="T8" fmla="*/ 13 w 304"/>
                  <a:gd name="T9" fmla="*/ 196 h 240"/>
                  <a:gd name="T10" fmla="*/ 129 w 304"/>
                  <a:gd name="T11" fmla="*/ 196 h 240"/>
                  <a:gd name="T12" fmla="*/ 129 w 304"/>
                  <a:gd name="T13" fmla="*/ 229 h 240"/>
                  <a:gd name="T14" fmla="*/ 61 w 304"/>
                  <a:gd name="T15" fmla="*/ 229 h 240"/>
                  <a:gd name="T16" fmla="*/ 61 w 304"/>
                  <a:gd name="T17" fmla="*/ 240 h 240"/>
                  <a:gd name="T18" fmla="*/ 248 w 304"/>
                  <a:gd name="T19" fmla="*/ 240 h 240"/>
                  <a:gd name="T20" fmla="*/ 248 w 304"/>
                  <a:gd name="T21" fmla="*/ 229 h 240"/>
                  <a:gd name="T22" fmla="*/ 180 w 304"/>
                  <a:gd name="T23" fmla="*/ 229 h 240"/>
                  <a:gd name="T24" fmla="*/ 180 w 304"/>
                  <a:gd name="T25" fmla="*/ 196 h 240"/>
                  <a:gd name="T26" fmla="*/ 291 w 304"/>
                  <a:gd name="T27" fmla="*/ 196 h 240"/>
                  <a:gd name="T28" fmla="*/ 304 w 304"/>
                  <a:gd name="T29" fmla="*/ 184 h 240"/>
                  <a:gd name="T30" fmla="*/ 304 w 304"/>
                  <a:gd name="T31" fmla="*/ 13 h 240"/>
                  <a:gd name="T32" fmla="*/ 291 w 304"/>
                  <a:gd name="T33" fmla="*/ 0 h 240"/>
                  <a:gd name="T34" fmla="*/ 286 w 304"/>
                  <a:gd name="T35" fmla="*/ 178 h 240"/>
                  <a:gd name="T36" fmla="*/ 18 w 304"/>
                  <a:gd name="T37" fmla="*/ 178 h 240"/>
                  <a:gd name="T38" fmla="*/ 18 w 304"/>
                  <a:gd name="T39" fmla="*/ 18 h 240"/>
                  <a:gd name="T40" fmla="*/ 286 w 304"/>
                  <a:gd name="T41" fmla="*/ 18 h 240"/>
                  <a:gd name="T42" fmla="*/ 286 w 304"/>
                  <a:gd name="T43" fmla="*/ 17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4" h="240">
                    <a:moveTo>
                      <a:pt x="29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91"/>
                      <a:pt x="6" y="196"/>
                      <a:pt x="13" y="196"/>
                    </a:cubicBezTo>
                    <a:cubicBezTo>
                      <a:pt x="129" y="196"/>
                      <a:pt x="129" y="196"/>
                      <a:pt x="129" y="196"/>
                    </a:cubicBezTo>
                    <a:cubicBezTo>
                      <a:pt x="129" y="229"/>
                      <a:pt x="129" y="229"/>
                      <a:pt x="129" y="229"/>
                    </a:cubicBezTo>
                    <a:cubicBezTo>
                      <a:pt x="61" y="229"/>
                      <a:pt x="61" y="229"/>
                      <a:pt x="61" y="229"/>
                    </a:cubicBezTo>
                    <a:cubicBezTo>
                      <a:pt x="61" y="240"/>
                      <a:pt x="61" y="240"/>
                      <a:pt x="61" y="240"/>
                    </a:cubicBezTo>
                    <a:cubicBezTo>
                      <a:pt x="248" y="240"/>
                      <a:pt x="248" y="240"/>
                      <a:pt x="248" y="240"/>
                    </a:cubicBezTo>
                    <a:cubicBezTo>
                      <a:pt x="248" y="229"/>
                      <a:pt x="248" y="229"/>
                      <a:pt x="248" y="229"/>
                    </a:cubicBezTo>
                    <a:cubicBezTo>
                      <a:pt x="180" y="229"/>
                      <a:pt x="180" y="229"/>
                      <a:pt x="180" y="229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291" y="196"/>
                      <a:pt x="291" y="196"/>
                      <a:pt x="291" y="196"/>
                    </a:cubicBezTo>
                    <a:cubicBezTo>
                      <a:pt x="298" y="196"/>
                      <a:pt x="304" y="191"/>
                      <a:pt x="304" y="184"/>
                    </a:cubicBezTo>
                    <a:cubicBezTo>
                      <a:pt x="304" y="13"/>
                      <a:pt x="304" y="13"/>
                      <a:pt x="304" y="13"/>
                    </a:cubicBezTo>
                    <a:cubicBezTo>
                      <a:pt x="304" y="6"/>
                      <a:pt x="298" y="0"/>
                      <a:pt x="291" y="0"/>
                    </a:cubicBezTo>
                    <a:close/>
                    <a:moveTo>
                      <a:pt x="286" y="178"/>
                    </a:moveTo>
                    <a:cubicBezTo>
                      <a:pt x="18" y="178"/>
                      <a:pt x="18" y="178"/>
                      <a:pt x="18" y="17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86" y="18"/>
                      <a:pt x="286" y="18"/>
                      <a:pt x="286" y="18"/>
                    </a:cubicBezTo>
                    <a:lnTo>
                      <a:pt x="286" y="178"/>
                    </a:lnTo>
                    <a:close/>
                  </a:path>
                </a:pathLst>
              </a:custGeom>
              <a:solidFill>
                <a:srgbClr val="5E6D7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2" name="Oval 6"/>
              <p:cNvSpPr>
                <a:spLocks noChangeArrowheads="1"/>
              </p:cNvSpPr>
              <p:nvPr/>
            </p:nvSpPr>
            <p:spPr bwMode="auto">
              <a:xfrm>
                <a:off x="1054100" y="4164013"/>
                <a:ext cx="26987" cy="28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3" name="Rectangle 7"/>
              <p:cNvSpPr>
                <a:spLocks noChangeArrowheads="1"/>
              </p:cNvSpPr>
              <p:nvPr/>
            </p:nvSpPr>
            <p:spPr bwMode="auto">
              <a:xfrm>
                <a:off x="449263" y="3409951"/>
                <a:ext cx="1209675" cy="723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13" name="Gruppieren 8"/>
          <p:cNvGrpSpPr/>
          <p:nvPr/>
        </p:nvGrpSpPr>
        <p:grpSpPr>
          <a:xfrm>
            <a:off x="9399421" y="1800989"/>
            <a:ext cx="1926523" cy="1587389"/>
            <a:chOff x="6850149" y="5306912"/>
            <a:chExt cx="1427076" cy="1129766"/>
          </a:xfrm>
        </p:grpSpPr>
        <p:grpSp>
          <p:nvGrpSpPr>
            <p:cNvPr id="17" name="Gruppieren 91"/>
            <p:cNvGrpSpPr/>
            <p:nvPr/>
          </p:nvGrpSpPr>
          <p:grpSpPr>
            <a:xfrm>
              <a:off x="6850149" y="5306912"/>
              <a:ext cx="1427076" cy="1129766"/>
              <a:chOff x="368301" y="3327401"/>
              <a:chExt cx="1371599" cy="1085850"/>
            </a:xfrm>
          </p:grpSpPr>
          <p:sp>
            <p:nvSpPr>
              <p:cNvPr id="93" name="Freeform 5"/>
              <p:cNvSpPr>
                <a:spLocks noEditPoints="1"/>
              </p:cNvSpPr>
              <p:nvPr/>
            </p:nvSpPr>
            <p:spPr bwMode="auto">
              <a:xfrm>
                <a:off x="368301" y="3327401"/>
                <a:ext cx="1371599" cy="1085850"/>
              </a:xfrm>
              <a:custGeom>
                <a:avLst/>
                <a:gdLst>
                  <a:gd name="T0" fmla="*/ 291 w 304"/>
                  <a:gd name="T1" fmla="*/ 0 h 240"/>
                  <a:gd name="T2" fmla="*/ 13 w 304"/>
                  <a:gd name="T3" fmla="*/ 0 h 240"/>
                  <a:gd name="T4" fmla="*/ 0 w 304"/>
                  <a:gd name="T5" fmla="*/ 13 h 240"/>
                  <a:gd name="T6" fmla="*/ 0 w 304"/>
                  <a:gd name="T7" fmla="*/ 184 h 240"/>
                  <a:gd name="T8" fmla="*/ 13 w 304"/>
                  <a:gd name="T9" fmla="*/ 196 h 240"/>
                  <a:gd name="T10" fmla="*/ 129 w 304"/>
                  <a:gd name="T11" fmla="*/ 196 h 240"/>
                  <a:gd name="T12" fmla="*/ 129 w 304"/>
                  <a:gd name="T13" fmla="*/ 229 h 240"/>
                  <a:gd name="T14" fmla="*/ 61 w 304"/>
                  <a:gd name="T15" fmla="*/ 229 h 240"/>
                  <a:gd name="T16" fmla="*/ 61 w 304"/>
                  <a:gd name="T17" fmla="*/ 240 h 240"/>
                  <a:gd name="T18" fmla="*/ 248 w 304"/>
                  <a:gd name="T19" fmla="*/ 240 h 240"/>
                  <a:gd name="T20" fmla="*/ 248 w 304"/>
                  <a:gd name="T21" fmla="*/ 229 h 240"/>
                  <a:gd name="T22" fmla="*/ 180 w 304"/>
                  <a:gd name="T23" fmla="*/ 229 h 240"/>
                  <a:gd name="T24" fmla="*/ 180 w 304"/>
                  <a:gd name="T25" fmla="*/ 196 h 240"/>
                  <a:gd name="T26" fmla="*/ 291 w 304"/>
                  <a:gd name="T27" fmla="*/ 196 h 240"/>
                  <a:gd name="T28" fmla="*/ 304 w 304"/>
                  <a:gd name="T29" fmla="*/ 184 h 240"/>
                  <a:gd name="T30" fmla="*/ 304 w 304"/>
                  <a:gd name="T31" fmla="*/ 13 h 240"/>
                  <a:gd name="T32" fmla="*/ 291 w 304"/>
                  <a:gd name="T33" fmla="*/ 0 h 240"/>
                  <a:gd name="T34" fmla="*/ 286 w 304"/>
                  <a:gd name="T35" fmla="*/ 178 h 240"/>
                  <a:gd name="T36" fmla="*/ 18 w 304"/>
                  <a:gd name="T37" fmla="*/ 178 h 240"/>
                  <a:gd name="T38" fmla="*/ 18 w 304"/>
                  <a:gd name="T39" fmla="*/ 18 h 240"/>
                  <a:gd name="T40" fmla="*/ 286 w 304"/>
                  <a:gd name="T41" fmla="*/ 18 h 240"/>
                  <a:gd name="T42" fmla="*/ 286 w 304"/>
                  <a:gd name="T43" fmla="*/ 17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4" h="240">
                    <a:moveTo>
                      <a:pt x="29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91"/>
                      <a:pt x="6" y="196"/>
                      <a:pt x="13" y="196"/>
                    </a:cubicBezTo>
                    <a:cubicBezTo>
                      <a:pt x="129" y="196"/>
                      <a:pt x="129" y="196"/>
                      <a:pt x="129" y="196"/>
                    </a:cubicBezTo>
                    <a:cubicBezTo>
                      <a:pt x="129" y="229"/>
                      <a:pt x="129" y="229"/>
                      <a:pt x="129" y="229"/>
                    </a:cubicBezTo>
                    <a:cubicBezTo>
                      <a:pt x="61" y="229"/>
                      <a:pt x="61" y="229"/>
                      <a:pt x="61" y="229"/>
                    </a:cubicBezTo>
                    <a:cubicBezTo>
                      <a:pt x="61" y="240"/>
                      <a:pt x="61" y="240"/>
                      <a:pt x="61" y="240"/>
                    </a:cubicBezTo>
                    <a:cubicBezTo>
                      <a:pt x="248" y="240"/>
                      <a:pt x="248" y="240"/>
                      <a:pt x="248" y="240"/>
                    </a:cubicBezTo>
                    <a:cubicBezTo>
                      <a:pt x="248" y="229"/>
                      <a:pt x="248" y="229"/>
                      <a:pt x="248" y="229"/>
                    </a:cubicBezTo>
                    <a:cubicBezTo>
                      <a:pt x="180" y="229"/>
                      <a:pt x="180" y="229"/>
                      <a:pt x="180" y="229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291" y="196"/>
                      <a:pt x="291" y="196"/>
                      <a:pt x="291" y="196"/>
                    </a:cubicBezTo>
                    <a:cubicBezTo>
                      <a:pt x="298" y="196"/>
                      <a:pt x="304" y="191"/>
                      <a:pt x="304" y="184"/>
                    </a:cubicBezTo>
                    <a:cubicBezTo>
                      <a:pt x="304" y="13"/>
                      <a:pt x="304" y="13"/>
                      <a:pt x="304" y="13"/>
                    </a:cubicBezTo>
                    <a:cubicBezTo>
                      <a:pt x="304" y="6"/>
                      <a:pt x="298" y="0"/>
                      <a:pt x="291" y="0"/>
                    </a:cubicBezTo>
                    <a:close/>
                    <a:moveTo>
                      <a:pt x="286" y="178"/>
                    </a:moveTo>
                    <a:cubicBezTo>
                      <a:pt x="18" y="178"/>
                      <a:pt x="18" y="178"/>
                      <a:pt x="18" y="17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86" y="18"/>
                      <a:pt x="286" y="18"/>
                      <a:pt x="286" y="18"/>
                    </a:cubicBezTo>
                    <a:lnTo>
                      <a:pt x="286" y="178"/>
                    </a:lnTo>
                    <a:close/>
                  </a:path>
                </a:pathLst>
              </a:custGeom>
              <a:solidFill>
                <a:srgbClr val="5E6D7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4" name="Oval 6"/>
              <p:cNvSpPr>
                <a:spLocks noChangeArrowheads="1"/>
              </p:cNvSpPr>
              <p:nvPr/>
            </p:nvSpPr>
            <p:spPr bwMode="auto">
              <a:xfrm>
                <a:off x="1054100" y="4164013"/>
                <a:ext cx="26987" cy="28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5" name="Rectangle 7"/>
              <p:cNvSpPr>
                <a:spLocks noChangeArrowheads="1"/>
              </p:cNvSpPr>
              <p:nvPr/>
            </p:nvSpPr>
            <p:spPr bwMode="auto">
              <a:xfrm>
                <a:off x="449263" y="3409951"/>
                <a:ext cx="1209675" cy="723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grpSp>
          <p:nvGrpSpPr>
            <p:cNvPr id="18" name="Gruppieren 3"/>
            <p:cNvGrpSpPr/>
            <p:nvPr/>
          </p:nvGrpSpPr>
          <p:grpSpPr>
            <a:xfrm>
              <a:off x="7263372" y="5430163"/>
              <a:ext cx="616168" cy="672149"/>
              <a:chOff x="7082103" y="5330538"/>
              <a:chExt cx="963168" cy="1050675"/>
            </a:xfrm>
          </p:grpSpPr>
          <p:sp>
            <p:nvSpPr>
              <p:cNvPr id="96" name="Ellipse 95"/>
              <p:cNvSpPr/>
              <p:nvPr/>
            </p:nvSpPr>
            <p:spPr bwMode="auto">
              <a:xfrm>
                <a:off x="7133625" y="5424487"/>
                <a:ext cx="860124" cy="860122"/>
              </a:xfrm>
              <a:prstGeom prst="ellipse">
                <a:avLst/>
              </a:prstGeom>
              <a:solidFill>
                <a:srgbClr val="D7D7CD"/>
              </a:solidFill>
              <a:ln w="9525">
                <a:solidFill>
                  <a:srgbClr val="5E6D74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Abgerundetes Rechteck 59"/>
              <p:cNvSpPr/>
              <p:nvPr/>
            </p:nvSpPr>
            <p:spPr bwMode="auto">
              <a:xfrm>
                <a:off x="7468188" y="5330538"/>
                <a:ext cx="191001" cy="191001"/>
              </a:xfrm>
              <a:prstGeom prst="roundRect">
                <a:avLst/>
              </a:prstGeom>
              <a:solidFill>
                <a:srgbClr val="FFB900"/>
              </a:solidFill>
              <a:ln>
                <a:noFill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Abgerundetes Rechteck 60"/>
              <p:cNvSpPr/>
              <p:nvPr/>
            </p:nvSpPr>
            <p:spPr bwMode="auto">
              <a:xfrm>
                <a:off x="7854270" y="5963419"/>
                <a:ext cx="191001" cy="191001"/>
              </a:xfrm>
              <a:prstGeom prst="roundRect">
                <a:avLst/>
              </a:prstGeom>
              <a:solidFill>
                <a:srgbClr val="006487"/>
              </a:solidFill>
              <a:ln>
                <a:noFill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Abgerundetes Rechteck 61"/>
              <p:cNvSpPr/>
              <p:nvPr/>
            </p:nvSpPr>
            <p:spPr bwMode="auto">
              <a:xfrm>
                <a:off x="7468187" y="6190212"/>
                <a:ext cx="191001" cy="191001"/>
              </a:xfrm>
              <a:prstGeom prst="roundRect">
                <a:avLst/>
              </a:prstGeom>
              <a:solidFill>
                <a:srgbClr val="3C91AF"/>
              </a:solidFill>
              <a:ln>
                <a:noFill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Abgerundetes Rechteck 62"/>
              <p:cNvSpPr/>
              <p:nvPr/>
            </p:nvSpPr>
            <p:spPr bwMode="auto">
              <a:xfrm>
                <a:off x="7082104" y="5963418"/>
                <a:ext cx="191001" cy="191001"/>
              </a:xfrm>
              <a:prstGeom prst="roundRect">
                <a:avLst/>
              </a:prstGeom>
              <a:solidFill>
                <a:srgbClr val="96A51E"/>
              </a:solidFill>
              <a:ln>
                <a:noFill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Abgerundetes Rechteck 63"/>
              <p:cNvSpPr/>
              <p:nvPr/>
            </p:nvSpPr>
            <p:spPr bwMode="auto">
              <a:xfrm>
                <a:off x="7841982" y="5540573"/>
                <a:ext cx="191001" cy="191001"/>
              </a:xfrm>
              <a:prstGeom prst="roundRect">
                <a:avLst/>
              </a:prstGeom>
              <a:solidFill>
                <a:srgbClr val="EB780A"/>
              </a:solidFill>
              <a:ln>
                <a:noFill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Abgerundetes Rechteck 64"/>
              <p:cNvSpPr/>
              <p:nvPr/>
            </p:nvSpPr>
            <p:spPr bwMode="auto">
              <a:xfrm>
                <a:off x="7082103" y="5530548"/>
                <a:ext cx="191001" cy="191001"/>
              </a:xfrm>
              <a:prstGeom prst="roundRect">
                <a:avLst/>
              </a:prstGeom>
              <a:solidFill>
                <a:srgbClr val="ADBDCA"/>
              </a:solidFill>
              <a:ln>
                <a:noFill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BainBulletsConfiguration" hidden="1"/>
          <p:cNvSpPr txBox="1"/>
          <p:nvPr/>
        </p:nvSpPr>
        <p:spPr>
          <a:xfrm>
            <a:off x="12707" y="12700"/>
            <a:ext cx="8894630" cy="1692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de-DE" sz="100" dirty="0" smtClean="0">
              <a:solidFill>
                <a:srgbClr val="FFFFFF"/>
              </a:solidFill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614753" y="1411445"/>
            <a:ext cx="83180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Různé typy integrací přinášejí různé </a:t>
            </a:r>
            <a:r>
              <a:rPr lang="cs-CZ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benefity</a:t>
            </a:r>
            <a:endParaRPr lang="de-DE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9" name="Gruppieren 17"/>
          <p:cNvGrpSpPr/>
          <p:nvPr/>
        </p:nvGrpSpPr>
        <p:grpSpPr>
          <a:xfrm>
            <a:off x="9439222" y="6473684"/>
            <a:ext cx="338139" cy="252412"/>
            <a:chOff x="8639175" y="106363"/>
            <a:chExt cx="338139" cy="252412"/>
          </a:xfrm>
        </p:grpSpPr>
        <p:sp>
          <p:nvSpPr>
            <p:cNvPr id="69" name="AutoShape 8"/>
            <p:cNvSpPr>
              <a:spLocks noChangeAspect="1" noChangeArrowheads="1" noTextEdit="1"/>
            </p:cNvSpPr>
            <p:nvPr/>
          </p:nvSpPr>
          <p:spPr bwMode="auto">
            <a:xfrm>
              <a:off x="8639175" y="106363"/>
              <a:ext cx="304800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8977314" y="115888"/>
              <a:ext cx="0" cy="233362"/>
            </a:xfrm>
            <a:prstGeom prst="line">
              <a:avLst/>
            </a:prstGeom>
            <a:noFill/>
            <a:ln w="28575" cap="rnd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Line 11"/>
            <p:cNvSpPr>
              <a:spLocks noChangeShapeType="1"/>
            </p:cNvSpPr>
            <p:nvPr/>
          </p:nvSpPr>
          <p:spPr bwMode="auto">
            <a:xfrm>
              <a:off x="8683626" y="234950"/>
              <a:ext cx="184150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 rot="10800000">
              <a:off x="8853490" y="177800"/>
              <a:ext cx="98425" cy="114300"/>
            </a:xfrm>
            <a:custGeom>
              <a:avLst/>
              <a:gdLst>
                <a:gd name="T0" fmla="*/ 62 w 62"/>
                <a:gd name="T1" fmla="*/ 72 h 72"/>
                <a:gd name="T2" fmla="*/ 0 w 62"/>
                <a:gd name="T3" fmla="*/ 36 h 72"/>
                <a:gd name="T4" fmla="*/ 62 w 62"/>
                <a:gd name="T5" fmla="*/ 0 h 72"/>
                <a:gd name="T6" fmla="*/ 62 w 6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72">
                  <a:moveTo>
                    <a:pt x="62" y="72"/>
                  </a:moveTo>
                  <a:lnTo>
                    <a:pt x="0" y="36"/>
                  </a:lnTo>
                  <a:lnTo>
                    <a:pt x="62" y="0"/>
                  </a:lnTo>
                  <a:lnTo>
                    <a:pt x="62" y="7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20" name="Gruppieren 6"/>
          <p:cNvGrpSpPr/>
          <p:nvPr/>
        </p:nvGrpSpPr>
        <p:grpSpPr>
          <a:xfrm>
            <a:off x="8242928" y="6478137"/>
            <a:ext cx="314325" cy="252412"/>
            <a:chOff x="249238" y="96838"/>
            <a:chExt cx="314325" cy="252412"/>
          </a:xfrm>
        </p:grpSpPr>
        <p:sp>
          <p:nvSpPr>
            <p:cNvPr id="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0825" y="96838"/>
              <a:ext cx="311150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>
              <a:off x="295275" y="142875"/>
              <a:ext cx="222250" cy="206375"/>
            </a:xfrm>
            <a:custGeom>
              <a:avLst/>
              <a:gdLst>
                <a:gd name="T0" fmla="*/ 560 w 1087"/>
                <a:gd name="T1" fmla="*/ 0 h 1010"/>
                <a:gd name="T2" fmla="*/ 0 w 1087"/>
                <a:gd name="T3" fmla="*/ 478 h 1010"/>
                <a:gd name="T4" fmla="*/ 2 w 1087"/>
                <a:gd name="T5" fmla="*/ 491 h 1010"/>
                <a:gd name="T6" fmla="*/ 0 w 1087"/>
                <a:gd name="T7" fmla="*/ 506 h 1010"/>
                <a:gd name="T8" fmla="*/ 0 w 1087"/>
                <a:gd name="T9" fmla="*/ 971 h 1010"/>
                <a:gd name="T10" fmla="*/ 40 w 1087"/>
                <a:gd name="T11" fmla="*/ 1010 h 1010"/>
                <a:gd name="T12" fmla="*/ 408 w 1087"/>
                <a:gd name="T13" fmla="*/ 1010 h 1010"/>
                <a:gd name="T14" fmla="*/ 408 w 1087"/>
                <a:gd name="T15" fmla="*/ 621 h 1010"/>
                <a:gd name="T16" fmla="*/ 679 w 1087"/>
                <a:gd name="T17" fmla="*/ 621 h 1010"/>
                <a:gd name="T18" fmla="*/ 679 w 1087"/>
                <a:gd name="T19" fmla="*/ 1010 h 1010"/>
                <a:gd name="T20" fmla="*/ 1043 w 1087"/>
                <a:gd name="T21" fmla="*/ 1010 h 1010"/>
                <a:gd name="T22" fmla="*/ 1087 w 1087"/>
                <a:gd name="T23" fmla="*/ 971 h 1010"/>
                <a:gd name="T24" fmla="*/ 1087 w 1087"/>
                <a:gd name="T25" fmla="*/ 506 h 1010"/>
                <a:gd name="T26" fmla="*/ 1085 w 1087"/>
                <a:gd name="T27" fmla="*/ 492 h 1010"/>
                <a:gd name="T28" fmla="*/ 1087 w 1087"/>
                <a:gd name="T29" fmla="*/ 478 h 1010"/>
                <a:gd name="T30" fmla="*/ 560 w 1087"/>
                <a:gd name="T31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7" h="1010">
                  <a:moveTo>
                    <a:pt x="560" y="0"/>
                  </a:moveTo>
                  <a:cubicBezTo>
                    <a:pt x="551" y="0"/>
                    <a:pt x="0" y="478"/>
                    <a:pt x="0" y="478"/>
                  </a:cubicBezTo>
                  <a:cubicBezTo>
                    <a:pt x="0" y="483"/>
                    <a:pt x="1" y="487"/>
                    <a:pt x="2" y="491"/>
                  </a:cubicBezTo>
                  <a:cubicBezTo>
                    <a:pt x="0" y="496"/>
                    <a:pt x="0" y="501"/>
                    <a:pt x="0" y="506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0" y="992"/>
                    <a:pt x="11" y="1010"/>
                    <a:pt x="40" y="1010"/>
                  </a:cubicBezTo>
                  <a:cubicBezTo>
                    <a:pt x="408" y="1010"/>
                    <a:pt x="408" y="1010"/>
                    <a:pt x="408" y="1010"/>
                  </a:cubicBezTo>
                  <a:cubicBezTo>
                    <a:pt x="408" y="621"/>
                    <a:pt x="408" y="621"/>
                    <a:pt x="408" y="621"/>
                  </a:cubicBezTo>
                  <a:cubicBezTo>
                    <a:pt x="679" y="621"/>
                    <a:pt x="679" y="621"/>
                    <a:pt x="679" y="621"/>
                  </a:cubicBezTo>
                  <a:cubicBezTo>
                    <a:pt x="679" y="1010"/>
                    <a:pt x="679" y="1010"/>
                    <a:pt x="679" y="1010"/>
                  </a:cubicBezTo>
                  <a:cubicBezTo>
                    <a:pt x="1043" y="1010"/>
                    <a:pt x="1043" y="1010"/>
                    <a:pt x="1043" y="1010"/>
                  </a:cubicBezTo>
                  <a:cubicBezTo>
                    <a:pt x="1071" y="1010"/>
                    <a:pt x="1087" y="992"/>
                    <a:pt x="1087" y="971"/>
                  </a:cubicBezTo>
                  <a:cubicBezTo>
                    <a:pt x="1087" y="506"/>
                    <a:pt x="1087" y="506"/>
                    <a:pt x="1087" y="506"/>
                  </a:cubicBezTo>
                  <a:cubicBezTo>
                    <a:pt x="1087" y="501"/>
                    <a:pt x="1086" y="496"/>
                    <a:pt x="1085" y="492"/>
                  </a:cubicBezTo>
                  <a:cubicBezTo>
                    <a:pt x="1086" y="488"/>
                    <a:pt x="1087" y="483"/>
                    <a:pt x="1087" y="478"/>
                  </a:cubicBezTo>
                  <a:lnTo>
                    <a:pt x="56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6"/>
            <p:cNvSpPr>
              <a:spLocks/>
            </p:cNvSpPr>
            <p:nvPr/>
          </p:nvSpPr>
          <p:spPr bwMode="auto">
            <a:xfrm>
              <a:off x="249238" y="96838"/>
              <a:ext cx="314325" cy="152400"/>
            </a:xfrm>
            <a:custGeom>
              <a:avLst/>
              <a:gdLst>
                <a:gd name="T0" fmla="*/ 1503 w 1529"/>
                <a:gd name="T1" fmla="*/ 632 h 740"/>
                <a:gd name="T2" fmla="*/ 823 w 1529"/>
                <a:gd name="T3" fmla="*/ 17 h 740"/>
                <a:gd name="T4" fmla="*/ 774 w 1529"/>
                <a:gd name="T5" fmla="*/ 3 h 740"/>
                <a:gd name="T6" fmla="*/ 726 w 1529"/>
                <a:gd name="T7" fmla="*/ 17 h 740"/>
                <a:gd name="T8" fmla="*/ 27 w 1529"/>
                <a:gd name="T9" fmla="*/ 638 h 740"/>
                <a:gd name="T10" fmla="*/ 22 w 1529"/>
                <a:gd name="T11" fmla="*/ 720 h 740"/>
                <a:gd name="T12" fmla="*/ 65 w 1529"/>
                <a:gd name="T13" fmla="*/ 740 h 740"/>
                <a:gd name="T14" fmla="*/ 104 w 1529"/>
                <a:gd name="T15" fmla="*/ 725 h 740"/>
                <a:gd name="T16" fmla="*/ 774 w 1529"/>
                <a:gd name="T17" fmla="*/ 130 h 740"/>
                <a:gd name="T18" fmla="*/ 1425 w 1529"/>
                <a:gd name="T19" fmla="*/ 719 h 740"/>
                <a:gd name="T20" fmla="*/ 1464 w 1529"/>
                <a:gd name="T21" fmla="*/ 734 h 740"/>
                <a:gd name="T22" fmla="*/ 1507 w 1529"/>
                <a:gd name="T23" fmla="*/ 715 h 740"/>
                <a:gd name="T24" fmla="*/ 1503 w 1529"/>
                <a:gd name="T25" fmla="*/ 63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9" h="740">
                  <a:moveTo>
                    <a:pt x="1503" y="632"/>
                  </a:moveTo>
                  <a:cubicBezTo>
                    <a:pt x="823" y="17"/>
                    <a:pt x="823" y="17"/>
                    <a:pt x="823" y="17"/>
                  </a:cubicBezTo>
                  <a:cubicBezTo>
                    <a:pt x="809" y="4"/>
                    <a:pt x="791" y="0"/>
                    <a:pt x="774" y="3"/>
                  </a:cubicBezTo>
                  <a:cubicBezTo>
                    <a:pt x="757" y="0"/>
                    <a:pt x="739" y="4"/>
                    <a:pt x="726" y="17"/>
                  </a:cubicBezTo>
                  <a:cubicBezTo>
                    <a:pt x="27" y="638"/>
                    <a:pt x="27" y="638"/>
                    <a:pt x="27" y="638"/>
                  </a:cubicBezTo>
                  <a:cubicBezTo>
                    <a:pt x="2" y="659"/>
                    <a:pt x="0" y="696"/>
                    <a:pt x="22" y="720"/>
                  </a:cubicBezTo>
                  <a:cubicBezTo>
                    <a:pt x="33" y="733"/>
                    <a:pt x="49" y="740"/>
                    <a:pt x="65" y="740"/>
                  </a:cubicBezTo>
                  <a:cubicBezTo>
                    <a:pt x="79" y="740"/>
                    <a:pt x="93" y="735"/>
                    <a:pt x="104" y="725"/>
                  </a:cubicBezTo>
                  <a:cubicBezTo>
                    <a:pt x="774" y="130"/>
                    <a:pt x="774" y="130"/>
                    <a:pt x="774" y="130"/>
                  </a:cubicBezTo>
                  <a:cubicBezTo>
                    <a:pt x="1425" y="719"/>
                    <a:pt x="1425" y="719"/>
                    <a:pt x="1425" y="719"/>
                  </a:cubicBezTo>
                  <a:cubicBezTo>
                    <a:pt x="1436" y="729"/>
                    <a:pt x="1450" y="734"/>
                    <a:pt x="1464" y="734"/>
                  </a:cubicBezTo>
                  <a:cubicBezTo>
                    <a:pt x="1480" y="734"/>
                    <a:pt x="1495" y="727"/>
                    <a:pt x="1507" y="715"/>
                  </a:cubicBezTo>
                  <a:cubicBezTo>
                    <a:pt x="1529" y="691"/>
                    <a:pt x="1527" y="654"/>
                    <a:pt x="1503" y="632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21" name="Gruppieren 17"/>
          <p:cNvGrpSpPr/>
          <p:nvPr/>
        </p:nvGrpSpPr>
        <p:grpSpPr>
          <a:xfrm rot="10800000">
            <a:off x="8748859" y="6479294"/>
            <a:ext cx="338139" cy="252412"/>
            <a:chOff x="8639175" y="106363"/>
            <a:chExt cx="338139" cy="252412"/>
          </a:xfrm>
        </p:grpSpPr>
        <p:sp>
          <p:nvSpPr>
            <p:cNvPr id="86" name="AutoShape 8"/>
            <p:cNvSpPr>
              <a:spLocks noChangeAspect="1" noChangeArrowheads="1" noTextEdit="1"/>
            </p:cNvSpPr>
            <p:nvPr/>
          </p:nvSpPr>
          <p:spPr bwMode="auto">
            <a:xfrm>
              <a:off x="8639175" y="106363"/>
              <a:ext cx="304800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Line 10"/>
            <p:cNvSpPr>
              <a:spLocks noChangeShapeType="1"/>
            </p:cNvSpPr>
            <p:nvPr/>
          </p:nvSpPr>
          <p:spPr bwMode="auto">
            <a:xfrm>
              <a:off x="8977314" y="115888"/>
              <a:ext cx="0" cy="233362"/>
            </a:xfrm>
            <a:prstGeom prst="line">
              <a:avLst/>
            </a:prstGeom>
            <a:noFill/>
            <a:ln w="28575" cap="rnd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Line 11"/>
            <p:cNvSpPr>
              <a:spLocks noChangeShapeType="1"/>
            </p:cNvSpPr>
            <p:nvPr/>
          </p:nvSpPr>
          <p:spPr bwMode="auto">
            <a:xfrm>
              <a:off x="8683626" y="234950"/>
              <a:ext cx="184150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12"/>
            <p:cNvSpPr>
              <a:spLocks/>
            </p:cNvSpPr>
            <p:nvPr/>
          </p:nvSpPr>
          <p:spPr bwMode="auto">
            <a:xfrm rot="10800000">
              <a:off x="8853490" y="177800"/>
              <a:ext cx="98425" cy="114300"/>
            </a:xfrm>
            <a:custGeom>
              <a:avLst/>
              <a:gdLst>
                <a:gd name="T0" fmla="*/ 62 w 62"/>
                <a:gd name="T1" fmla="*/ 72 h 72"/>
                <a:gd name="T2" fmla="*/ 0 w 62"/>
                <a:gd name="T3" fmla="*/ 36 h 72"/>
                <a:gd name="T4" fmla="*/ 62 w 62"/>
                <a:gd name="T5" fmla="*/ 0 h 72"/>
                <a:gd name="T6" fmla="*/ 62 w 6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72">
                  <a:moveTo>
                    <a:pt x="62" y="72"/>
                  </a:moveTo>
                  <a:lnTo>
                    <a:pt x="0" y="36"/>
                  </a:lnTo>
                  <a:lnTo>
                    <a:pt x="62" y="0"/>
                  </a:lnTo>
                  <a:lnTo>
                    <a:pt x="62" y="7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91" name="Rectangle 90">
            <a:hlinkClick r:id="rId4" action="ppaction://hlinksldjump"/>
          </p:cNvPr>
          <p:cNvSpPr/>
          <p:nvPr/>
        </p:nvSpPr>
        <p:spPr bwMode="auto">
          <a:xfrm>
            <a:off x="8145075" y="6361028"/>
            <a:ext cx="451933" cy="429370"/>
          </a:xfrm>
          <a:prstGeom prst="rect">
            <a:avLst/>
          </a:prstGeom>
          <a:solidFill>
            <a:srgbClr val="BECDD7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5" action="ppaction://hlinksldjump"/>
          </p:cNvPr>
          <p:cNvSpPr/>
          <p:nvPr/>
        </p:nvSpPr>
        <p:spPr bwMode="auto">
          <a:xfrm>
            <a:off x="8713145" y="6361028"/>
            <a:ext cx="451933" cy="429370"/>
          </a:xfrm>
          <a:prstGeom prst="rect">
            <a:avLst/>
          </a:prstGeom>
          <a:solidFill>
            <a:srgbClr val="BECDD7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98" name="Rectangle 97">
            <a:hlinkClick r:id="" action="ppaction://noaction"/>
          </p:cNvPr>
          <p:cNvSpPr/>
          <p:nvPr/>
        </p:nvSpPr>
        <p:spPr bwMode="auto">
          <a:xfrm>
            <a:off x="9333379" y="6361028"/>
            <a:ext cx="451933" cy="429370"/>
          </a:xfrm>
          <a:prstGeom prst="rect">
            <a:avLst/>
          </a:prstGeom>
          <a:solidFill>
            <a:srgbClr val="BECDD7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pic>
        <p:nvPicPr>
          <p:cNvPr id="80" name="desigo tx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440" y="2110638"/>
            <a:ext cx="2795455" cy="2794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75" y="29628"/>
            <a:ext cx="562458" cy="55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6368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4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/>
      <p:bldP spid="6" grpId="0"/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dtRectangle 2 Id11469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cs-CZ" dirty="0" smtClean="0"/>
              <a:t>Dílčí potřeby budovy pod jednotným dohledem</a:t>
            </a:r>
            <a:endParaRPr lang="en-US" noProof="0" dirty="0" smtClean="0"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084" y="1669568"/>
            <a:ext cx="12183266" cy="4337840"/>
            <a:chOff x="15084" y="1669568"/>
            <a:chExt cx="12183266" cy="43378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084" y="1669568"/>
              <a:ext cx="12183266" cy="4337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"/>
            <p:cNvGrpSpPr/>
            <p:nvPr/>
          </p:nvGrpSpPr>
          <p:grpSpPr>
            <a:xfrm>
              <a:off x="3596426" y="4380612"/>
              <a:ext cx="717051" cy="971479"/>
              <a:chOff x="3596426" y="4380612"/>
              <a:chExt cx="717051" cy="971479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596426" y="4380612"/>
                <a:ext cx="717051" cy="744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596426" y="5167425"/>
                <a:ext cx="647613" cy="184666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cs-CZ" sz="1200" dirty="0" smtClean="0">
                    <a:solidFill>
                      <a:schemeClr val="tx1"/>
                    </a:solidFill>
                  </a:rPr>
                  <a:t>Biometrie</a:t>
                </a:r>
                <a:endParaRPr lang="en-US" sz="1200" dirty="0" err="1" smtClean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5" y="29628"/>
            <a:ext cx="562458" cy="55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234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82"/>
          <p:cNvGrpSpPr/>
          <p:nvPr/>
        </p:nvGrpSpPr>
        <p:grpSpPr>
          <a:xfrm>
            <a:off x="1887137" y="2186586"/>
            <a:ext cx="4918503" cy="4004037"/>
            <a:chOff x="1255893" y="1755083"/>
            <a:chExt cx="5946037" cy="4843050"/>
          </a:xfrm>
        </p:grpSpPr>
        <p:sp>
          <p:nvSpPr>
            <p:cNvPr id="91" name="BG"/>
            <p:cNvSpPr>
              <a:spLocks noChangeShapeType="1"/>
            </p:cNvSpPr>
            <p:nvPr/>
          </p:nvSpPr>
          <p:spPr bwMode="auto">
            <a:xfrm>
              <a:off x="1283288" y="6530368"/>
              <a:ext cx="5891248" cy="0"/>
            </a:xfrm>
            <a:prstGeom prst="line">
              <a:avLst/>
            </a:prstGeom>
            <a:noFill/>
            <a:ln w="58738" cap="rnd">
              <a:solidFill>
                <a:srgbClr val="C8C8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wolke"/>
            <p:cNvSpPr>
              <a:spLocks noChangeArrowheads="1"/>
            </p:cNvSpPr>
            <p:nvPr/>
          </p:nvSpPr>
          <p:spPr bwMode="auto">
            <a:xfrm>
              <a:off x="2808726" y="1929542"/>
              <a:ext cx="2657262" cy="4644080"/>
            </a:xfrm>
            <a:prstGeom prst="rect">
              <a:avLst/>
            </a:prstGeom>
            <a:solidFill>
              <a:srgbClr val="5E6D74"/>
            </a:solidFill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Line 8"/>
            <p:cNvSpPr>
              <a:spLocks noChangeShapeType="1"/>
            </p:cNvSpPr>
            <p:nvPr/>
          </p:nvSpPr>
          <p:spPr bwMode="auto">
            <a:xfrm>
              <a:off x="4959911" y="1949727"/>
              <a:ext cx="0" cy="4644080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Rectangle 9"/>
            <p:cNvSpPr>
              <a:spLocks noChangeArrowheads="1"/>
            </p:cNvSpPr>
            <p:nvPr/>
          </p:nvSpPr>
          <p:spPr bwMode="auto">
            <a:xfrm>
              <a:off x="2961558" y="1775268"/>
              <a:ext cx="2350155" cy="154274"/>
            </a:xfrm>
            <a:prstGeom prst="rect">
              <a:avLst/>
            </a:prstGeom>
            <a:solidFill>
              <a:srgbClr val="5E6D74"/>
            </a:solidFill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Rectangle 14"/>
            <p:cNvSpPr>
              <a:spLocks noChangeArrowheads="1"/>
            </p:cNvSpPr>
            <p:nvPr/>
          </p:nvSpPr>
          <p:spPr bwMode="auto">
            <a:xfrm>
              <a:off x="2808726" y="4233559"/>
              <a:ext cx="978992" cy="40371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Rectangle 18"/>
            <p:cNvSpPr>
              <a:spLocks noChangeArrowheads="1"/>
            </p:cNvSpPr>
            <p:nvPr/>
          </p:nvSpPr>
          <p:spPr bwMode="auto">
            <a:xfrm>
              <a:off x="4486996" y="3472282"/>
              <a:ext cx="978992" cy="40371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Rectangle 19"/>
            <p:cNvSpPr>
              <a:spLocks noChangeArrowheads="1"/>
            </p:cNvSpPr>
            <p:nvPr/>
          </p:nvSpPr>
          <p:spPr bwMode="auto">
            <a:xfrm>
              <a:off x="4486996" y="4615640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Rectangle 20"/>
            <p:cNvSpPr>
              <a:spLocks noChangeArrowheads="1"/>
            </p:cNvSpPr>
            <p:nvPr/>
          </p:nvSpPr>
          <p:spPr bwMode="auto">
            <a:xfrm>
              <a:off x="4486996" y="4993395"/>
              <a:ext cx="978992" cy="41812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Rectangle 21"/>
            <p:cNvSpPr>
              <a:spLocks noChangeArrowheads="1"/>
            </p:cNvSpPr>
            <p:nvPr/>
          </p:nvSpPr>
          <p:spPr bwMode="auto">
            <a:xfrm>
              <a:off x="4486996" y="5375475"/>
              <a:ext cx="978992" cy="38929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Rectangle 22"/>
            <p:cNvSpPr>
              <a:spLocks noChangeArrowheads="1"/>
            </p:cNvSpPr>
            <p:nvPr/>
          </p:nvSpPr>
          <p:spPr bwMode="auto">
            <a:xfrm>
              <a:off x="4486996" y="5754673"/>
              <a:ext cx="978992" cy="41812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Rectangle 23"/>
            <p:cNvSpPr>
              <a:spLocks noChangeArrowheads="1"/>
            </p:cNvSpPr>
            <p:nvPr/>
          </p:nvSpPr>
          <p:spPr bwMode="auto">
            <a:xfrm>
              <a:off x="4486996" y="6136753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Rectangle 24"/>
            <p:cNvSpPr>
              <a:spLocks noChangeArrowheads="1"/>
            </p:cNvSpPr>
            <p:nvPr/>
          </p:nvSpPr>
          <p:spPr bwMode="auto">
            <a:xfrm>
              <a:off x="3865575" y="6550554"/>
              <a:ext cx="539238" cy="30278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Rectangle 25"/>
            <p:cNvSpPr>
              <a:spLocks noChangeArrowheads="1"/>
            </p:cNvSpPr>
            <p:nvPr/>
          </p:nvSpPr>
          <p:spPr bwMode="auto">
            <a:xfrm>
              <a:off x="3865575" y="6154055"/>
              <a:ext cx="539238" cy="396498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Line 26"/>
            <p:cNvSpPr>
              <a:spLocks noChangeShapeType="1"/>
            </p:cNvSpPr>
            <p:nvPr/>
          </p:nvSpPr>
          <p:spPr bwMode="auto">
            <a:xfrm>
              <a:off x="4135194" y="6195868"/>
              <a:ext cx="0" cy="334501"/>
            </a:xfrm>
            <a:prstGeom prst="line">
              <a:avLst/>
            </a:prstGeom>
            <a:noFill/>
            <a:ln w="6350" cap="flat">
              <a:solidFill>
                <a:srgbClr val="5E6D7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4175565" y="6373210"/>
              <a:ext cx="24511" cy="1441"/>
            </a:xfrm>
            <a:prstGeom prst="rect">
              <a:avLst/>
            </a:prstGeom>
            <a:noFill/>
            <a:ln w="6350" cap="flat">
              <a:solidFill>
                <a:srgbClr val="5E6D7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Rectangle 28"/>
            <p:cNvSpPr>
              <a:spLocks noChangeArrowheads="1"/>
            </p:cNvSpPr>
            <p:nvPr/>
          </p:nvSpPr>
          <p:spPr bwMode="auto">
            <a:xfrm>
              <a:off x="4070312" y="6373210"/>
              <a:ext cx="27395" cy="1441"/>
            </a:xfrm>
            <a:prstGeom prst="rect">
              <a:avLst/>
            </a:prstGeom>
            <a:noFill/>
            <a:ln w="6350" cap="flat">
              <a:solidFill>
                <a:srgbClr val="5E6D7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Rectangle 33"/>
            <p:cNvSpPr>
              <a:spLocks noChangeArrowheads="1"/>
            </p:cNvSpPr>
            <p:nvPr/>
          </p:nvSpPr>
          <p:spPr bwMode="auto">
            <a:xfrm>
              <a:off x="4486996" y="2711005"/>
              <a:ext cx="978992" cy="40371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Rectangle 34"/>
            <p:cNvSpPr>
              <a:spLocks noChangeArrowheads="1"/>
            </p:cNvSpPr>
            <p:nvPr/>
          </p:nvSpPr>
          <p:spPr bwMode="auto">
            <a:xfrm>
              <a:off x="4486996" y="3093086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Rectangle 37"/>
            <p:cNvSpPr>
              <a:spLocks noChangeArrowheads="1"/>
            </p:cNvSpPr>
            <p:nvPr/>
          </p:nvSpPr>
          <p:spPr bwMode="auto">
            <a:xfrm>
              <a:off x="4486996" y="3854363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Rectangle 38"/>
            <p:cNvSpPr>
              <a:spLocks noChangeArrowheads="1"/>
            </p:cNvSpPr>
            <p:nvPr/>
          </p:nvSpPr>
          <p:spPr bwMode="auto">
            <a:xfrm>
              <a:off x="4486996" y="4233559"/>
              <a:ext cx="978992" cy="40371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Rectangle 40"/>
            <p:cNvSpPr>
              <a:spLocks noChangeArrowheads="1"/>
            </p:cNvSpPr>
            <p:nvPr/>
          </p:nvSpPr>
          <p:spPr bwMode="auto">
            <a:xfrm>
              <a:off x="4486996" y="2331808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Freeform 42"/>
            <p:cNvSpPr>
              <a:spLocks/>
            </p:cNvSpPr>
            <p:nvPr/>
          </p:nvSpPr>
          <p:spPr bwMode="auto">
            <a:xfrm>
              <a:off x="4442300" y="1949727"/>
              <a:ext cx="1023687" cy="4596500"/>
            </a:xfrm>
            <a:custGeom>
              <a:avLst/>
              <a:gdLst>
                <a:gd name="T0" fmla="*/ 710 w 710"/>
                <a:gd name="T1" fmla="*/ 0 h 3188"/>
                <a:gd name="T2" fmla="*/ 0 w 710"/>
                <a:gd name="T3" fmla="*/ 0 h 3188"/>
                <a:gd name="T4" fmla="*/ 0 w 710"/>
                <a:gd name="T5" fmla="*/ 0 h 3188"/>
                <a:gd name="T6" fmla="*/ 0 w 710"/>
                <a:gd name="T7" fmla="*/ 26 h 3188"/>
                <a:gd name="T8" fmla="*/ 0 w 710"/>
                <a:gd name="T9" fmla="*/ 3188 h 3188"/>
                <a:gd name="T10" fmla="*/ 31 w 710"/>
                <a:gd name="T11" fmla="*/ 3188 h 3188"/>
                <a:gd name="T12" fmla="*/ 31 w 710"/>
                <a:gd name="T13" fmla="*/ 26 h 3188"/>
                <a:gd name="T14" fmla="*/ 710 w 710"/>
                <a:gd name="T15" fmla="*/ 26 h 3188"/>
                <a:gd name="T16" fmla="*/ 710 w 710"/>
                <a:gd name="T17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0" h="3188">
                  <a:moveTo>
                    <a:pt x="71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0" y="3188"/>
                  </a:lnTo>
                  <a:lnTo>
                    <a:pt x="31" y="3188"/>
                  </a:lnTo>
                  <a:lnTo>
                    <a:pt x="31" y="26"/>
                  </a:lnTo>
                  <a:lnTo>
                    <a:pt x="710" y="2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55893" y="1755083"/>
              <a:ext cx="5946037" cy="48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Freeform 29"/>
            <p:cNvSpPr>
              <a:spLocks/>
            </p:cNvSpPr>
            <p:nvPr/>
          </p:nvSpPr>
          <p:spPr bwMode="auto">
            <a:xfrm>
              <a:off x="5840858" y="5774858"/>
              <a:ext cx="214831" cy="733882"/>
            </a:xfrm>
            <a:custGeom>
              <a:avLst/>
              <a:gdLst>
                <a:gd name="T0" fmla="*/ 60 w 63"/>
                <a:gd name="T1" fmla="*/ 114 h 215"/>
                <a:gd name="T2" fmla="*/ 53 w 63"/>
                <a:gd name="T3" fmla="*/ 99 h 215"/>
                <a:gd name="T4" fmla="*/ 59 w 63"/>
                <a:gd name="T5" fmla="*/ 79 h 215"/>
                <a:gd name="T6" fmla="*/ 50 w 63"/>
                <a:gd name="T7" fmla="*/ 62 h 215"/>
                <a:gd name="T8" fmla="*/ 51 w 63"/>
                <a:gd name="T9" fmla="*/ 39 h 215"/>
                <a:gd name="T10" fmla="*/ 43 w 63"/>
                <a:gd name="T11" fmla="*/ 29 h 215"/>
                <a:gd name="T12" fmla="*/ 33 w 63"/>
                <a:gd name="T13" fmla="*/ 0 h 215"/>
                <a:gd name="T14" fmla="*/ 23 w 63"/>
                <a:gd name="T15" fmla="*/ 20 h 215"/>
                <a:gd name="T16" fmla="*/ 12 w 63"/>
                <a:gd name="T17" fmla="*/ 29 h 215"/>
                <a:gd name="T18" fmla="*/ 16 w 63"/>
                <a:gd name="T19" fmla="*/ 54 h 215"/>
                <a:gd name="T20" fmla="*/ 8 w 63"/>
                <a:gd name="T21" fmla="*/ 62 h 215"/>
                <a:gd name="T22" fmla="*/ 13 w 63"/>
                <a:gd name="T23" fmla="*/ 82 h 215"/>
                <a:gd name="T24" fmla="*/ 4 w 63"/>
                <a:gd name="T25" fmla="*/ 105 h 215"/>
                <a:gd name="T26" fmla="*/ 11 w 63"/>
                <a:gd name="T27" fmla="*/ 130 h 215"/>
                <a:gd name="T28" fmla="*/ 10 w 63"/>
                <a:gd name="T29" fmla="*/ 152 h 215"/>
                <a:gd name="T30" fmla="*/ 25 w 63"/>
                <a:gd name="T31" fmla="*/ 172 h 215"/>
                <a:gd name="T32" fmla="*/ 20 w 63"/>
                <a:gd name="T33" fmla="*/ 214 h 215"/>
                <a:gd name="T34" fmla="*/ 33 w 63"/>
                <a:gd name="T35" fmla="*/ 215 h 215"/>
                <a:gd name="T36" fmla="*/ 32 w 63"/>
                <a:gd name="T37" fmla="*/ 195 h 215"/>
                <a:gd name="T38" fmla="*/ 36 w 63"/>
                <a:gd name="T39" fmla="*/ 173 h 215"/>
                <a:gd name="T40" fmla="*/ 48 w 63"/>
                <a:gd name="T41" fmla="*/ 159 h 215"/>
                <a:gd name="T42" fmla="*/ 49 w 63"/>
                <a:gd name="T43" fmla="*/ 139 h 215"/>
                <a:gd name="T44" fmla="*/ 60 w 63"/>
                <a:gd name="T45" fmla="*/ 11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215">
                  <a:moveTo>
                    <a:pt x="60" y="114"/>
                  </a:moveTo>
                  <a:cubicBezTo>
                    <a:pt x="63" y="97"/>
                    <a:pt x="53" y="99"/>
                    <a:pt x="53" y="99"/>
                  </a:cubicBezTo>
                  <a:cubicBezTo>
                    <a:pt x="53" y="99"/>
                    <a:pt x="57" y="95"/>
                    <a:pt x="59" y="79"/>
                  </a:cubicBezTo>
                  <a:cubicBezTo>
                    <a:pt x="61" y="64"/>
                    <a:pt x="50" y="62"/>
                    <a:pt x="50" y="62"/>
                  </a:cubicBezTo>
                  <a:cubicBezTo>
                    <a:pt x="50" y="62"/>
                    <a:pt x="52" y="51"/>
                    <a:pt x="51" y="39"/>
                  </a:cubicBezTo>
                  <a:cubicBezTo>
                    <a:pt x="50" y="26"/>
                    <a:pt x="43" y="29"/>
                    <a:pt x="43" y="29"/>
                  </a:cubicBezTo>
                  <a:cubicBezTo>
                    <a:pt x="43" y="29"/>
                    <a:pt x="43" y="0"/>
                    <a:pt x="33" y="0"/>
                  </a:cubicBezTo>
                  <a:cubicBezTo>
                    <a:pt x="22" y="1"/>
                    <a:pt x="23" y="20"/>
                    <a:pt x="23" y="20"/>
                  </a:cubicBezTo>
                  <a:cubicBezTo>
                    <a:pt x="20" y="15"/>
                    <a:pt x="15" y="20"/>
                    <a:pt x="12" y="29"/>
                  </a:cubicBezTo>
                  <a:cubicBezTo>
                    <a:pt x="8" y="46"/>
                    <a:pt x="16" y="54"/>
                    <a:pt x="16" y="54"/>
                  </a:cubicBezTo>
                  <a:cubicBezTo>
                    <a:pt x="16" y="54"/>
                    <a:pt x="9" y="51"/>
                    <a:pt x="8" y="62"/>
                  </a:cubicBezTo>
                  <a:cubicBezTo>
                    <a:pt x="7" y="75"/>
                    <a:pt x="13" y="82"/>
                    <a:pt x="13" y="82"/>
                  </a:cubicBezTo>
                  <a:cubicBezTo>
                    <a:pt x="13" y="82"/>
                    <a:pt x="2" y="87"/>
                    <a:pt x="4" y="105"/>
                  </a:cubicBezTo>
                  <a:cubicBezTo>
                    <a:pt x="5" y="118"/>
                    <a:pt x="11" y="130"/>
                    <a:pt x="11" y="130"/>
                  </a:cubicBezTo>
                  <a:cubicBezTo>
                    <a:pt x="11" y="130"/>
                    <a:pt x="0" y="138"/>
                    <a:pt x="10" y="152"/>
                  </a:cubicBezTo>
                  <a:cubicBezTo>
                    <a:pt x="15" y="159"/>
                    <a:pt x="21" y="164"/>
                    <a:pt x="25" y="172"/>
                  </a:cubicBezTo>
                  <a:cubicBezTo>
                    <a:pt x="18" y="194"/>
                    <a:pt x="20" y="214"/>
                    <a:pt x="20" y="214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3" y="215"/>
                    <a:pt x="32" y="207"/>
                    <a:pt x="32" y="195"/>
                  </a:cubicBezTo>
                  <a:cubicBezTo>
                    <a:pt x="32" y="187"/>
                    <a:pt x="33" y="180"/>
                    <a:pt x="36" y="173"/>
                  </a:cubicBezTo>
                  <a:cubicBezTo>
                    <a:pt x="40" y="169"/>
                    <a:pt x="45" y="162"/>
                    <a:pt x="48" y="159"/>
                  </a:cubicBezTo>
                  <a:cubicBezTo>
                    <a:pt x="56" y="150"/>
                    <a:pt x="55" y="143"/>
                    <a:pt x="49" y="139"/>
                  </a:cubicBezTo>
                  <a:cubicBezTo>
                    <a:pt x="54" y="134"/>
                    <a:pt x="57" y="131"/>
                    <a:pt x="60" y="114"/>
                  </a:cubicBezTo>
                  <a:close/>
                </a:path>
              </a:pathLst>
            </a:custGeom>
            <a:solidFill>
              <a:srgbClr val="C8C8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Freeform 30"/>
            <p:cNvSpPr>
              <a:spLocks/>
            </p:cNvSpPr>
            <p:nvPr/>
          </p:nvSpPr>
          <p:spPr bwMode="auto">
            <a:xfrm>
              <a:off x="6365678" y="5774858"/>
              <a:ext cx="214831" cy="733882"/>
            </a:xfrm>
            <a:custGeom>
              <a:avLst/>
              <a:gdLst>
                <a:gd name="T0" fmla="*/ 60 w 63"/>
                <a:gd name="T1" fmla="*/ 114 h 215"/>
                <a:gd name="T2" fmla="*/ 53 w 63"/>
                <a:gd name="T3" fmla="*/ 99 h 215"/>
                <a:gd name="T4" fmla="*/ 59 w 63"/>
                <a:gd name="T5" fmla="*/ 79 h 215"/>
                <a:gd name="T6" fmla="*/ 50 w 63"/>
                <a:gd name="T7" fmla="*/ 62 h 215"/>
                <a:gd name="T8" fmla="*/ 51 w 63"/>
                <a:gd name="T9" fmla="*/ 39 h 215"/>
                <a:gd name="T10" fmla="*/ 43 w 63"/>
                <a:gd name="T11" fmla="*/ 29 h 215"/>
                <a:gd name="T12" fmla="*/ 33 w 63"/>
                <a:gd name="T13" fmla="*/ 0 h 215"/>
                <a:gd name="T14" fmla="*/ 23 w 63"/>
                <a:gd name="T15" fmla="*/ 20 h 215"/>
                <a:gd name="T16" fmla="*/ 12 w 63"/>
                <a:gd name="T17" fmla="*/ 29 h 215"/>
                <a:gd name="T18" fmla="*/ 16 w 63"/>
                <a:gd name="T19" fmla="*/ 54 h 215"/>
                <a:gd name="T20" fmla="*/ 8 w 63"/>
                <a:gd name="T21" fmla="*/ 62 h 215"/>
                <a:gd name="T22" fmla="*/ 13 w 63"/>
                <a:gd name="T23" fmla="*/ 82 h 215"/>
                <a:gd name="T24" fmla="*/ 4 w 63"/>
                <a:gd name="T25" fmla="*/ 105 h 215"/>
                <a:gd name="T26" fmla="*/ 11 w 63"/>
                <a:gd name="T27" fmla="*/ 130 h 215"/>
                <a:gd name="T28" fmla="*/ 10 w 63"/>
                <a:gd name="T29" fmla="*/ 152 h 215"/>
                <a:gd name="T30" fmla="*/ 25 w 63"/>
                <a:gd name="T31" fmla="*/ 172 h 215"/>
                <a:gd name="T32" fmla="*/ 21 w 63"/>
                <a:gd name="T33" fmla="*/ 214 h 215"/>
                <a:gd name="T34" fmla="*/ 33 w 63"/>
                <a:gd name="T35" fmla="*/ 215 h 215"/>
                <a:gd name="T36" fmla="*/ 32 w 63"/>
                <a:gd name="T37" fmla="*/ 195 h 215"/>
                <a:gd name="T38" fmla="*/ 36 w 63"/>
                <a:gd name="T39" fmla="*/ 173 h 215"/>
                <a:gd name="T40" fmla="*/ 48 w 63"/>
                <a:gd name="T41" fmla="*/ 159 h 215"/>
                <a:gd name="T42" fmla="*/ 49 w 63"/>
                <a:gd name="T43" fmla="*/ 139 h 215"/>
                <a:gd name="T44" fmla="*/ 60 w 63"/>
                <a:gd name="T45" fmla="*/ 11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215">
                  <a:moveTo>
                    <a:pt x="60" y="114"/>
                  </a:moveTo>
                  <a:cubicBezTo>
                    <a:pt x="63" y="97"/>
                    <a:pt x="53" y="99"/>
                    <a:pt x="53" y="99"/>
                  </a:cubicBezTo>
                  <a:cubicBezTo>
                    <a:pt x="53" y="99"/>
                    <a:pt x="57" y="95"/>
                    <a:pt x="59" y="79"/>
                  </a:cubicBezTo>
                  <a:cubicBezTo>
                    <a:pt x="61" y="64"/>
                    <a:pt x="50" y="62"/>
                    <a:pt x="50" y="62"/>
                  </a:cubicBezTo>
                  <a:cubicBezTo>
                    <a:pt x="50" y="62"/>
                    <a:pt x="53" y="51"/>
                    <a:pt x="51" y="39"/>
                  </a:cubicBezTo>
                  <a:cubicBezTo>
                    <a:pt x="50" y="26"/>
                    <a:pt x="43" y="29"/>
                    <a:pt x="43" y="29"/>
                  </a:cubicBezTo>
                  <a:cubicBezTo>
                    <a:pt x="43" y="29"/>
                    <a:pt x="44" y="0"/>
                    <a:pt x="33" y="0"/>
                  </a:cubicBezTo>
                  <a:cubicBezTo>
                    <a:pt x="22" y="1"/>
                    <a:pt x="23" y="20"/>
                    <a:pt x="23" y="20"/>
                  </a:cubicBezTo>
                  <a:cubicBezTo>
                    <a:pt x="20" y="15"/>
                    <a:pt x="15" y="20"/>
                    <a:pt x="12" y="29"/>
                  </a:cubicBezTo>
                  <a:cubicBezTo>
                    <a:pt x="8" y="46"/>
                    <a:pt x="16" y="54"/>
                    <a:pt x="16" y="54"/>
                  </a:cubicBezTo>
                  <a:cubicBezTo>
                    <a:pt x="16" y="54"/>
                    <a:pt x="9" y="51"/>
                    <a:pt x="8" y="62"/>
                  </a:cubicBezTo>
                  <a:cubicBezTo>
                    <a:pt x="7" y="75"/>
                    <a:pt x="13" y="82"/>
                    <a:pt x="13" y="82"/>
                  </a:cubicBezTo>
                  <a:cubicBezTo>
                    <a:pt x="13" y="82"/>
                    <a:pt x="3" y="87"/>
                    <a:pt x="4" y="105"/>
                  </a:cubicBezTo>
                  <a:cubicBezTo>
                    <a:pt x="5" y="118"/>
                    <a:pt x="11" y="130"/>
                    <a:pt x="11" y="130"/>
                  </a:cubicBezTo>
                  <a:cubicBezTo>
                    <a:pt x="11" y="130"/>
                    <a:pt x="0" y="138"/>
                    <a:pt x="10" y="152"/>
                  </a:cubicBezTo>
                  <a:cubicBezTo>
                    <a:pt x="15" y="159"/>
                    <a:pt x="21" y="164"/>
                    <a:pt x="25" y="172"/>
                  </a:cubicBezTo>
                  <a:cubicBezTo>
                    <a:pt x="18" y="194"/>
                    <a:pt x="21" y="214"/>
                    <a:pt x="21" y="214"/>
                  </a:cubicBezTo>
                  <a:cubicBezTo>
                    <a:pt x="33" y="215"/>
                    <a:pt x="33" y="215"/>
                    <a:pt x="33" y="215"/>
                  </a:cubicBezTo>
                  <a:cubicBezTo>
                    <a:pt x="33" y="215"/>
                    <a:pt x="32" y="207"/>
                    <a:pt x="32" y="195"/>
                  </a:cubicBezTo>
                  <a:cubicBezTo>
                    <a:pt x="32" y="187"/>
                    <a:pt x="33" y="180"/>
                    <a:pt x="36" y="173"/>
                  </a:cubicBezTo>
                  <a:cubicBezTo>
                    <a:pt x="40" y="169"/>
                    <a:pt x="45" y="162"/>
                    <a:pt x="48" y="159"/>
                  </a:cubicBezTo>
                  <a:cubicBezTo>
                    <a:pt x="56" y="150"/>
                    <a:pt x="55" y="143"/>
                    <a:pt x="49" y="139"/>
                  </a:cubicBezTo>
                  <a:cubicBezTo>
                    <a:pt x="54" y="134"/>
                    <a:pt x="57" y="131"/>
                    <a:pt x="60" y="114"/>
                  </a:cubicBezTo>
                  <a:close/>
                </a:path>
              </a:pathLst>
            </a:custGeom>
            <a:solidFill>
              <a:srgbClr val="C8C8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Freeform 31"/>
            <p:cNvSpPr>
              <a:spLocks/>
            </p:cNvSpPr>
            <p:nvPr/>
          </p:nvSpPr>
          <p:spPr bwMode="auto">
            <a:xfrm>
              <a:off x="5598634" y="5774858"/>
              <a:ext cx="211947" cy="733882"/>
            </a:xfrm>
            <a:custGeom>
              <a:avLst/>
              <a:gdLst>
                <a:gd name="T0" fmla="*/ 59 w 62"/>
                <a:gd name="T1" fmla="*/ 114 h 215"/>
                <a:gd name="T2" fmla="*/ 52 w 62"/>
                <a:gd name="T3" fmla="*/ 99 h 215"/>
                <a:gd name="T4" fmla="*/ 58 w 62"/>
                <a:gd name="T5" fmla="*/ 79 h 215"/>
                <a:gd name="T6" fmla="*/ 50 w 62"/>
                <a:gd name="T7" fmla="*/ 62 h 215"/>
                <a:gd name="T8" fmla="*/ 50 w 62"/>
                <a:gd name="T9" fmla="*/ 39 h 215"/>
                <a:gd name="T10" fmla="*/ 42 w 62"/>
                <a:gd name="T11" fmla="*/ 29 h 215"/>
                <a:gd name="T12" fmla="*/ 32 w 62"/>
                <a:gd name="T13" fmla="*/ 0 h 215"/>
                <a:gd name="T14" fmla="*/ 23 w 62"/>
                <a:gd name="T15" fmla="*/ 20 h 215"/>
                <a:gd name="T16" fmla="*/ 12 w 62"/>
                <a:gd name="T17" fmla="*/ 29 h 215"/>
                <a:gd name="T18" fmla="*/ 16 w 62"/>
                <a:gd name="T19" fmla="*/ 54 h 215"/>
                <a:gd name="T20" fmla="*/ 8 w 62"/>
                <a:gd name="T21" fmla="*/ 62 h 215"/>
                <a:gd name="T22" fmla="*/ 12 w 62"/>
                <a:gd name="T23" fmla="*/ 82 h 215"/>
                <a:gd name="T24" fmla="*/ 3 w 62"/>
                <a:gd name="T25" fmla="*/ 105 h 215"/>
                <a:gd name="T26" fmla="*/ 10 w 62"/>
                <a:gd name="T27" fmla="*/ 130 h 215"/>
                <a:gd name="T28" fmla="*/ 10 w 62"/>
                <a:gd name="T29" fmla="*/ 152 h 215"/>
                <a:gd name="T30" fmla="*/ 24 w 62"/>
                <a:gd name="T31" fmla="*/ 172 h 215"/>
                <a:gd name="T32" fmla="*/ 20 w 62"/>
                <a:gd name="T33" fmla="*/ 214 h 215"/>
                <a:gd name="T34" fmla="*/ 32 w 62"/>
                <a:gd name="T35" fmla="*/ 215 h 215"/>
                <a:gd name="T36" fmla="*/ 31 w 62"/>
                <a:gd name="T37" fmla="*/ 195 h 215"/>
                <a:gd name="T38" fmla="*/ 35 w 62"/>
                <a:gd name="T39" fmla="*/ 173 h 215"/>
                <a:gd name="T40" fmla="*/ 48 w 62"/>
                <a:gd name="T41" fmla="*/ 159 h 215"/>
                <a:gd name="T42" fmla="*/ 48 w 62"/>
                <a:gd name="T43" fmla="*/ 139 h 215"/>
                <a:gd name="T44" fmla="*/ 59 w 62"/>
                <a:gd name="T45" fmla="*/ 11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2" h="215">
                  <a:moveTo>
                    <a:pt x="59" y="114"/>
                  </a:moveTo>
                  <a:cubicBezTo>
                    <a:pt x="62" y="97"/>
                    <a:pt x="52" y="99"/>
                    <a:pt x="52" y="99"/>
                  </a:cubicBezTo>
                  <a:cubicBezTo>
                    <a:pt x="52" y="99"/>
                    <a:pt x="57" y="95"/>
                    <a:pt x="58" y="79"/>
                  </a:cubicBezTo>
                  <a:cubicBezTo>
                    <a:pt x="60" y="64"/>
                    <a:pt x="50" y="62"/>
                    <a:pt x="50" y="62"/>
                  </a:cubicBezTo>
                  <a:cubicBezTo>
                    <a:pt x="50" y="62"/>
                    <a:pt x="52" y="51"/>
                    <a:pt x="50" y="39"/>
                  </a:cubicBezTo>
                  <a:cubicBezTo>
                    <a:pt x="49" y="26"/>
                    <a:pt x="42" y="29"/>
                    <a:pt x="42" y="29"/>
                  </a:cubicBezTo>
                  <a:cubicBezTo>
                    <a:pt x="42" y="29"/>
                    <a:pt x="43" y="0"/>
                    <a:pt x="32" y="0"/>
                  </a:cubicBezTo>
                  <a:cubicBezTo>
                    <a:pt x="22" y="1"/>
                    <a:pt x="23" y="20"/>
                    <a:pt x="23" y="20"/>
                  </a:cubicBezTo>
                  <a:cubicBezTo>
                    <a:pt x="19" y="15"/>
                    <a:pt x="14" y="20"/>
                    <a:pt x="12" y="29"/>
                  </a:cubicBezTo>
                  <a:cubicBezTo>
                    <a:pt x="7" y="46"/>
                    <a:pt x="16" y="54"/>
                    <a:pt x="16" y="54"/>
                  </a:cubicBezTo>
                  <a:cubicBezTo>
                    <a:pt x="16" y="54"/>
                    <a:pt x="9" y="51"/>
                    <a:pt x="8" y="62"/>
                  </a:cubicBezTo>
                  <a:cubicBezTo>
                    <a:pt x="6" y="75"/>
                    <a:pt x="12" y="82"/>
                    <a:pt x="12" y="82"/>
                  </a:cubicBezTo>
                  <a:cubicBezTo>
                    <a:pt x="12" y="82"/>
                    <a:pt x="2" y="87"/>
                    <a:pt x="3" y="105"/>
                  </a:cubicBezTo>
                  <a:cubicBezTo>
                    <a:pt x="4" y="118"/>
                    <a:pt x="10" y="130"/>
                    <a:pt x="10" y="130"/>
                  </a:cubicBezTo>
                  <a:cubicBezTo>
                    <a:pt x="10" y="130"/>
                    <a:pt x="0" y="138"/>
                    <a:pt x="10" y="152"/>
                  </a:cubicBezTo>
                  <a:cubicBezTo>
                    <a:pt x="15" y="159"/>
                    <a:pt x="21" y="164"/>
                    <a:pt x="24" y="172"/>
                  </a:cubicBezTo>
                  <a:cubicBezTo>
                    <a:pt x="17" y="194"/>
                    <a:pt x="20" y="214"/>
                    <a:pt x="20" y="214"/>
                  </a:cubicBezTo>
                  <a:cubicBezTo>
                    <a:pt x="32" y="215"/>
                    <a:pt x="32" y="215"/>
                    <a:pt x="32" y="215"/>
                  </a:cubicBezTo>
                  <a:cubicBezTo>
                    <a:pt x="32" y="215"/>
                    <a:pt x="31" y="207"/>
                    <a:pt x="31" y="195"/>
                  </a:cubicBezTo>
                  <a:cubicBezTo>
                    <a:pt x="31" y="187"/>
                    <a:pt x="32" y="180"/>
                    <a:pt x="35" y="173"/>
                  </a:cubicBezTo>
                  <a:cubicBezTo>
                    <a:pt x="40" y="169"/>
                    <a:pt x="44" y="162"/>
                    <a:pt x="48" y="159"/>
                  </a:cubicBezTo>
                  <a:cubicBezTo>
                    <a:pt x="55" y="150"/>
                    <a:pt x="54" y="143"/>
                    <a:pt x="48" y="139"/>
                  </a:cubicBezTo>
                  <a:cubicBezTo>
                    <a:pt x="53" y="134"/>
                    <a:pt x="57" y="131"/>
                    <a:pt x="59" y="114"/>
                  </a:cubicBezTo>
                  <a:close/>
                </a:path>
              </a:pathLst>
            </a:custGeom>
            <a:solidFill>
              <a:srgbClr val="C8C8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7" name="Freeform 32"/>
            <p:cNvSpPr>
              <a:spLocks/>
            </p:cNvSpPr>
            <p:nvPr/>
          </p:nvSpPr>
          <p:spPr bwMode="auto">
            <a:xfrm>
              <a:off x="2105121" y="5560028"/>
              <a:ext cx="514728" cy="958805"/>
            </a:xfrm>
            <a:custGeom>
              <a:avLst/>
              <a:gdLst>
                <a:gd name="T0" fmla="*/ 138 w 151"/>
                <a:gd name="T1" fmla="*/ 175 h 281"/>
                <a:gd name="T2" fmla="*/ 151 w 151"/>
                <a:gd name="T3" fmla="*/ 139 h 281"/>
                <a:gd name="T4" fmla="*/ 108 w 151"/>
                <a:gd name="T5" fmla="*/ 91 h 281"/>
                <a:gd name="T6" fmla="*/ 105 w 151"/>
                <a:gd name="T7" fmla="*/ 92 h 281"/>
                <a:gd name="T8" fmla="*/ 101 w 151"/>
                <a:gd name="T9" fmla="*/ 80 h 281"/>
                <a:gd name="T10" fmla="*/ 114 w 151"/>
                <a:gd name="T11" fmla="*/ 56 h 281"/>
                <a:gd name="T12" fmla="*/ 85 w 151"/>
                <a:gd name="T13" fmla="*/ 26 h 281"/>
                <a:gd name="T14" fmla="*/ 86 w 151"/>
                <a:gd name="T15" fmla="*/ 21 h 281"/>
                <a:gd name="T16" fmla="*/ 60 w 151"/>
                <a:gd name="T17" fmla="*/ 1 h 281"/>
                <a:gd name="T18" fmla="*/ 34 w 151"/>
                <a:gd name="T19" fmla="*/ 22 h 281"/>
                <a:gd name="T20" fmla="*/ 39 w 151"/>
                <a:gd name="T21" fmla="*/ 34 h 281"/>
                <a:gd name="T22" fmla="*/ 25 w 151"/>
                <a:gd name="T23" fmla="*/ 58 h 281"/>
                <a:gd name="T24" fmla="*/ 25 w 151"/>
                <a:gd name="T25" fmla="*/ 61 h 281"/>
                <a:gd name="T26" fmla="*/ 0 w 151"/>
                <a:gd name="T27" fmla="*/ 97 h 281"/>
                <a:gd name="T28" fmla="*/ 24 w 151"/>
                <a:gd name="T29" fmla="*/ 131 h 281"/>
                <a:gd name="T30" fmla="*/ 21 w 151"/>
                <a:gd name="T31" fmla="*/ 149 h 281"/>
                <a:gd name="T32" fmla="*/ 34 w 151"/>
                <a:gd name="T33" fmla="*/ 176 h 281"/>
                <a:gd name="T34" fmla="*/ 20 w 151"/>
                <a:gd name="T35" fmla="*/ 194 h 281"/>
                <a:gd name="T36" fmla="*/ 72 w 151"/>
                <a:gd name="T37" fmla="*/ 220 h 281"/>
                <a:gd name="T38" fmla="*/ 74 w 151"/>
                <a:gd name="T39" fmla="*/ 225 h 281"/>
                <a:gd name="T40" fmla="*/ 74 w 151"/>
                <a:gd name="T41" fmla="*/ 279 h 281"/>
                <a:gd name="T42" fmla="*/ 90 w 151"/>
                <a:gd name="T43" fmla="*/ 279 h 281"/>
                <a:gd name="T44" fmla="*/ 88 w 151"/>
                <a:gd name="T45" fmla="*/ 250 h 281"/>
                <a:gd name="T46" fmla="*/ 92 w 151"/>
                <a:gd name="T47" fmla="*/ 220 h 281"/>
                <a:gd name="T48" fmla="*/ 150 w 151"/>
                <a:gd name="T49" fmla="*/ 191 h 281"/>
                <a:gd name="T50" fmla="*/ 138 w 151"/>
                <a:gd name="T51" fmla="*/ 175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281">
                  <a:moveTo>
                    <a:pt x="138" y="175"/>
                  </a:moveTo>
                  <a:cubicBezTo>
                    <a:pt x="146" y="166"/>
                    <a:pt x="151" y="153"/>
                    <a:pt x="151" y="139"/>
                  </a:cubicBezTo>
                  <a:cubicBezTo>
                    <a:pt x="150" y="112"/>
                    <a:pt x="131" y="91"/>
                    <a:pt x="108" y="91"/>
                  </a:cubicBezTo>
                  <a:cubicBezTo>
                    <a:pt x="107" y="91"/>
                    <a:pt x="106" y="92"/>
                    <a:pt x="105" y="92"/>
                  </a:cubicBezTo>
                  <a:cubicBezTo>
                    <a:pt x="104" y="87"/>
                    <a:pt x="103" y="83"/>
                    <a:pt x="101" y="80"/>
                  </a:cubicBezTo>
                  <a:cubicBezTo>
                    <a:pt x="109" y="74"/>
                    <a:pt x="115" y="65"/>
                    <a:pt x="114" y="56"/>
                  </a:cubicBezTo>
                  <a:cubicBezTo>
                    <a:pt x="114" y="42"/>
                    <a:pt x="102" y="31"/>
                    <a:pt x="85" y="26"/>
                  </a:cubicBezTo>
                  <a:cubicBezTo>
                    <a:pt x="86" y="25"/>
                    <a:pt x="86" y="23"/>
                    <a:pt x="86" y="21"/>
                  </a:cubicBezTo>
                  <a:cubicBezTo>
                    <a:pt x="86" y="10"/>
                    <a:pt x="74" y="0"/>
                    <a:pt x="60" y="1"/>
                  </a:cubicBezTo>
                  <a:cubicBezTo>
                    <a:pt x="45" y="1"/>
                    <a:pt x="34" y="11"/>
                    <a:pt x="34" y="22"/>
                  </a:cubicBezTo>
                  <a:cubicBezTo>
                    <a:pt x="34" y="26"/>
                    <a:pt x="36" y="30"/>
                    <a:pt x="39" y="34"/>
                  </a:cubicBezTo>
                  <a:cubicBezTo>
                    <a:pt x="30" y="40"/>
                    <a:pt x="25" y="48"/>
                    <a:pt x="25" y="58"/>
                  </a:cubicBezTo>
                  <a:cubicBezTo>
                    <a:pt x="25" y="59"/>
                    <a:pt x="25" y="60"/>
                    <a:pt x="25" y="61"/>
                  </a:cubicBezTo>
                  <a:cubicBezTo>
                    <a:pt x="10" y="68"/>
                    <a:pt x="0" y="82"/>
                    <a:pt x="0" y="97"/>
                  </a:cubicBezTo>
                  <a:cubicBezTo>
                    <a:pt x="1" y="112"/>
                    <a:pt x="10" y="124"/>
                    <a:pt x="24" y="131"/>
                  </a:cubicBezTo>
                  <a:cubicBezTo>
                    <a:pt x="22" y="136"/>
                    <a:pt x="20" y="142"/>
                    <a:pt x="21" y="149"/>
                  </a:cubicBezTo>
                  <a:cubicBezTo>
                    <a:pt x="21" y="160"/>
                    <a:pt x="26" y="170"/>
                    <a:pt x="34" y="176"/>
                  </a:cubicBezTo>
                  <a:cubicBezTo>
                    <a:pt x="25" y="181"/>
                    <a:pt x="20" y="187"/>
                    <a:pt x="20" y="194"/>
                  </a:cubicBezTo>
                  <a:cubicBezTo>
                    <a:pt x="20" y="207"/>
                    <a:pt x="43" y="217"/>
                    <a:pt x="72" y="220"/>
                  </a:cubicBezTo>
                  <a:cubicBezTo>
                    <a:pt x="73" y="221"/>
                    <a:pt x="73" y="223"/>
                    <a:pt x="74" y="225"/>
                  </a:cubicBezTo>
                  <a:cubicBezTo>
                    <a:pt x="77" y="232"/>
                    <a:pt x="74" y="271"/>
                    <a:pt x="74" y="279"/>
                  </a:cubicBezTo>
                  <a:cubicBezTo>
                    <a:pt x="79" y="281"/>
                    <a:pt x="90" y="279"/>
                    <a:pt x="90" y="279"/>
                  </a:cubicBezTo>
                  <a:cubicBezTo>
                    <a:pt x="90" y="279"/>
                    <a:pt x="87" y="271"/>
                    <a:pt x="88" y="250"/>
                  </a:cubicBezTo>
                  <a:cubicBezTo>
                    <a:pt x="88" y="240"/>
                    <a:pt x="90" y="229"/>
                    <a:pt x="92" y="220"/>
                  </a:cubicBezTo>
                  <a:cubicBezTo>
                    <a:pt x="125" y="218"/>
                    <a:pt x="151" y="205"/>
                    <a:pt x="150" y="191"/>
                  </a:cubicBezTo>
                  <a:cubicBezTo>
                    <a:pt x="150" y="185"/>
                    <a:pt x="146" y="179"/>
                    <a:pt x="138" y="175"/>
                  </a:cubicBezTo>
                  <a:close/>
                </a:path>
              </a:pathLst>
            </a:custGeom>
            <a:solidFill>
              <a:srgbClr val="C8C8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Line 7"/>
            <p:cNvSpPr>
              <a:spLocks noChangeShapeType="1"/>
            </p:cNvSpPr>
            <p:nvPr/>
          </p:nvSpPr>
          <p:spPr bwMode="auto">
            <a:xfrm>
              <a:off x="3309035" y="1949727"/>
              <a:ext cx="0" cy="4644080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Rectangle 11"/>
            <p:cNvSpPr>
              <a:spLocks noChangeArrowheads="1"/>
            </p:cNvSpPr>
            <p:nvPr/>
          </p:nvSpPr>
          <p:spPr bwMode="auto">
            <a:xfrm>
              <a:off x="2808726" y="2711005"/>
              <a:ext cx="978992" cy="40371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0" name="Rectangle 12"/>
            <p:cNvSpPr>
              <a:spLocks noChangeArrowheads="1"/>
            </p:cNvSpPr>
            <p:nvPr/>
          </p:nvSpPr>
          <p:spPr bwMode="auto">
            <a:xfrm>
              <a:off x="2808726" y="3472282"/>
              <a:ext cx="978992" cy="40371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1" name="Rectangle 13"/>
            <p:cNvSpPr>
              <a:spLocks noChangeArrowheads="1"/>
            </p:cNvSpPr>
            <p:nvPr/>
          </p:nvSpPr>
          <p:spPr bwMode="auto">
            <a:xfrm>
              <a:off x="2808726" y="3854363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2" name="Rectangle 15"/>
            <p:cNvSpPr>
              <a:spLocks noChangeArrowheads="1"/>
            </p:cNvSpPr>
            <p:nvPr/>
          </p:nvSpPr>
          <p:spPr bwMode="auto">
            <a:xfrm>
              <a:off x="2808726" y="4615640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3" name="Rectangle 16"/>
            <p:cNvSpPr>
              <a:spLocks noChangeArrowheads="1"/>
            </p:cNvSpPr>
            <p:nvPr/>
          </p:nvSpPr>
          <p:spPr bwMode="auto">
            <a:xfrm>
              <a:off x="2808726" y="4993395"/>
              <a:ext cx="978992" cy="41812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4" name="Rectangle 17"/>
            <p:cNvSpPr>
              <a:spLocks noChangeArrowheads="1"/>
            </p:cNvSpPr>
            <p:nvPr/>
          </p:nvSpPr>
          <p:spPr bwMode="auto">
            <a:xfrm>
              <a:off x="2808726" y="6136753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" name="Rectangle 36"/>
            <p:cNvSpPr>
              <a:spLocks noChangeArrowheads="1"/>
            </p:cNvSpPr>
            <p:nvPr/>
          </p:nvSpPr>
          <p:spPr bwMode="auto">
            <a:xfrm>
              <a:off x="2808726" y="5754673"/>
              <a:ext cx="978992" cy="41812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" name="Rectangle 35"/>
            <p:cNvSpPr>
              <a:spLocks noChangeArrowheads="1"/>
            </p:cNvSpPr>
            <p:nvPr/>
          </p:nvSpPr>
          <p:spPr bwMode="auto">
            <a:xfrm>
              <a:off x="2808726" y="5375475"/>
              <a:ext cx="978992" cy="38929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7" name="Rectangle 39"/>
            <p:cNvSpPr>
              <a:spLocks noChangeArrowheads="1"/>
            </p:cNvSpPr>
            <p:nvPr/>
          </p:nvSpPr>
          <p:spPr bwMode="auto">
            <a:xfrm>
              <a:off x="2808726" y="3093086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Rectangle 10"/>
            <p:cNvSpPr>
              <a:spLocks noChangeArrowheads="1"/>
            </p:cNvSpPr>
            <p:nvPr/>
          </p:nvSpPr>
          <p:spPr bwMode="auto">
            <a:xfrm>
              <a:off x="2808726" y="2331808"/>
              <a:ext cx="978992" cy="37487"/>
            </a:xfrm>
            <a:prstGeom prst="rect">
              <a:avLst/>
            </a:pr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41"/>
            <p:cNvSpPr>
              <a:spLocks/>
            </p:cNvSpPr>
            <p:nvPr/>
          </p:nvSpPr>
          <p:spPr bwMode="auto">
            <a:xfrm>
              <a:off x="2808726" y="1949727"/>
              <a:ext cx="1022246" cy="4596500"/>
            </a:xfrm>
            <a:custGeom>
              <a:avLst/>
              <a:gdLst>
                <a:gd name="T0" fmla="*/ 0 w 709"/>
                <a:gd name="T1" fmla="*/ 26 h 3188"/>
                <a:gd name="T2" fmla="*/ 679 w 709"/>
                <a:gd name="T3" fmla="*/ 26 h 3188"/>
                <a:gd name="T4" fmla="*/ 679 w 709"/>
                <a:gd name="T5" fmla="*/ 3188 h 3188"/>
                <a:gd name="T6" fmla="*/ 709 w 709"/>
                <a:gd name="T7" fmla="*/ 3188 h 3188"/>
                <a:gd name="T8" fmla="*/ 709 w 709"/>
                <a:gd name="T9" fmla="*/ 26 h 3188"/>
                <a:gd name="T10" fmla="*/ 709 w 709"/>
                <a:gd name="T11" fmla="*/ 0 h 3188"/>
                <a:gd name="T12" fmla="*/ 709 w 709"/>
                <a:gd name="T13" fmla="*/ 0 h 3188"/>
                <a:gd name="T14" fmla="*/ 0 w 709"/>
                <a:gd name="T15" fmla="*/ 0 h 3188"/>
                <a:gd name="T16" fmla="*/ 0 w 709"/>
                <a:gd name="T17" fmla="*/ 26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9" h="3188">
                  <a:moveTo>
                    <a:pt x="0" y="26"/>
                  </a:moveTo>
                  <a:lnTo>
                    <a:pt x="679" y="26"/>
                  </a:lnTo>
                  <a:lnTo>
                    <a:pt x="679" y="3188"/>
                  </a:lnTo>
                  <a:lnTo>
                    <a:pt x="709" y="3188"/>
                  </a:lnTo>
                  <a:lnTo>
                    <a:pt x="709" y="26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 w="14288" cap="flat">
              <a:solidFill>
                <a:srgbClr val="5E6D7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78" name="krei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9" y="2679969"/>
            <a:ext cx="2795455" cy="2794000"/>
          </a:xfrm>
          <a:prstGeom prst="rect">
            <a:avLst/>
          </a:prstGeom>
        </p:spPr>
      </p:pic>
      <p:pic>
        <p:nvPicPr>
          <p:cNvPr id="79" name="hva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9" y="2679969"/>
            <a:ext cx="2795455" cy="2794000"/>
          </a:xfrm>
          <a:prstGeom prst="rect">
            <a:avLst/>
          </a:prstGeom>
        </p:spPr>
      </p:pic>
      <p:pic>
        <p:nvPicPr>
          <p:cNvPr id="80" name="light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9" y="2679969"/>
            <a:ext cx="2795455" cy="2794000"/>
          </a:xfrm>
          <a:prstGeom prst="rect">
            <a:avLst/>
          </a:prstGeom>
        </p:spPr>
      </p:pic>
      <p:pic>
        <p:nvPicPr>
          <p:cNvPr id="81" name="p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9" y="2679969"/>
            <a:ext cx="2795455" cy="2794000"/>
          </a:xfrm>
          <a:prstGeom prst="rect">
            <a:avLst/>
          </a:prstGeom>
        </p:spPr>
      </p:pic>
      <p:pic>
        <p:nvPicPr>
          <p:cNvPr id="82" name="safet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9" y="2679969"/>
            <a:ext cx="2795455" cy="2794000"/>
          </a:xfrm>
          <a:prstGeom prst="rect">
            <a:avLst/>
          </a:prstGeom>
        </p:spPr>
      </p:pic>
      <p:pic>
        <p:nvPicPr>
          <p:cNvPr id="84" name="securit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9" y="2679969"/>
            <a:ext cx="2795455" cy="2794000"/>
          </a:xfrm>
          <a:prstGeom prst="rect">
            <a:avLst/>
          </a:prstGeom>
        </p:spPr>
      </p:pic>
      <p:pic>
        <p:nvPicPr>
          <p:cNvPr id="85" name="desigo tx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680" y="2679969"/>
            <a:ext cx="2795455" cy="2794000"/>
          </a:xfrm>
          <a:prstGeom prst="rect">
            <a:avLst/>
          </a:prstGeom>
        </p:spPr>
      </p:pic>
      <p:graphicFrame>
        <p:nvGraphicFramePr>
          <p:cNvPr id="6" name="Objek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301225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050" name="think-cell Folie" r:id="rId10" imgW="360" imgH="360" progId="">
              <p:embed/>
            </p:oleObj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Desigo</a:t>
            </a:r>
            <a:r>
              <a:rPr lang="cs-CZ" dirty="0" smtClean="0"/>
              <a:t> CC – Smysluplná integrace</a:t>
            </a:r>
            <a:endParaRPr lang="en-US" b="0" dirty="0"/>
          </a:p>
        </p:txBody>
      </p:sp>
      <p:sp>
        <p:nvSpPr>
          <p:cNvPr id="72" name="Rechteck 71"/>
          <p:cNvSpPr/>
          <p:nvPr/>
        </p:nvSpPr>
        <p:spPr>
          <a:xfrm>
            <a:off x="6873698" y="2559592"/>
            <a:ext cx="38678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Optimalizovaná </a:t>
            </a:r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komfort</a:t>
            </a:r>
            <a:endParaRPr lang="de-DE" sz="20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echteck 72"/>
          <p:cNvSpPr/>
          <p:nvPr/>
        </p:nvSpPr>
        <p:spPr>
          <a:xfrm>
            <a:off x="6873697" y="3041960"/>
            <a:ext cx="4571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Dohled nad </a:t>
            </a:r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zvláštními událostmi</a:t>
            </a:r>
            <a:endParaRPr lang="de-DE" sz="20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Rechteck 73"/>
          <p:cNvSpPr/>
          <p:nvPr/>
        </p:nvSpPr>
        <p:spPr>
          <a:xfrm>
            <a:off x="6873698" y="3524328"/>
            <a:ext cx="4182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Smysluplné </a:t>
            </a:r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monitorování procesů</a:t>
            </a:r>
            <a:endParaRPr lang="de-DE" sz="20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Rechteck 74"/>
          <p:cNvSpPr/>
          <p:nvPr/>
        </p:nvSpPr>
        <p:spPr>
          <a:xfrm>
            <a:off x="6873698" y="4006696"/>
            <a:ext cx="38678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Snadná </a:t>
            </a:r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správa objektu</a:t>
            </a:r>
            <a:endParaRPr lang="de-DE" sz="20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6873698" y="4489065"/>
            <a:ext cx="4182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Trvalá </a:t>
            </a:r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optimalizace procesů</a:t>
            </a:r>
            <a:endParaRPr lang="de-DE" sz="20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6873698" y="2077224"/>
            <a:ext cx="4173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Bezpečné </a:t>
            </a:r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prostředí</a:t>
            </a:r>
            <a:endParaRPr lang="de-DE" sz="20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uppieren 137"/>
          <p:cNvGrpSpPr/>
          <p:nvPr/>
        </p:nvGrpSpPr>
        <p:grpSpPr>
          <a:xfrm>
            <a:off x="1882732" y="2377066"/>
            <a:ext cx="765318" cy="764920"/>
            <a:chOff x="4098925" y="2954338"/>
            <a:chExt cx="949325" cy="949325"/>
          </a:xfrm>
        </p:grpSpPr>
        <p:sp>
          <p:nvSpPr>
            <p:cNvPr id="139" name="Oval 10"/>
            <p:cNvSpPr>
              <a:spLocks noChangeArrowheads="1"/>
            </p:cNvSpPr>
            <p:nvPr/>
          </p:nvSpPr>
          <p:spPr bwMode="auto">
            <a:xfrm>
              <a:off x="4235450" y="3090863"/>
              <a:ext cx="676275" cy="676275"/>
            </a:xfrm>
            <a:prstGeom prst="ellipse">
              <a:avLst/>
            </a:prstGeom>
            <a:solidFill>
              <a:srgbClr val="C8C8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Freeform 11"/>
            <p:cNvSpPr>
              <a:spLocks noEditPoints="1"/>
            </p:cNvSpPr>
            <p:nvPr/>
          </p:nvSpPr>
          <p:spPr bwMode="auto">
            <a:xfrm>
              <a:off x="4098925" y="2954338"/>
              <a:ext cx="949325" cy="949325"/>
            </a:xfrm>
            <a:custGeom>
              <a:avLst/>
              <a:gdLst>
                <a:gd name="T0" fmla="*/ 250 w 250"/>
                <a:gd name="T1" fmla="*/ 125 h 250"/>
                <a:gd name="T2" fmla="*/ 244 w 250"/>
                <a:gd name="T3" fmla="*/ 86 h 250"/>
                <a:gd name="T4" fmla="*/ 226 w 250"/>
                <a:gd name="T5" fmla="*/ 51 h 250"/>
                <a:gd name="T6" fmla="*/ 199 w 250"/>
                <a:gd name="T7" fmla="*/ 24 h 250"/>
                <a:gd name="T8" fmla="*/ 164 w 250"/>
                <a:gd name="T9" fmla="*/ 6 h 250"/>
                <a:gd name="T10" fmla="*/ 125 w 250"/>
                <a:gd name="T11" fmla="*/ 0 h 250"/>
                <a:gd name="T12" fmla="*/ 86 w 250"/>
                <a:gd name="T13" fmla="*/ 6 h 250"/>
                <a:gd name="T14" fmla="*/ 51 w 250"/>
                <a:gd name="T15" fmla="*/ 24 h 250"/>
                <a:gd name="T16" fmla="*/ 24 w 250"/>
                <a:gd name="T17" fmla="*/ 51 h 250"/>
                <a:gd name="T18" fmla="*/ 6 w 250"/>
                <a:gd name="T19" fmla="*/ 86 h 250"/>
                <a:gd name="T20" fmla="*/ 0 w 250"/>
                <a:gd name="T21" fmla="*/ 125 h 250"/>
                <a:gd name="T22" fmla="*/ 6 w 250"/>
                <a:gd name="T23" fmla="*/ 164 h 250"/>
                <a:gd name="T24" fmla="*/ 24 w 250"/>
                <a:gd name="T25" fmla="*/ 199 h 250"/>
                <a:gd name="T26" fmla="*/ 51 w 250"/>
                <a:gd name="T27" fmla="*/ 227 h 250"/>
                <a:gd name="T28" fmla="*/ 86 w 250"/>
                <a:gd name="T29" fmla="*/ 244 h 250"/>
                <a:gd name="T30" fmla="*/ 125 w 250"/>
                <a:gd name="T31" fmla="*/ 250 h 250"/>
                <a:gd name="T32" fmla="*/ 164 w 250"/>
                <a:gd name="T33" fmla="*/ 244 h 250"/>
                <a:gd name="T34" fmla="*/ 199 w 250"/>
                <a:gd name="T35" fmla="*/ 227 h 250"/>
                <a:gd name="T36" fmla="*/ 226 w 250"/>
                <a:gd name="T37" fmla="*/ 199 h 250"/>
                <a:gd name="T38" fmla="*/ 244 w 250"/>
                <a:gd name="T39" fmla="*/ 164 h 250"/>
                <a:gd name="T40" fmla="*/ 227 w 250"/>
                <a:gd name="T41" fmla="*/ 125 h 250"/>
                <a:gd name="T42" fmla="*/ 226 w 250"/>
                <a:gd name="T43" fmla="*/ 142 h 250"/>
                <a:gd name="T44" fmla="*/ 216 w 250"/>
                <a:gd name="T45" fmla="*/ 172 h 250"/>
                <a:gd name="T46" fmla="*/ 197 w 250"/>
                <a:gd name="T47" fmla="*/ 198 h 250"/>
                <a:gd name="T48" fmla="*/ 171 w 250"/>
                <a:gd name="T49" fmla="*/ 217 h 250"/>
                <a:gd name="T50" fmla="*/ 140 w 250"/>
                <a:gd name="T51" fmla="*/ 226 h 250"/>
                <a:gd name="T52" fmla="*/ 108 w 250"/>
                <a:gd name="T53" fmla="*/ 226 h 250"/>
                <a:gd name="T54" fmla="*/ 78 w 250"/>
                <a:gd name="T55" fmla="*/ 216 h 250"/>
                <a:gd name="T56" fmla="*/ 52 w 250"/>
                <a:gd name="T57" fmla="*/ 197 h 250"/>
                <a:gd name="T58" fmla="*/ 34 w 250"/>
                <a:gd name="T59" fmla="*/ 171 h 250"/>
                <a:gd name="T60" fmla="*/ 24 w 250"/>
                <a:gd name="T61" fmla="*/ 140 h 250"/>
                <a:gd name="T62" fmla="*/ 24 w 250"/>
                <a:gd name="T63" fmla="*/ 110 h 250"/>
                <a:gd name="T64" fmla="*/ 34 w 250"/>
                <a:gd name="T65" fmla="*/ 79 h 250"/>
                <a:gd name="T66" fmla="*/ 52 w 250"/>
                <a:gd name="T67" fmla="*/ 53 h 250"/>
                <a:gd name="T68" fmla="*/ 78 w 250"/>
                <a:gd name="T69" fmla="*/ 34 h 250"/>
                <a:gd name="T70" fmla="*/ 108 w 250"/>
                <a:gd name="T71" fmla="*/ 24 h 250"/>
                <a:gd name="T72" fmla="*/ 140 w 250"/>
                <a:gd name="T73" fmla="*/ 24 h 250"/>
                <a:gd name="T74" fmla="*/ 171 w 250"/>
                <a:gd name="T75" fmla="*/ 34 h 250"/>
                <a:gd name="T76" fmla="*/ 197 w 250"/>
                <a:gd name="T77" fmla="*/ 52 h 250"/>
                <a:gd name="T78" fmla="*/ 216 w 250"/>
                <a:gd name="T79" fmla="*/ 78 h 250"/>
                <a:gd name="T80" fmla="*/ 226 w 250"/>
                <a:gd name="T81" fmla="*/ 108 h 250"/>
                <a:gd name="T82" fmla="*/ 227 w 250"/>
                <a:gd name="T83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0" h="250">
                  <a:moveTo>
                    <a:pt x="235" y="142"/>
                  </a:moveTo>
                  <a:cubicBezTo>
                    <a:pt x="250" y="125"/>
                    <a:pt x="250" y="125"/>
                    <a:pt x="250" y="125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44" y="86"/>
                    <a:pt x="244" y="86"/>
                    <a:pt x="244" y="86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6" y="51"/>
                    <a:pt x="226" y="51"/>
                    <a:pt x="226" y="51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64" y="6"/>
                    <a:pt x="164" y="6"/>
                    <a:pt x="164" y="6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51" y="227"/>
                    <a:pt x="51" y="227"/>
                    <a:pt x="51" y="227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108" y="235"/>
                    <a:pt x="108" y="235"/>
                    <a:pt x="108" y="235"/>
                  </a:cubicBezTo>
                  <a:cubicBezTo>
                    <a:pt x="125" y="250"/>
                    <a:pt x="125" y="250"/>
                    <a:pt x="125" y="250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64" y="244"/>
                    <a:pt x="164" y="244"/>
                    <a:pt x="164" y="244"/>
                  </a:cubicBezTo>
                  <a:cubicBezTo>
                    <a:pt x="175" y="224"/>
                    <a:pt x="175" y="224"/>
                    <a:pt x="175" y="224"/>
                  </a:cubicBezTo>
                  <a:cubicBezTo>
                    <a:pt x="199" y="227"/>
                    <a:pt x="199" y="227"/>
                    <a:pt x="199" y="227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26" y="199"/>
                    <a:pt x="226" y="199"/>
                    <a:pt x="226" y="199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44" y="164"/>
                    <a:pt x="244" y="164"/>
                    <a:pt x="244" y="164"/>
                  </a:cubicBezTo>
                  <a:lnTo>
                    <a:pt x="235" y="142"/>
                  </a:lnTo>
                  <a:close/>
                  <a:moveTo>
                    <a:pt x="227" y="125"/>
                  </a:moveTo>
                  <a:cubicBezTo>
                    <a:pt x="227" y="130"/>
                    <a:pt x="227" y="135"/>
                    <a:pt x="226" y="140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24" y="152"/>
                    <a:pt x="221" y="162"/>
                    <a:pt x="217" y="171"/>
                  </a:cubicBezTo>
                  <a:cubicBezTo>
                    <a:pt x="216" y="172"/>
                    <a:pt x="216" y="172"/>
                    <a:pt x="216" y="172"/>
                  </a:cubicBezTo>
                  <a:cubicBezTo>
                    <a:pt x="211" y="181"/>
                    <a:pt x="205" y="189"/>
                    <a:pt x="198" y="197"/>
                  </a:cubicBezTo>
                  <a:cubicBezTo>
                    <a:pt x="197" y="198"/>
                    <a:pt x="197" y="198"/>
                    <a:pt x="197" y="198"/>
                  </a:cubicBezTo>
                  <a:cubicBezTo>
                    <a:pt x="189" y="205"/>
                    <a:pt x="181" y="211"/>
                    <a:pt x="172" y="216"/>
                  </a:cubicBezTo>
                  <a:cubicBezTo>
                    <a:pt x="171" y="217"/>
                    <a:pt x="171" y="217"/>
                    <a:pt x="171" y="217"/>
                  </a:cubicBezTo>
                  <a:cubicBezTo>
                    <a:pt x="162" y="221"/>
                    <a:pt x="152" y="224"/>
                    <a:pt x="142" y="226"/>
                  </a:cubicBezTo>
                  <a:cubicBezTo>
                    <a:pt x="140" y="226"/>
                    <a:pt x="140" y="226"/>
                    <a:pt x="140" y="226"/>
                  </a:cubicBezTo>
                  <a:cubicBezTo>
                    <a:pt x="130" y="228"/>
                    <a:pt x="120" y="228"/>
                    <a:pt x="110" y="226"/>
                  </a:cubicBezTo>
                  <a:cubicBezTo>
                    <a:pt x="108" y="226"/>
                    <a:pt x="108" y="226"/>
                    <a:pt x="108" y="226"/>
                  </a:cubicBezTo>
                  <a:cubicBezTo>
                    <a:pt x="98" y="224"/>
                    <a:pt x="88" y="221"/>
                    <a:pt x="79" y="217"/>
                  </a:cubicBezTo>
                  <a:cubicBezTo>
                    <a:pt x="78" y="216"/>
                    <a:pt x="78" y="216"/>
                    <a:pt x="78" y="216"/>
                  </a:cubicBezTo>
                  <a:cubicBezTo>
                    <a:pt x="69" y="211"/>
                    <a:pt x="61" y="205"/>
                    <a:pt x="53" y="198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45" y="189"/>
                    <a:pt x="39" y="181"/>
                    <a:pt x="34" y="172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29" y="162"/>
                    <a:pt x="26" y="152"/>
                    <a:pt x="24" y="142"/>
                  </a:cubicBezTo>
                  <a:cubicBezTo>
                    <a:pt x="24" y="140"/>
                    <a:pt x="24" y="140"/>
                    <a:pt x="24" y="140"/>
                  </a:cubicBezTo>
                  <a:cubicBezTo>
                    <a:pt x="23" y="135"/>
                    <a:pt x="23" y="130"/>
                    <a:pt x="23" y="125"/>
                  </a:cubicBezTo>
                  <a:cubicBezTo>
                    <a:pt x="23" y="120"/>
                    <a:pt x="23" y="115"/>
                    <a:pt x="24" y="110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6" y="98"/>
                    <a:pt x="29" y="88"/>
                    <a:pt x="34" y="79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69"/>
                    <a:pt x="45" y="61"/>
                    <a:pt x="52" y="53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61" y="45"/>
                    <a:pt x="69" y="39"/>
                    <a:pt x="78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8" y="29"/>
                    <a:pt x="98" y="26"/>
                    <a:pt x="108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20" y="22"/>
                    <a:pt x="130" y="22"/>
                    <a:pt x="140" y="24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52" y="26"/>
                    <a:pt x="162" y="29"/>
                    <a:pt x="171" y="34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81" y="39"/>
                    <a:pt x="189" y="45"/>
                    <a:pt x="197" y="52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205" y="61"/>
                    <a:pt x="211" y="69"/>
                    <a:pt x="216" y="78"/>
                  </a:cubicBezTo>
                  <a:cubicBezTo>
                    <a:pt x="217" y="79"/>
                    <a:pt x="217" y="79"/>
                    <a:pt x="217" y="79"/>
                  </a:cubicBezTo>
                  <a:cubicBezTo>
                    <a:pt x="221" y="88"/>
                    <a:pt x="224" y="98"/>
                    <a:pt x="226" y="108"/>
                  </a:cubicBezTo>
                  <a:cubicBezTo>
                    <a:pt x="226" y="110"/>
                    <a:pt x="226" y="110"/>
                    <a:pt x="226" y="110"/>
                  </a:cubicBezTo>
                  <a:cubicBezTo>
                    <a:pt x="227" y="115"/>
                    <a:pt x="227" y="120"/>
                    <a:pt x="227" y="125"/>
                  </a:cubicBezTo>
                  <a:close/>
                </a:path>
              </a:pathLst>
            </a:custGeom>
            <a:solidFill>
              <a:srgbClr val="C8C8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86" name="Rechteck 85"/>
          <p:cNvSpPr/>
          <p:nvPr/>
        </p:nvSpPr>
        <p:spPr>
          <a:xfrm>
            <a:off x="6873698" y="4943290"/>
            <a:ext cx="4182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Kompletní </a:t>
            </a:r>
            <a:r>
              <a:rPr lang="cs-CZ" sz="1600" b="1" dirty="0" smtClean="0">
                <a:solidFill>
                  <a:srgbClr val="3C91A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nabídka služeb</a:t>
            </a:r>
            <a:endParaRPr lang="de-DE" sz="2000" b="1" dirty="0">
              <a:solidFill>
                <a:srgbClr val="3C91AF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BainBulletsConfiguration" hidden="1"/>
          <p:cNvSpPr txBox="1"/>
          <p:nvPr/>
        </p:nvSpPr>
        <p:spPr>
          <a:xfrm>
            <a:off x="12707" y="12700"/>
            <a:ext cx="8894630" cy="1692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de-DE" sz="100" dirty="0" smtClean="0">
              <a:solidFill>
                <a:srgbClr val="FFFFFF"/>
              </a:solidFill>
            </a:endParaRPr>
          </a:p>
        </p:txBody>
      </p:sp>
      <p:sp>
        <p:nvSpPr>
          <p:cNvPr id="87" name="Rechteck 86"/>
          <p:cNvSpPr/>
          <p:nvPr/>
        </p:nvSpPr>
        <p:spPr>
          <a:xfrm>
            <a:off x="627062" y="1410597"/>
            <a:ext cx="83180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b="1" dirty="0" err="1" smtClean="0">
                <a:solidFill>
                  <a:schemeClr val="bg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Desigo</a:t>
            </a:r>
            <a:r>
              <a:rPr lang="cs-CZ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CC – Úplná integrace</a:t>
            </a:r>
            <a:endParaRPr lang="de-DE" dirty="0">
              <a:solidFill>
                <a:schemeClr val="bg2">
                  <a:lumMod val="5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uppieren 17"/>
          <p:cNvGrpSpPr/>
          <p:nvPr/>
        </p:nvGrpSpPr>
        <p:grpSpPr>
          <a:xfrm>
            <a:off x="9439222" y="6473684"/>
            <a:ext cx="338139" cy="252412"/>
            <a:chOff x="8639175" y="106363"/>
            <a:chExt cx="338139" cy="252412"/>
          </a:xfrm>
        </p:grpSpPr>
        <p:sp>
          <p:nvSpPr>
            <p:cNvPr id="90" name="AutoShape 8"/>
            <p:cNvSpPr>
              <a:spLocks noChangeAspect="1" noChangeArrowheads="1" noTextEdit="1"/>
            </p:cNvSpPr>
            <p:nvPr/>
          </p:nvSpPr>
          <p:spPr bwMode="auto">
            <a:xfrm>
              <a:off x="8639175" y="106363"/>
              <a:ext cx="304800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Line 10"/>
            <p:cNvSpPr>
              <a:spLocks noChangeShapeType="1"/>
            </p:cNvSpPr>
            <p:nvPr/>
          </p:nvSpPr>
          <p:spPr bwMode="auto">
            <a:xfrm>
              <a:off x="8977314" y="115888"/>
              <a:ext cx="0" cy="233362"/>
            </a:xfrm>
            <a:prstGeom prst="line">
              <a:avLst/>
            </a:prstGeom>
            <a:noFill/>
            <a:ln w="28575" cap="rnd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Line 11"/>
            <p:cNvSpPr>
              <a:spLocks noChangeShapeType="1"/>
            </p:cNvSpPr>
            <p:nvPr/>
          </p:nvSpPr>
          <p:spPr bwMode="auto">
            <a:xfrm>
              <a:off x="8683626" y="234950"/>
              <a:ext cx="184150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Freeform 12"/>
            <p:cNvSpPr>
              <a:spLocks/>
            </p:cNvSpPr>
            <p:nvPr/>
          </p:nvSpPr>
          <p:spPr bwMode="auto">
            <a:xfrm rot="10800000">
              <a:off x="8853490" y="177800"/>
              <a:ext cx="98425" cy="114300"/>
            </a:xfrm>
            <a:custGeom>
              <a:avLst/>
              <a:gdLst>
                <a:gd name="T0" fmla="*/ 62 w 62"/>
                <a:gd name="T1" fmla="*/ 72 h 72"/>
                <a:gd name="T2" fmla="*/ 0 w 62"/>
                <a:gd name="T3" fmla="*/ 36 h 72"/>
                <a:gd name="T4" fmla="*/ 62 w 62"/>
                <a:gd name="T5" fmla="*/ 0 h 72"/>
                <a:gd name="T6" fmla="*/ 62 w 6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72">
                  <a:moveTo>
                    <a:pt x="62" y="72"/>
                  </a:moveTo>
                  <a:lnTo>
                    <a:pt x="0" y="36"/>
                  </a:lnTo>
                  <a:lnTo>
                    <a:pt x="62" y="0"/>
                  </a:lnTo>
                  <a:lnTo>
                    <a:pt x="62" y="7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0" name="Gruppieren 6"/>
          <p:cNvGrpSpPr/>
          <p:nvPr/>
        </p:nvGrpSpPr>
        <p:grpSpPr>
          <a:xfrm>
            <a:off x="8242928" y="6478137"/>
            <a:ext cx="314325" cy="252412"/>
            <a:chOff x="249238" y="96838"/>
            <a:chExt cx="314325" cy="252412"/>
          </a:xfrm>
        </p:grpSpPr>
        <p:sp>
          <p:nvSpPr>
            <p:cNvPr id="1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0825" y="96838"/>
              <a:ext cx="311150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295275" y="142875"/>
              <a:ext cx="222250" cy="206375"/>
            </a:xfrm>
            <a:custGeom>
              <a:avLst/>
              <a:gdLst>
                <a:gd name="T0" fmla="*/ 560 w 1087"/>
                <a:gd name="T1" fmla="*/ 0 h 1010"/>
                <a:gd name="T2" fmla="*/ 0 w 1087"/>
                <a:gd name="T3" fmla="*/ 478 h 1010"/>
                <a:gd name="T4" fmla="*/ 2 w 1087"/>
                <a:gd name="T5" fmla="*/ 491 h 1010"/>
                <a:gd name="T6" fmla="*/ 0 w 1087"/>
                <a:gd name="T7" fmla="*/ 506 h 1010"/>
                <a:gd name="T8" fmla="*/ 0 w 1087"/>
                <a:gd name="T9" fmla="*/ 971 h 1010"/>
                <a:gd name="T10" fmla="*/ 40 w 1087"/>
                <a:gd name="T11" fmla="*/ 1010 h 1010"/>
                <a:gd name="T12" fmla="*/ 408 w 1087"/>
                <a:gd name="T13" fmla="*/ 1010 h 1010"/>
                <a:gd name="T14" fmla="*/ 408 w 1087"/>
                <a:gd name="T15" fmla="*/ 621 h 1010"/>
                <a:gd name="T16" fmla="*/ 679 w 1087"/>
                <a:gd name="T17" fmla="*/ 621 h 1010"/>
                <a:gd name="T18" fmla="*/ 679 w 1087"/>
                <a:gd name="T19" fmla="*/ 1010 h 1010"/>
                <a:gd name="T20" fmla="*/ 1043 w 1087"/>
                <a:gd name="T21" fmla="*/ 1010 h 1010"/>
                <a:gd name="T22" fmla="*/ 1087 w 1087"/>
                <a:gd name="T23" fmla="*/ 971 h 1010"/>
                <a:gd name="T24" fmla="*/ 1087 w 1087"/>
                <a:gd name="T25" fmla="*/ 506 h 1010"/>
                <a:gd name="T26" fmla="*/ 1085 w 1087"/>
                <a:gd name="T27" fmla="*/ 492 h 1010"/>
                <a:gd name="T28" fmla="*/ 1087 w 1087"/>
                <a:gd name="T29" fmla="*/ 478 h 1010"/>
                <a:gd name="T30" fmla="*/ 560 w 1087"/>
                <a:gd name="T31" fmla="*/ 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7" h="1010">
                  <a:moveTo>
                    <a:pt x="560" y="0"/>
                  </a:moveTo>
                  <a:cubicBezTo>
                    <a:pt x="551" y="0"/>
                    <a:pt x="0" y="478"/>
                    <a:pt x="0" y="478"/>
                  </a:cubicBezTo>
                  <a:cubicBezTo>
                    <a:pt x="0" y="483"/>
                    <a:pt x="1" y="487"/>
                    <a:pt x="2" y="491"/>
                  </a:cubicBezTo>
                  <a:cubicBezTo>
                    <a:pt x="0" y="496"/>
                    <a:pt x="0" y="501"/>
                    <a:pt x="0" y="506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0" y="992"/>
                    <a:pt x="11" y="1010"/>
                    <a:pt x="40" y="1010"/>
                  </a:cubicBezTo>
                  <a:cubicBezTo>
                    <a:pt x="408" y="1010"/>
                    <a:pt x="408" y="1010"/>
                    <a:pt x="408" y="1010"/>
                  </a:cubicBezTo>
                  <a:cubicBezTo>
                    <a:pt x="408" y="621"/>
                    <a:pt x="408" y="621"/>
                    <a:pt x="408" y="621"/>
                  </a:cubicBezTo>
                  <a:cubicBezTo>
                    <a:pt x="679" y="621"/>
                    <a:pt x="679" y="621"/>
                    <a:pt x="679" y="621"/>
                  </a:cubicBezTo>
                  <a:cubicBezTo>
                    <a:pt x="679" y="1010"/>
                    <a:pt x="679" y="1010"/>
                    <a:pt x="679" y="1010"/>
                  </a:cubicBezTo>
                  <a:cubicBezTo>
                    <a:pt x="1043" y="1010"/>
                    <a:pt x="1043" y="1010"/>
                    <a:pt x="1043" y="1010"/>
                  </a:cubicBezTo>
                  <a:cubicBezTo>
                    <a:pt x="1071" y="1010"/>
                    <a:pt x="1087" y="992"/>
                    <a:pt x="1087" y="971"/>
                  </a:cubicBezTo>
                  <a:cubicBezTo>
                    <a:pt x="1087" y="506"/>
                    <a:pt x="1087" y="506"/>
                    <a:pt x="1087" y="506"/>
                  </a:cubicBezTo>
                  <a:cubicBezTo>
                    <a:pt x="1087" y="501"/>
                    <a:pt x="1086" y="496"/>
                    <a:pt x="1085" y="492"/>
                  </a:cubicBezTo>
                  <a:cubicBezTo>
                    <a:pt x="1086" y="488"/>
                    <a:pt x="1087" y="483"/>
                    <a:pt x="1087" y="478"/>
                  </a:cubicBezTo>
                  <a:lnTo>
                    <a:pt x="56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Freeform 6"/>
            <p:cNvSpPr>
              <a:spLocks/>
            </p:cNvSpPr>
            <p:nvPr/>
          </p:nvSpPr>
          <p:spPr bwMode="auto">
            <a:xfrm>
              <a:off x="249238" y="96838"/>
              <a:ext cx="314325" cy="152400"/>
            </a:xfrm>
            <a:custGeom>
              <a:avLst/>
              <a:gdLst>
                <a:gd name="T0" fmla="*/ 1503 w 1529"/>
                <a:gd name="T1" fmla="*/ 632 h 740"/>
                <a:gd name="T2" fmla="*/ 823 w 1529"/>
                <a:gd name="T3" fmla="*/ 17 h 740"/>
                <a:gd name="T4" fmla="*/ 774 w 1529"/>
                <a:gd name="T5" fmla="*/ 3 h 740"/>
                <a:gd name="T6" fmla="*/ 726 w 1529"/>
                <a:gd name="T7" fmla="*/ 17 h 740"/>
                <a:gd name="T8" fmla="*/ 27 w 1529"/>
                <a:gd name="T9" fmla="*/ 638 h 740"/>
                <a:gd name="T10" fmla="*/ 22 w 1529"/>
                <a:gd name="T11" fmla="*/ 720 h 740"/>
                <a:gd name="T12" fmla="*/ 65 w 1529"/>
                <a:gd name="T13" fmla="*/ 740 h 740"/>
                <a:gd name="T14" fmla="*/ 104 w 1529"/>
                <a:gd name="T15" fmla="*/ 725 h 740"/>
                <a:gd name="T16" fmla="*/ 774 w 1529"/>
                <a:gd name="T17" fmla="*/ 130 h 740"/>
                <a:gd name="T18" fmla="*/ 1425 w 1529"/>
                <a:gd name="T19" fmla="*/ 719 h 740"/>
                <a:gd name="T20" fmla="*/ 1464 w 1529"/>
                <a:gd name="T21" fmla="*/ 734 h 740"/>
                <a:gd name="T22" fmla="*/ 1507 w 1529"/>
                <a:gd name="T23" fmla="*/ 715 h 740"/>
                <a:gd name="T24" fmla="*/ 1503 w 1529"/>
                <a:gd name="T25" fmla="*/ 63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9" h="740">
                  <a:moveTo>
                    <a:pt x="1503" y="632"/>
                  </a:moveTo>
                  <a:cubicBezTo>
                    <a:pt x="823" y="17"/>
                    <a:pt x="823" y="17"/>
                    <a:pt x="823" y="17"/>
                  </a:cubicBezTo>
                  <a:cubicBezTo>
                    <a:pt x="809" y="4"/>
                    <a:pt x="791" y="0"/>
                    <a:pt x="774" y="3"/>
                  </a:cubicBezTo>
                  <a:cubicBezTo>
                    <a:pt x="757" y="0"/>
                    <a:pt x="739" y="4"/>
                    <a:pt x="726" y="17"/>
                  </a:cubicBezTo>
                  <a:cubicBezTo>
                    <a:pt x="27" y="638"/>
                    <a:pt x="27" y="638"/>
                    <a:pt x="27" y="638"/>
                  </a:cubicBezTo>
                  <a:cubicBezTo>
                    <a:pt x="2" y="659"/>
                    <a:pt x="0" y="696"/>
                    <a:pt x="22" y="720"/>
                  </a:cubicBezTo>
                  <a:cubicBezTo>
                    <a:pt x="33" y="733"/>
                    <a:pt x="49" y="740"/>
                    <a:pt x="65" y="740"/>
                  </a:cubicBezTo>
                  <a:cubicBezTo>
                    <a:pt x="79" y="740"/>
                    <a:pt x="93" y="735"/>
                    <a:pt x="104" y="725"/>
                  </a:cubicBezTo>
                  <a:cubicBezTo>
                    <a:pt x="774" y="130"/>
                    <a:pt x="774" y="130"/>
                    <a:pt x="774" y="130"/>
                  </a:cubicBezTo>
                  <a:cubicBezTo>
                    <a:pt x="1425" y="719"/>
                    <a:pt x="1425" y="719"/>
                    <a:pt x="1425" y="719"/>
                  </a:cubicBezTo>
                  <a:cubicBezTo>
                    <a:pt x="1436" y="729"/>
                    <a:pt x="1450" y="734"/>
                    <a:pt x="1464" y="734"/>
                  </a:cubicBezTo>
                  <a:cubicBezTo>
                    <a:pt x="1480" y="734"/>
                    <a:pt x="1495" y="727"/>
                    <a:pt x="1507" y="715"/>
                  </a:cubicBezTo>
                  <a:cubicBezTo>
                    <a:pt x="1529" y="691"/>
                    <a:pt x="1527" y="654"/>
                    <a:pt x="1503" y="632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" name="Gruppieren 17"/>
          <p:cNvGrpSpPr/>
          <p:nvPr/>
        </p:nvGrpSpPr>
        <p:grpSpPr>
          <a:xfrm rot="10800000">
            <a:off x="8748859" y="6479294"/>
            <a:ext cx="338139" cy="252412"/>
            <a:chOff x="8639175" y="106363"/>
            <a:chExt cx="338139" cy="252412"/>
          </a:xfrm>
        </p:grpSpPr>
        <p:sp>
          <p:nvSpPr>
            <p:cNvPr id="147" name="AutoShape 8"/>
            <p:cNvSpPr>
              <a:spLocks noChangeAspect="1" noChangeArrowheads="1" noTextEdit="1"/>
            </p:cNvSpPr>
            <p:nvPr/>
          </p:nvSpPr>
          <p:spPr bwMode="auto">
            <a:xfrm>
              <a:off x="8639175" y="106363"/>
              <a:ext cx="304800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8" name="Line 10"/>
            <p:cNvSpPr>
              <a:spLocks noChangeShapeType="1"/>
            </p:cNvSpPr>
            <p:nvPr/>
          </p:nvSpPr>
          <p:spPr bwMode="auto">
            <a:xfrm>
              <a:off x="8977314" y="115888"/>
              <a:ext cx="0" cy="233362"/>
            </a:xfrm>
            <a:prstGeom prst="line">
              <a:avLst/>
            </a:prstGeom>
            <a:noFill/>
            <a:ln w="28575" cap="rnd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9" name="Line 11"/>
            <p:cNvSpPr>
              <a:spLocks noChangeShapeType="1"/>
            </p:cNvSpPr>
            <p:nvPr/>
          </p:nvSpPr>
          <p:spPr bwMode="auto">
            <a:xfrm>
              <a:off x="8683626" y="234950"/>
              <a:ext cx="184150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0" name="Freeform 12"/>
            <p:cNvSpPr>
              <a:spLocks/>
            </p:cNvSpPr>
            <p:nvPr/>
          </p:nvSpPr>
          <p:spPr bwMode="auto">
            <a:xfrm rot="10800000">
              <a:off x="8853490" y="177800"/>
              <a:ext cx="98425" cy="114300"/>
            </a:xfrm>
            <a:custGeom>
              <a:avLst/>
              <a:gdLst>
                <a:gd name="T0" fmla="*/ 62 w 62"/>
                <a:gd name="T1" fmla="*/ 72 h 72"/>
                <a:gd name="T2" fmla="*/ 0 w 62"/>
                <a:gd name="T3" fmla="*/ 36 h 72"/>
                <a:gd name="T4" fmla="*/ 62 w 62"/>
                <a:gd name="T5" fmla="*/ 0 h 72"/>
                <a:gd name="T6" fmla="*/ 62 w 6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72">
                  <a:moveTo>
                    <a:pt x="62" y="72"/>
                  </a:moveTo>
                  <a:lnTo>
                    <a:pt x="0" y="36"/>
                  </a:lnTo>
                  <a:lnTo>
                    <a:pt x="62" y="0"/>
                  </a:lnTo>
                  <a:lnTo>
                    <a:pt x="62" y="7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51" name="Rectangle 150">
            <a:hlinkClick r:id="rId11" action="ppaction://hlinksldjump"/>
          </p:cNvPr>
          <p:cNvSpPr/>
          <p:nvPr/>
        </p:nvSpPr>
        <p:spPr bwMode="auto">
          <a:xfrm>
            <a:off x="8145075" y="6361028"/>
            <a:ext cx="451933" cy="429370"/>
          </a:xfrm>
          <a:prstGeom prst="rect">
            <a:avLst/>
          </a:prstGeom>
          <a:solidFill>
            <a:srgbClr val="BECDD7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152" name="Rectangle 151">
            <a:hlinkClick r:id="rId12" action="ppaction://hlinksldjump"/>
          </p:cNvPr>
          <p:cNvSpPr/>
          <p:nvPr/>
        </p:nvSpPr>
        <p:spPr bwMode="auto">
          <a:xfrm>
            <a:off x="8713145" y="6361028"/>
            <a:ext cx="451933" cy="429370"/>
          </a:xfrm>
          <a:prstGeom prst="rect">
            <a:avLst/>
          </a:prstGeom>
          <a:solidFill>
            <a:srgbClr val="BECDD7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153" name="Rectangle 152">
            <a:hlinkClick r:id="" action="ppaction://noaction"/>
          </p:cNvPr>
          <p:cNvSpPr/>
          <p:nvPr/>
        </p:nvSpPr>
        <p:spPr bwMode="auto">
          <a:xfrm>
            <a:off x="9333379" y="6361028"/>
            <a:ext cx="451933" cy="429370"/>
          </a:xfrm>
          <a:prstGeom prst="rect">
            <a:avLst/>
          </a:prstGeom>
          <a:solidFill>
            <a:srgbClr val="BECDD7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pic>
        <p:nvPicPr>
          <p:cNvPr id="158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75" y="29628"/>
            <a:ext cx="562458" cy="55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18275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48000" decel="47000" autoRev="1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ccel="48000" decel="4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48000" decel="4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48000" decel="4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9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ccel="48000" decel="4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00"/>
                            </p:stCondLst>
                            <p:childTnLst>
                              <p:par>
                                <p:cTn id="4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  <p:bldP spid="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88" y="1340768"/>
            <a:ext cx="113061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29628"/>
            <a:ext cx="562458" cy="55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1" y="11875"/>
            <a:ext cx="12198351" cy="6853059"/>
            <a:chOff x="-1" y="11875"/>
            <a:chExt cx="12198351" cy="6853059"/>
          </a:xfrm>
        </p:grpSpPr>
        <p:pic>
          <p:nvPicPr>
            <p:cNvPr id="1280002" name="Picture 2" descr="Sci Fi - Artistic  Planet Spaceship Warrior Aliens Landscape Wallpap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11875"/>
              <a:ext cx="12198351" cy="6853059"/>
            </a:xfrm>
            <a:prstGeom prst="rect">
              <a:avLst/>
            </a:prstGeom>
            <a:noFill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249" y="1634076"/>
              <a:ext cx="2042883" cy="1723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 descr="New terahertz  tuner could find applications in security scanners. (Courtesy: iStockphoto/cornishman)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6406" y="3795515"/>
              <a:ext cx="1542197" cy="1355989"/>
            </a:xfrm>
            <a:prstGeom prst="rect">
              <a:avLst/>
            </a:prstGeom>
            <a:noFill/>
          </p:spPr>
        </p:pic>
        <p:pic>
          <p:nvPicPr>
            <p:cNvPr id="128000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7455" y="3534697"/>
              <a:ext cx="658396" cy="1614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593" y="1634076"/>
              <a:ext cx="2406249" cy="1746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80004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65238" y="3534697"/>
              <a:ext cx="1630362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0005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806047" y="1821409"/>
              <a:ext cx="2199283" cy="1230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0007" name="Picture 7" descr="Výsledek obrázku pro cctv 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671908" y="3412021"/>
              <a:ext cx="3384548" cy="209014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cdtRectangle 4 Id10957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smtClean="0"/>
              <a:t>Kontakt</a:t>
            </a:r>
            <a:endParaRPr lang="en-US" noProof="0" dirty="0" smtClean="0"/>
          </a:p>
        </p:txBody>
      </p:sp>
      <p:sp>
        <p:nvSpPr>
          <p:cNvPr id="8" name="cdtText Placeholder 7 Id8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cs-CZ" b="1" dirty="0" smtClean="0"/>
              <a:t>Radek Zachoval, BA (Hons)</a:t>
            </a:r>
            <a:r>
              <a:rPr lang="en-US" dirty="0"/>
              <a:t/>
            </a:r>
            <a:br>
              <a:rPr lang="en-US" dirty="0"/>
            </a:br>
            <a:r>
              <a:rPr lang="cs-CZ" dirty="0" smtClean="0"/>
              <a:t>Vedoucí oddělení Technical </a:t>
            </a:r>
            <a:r>
              <a:rPr lang="cs-CZ" dirty="0" err="1" smtClean="0"/>
              <a:t>Sales</a:t>
            </a:r>
            <a:r>
              <a:rPr lang="en-US" dirty="0"/>
              <a:t/>
            </a:r>
            <a:br>
              <a:rPr lang="en-US" dirty="0"/>
            </a:br>
            <a:r>
              <a:rPr lang="cs-CZ" dirty="0" smtClean="0"/>
              <a:t>Siemens </a:t>
            </a:r>
            <a:r>
              <a:rPr lang="cs-CZ" dirty="0" err="1" smtClean="0"/>
              <a:t>Building</a:t>
            </a:r>
            <a:r>
              <a:rPr lang="cs-CZ" dirty="0" smtClean="0"/>
              <a:t> Technologies</a:t>
            </a:r>
            <a:endParaRPr lang="en-US" dirty="0"/>
          </a:p>
          <a:p>
            <a:r>
              <a:rPr lang="cs-CZ" dirty="0" err="1" smtClean="0"/>
              <a:t>Siemensova</a:t>
            </a:r>
            <a:r>
              <a:rPr lang="cs-CZ" dirty="0" smtClean="0"/>
              <a:t> 1</a:t>
            </a:r>
            <a:r>
              <a:rPr lang="en-US" dirty="0"/>
              <a:t/>
            </a:r>
            <a:br>
              <a:rPr lang="en-US" dirty="0"/>
            </a:br>
            <a:r>
              <a:rPr lang="cs-CZ" dirty="0" smtClean="0"/>
              <a:t>155 00 Praha 13</a:t>
            </a:r>
            <a:endParaRPr lang="en-US" dirty="0"/>
          </a:p>
          <a:p>
            <a:r>
              <a:rPr lang="cs-CZ" dirty="0" smtClean="0"/>
              <a:t>Mobil</a:t>
            </a:r>
            <a:r>
              <a:rPr lang="en-US" dirty="0" smtClean="0"/>
              <a:t>: </a:t>
            </a:r>
            <a:endParaRPr lang="cs-CZ" dirty="0" smtClean="0"/>
          </a:p>
          <a:p>
            <a:r>
              <a:rPr lang="en-US" dirty="0" smtClean="0"/>
              <a:t>+</a:t>
            </a:r>
            <a:r>
              <a:rPr lang="cs-CZ" dirty="0" smtClean="0"/>
              <a:t>420 725 797 020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E-mail:</a:t>
            </a:r>
            <a:endParaRPr lang="cs-CZ" dirty="0" smtClean="0"/>
          </a:p>
          <a:p>
            <a:r>
              <a:rPr lang="cs-CZ" dirty="0" err="1" smtClean="0">
                <a:hlinkClick r:id="rId9"/>
              </a:rPr>
              <a:t>radek.zachoval</a:t>
            </a:r>
            <a:r>
              <a:rPr lang="cs-CZ" dirty="0" smtClean="0">
                <a:hlinkClick r:id="rId9"/>
              </a:rPr>
              <a:t>@siemens.</a:t>
            </a:r>
            <a:r>
              <a:rPr lang="cs-CZ" dirty="0" err="1" smtClean="0">
                <a:hlinkClick r:id="rId9"/>
              </a:rPr>
              <a:t>com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5" name="cdtTextBox 4 Id5"/>
          <p:cNvSpPr txBox="1"/>
          <p:nvPr>
            <p:custDataLst>
              <p:tags r:id="rId4"/>
            </p:custDataLst>
          </p:nvPr>
        </p:nvSpPr>
        <p:spPr>
          <a:xfrm>
            <a:off x="4654550" y="5595946"/>
            <a:ext cx="7543800" cy="569904"/>
          </a:xfrm>
          <a:prstGeom prst="rect">
            <a:avLst/>
          </a:prstGeom>
          <a:noFill/>
        </p:spPr>
        <p:txBody>
          <a:bodyPr wrap="square" lIns="252000" tIns="0" rIns="180000" bIns="144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b="1" dirty="0" smtClean="0">
                <a:solidFill>
                  <a:srgbClr val="000000"/>
                </a:solidFill>
              </a:rPr>
              <a:t>www.</a:t>
            </a:r>
            <a:r>
              <a:rPr lang="en-US" b="1" dirty="0" smtClean="0">
                <a:solidFill>
                  <a:srgbClr val="000000"/>
                </a:solidFill>
              </a:rPr>
              <a:t>siemens.com</a:t>
            </a:r>
            <a:r>
              <a:rPr lang="cs-CZ" b="1" dirty="0" smtClean="0">
                <a:solidFill>
                  <a:srgbClr val="000000"/>
                </a:solidFill>
              </a:rPr>
              <a:t>/</a:t>
            </a:r>
            <a:r>
              <a:rPr lang="cs-CZ" b="1" dirty="0" err="1" smtClean="0">
                <a:solidFill>
                  <a:srgbClr val="000000"/>
                </a:solidFill>
              </a:rPr>
              <a:t>buildingtechnologies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cdtTextBox 2 Id3"/>
          <p:cNvSpPr txBox="1"/>
          <p:nvPr>
            <p:custDataLst>
              <p:tags r:id="rId5"/>
            </p:custDataLst>
          </p:nvPr>
        </p:nvSpPr>
        <p:spPr>
          <a:xfrm rot="16200000">
            <a:off x="12198350" y="6165850"/>
            <a:ext cx="1588" cy="211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600" dirty="0" smtClean="0">
              <a:solidFill>
                <a:srgbClr val="000000"/>
              </a:solidFill>
            </a:endParaRPr>
          </a:p>
        </p:txBody>
      </p:sp>
      <p:sp>
        <p:nvSpPr>
          <p:cNvPr id="13" name="cdtTextBox 2 Id13"/>
          <p:cNvSpPr txBox="1"/>
          <p:nvPr>
            <p:custDataLst>
              <p:tags r:id="rId6"/>
            </p:custDataLst>
          </p:nvPr>
        </p:nvSpPr>
        <p:spPr>
          <a:xfrm rot="16200000">
            <a:off x="12198350" y="6165850"/>
            <a:ext cx="1588" cy="158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600" dirty="0" smtClean="0">
              <a:solidFill>
                <a:srgbClr val="000000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7650" name="Picture 2" descr="Výsledek obrázku pro securit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412873"/>
            <a:ext cx="4514400" cy="475297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0093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Siemens </a:t>
            </a:r>
            <a:r>
              <a:rPr lang="cs-CZ" dirty="0" err="1" smtClean="0"/>
              <a:t>Building</a:t>
            </a:r>
            <a:r>
              <a:rPr lang="cs-CZ" dirty="0" smtClean="0"/>
              <a:t> Technologies </a:t>
            </a:r>
            <a:br>
              <a:rPr lang="cs-CZ" dirty="0" smtClean="0"/>
            </a:br>
            <a:r>
              <a:rPr lang="cs-CZ" dirty="0" smtClean="0"/>
              <a:t>…vidíme bezpečnost jinak…</a:t>
            </a:r>
            <a:endParaRPr lang="en-US" dirty="0"/>
          </a:p>
        </p:txBody>
      </p:sp>
      <p:pic>
        <p:nvPicPr>
          <p:cNvPr id="3" name="Picture 4" descr="http://cdn.phys.org/newman/gfx/news/hires/newgenerat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8369" y="3861768"/>
            <a:ext cx="5680448" cy="2724686"/>
          </a:xfrm>
          <a:prstGeom prst="rect">
            <a:avLst/>
          </a:prstGeom>
          <a:noFill/>
        </p:spPr>
      </p:pic>
      <p:pic>
        <p:nvPicPr>
          <p:cNvPr id="4" name="Picture 10" descr="http://cdn.americanbanker.com/media/newspics/facial-recognition-istock-3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8369" y="1358218"/>
            <a:ext cx="5680448" cy="2360394"/>
          </a:xfrm>
          <a:prstGeom prst="rect">
            <a:avLst/>
          </a:prstGeom>
          <a:noFill/>
        </p:spPr>
      </p:pic>
      <p:pic>
        <p:nvPicPr>
          <p:cNvPr id="5" name="Picture 14" descr="http://www.thesleuthjournal.com/wp-content/uploads/2015/02/fingertip-scan-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6" y="1358218"/>
            <a:ext cx="5813904" cy="2360394"/>
          </a:xfrm>
          <a:prstGeom prst="rect">
            <a:avLst/>
          </a:prstGeom>
          <a:noFill/>
        </p:spPr>
      </p:pic>
      <p:pic>
        <p:nvPicPr>
          <p:cNvPr id="6" name="Picture 22" descr="http://www2.djicdn.com/assets/images/products/zenmuse-xt/banner-video-55e8aa95a25a1757811505db4cb9f13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6" y="3870397"/>
            <a:ext cx="5813904" cy="2716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4"/>
          <p:cNvGrpSpPr/>
          <p:nvPr/>
        </p:nvGrpSpPr>
        <p:grpSpPr>
          <a:xfrm>
            <a:off x="0" y="1"/>
            <a:ext cx="12198350" cy="6858000"/>
            <a:chOff x="533400" y="1589088"/>
            <a:chExt cx="8212138" cy="4675187"/>
          </a:xfrm>
        </p:grpSpPr>
        <p:sp>
          <p:nvSpPr>
            <p:cNvPr id="4" name="Rectangle 2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39750" y="4836636"/>
              <a:ext cx="8205788" cy="251778"/>
            </a:xfrm>
            <a:prstGeom prst="rect">
              <a:avLst/>
            </a:prstGeom>
            <a:gradFill rotWithShape="0">
              <a:gsLst>
                <a:gs pos="0">
                  <a:srgbClr val="99B390"/>
                </a:gs>
                <a:gs pos="100000">
                  <a:srgbClr val="E6E6E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539750" y="1589088"/>
              <a:ext cx="8205788" cy="2071687"/>
            </a:xfrm>
            <a:prstGeom prst="rect">
              <a:avLst/>
            </a:prstGeom>
            <a:noFill/>
          </p:spPr>
        </p:pic>
        <p:grpSp>
          <p:nvGrpSpPr>
            <p:cNvPr id="3" name="Group 5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782638" y="3441700"/>
              <a:ext cx="1577975" cy="2671763"/>
              <a:chOff x="493" y="2168"/>
              <a:chExt cx="994" cy="1683"/>
            </a:xfrm>
          </p:grpSpPr>
          <p:grpSp>
            <p:nvGrpSpPr>
              <p:cNvPr id="6" name="Group 6"/>
              <p:cNvGrpSpPr>
                <a:grpSpLocks/>
              </p:cNvGrpSpPr>
              <p:nvPr/>
            </p:nvGrpSpPr>
            <p:grpSpPr bwMode="auto">
              <a:xfrm>
                <a:off x="493" y="3540"/>
                <a:ext cx="994" cy="311"/>
                <a:chOff x="493" y="3540"/>
                <a:chExt cx="994" cy="311"/>
              </a:xfrm>
            </p:grpSpPr>
            <p:sp>
              <p:nvSpPr>
                <p:cNvPr id="13" name="Rectangle 7"/>
                <p:cNvSpPr>
                  <a:spLocks noChangeArrowheads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93" y="3540"/>
                  <a:ext cx="994" cy="311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4" name="Text Box 8"/>
                <p:cNvSpPr txBox="1"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604" y="3656"/>
                  <a:ext cx="533" cy="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cs-CZ" sz="1200" b="1">
                      <a:solidFill>
                        <a:schemeClr val="bg2"/>
                      </a:solidFill>
                    </a:rPr>
                    <a:t>Oprávněný vstup</a:t>
                  </a:r>
                  <a:endParaRPr lang="en-US" sz="1200" b="1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7" name="Group 9"/>
              <p:cNvGrpSpPr>
                <a:grpSpLocks/>
              </p:cNvGrpSpPr>
              <p:nvPr/>
            </p:nvGrpSpPr>
            <p:grpSpPr bwMode="auto">
              <a:xfrm>
                <a:off x="493" y="2168"/>
                <a:ext cx="994" cy="1305"/>
                <a:chOff x="493" y="2168"/>
                <a:chExt cx="994" cy="1305"/>
              </a:xfrm>
            </p:grpSpPr>
            <p:sp>
              <p:nvSpPr>
                <p:cNvPr id="9" name="Rectangle 10"/>
                <p:cNvSpPr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93" y="2168"/>
                  <a:ext cx="994" cy="99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pic>
              <p:nvPicPr>
                <p:cNvPr id="10" name="Picture 11"/>
                <p:cNvPicPr>
                  <a:picLocks noChangeAspect="1" noChangeArrowheads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36" cstate="print"/>
                <a:srcRect/>
                <a:stretch>
                  <a:fillRect/>
                </a:stretch>
              </p:blipFill>
              <p:spPr bwMode="auto">
                <a:xfrm>
                  <a:off x="613" y="2286"/>
                  <a:ext cx="758" cy="758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1" name="Picture 12"/>
                <p:cNvPicPr>
                  <a:picLocks noChangeArrowheads="1"/>
                </p:cNvPicPr>
                <p:nvPr>
                  <p:custDataLst>
                    <p:tags r:id="rId30"/>
                  </p:custDataLst>
                </p:nvPr>
              </p:nvPicPr>
              <p:blipFill>
                <a:blip r:embed="rId37" cstate="print"/>
                <a:srcRect t="75165"/>
                <a:stretch>
                  <a:fillRect/>
                </a:stretch>
              </p:blipFill>
              <p:spPr bwMode="auto">
                <a:xfrm>
                  <a:off x="493" y="3162"/>
                  <a:ext cx="993" cy="311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2" name="Text Box 13"/>
                <p:cNvSpPr txBox="1">
                  <a:spLocks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641" y="3202"/>
                  <a:ext cx="73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cs-CZ" sz="1400" b="1" dirty="0">
                      <a:solidFill>
                        <a:srgbClr val="FFC000"/>
                      </a:solidFill>
                    </a:rPr>
                    <a:t>Kontrola</a:t>
                  </a:r>
                </a:p>
                <a:p>
                  <a:pPr algn="ctr"/>
                  <a:r>
                    <a:rPr lang="cs-CZ" sz="1400" b="1" dirty="0">
                      <a:solidFill>
                        <a:srgbClr val="FFC000"/>
                      </a:solidFill>
                    </a:rPr>
                    <a:t>vstupu</a:t>
                  </a:r>
                  <a:endParaRPr lang="en-US" sz="1400" b="1" dirty="0">
                    <a:solidFill>
                      <a:srgbClr val="FFC000"/>
                    </a:solidFill>
                  </a:endParaRPr>
                </a:p>
              </p:txBody>
            </p:sp>
          </p:grpSp>
        </p:grpSp>
        <p:grpSp>
          <p:nvGrpSpPr>
            <p:cNvPr id="8" name="Group 14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2828925" y="3441700"/>
              <a:ext cx="1577975" cy="2671763"/>
              <a:chOff x="1782" y="2168"/>
              <a:chExt cx="994" cy="1683"/>
            </a:xfrm>
          </p:grpSpPr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1782" y="3540"/>
                <a:ext cx="994" cy="311"/>
                <a:chOff x="1782" y="3540"/>
                <a:chExt cx="994" cy="311"/>
              </a:xfrm>
            </p:grpSpPr>
            <p:sp>
              <p:nvSpPr>
                <p:cNvPr id="22" name="Rectangle 16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1782" y="3540"/>
                  <a:ext cx="994" cy="311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3" name="Text Box 17"/>
                <p:cNvSpPr txBox="1"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1878" y="3656"/>
                  <a:ext cx="550" cy="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cs-CZ" sz="1200" b="1">
                      <a:solidFill>
                        <a:schemeClr val="bg2"/>
                      </a:solidFill>
                    </a:rPr>
                    <a:t>Vypnutí zóny EZS</a:t>
                  </a:r>
                  <a:endParaRPr lang="en-US" sz="1200" b="1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16" name="Group 18"/>
              <p:cNvGrpSpPr>
                <a:grpSpLocks/>
              </p:cNvGrpSpPr>
              <p:nvPr/>
            </p:nvGrpSpPr>
            <p:grpSpPr bwMode="auto">
              <a:xfrm>
                <a:off x="1782" y="2168"/>
                <a:ext cx="994" cy="1305"/>
                <a:chOff x="1782" y="2168"/>
                <a:chExt cx="994" cy="1305"/>
              </a:xfrm>
            </p:grpSpPr>
            <p:sp>
              <p:nvSpPr>
                <p:cNvPr id="18" name="Rectangle 19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1782" y="2168"/>
                  <a:ext cx="994" cy="99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pic>
              <p:nvPicPr>
                <p:cNvPr id="19" name="Picture 20"/>
                <p:cNvPicPr>
                  <a:picLocks noChangeArrowheads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38" cstate="print"/>
                <a:srcRect/>
                <a:stretch>
                  <a:fillRect/>
                </a:stretch>
              </p:blipFill>
              <p:spPr bwMode="auto">
                <a:xfrm>
                  <a:off x="1901" y="2286"/>
                  <a:ext cx="757" cy="757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0" name="Picture 21"/>
                <p:cNvPicPr>
                  <a:picLocks noChangeArrowheads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37" cstate="print"/>
                <a:srcRect t="75165"/>
                <a:stretch>
                  <a:fillRect/>
                </a:stretch>
              </p:blipFill>
              <p:spPr bwMode="auto">
                <a:xfrm>
                  <a:off x="1783" y="3162"/>
                  <a:ext cx="993" cy="311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1" name="Text Box 22"/>
                <p:cNvSpPr txBox="1"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1947" y="3202"/>
                  <a:ext cx="66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cs-CZ" sz="1400" b="1" dirty="0">
                      <a:solidFill>
                        <a:srgbClr val="FFC000"/>
                      </a:solidFill>
                    </a:rPr>
                    <a:t>El. zabezpečovací </a:t>
                  </a:r>
                </a:p>
                <a:p>
                  <a:pPr algn="ctr"/>
                  <a:r>
                    <a:rPr lang="cs-CZ" sz="1400" b="1" dirty="0">
                      <a:solidFill>
                        <a:srgbClr val="FFC000"/>
                      </a:solidFill>
                    </a:rPr>
                    <a:t>signalizace</a:t>
                  </a:r>
                  <a:endParaRPr lang="en-US" sz="1400" b="1" dirty="0">
                    <a:solidFill>
                      <a:srgbClr val="FFC000"/>
                    </a:solidFill>
                  </a:endParaRPr>
                </a:p>
              </p:txBody>
            </p:sp>
          </p:grpSp>
        </p:grpSp>
        <p:grpSp>
          <p:nvGrpSpPr>
            <p:cNvPr id="17" name="Group 23"/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4876800" y="3441700"/>
              <a:ext cx="1577975" cy="2671763"/>
              <a:chOff x="3072" y="2168"/>
              <a:chExt cx="994" cy="1683"/>
            </a:xfrm>
          </p:grpSpPr>
          <p:grpSp>
            <p:nvGrpSpPr>
              <p:cNvPr id="24" name="Group 24"/>
              <p:cNvGrpSpPr>
                <a:grpSpLocks/>
              </p:cNvGrpSpPr>
              <p:nvPr/>
            </p:nvGrpSpPr>
            <p:grpSpPr bwMode="auto">
              <a:xfrm>
                <a:off x="3072" y="3540"/>
                <a:ext cx="994" cy="311"/>
                <a:chOff x="3072" y="3540"/>
                <a:chExt cx="994" cy="311"/>
              </a:xfrm>
            </p:grpSpPr>
            <p:sp>
              <p:nvSpPr>
                <p:cNvPr id="31" name="Rectangle 25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072" y="3540"/>
                  <a:ext cx="994" cy="311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32" name="Text Box 26"/>
                <p:cNvSpPr txBox="1"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198" y="3656"/>
                  <a:ext cx="512" cy="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cs-CZ" sz="1200" b="1">
                      <a:solidFill>
                        <a:schemeClr val="bg2"/>
                      </a:solidFill>
                    </a:rPr>
                    <a:t>Záznam události</a:t>
                  </a:r>
                  <a:endParaRPr lang="en-US" sz="1200" b="1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25" name="Group 27"/>
              <p:cNvGrpSpPr>
                <a:grpSpLocks/>
              </p:cNvGrpSpPr>
              <p:nvPr/>
            </p:nvGrpSpPr>
            <p:grpSpPr bwMode="auto">
              <a:xfrm>
                <a:off x="3072" y="2168"/>
                <a:ext cx="994" cy="1305"/>
                <a:chOff x="3072" y="2168"/>
                <a:chExt cx="994" cy="1305"/>
              </a:xfrm>
            </p:grpSpPr>
            <p:sp>
              <p:nvSpPr>
                <p:cNvPr id="27" name="Rectangle 28"/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3072" y="2168"/>
                  <a:ext cx="994" cy="99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pic>
              <p:nvPicPr>
                <p:cNvPr id="28" name="Picture 29"/>
                <p:cNvPicPr>
                  <a:picLocks noChangeArrowheads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37" cstate="print"/>
                <a:srcRect/>
                <a:stretch>
                  <a:fillRect/>
                </a:stretch>
              </p:blipFill>
              <p:spPr bwMode="auto">
                <a:xfrm>
                  <a:off x="3191" y="2286"/>
                  <a:ext cx="757" cy="757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9" name="Picture 30"/>
                <p:cNvPicPr>
                  <a:picLocks noChangeArrowheads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37" cstate="print"/>
                <a:srcRect t="75165"/>
                <a:stretch>
                  <a:fillRect/>
                </a:stretch>
              </p:blipFill>
              <p:spPr bwMode="auto">
                <a:xfrm>
                  <a:off x="3073" y="3162"/>
                  <a:ext cx="993" cy="311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0" name="Text Box 31"/>
                <p:cNvSpPr txBox="1"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198" y="3202"/>
                  <a:ext cx="75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cs-CZ" sz="1400" b="1" dirty="0">
                      <a:solidFill>
                        <a:srgbClr val="FFC000"/>
                      </a:solidFill>
                    </a:rPr>
                    <a:t>Kamerové </a:t>
                  </a:r>
                </a:p>
                <a:p>
                  <a:pPr algn="ctr"/>
                  <a:r>
                    <a:rPr lang="cs-CZ" sz="1400" b="1" dirty="0">
                      <a:solidFill>
                        <a:srgbClr val="FFC000"/>
                      </a:solidFill>
                    </a:rPr>
                    <a:t>systémy</a:t>
                  </a:r>
                  <a:endParaRPr lang="en-US" sz="1400" b="1" dirty="0">
                    <a:solidFill>
                      <a:srgbClr val="FFC000"/>
                    </a:solidFill>
                  </a:endParaRPr>
                </a:p>
              </p:txBody>
            </p:sp>
          </p:grpSp>
        </p:grpSp>
        <p:grpSp>
          <p:nvGrpSpPr>
            <p:cNvPr id="26" name="Group 32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6923088" y="3441700"/>
              <a:ext cx="1577975" cy="2671763"/>
              <a:chOff x="4361" y="2168"/>
              <a:chExt cx="994" cy="1683"/>
            </a:xfrm>
          </p:grpSpPr>
          <p:grpSp>
            <p:nvGrpSpPr>
              <p:cNvPr id="33" name="Group 33"/>
              <p:cNvGrpSpPr>
                <a:grpSpLocks/>
              </p:cNvGrpSpPr>
              <p:nvPr/>
            </p:nvGrpSpPr>
            <p:grpSpPr bwMode="auto">
              <a:xfrm>
                <a:off x="4362" y="3540"/>
                <a:ext cx="993" cy="311"/>
                <a:chOff x="4362" y="3540"/>
                <a:chExt cx="993" cy="311"/>
              </a:xfrm>
            </p:grpSpPr>
            <p:sp>
              <p:nvSpPr>
                <p:cNvPr id="43" name="Rectangle 34"/>
                <p:cNvSpPr>
                  <a:spLocks noChangeArrowheads="1"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362" y="3540"/>
                  <a:ext cx="993" cy="311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44" name="Text Box 35"/>
                <p:cNvSpPr txBox="1"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369" y="3598"/>
                  <a:ext cx="678" cy="1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cs-CZ" sz="1200" b="1">
                      <a:solidFill>
                        <a:schemeClr val="bg2"/>
                      </a:solidFill>
                    </a:rPr>
                    <a:t>Spuštění klimatizace, </a:t>
                  </a:r>
                </a:p>
                <a:p>
                  <a:r>
                    <a:rPr lang="cs-CZ" sz="1200" b="1">
                      <a:solidFill>
                        <a:schemeClr val="bg2"/>
                      </a:solidFill>
                    </a:rPr>
                    <a:t>osvětlení,..</a:t>
                  </a:r>
                  <a:endParaRPr lang="en-US" sz="1200" b="1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34" name="Group 36"/>
              <p:cNvGrpSpPr>
                <a:grpSpLocks/>
              </p:cNvGrpSpPr>
              <p:nvPr/>
            </p:nvGrpSpPr>
            <p:grpSpPr bwMode="auto">
              <a:xfrm>
                <a:off x="4361" y="2168"/>
                <a:ext cx="994" cy="1305"/>
                <a:chOff x="4361" y="2168"/>
                <a:chExt cx="994" cy="1305"/>
              </a:xfrm>
            </p:grpSpPr>
            <p:sp>
              <p:nvSpPr>
                <p:cNvPr id="36" name="Rectangle 37"/>
                <p:cNvSpPr>
                  <a:spLocks noChangeArrowheads="1"/>
                </p:cNvSpPr>
                <p:nvPr/>
              </p:nvSpPr>
              <p:spPr bwMode="auto">
                <a:xfrm>
                  <a:off x="4361" y="2168"/>
                  <a:ext cx="994" cy="99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pic>
              <p:nvPicPr>
                <p:cNvPr id="37" name="Picture 38"/>
                <p:cNvPicPr>
                  <a:picLocks noChangeArrowheads="1"/>
                </p:cNvPicPr>
                <p:nvPr/>
              </p:nvPicPr>
              <p:blipFill>
                <a:blip r:embed="rId37" cstate="print"/>
                <a:srcRect t="75165"/>
                <a:stretch>
                  <a:fillRect/>
                </a:stretch>
              </p:blipFill>
              <p:spPr bwMode="auto">
                <a:xfrm>
                  <a:off x="4480" y="2704"/>
                  <a:ext cx="757" cy="339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8" name="Picture 39"/>
                <p:cNvPicPr>
                  <a:picLocks noChangeArrowheads="1"/>
                </p:cNvPicPr>
                <p:nvPr/>
              </p:nvPicPr>
              <p:blipFill>
                <a:blip r:embed="rId37" cstate="print"/>
                <a:srcRect t="75165"/>
                <a:stretch>
                  <a:fillRect/>
                </a:stretch>
              </p:blipFill>
              <p:spPr bwMode="auto">
                <a:xfrm>
                  <a:off x="4480" y="2286"/>
                  <a:ext cx="757" cy="339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91" y="2377"/>
                  <a:ext cx="363" cy="1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sz="1200" b="1">
                      <a:solidFill>
                        <a:schemeClr val="bg2"/>
                      </a:solidFill>
                    </a:rPr>
                    <a:t>Building</a:t>
                  </a:r>
                  <a:br>
                    <a:rPr lang="en-US" sz="1200" b="1">
                      <a:solidFill>
                        <a:schemeClr val="bg2"/>
                      </a:solidFill>
                    </a:rPr>
                  </a:br>
                  <a:r>
                    <a:rPr lang="en-US" sz="1200" b="1">
                      <a:solidFill>
                        <a:schemeClr val="bg2"/>
                      </a:solidFill>
                    </a:rPr>
                    <a:t>Automation</a:t>
                  </a:r>
                </a:p>
              </p:txBody>
            </p:sp>
            <p:sp>
              <p:nvSpPr>
                <p:cNvPr id="40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615" y="2834"/>
                  <a:ext cx="333" cy="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sz="1200" b="1">
                      <a:solidFill>
                        <a:schemeClr val="bg2"/>
                      </a:solidFill>
                    </a:rPr>
                    <a:t>Fire Safety</a:t>
                  </a:r>
                </a:p>
              </p:txBody>
            </p:sp>
            <p:pic>
              <p:nvPicPr>
                <p:cNvPr id="41" name="Picture 42"/>
                <p:cNvPicPr>
                  <a:picLocks noChangeArrowheads="1"/>
                </p:cNvPicPr>
                <p:nvPr/>
              </p:nvPicPr>
              <p:blipFill>
                <a:blip r:embed="rId37" cstate="print"/>
                <a:srcRect t="75165"/>
                <a:stretch>
                  <a:fillRect/>
                </a:stretch>
              </p:blipFill>
              <p:spPr bwMode="auto">
                <a:xfrm>
                  <a:off x="4362" y="3162"/>
                  <a:ext cx="993" cy="311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4480" y="3202"/>
                  <a:ext cx="757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cs-CZ" sz="1400" b="1" dirty="0" smtClean="0">
                      <a:solidFill>
                        <a:srgbClr val="FFC000"/>
                      </a:solidFill>
                    </a:rPr>
                    <a:t>Požární</a:t>
                  </a:r>
                </a:p>
                <a:p>
                  <a:pPr algn="ctr"/>
                  <a:r>
                    <a:rPr lang="cs-CZ" sz="1400" b="1" dirty="0" smtClean="0">
                      <a:solidFill>
                        <a:srgbClr val="FFC000"/>
                      </a:solidFill>
                    </a:rPr>
                    <a:t>systémy</a:t>
                  </a:r>
                  <a:endParaRPr lang="en-US" sz="1400" b="1" dirty="0">
                    <a:solidFill>
                      <a:srgbClr val="FFC000"/>
                    </a:solidFill>
                  </a:endParaRPr>
                </a:p>
              </p:txBody>
            </p:sp>
          </p:grpSp>
        </p:grpSp>
        <p:pic>
          <p:nvPicPr>
            <p:cNvPr id="45" name="Picture 44" descr="Access Control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782638" y="3436938"/>
              <a:ext cx="1577975" cy="1577975"/>
            </a:xfrm>
            <a:prstGeom prst="rect">
              <a:avLst/>
            </a:prstGeom>
            <a:noFill/>
          </p:spPr>
        </p:pic>
        <p:pic>
          <p:nvPicPr>
            <p:cNvPr id="46" name="Picture 45" descr="Intrusion Detection 2"/>
            <p:cNvPicPr>
              <a:picLocks noChangeArrowheads="1"/>
            </p:cNvPicPr>
            <p:nvPr>
              <p:custDataLst>
                <p:tags r:id="rId8"/>
              </p:custDataLst>
            </p:nvPr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2830513" y="3443288"/>
              <a:ext cx="1576387" cy="1577975"/>
            </a:xfrm>
            <a:prstGeom prst="rect">
              <a:avLst/>
            </a:prstGeom>
            <a:noFill/>
          </p:spPr>
        </p:pic>
        <p:pic>
          <p:nvPicPr>
            <p:cNvPr id="47" name="Picture 46" descr="Video Surveillance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865688" y="3443288"/>
              <a:ext cx="1589087" cy="1576387"/>
            </a:xfrm>
            <a:prstGeom prst="rect">
              <a:avLst/>
            </a:prstGeom>
            <a:noFill/>
          </p:spPr>
        </p:pic>
        <p:sp>
          <p:nvSpPr>
            <p:cNvPr id="48" name="AutoShape 4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5400000">
              <a:off x="1825626" y="4316412"/>
              <a:ext cx="1536700" cy="320675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9" name="AutoShape 4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5400000">
              <a:off x="3873501" y="4316412"/>
              <a:ext cx="1536700" cy="320675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0" name="AutoShape 4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5400000">
              <a:off x="5919788" y="4316412"/>
              <a:ext cx="1536700" cy="320675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grpSp>
          <p:nvGrpSpPr>
            <p:cNvPr id="35" name="Group 51"/>
            <p:cNvGrpSpPr>
              <a:grpSpLocks/>
            </p:cNvGrpSpPr>
            <p:nvPr>
              <p:custDataLst>
                <p:tags r:id="rId13"/>
              </p:custDataLst>
            </p:nvPr>
          </p:nvGrpSpPr>
          <p:grpSpPr bwMode="auto">
            <a:xfrm>
              <a:off x="533400" y="1589088"/>
              <a:ext cx="8212138" cy="4675187"/>
              <a:chOff x="336" y="1001"/>
              <a:chExt cx="5173" cy="2945"/>
            </a:xfrm>
          </p:grpSpPr>
          <p:sp>
            <p:nvSpPr>
              <p:cNvPr id="52" name="Rectangle 52"/>
              <p:cNvSpPr>
                <a:spLocks noChangeArrowheads="1"/>
              </p:cNvSpPr>
              <p:nvPr/>
            </p:nvSpPr>
            <p:spPr bwMode="auto">
              <a:xfrm>
                <a:off x="336" y="3540"/>
                <a:ext cx="5173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/>
                <a:r>
                  <a:rPr lang="cs-CZ" sz="1800" b="1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sz="1800" b="1" dirty="0" smtClean="0">
                    <a:solidFill>
                      <a:srgbClr val="EB780A"/>
                    </a:solidFill>
                  </a:rPr>
                  <a:t>Siemens </a:t>
                </a:r>
                <a:r>
                  <a:rPr lang="cs-CZ" sz="1800" b="1" dirty="0">
                    <a:solidFill>
                      <a:srgbClr val="EB780A"/>
                    </a:solidFill>
                  </a:rPr>
                  <a:t>poskytuje bezpečnostní </a:t>
                </a:r>
                <a:r>
                  <a:rPr lang="cs-CZ" sz="1800" b="1" dirty="0" smtClean="0">
                    <a:solidFill>
                      <a:srgbClr val="EB780A"/>
                    </a:solidFill>
                  </a:rPr>
                  <a:t>řešení pro </a:t>
                </a:r>
                <a:r>
                  <a:rPr lang="cs-CZ" sz="1800" b="1" dirty="0">
                    <a:solidFill>
                      <a:srgbClr val="EB780A"/>
                    </a:solidFill>
                  </a:rPr>
                  <a:t>všechny typy aplikací</a:t>
                </a:r>
                <a:endParaRPr lang="en-US" sz="1800" b="1" dirty="0">
                  <a:solidFill>
                    <a:srgbClr val="EB780A"/>
                  </a:solidFill>
                </a:endParaRPr>
              </a:p>
            </p:txBody>
          </p:sp>
          <p:sp>
            <p:nvSpPr>
              <p:cNvPr id="53" name="Rectangle 53"/>
              <p:cNvSpPr>
                <a:spLocks noChangeArrowheads="1"/>
              </p:cNvSpPr>
              <p:nvPr/>
            </p:nvSpPr>
            <p:spPr bwMode="auto">
              <a:xfrm>
                <a:off x="336" y="1001"/>
                <a:ext cx="5173" cy="293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pic>
          <p:nvPicPr>
            <p:cNvPr id="54" name="Picture 54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6921500" y="3436938"/>
              <a:ext cx="1579563" cy="1589087"/>
            </a:xfrm>
            <a:prstGeom prst="rect">
              <a:avLst/>
            </a:prstGeom>
            <a:noFill/>
          </p:spPr>
        </p:pic>
      </p:grpSp>
      <p:sp>
        <p:nvSpPr>
          <p:cNvPr id="55" name="Slide Number Placeholder 54"/>
          <p:cNvSpPr>
            <a:spLocks noGrp="1"/>
          </p:cNvSpPr>
          <p:nvPr>
            <p:ph type="sldNum" sz="quarter" idx="4294967295"/>
          </p:nvPr>
        </p:nvSpPr>
        <p:spPr>
          <a:xfrm>
            <a:off x="720042" y="6524630"/>
            <a:ext cx="1344784" cy="238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smtClean="0"/>
              <a:t>Strana</a:t>
            </a:r>
            <a:r>
              <a:rPr lang="en-US" smtClean="0"/>
              <a:t> </a:t>
            </a:r>
            <a:fld id="{E2670635-756E-4939-9051-745139BA5F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2055" y="4095688"/>
            <a:ext cx="4969303" cy="276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4041" y="4872257"/>
            <a:ext cx="1728104" cy="125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0194" name="Picture 2" descr="Bond&amp;#39;s Toy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375" y="1318741"/>
            <a:ext cx="4281475" cy="3130433"/>
          </a:xfrm>
          <a:prstGeom prst="rect">
            <a:avLst/>
          </a:prstGeom>
          <a:noFill/>
        </p:spPr>
      </p:pic>
      <p:pic>
        <p:nvPicPr>
          <p:cNvPr id="11" name="Picture 10" descr="08122014-125301-2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0071" y="1334960"/>
            <a:ext cx="3934859" cy="1810850"/>
          </a:xfrm>
          <a:prstGeom prst="rect">
            <a:avLst/>
          </a:prstGeom>
        </p:spPr>
      </p:pic>
      <p:grpSp>
        <p:nvGrpSpPr>
          <p:cNvPr id="2" name="Gruppieren 2"/>
          <p:cNvGrpSpPr/>
          <p:nvPr/>
        </p:nvGrpSpPr>
        <p:grpSpPr>
          <a:xfrm>
            <a:off x="4468641" y="4872257"/>
            <a:ext cx="1892208" cy="1280495"/>
            <a:chOff x="1305979" y="1676400"/>
            <a:chExt cx="6390221" cy="4104456"/>
          </a:xfrm>
        </p:grpSpPr>
        <p:pic>
          <p:nvPicPr>
            <p:cNvPr id="13" name="Picture 2" descr="d:\Users\Ettrich\Desktop\Analytikblock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259" t="3533" r="9144" b="1865"/>
            <a:stretch/>
          </p:blipFill>
          <p:spPr bwMode="auto">
            <a:xfrm>
              <a:off x="1305979" y="1676400"/>
              <a:ext cx="6390221" cy="410445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27" name="Rechteck 1"/>
            <p:cNvSpPr/>
            <p:nvPr/>
          </p:nvSpPr>
          <p:spPr>
            <a:xfrm>
              <a:off x="1305979" y="1676400"/>
              <a:ext cx="6390221" cy="410445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2" descr="blight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41209" y="2770503"/>
            <a:ext cx="2275348" cy="2447569"/>
          </a:xfrm>
          <a:prstGeom prst="rect">
            <a:avLst/>
          </a:prstGeom>
          <a:noFill/>
        </p:spPr>
      </p:pic>
      <p:pic>
        <p:nvPicPr>
          <p:cNvPr id="28" name="Picture 2" descr="640z ptz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2687" y="3273130"/>
            <a:ext cx="1631974" cy="1061569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651" y="2129251"/>
            <a:ext cx="2050347" cy="232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TS4.bmp"/>
          <p:cNvPicPr>
            <a:picLocks noChangeAspect="1"/>
          </p:cNvPicPr>
          <p:nvPr/>
        </p:nvPicPr>
        <p:blipFill>
          <a:blip r:embed="rId10" cstate="email">
            <a:grayscl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44" y="4599845"/>
            <a:ext cx="1065484" cy="152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02229" y="380509"/>
            <a:ext cx="8438980" cy="6771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336092" tIns="60977" rIns="336092" bIns="60977">
            <a:sp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Speciální bezpečnostní systémy</a:t>
            </a:r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New terahertz  tuner could find applications in security scanners. (Courtesy: iStockphoto/cornishman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92815" y="3273128"/>
            <a:ext cx="1181670" cy="857952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-26124" y="1318737"/>
            <a:ext cx="841715" cy="13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364455" y="5549817"/>
            <a:ext cx="852102" cy="13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Využívané elektromagnetické spektrum D/N kamer</a:t>
            </a:r>
          </a:p>
        </p:txBody>
      </p:sp>
      <p:pic>
        <p:nvPicPr>
          <p:cNvPr id="50179" name="Picture 3" descr="EMspectr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835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723900"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b="0" dirty="0" smtClean="0"/>
              <a:t>Speciální bezpečnostní systémy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Vnější perimetr - radarová detekce pohybu s využitím </a:t>
            </a:r>
            <a:r>
              <a:rPr lang="cs-CZ" dirty="0" err="1" smtClean="0"/>
              <a:t>Termovize</a:t>
            </a:r>
            <a:endParaRPr lang="cs-CZ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21505" y="1268084"/>
            <a:ext cx="12198350" cy="5589916"/>
            <a:chOff x="204" y="845"/>
            <a:chExt cx="5556" cy="3221"/>
          </a:xfrm>
        </p:grpSpPr>
        <p:pic>
          <p:nvPicPr>
            <p:cNvPr id="4915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845"/>
              <a:ext cx="5556" cy="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8" name="Picture 5" descr="Q:\project\ppe\ppe_prezi_v2\ppe_powerpoint_prezi\v1.0\images\logo\ikon_tankhaj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3" y="1116"/>
              <a:ext cx="1089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4" descr="http://cdn.1001freedownloads.com/vector/thumb/110372/radar-icon-0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9386"/>
            <a:ext cx="720042" cy="72004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3707" y="2132856"/>
            <a:ext cx="1501571" cy="1296144"/>
          </a:xfrm>
          <a:prstGeom prst="rect">
            <a:avLst/>
          </a:prstGeom>
          <a:noFill/>
          <a:ln w="349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79495" y="5823430"/>
            <a:ext cx="3218855" cy="103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Výstřižek_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951" y="5301208"/>
            <a:ext cx="1646904" cy="13515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Obrázek 10" descr="Výstřižek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9495" y="5758110"/>
            <a:ext cx="3218855" cy="1099890"/>
          </a:xfrm>
          <a:prstGeom prst="rect">
            <a:avLst/>
          </a:prstGeom>
        </p:spPr>
      </p:pic>
      <p:pic>
        <p:nvPicPr>
          <p:cNvPr id="13" name="Obrázek 12" descr="Výstřižek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9135" y="5589240"/>
            <a:ext cx="2016224" cy="10634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386" name="Picture 2" descr="Example BlighterView HMI 2 screenshot (English language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06677" y="2132856"/>
            <a:ext cx="1964506" cy="13166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" name="Picture 4" descr="http://cdn.1001freedownloads.com/vector/thumb/110372/radar-icon-0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127" y="3861048"/>
            <a:ext cx="720042" cy="7200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Image result for uav at nuclear power s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8232" y="1282287"/>
            <a:ext cx="2515995" cy="3778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http://pbs.twimg.com/media/B-pOUJfXIAAxO6X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7487" y="5052047"/>
            <a:ext cx="3226625" cy="1814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4" descr="http://i.guim.co.uk/static/w-620/h--/q-95/sys-images/Guardian/Pix/pictures/2015/4/22/1429700822244/e4351ad7-8652-4b1b-8699-c1b93940639e-620x372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51903" y="1451185"/>
            <a:ext cx="4418791" cy="2649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 descr="http://i.dailymail.co.uk/i/pix/2014/12/07/23DAD80A00000578-0-image-a-1_141798920409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51578" y="1197177"/>
            <a:ext cx="3996387" cy="291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79791" y="4371478"/>
            <a:ext cx="3963451" cy="246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media2.abc15.com/photo/2015/01/26/16x9/Drone_puts_White_House_on_lockdown_2505880000_12808683_ver1.0_640_48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6938" y="3065439"/>
            <a:ext cx="4263147" cy="2396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6" descr="http://i.f1g.fr/media/ext/orig/www.lefigaro.fr/medias/2013/09/16/PHO56baf7f6-1ed9-11e3-8620-6c760683b911-805x45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6735" y="3044961"/>
            <a:ext cx="3243372" cy="182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12" descr="http://droningskies.com/wp-content/uploads/2014/08/20140407001524_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4680" y="3897551"/>
            <a:ext cx="4036014" cy="291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736270" cy="65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8350" cy="1268413"/>
          </a:xfrm>
          <a:noFill/>
        </p:spPr>
        <p:txBody>
          <a:bodyPr/>
          <a:lstStyle/>
          <a:p>
            <a:pPr marL="723900"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b="0" dirty="0" smtClean="0"/>
              <a:t>Speciální bezpečnostní systémy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Vnější perimetr – bezpečnost vzdušného prostoru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595" y="1412781"/>
            <a:ext cx="11239099" cy="4896543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2400" dirty="0">
              <a:latin typeface="+mn-lt"/>
            </a:endParaRPr>
          </a:p>
          <a:p>
            <a:pPr marL="711396" lvl="1" indent="-349347">
              <a:buNone/>
            </a:pPr>
            <a:endParaRPr lang="en-GB" sz="2100" dirty="0"/>
          </a:p>
          <a:p>
            <a:pPr marL="362050" indent="-362050"/>
            <a:endParaRPr lang="en-GB" dirty="0"/>
          </a:p>
        </p:txBody>
      </p:sp>
      <p:grpSp>
        <p:nvGrpSpPr>
          <p:cNvPr id="2" name="Group 10"/>
          <p:cNvGrpSpPr/>
          <p:nvPr/>
        </p:nvGrpSpPr>
        <p:grpSpPr>
          <a:xfrm>
            <a:off x="1959049" y="1286074"/>
            <a:ext cx="7812534" cy="5376597"/>
            <a:chOff x="1331640" y="915566"/>
            <a:chExt cx="5856350" cy="403244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987574"/>
              <a:ext cx="5856350" cy="3960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3419872" y="915566"/>
              <a:ext cx="194421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11" descr="C:\Users\ptayl1\Documents\Z Drive Sales Folder\Prospects by Country\1- AUDS ATG\Logos\AUDS-Icons-Detect-Track-Disrupt\AUDS-Icons-Detect-Track-Disrupt\Separate\auds-icon-type-1-c-disrup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7579" y="4585652"/>
            <a:ext cx="886599" cy="93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ptayl1\Documents\Z Drive Sales Folder\Prospects by Country\1- AUDS ATG\Logos\AUDS-Icons-Detect-Track-Disrupt\AUDS-Icons-Detect-Track-Disrupt\Separate\auds-icon-type-1-b-trac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3720" y="3212976"/>
            <a:ext cx="886599" cy="72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ptayl1\Documents\Z Drive Sales Folder\Prospects by Country\1- AUDS ATG\Logos\AUDS-Icons-Detect-Track-Disrupt\AUDS-Icons-Detect-Track-Disrupt\Separate\auds-icon-type-1-a-detec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7579" y="1582596"/>
            <a:ext cx="886599" cy="93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36270" cy="65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8350" cy="1268413"/>
          </a:xfrm>
          <a:noFill/>
        </p:spPr>
        <p:txBody>
          <a:bodyPr/>
          <a:lstStyle/>
          <a:p>
            <a:pPr marL="723900"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b="0" dirty="0" smtClean="0"/>
              <a:t>Speciální bezpečnostní systémy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Vnější perimetr – bezpečnost vzdušného prostoru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12788" indent="-350838"/>
            <a:r>
              <a:rPr lang="cs-CZ" dirty="0" smtClean="0"/>
              <a:t>Geografické omezení použití </a:t>
            </a:r>
            <a:r>
              <a:rPr lang="cs-CZ" dirty="0" err="1" smtClean="0"/>
              <a:t>dronů</a:t>
            </a:r>
            <a:endParaRPr lang="cs-CZ" dirty="0"/>
          </a:p>
        </p:txBody>
      </p:sp>
      <p:pic>
        <p:nvPicPr>
          <p:cNvPr id="4" name="Obrázek 3" descr="Výstřižek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528" y="1400603"/>
            <a:ext cx="8808266" cy="5196749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36270" cy="65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Předpisy pro létání s drony v Č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1785" y="1268413"/>
            <a:ext cx="4456565" cy="3312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oA6J5vgm0m3O0kQTxl.4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uDLnq_ZUSpod.DKUx14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iYE2mlzk2s27UzTF9Tl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WdcBxIUk.vtWtv5AhE.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LQHHycv0yzl6oEBBpeM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rGaoX0VkqMAIJ_WNPhH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0Lg0cvUkeGN0UmGDS54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ByHpdwU0KDO0AEN6Jxy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cCPq6BAUCtZCawjOegL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Z0cjSDrXEmZUj1Bsl103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PHhGlYWUiwXGOdP4v13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8yISYn2WkawbFaeqcott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Xz9omgagkaX0oNiqk7p4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z9yoyTkDk.FqKAOaXh9Q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TMcEndrECP4_GgKwDf9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3vkkUvJr0e_.OSBFIRTH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.chC1zpe0KrcqJTr_AHX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TMRZ1tFHkuzXdjW.pNaX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tivC6BRkWK_243.m9xZ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Dy5TpiaAUKd.kM15lEBe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6CMzLs.Ey_48HdCw5xp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rcjMJRukOITOvdLxAAf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plHndNC00GsvTdJ7c4T5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K0NCIg4ky2BLiga3lYa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JmeS5_zUu9x0S9tN0_f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DWRKrqBk2VoFlVTaUDt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miv8Cn2kKqRLFuJyY2n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1Dikz8TUmU8ub2J2jaS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575,5001"/>
  <p:tag name="CDT_PROT_WIDTH" val="113,375"/>
  <p:tag name="CDT_PROT_HEIGHT" val="63,500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  <p:tag name="CDT_DESIGNS_NAME" val="Siemens 2013 – 16:9"/>
  <p:tag name="CDT_MASTERS_NAME" val="One object (small) + Navigation"/>
  <p:tag name="CDT_LAYOUT_TYPE" val="32"/>
  <p:tag name="CDT_ORIGINAL_DESIGNS_NAME" val="Siemens 2013 – 16:9"/>
  <p:tag name="CDT_ORIGINAL_MASTERS_NAME" val="One object (small) + Navigation"/>
  <p:tag name="CDT_ORIGINAL_LAYOUT_TYPE" val="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SLIDE_NAME_ENG" val="Contact slide"/>
  <p:tag name="CDT_SLIDE_NAME_FRE" val="Contact slide"/>
  <p:tag name="CDT_SLIDE_NAME_GER" val="Kontaktfolie"/>
  <p:tag name="CDT_SLIDE_NAME_SPA" val="Contact slide"/>
  <p:tag name="CDT_SLIDE_NAME_ITA" val="Contact slide"/>
  <p:tag name="CDT_DEFAULT_SLIDE" val="True"/>
  <p:tag name="CDT_INTERSECT_SLIDE" val="False"/>
  <p:tag name="CDT_NAVBARONTHISSLIDE" val="True"/>
  <p:tag name="CDT_DESIGNS_NAME" val="Siemens 2013 – 16:9"/>
  <p:tag name="CDT_MASTERS_NAME" val="Image + Index/Contact"/>
  <p:tag name="CDT_LAYOUT_TYPE" val="32"/>
  <p:tag name="CDT_ORIGINAL_DESIGNS_NAME" val="Siemens 2013 – 16:9"/>
  <p:tag name="CDT_ORIGINAL_MASTERS_NAME" val="Image + Index/Contact"/>
  <p:tag name="CDT_ORIGINAL_LAYOUT_TYPE" val="3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TARGETSHAPE_NEW" val="18"/>
  <p:tag name="CDT_PROT" val="3"/>
  <p:tag name="CDT_PROT_TOP" val="0"/>
  <p:tag name="CDT_PROT_LEFT" val="0"/>
  <p:tag name="CDT_PROT_WIDTH" val="960,5"/>
  <p:tag name="CDT_PROT_HEIGHT" val="99,8750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4"/>
  <p:tag name="CDT_DELETE_ONEVENT_NEWPRES" val="False"/>
  <p:tag name="CDT_TARGETSHAPE_NEW" val="12"/>
  <p:tag name="CDT_PROT" val="3"/>
  <p:tag name="CDT_PROT_TOP" val="111,25"/>
  <p:tag name="CDT_PROT_LEFT" val="366,8501"/>
  <p:tag name="CDT_PROT_WIDTH" val="593,6499"/>
  <p:tag name="CDT_PROT_HEIGHT" val="374,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DELETE_ONEVENT_NEWPRES" val="False"/>
  <p:tag name="CDT_EXTCOL" val="True"/>
  <p:tag name="CDT_COLTX_NEW" val="25"/>
  <p:tag name="CDT_TARGETSHAPE_NEW" val="4"/>
  <p:tag name="CDT_PROT" val="3"/>
  <p:tag name="CDT_PROT_TOP" val="440,6257"/>
  <p:tag name="CDT_PROT_LEFT" val="366,5"/>
  <p:tag name="CDT_PROT_WIDTH" val="594"/>
  <p:tag name="CDT_PROT_HEIGHT" val="44,8743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10"/>
  <p:tag name="CDT_PROT" val="3"/>
  <p:tag name="CDT_PROT_TOP" val="485,5"/>
  <p:tag name="CDT_PROT_LEFT" val="960,5"/>
  <p:tag name="CDT_PROT_WIDTH" val="0,1250394"/>
  <p:tag name="CDT_PROT_HEIGHT" val="0,166771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DELETE_ONEVENT_NEWPRES" val="False"/>
  <p:tag name="CDT_EXTCOL" val="True"/>
  <p:tag name="CDT_COLTX_NEW" val="25"/>
  <p:tag name="CDT_TARGETSHAPE_NEW" val="10"/>
  <p:tag name="CDT_PROT" val="3"/>
  <p:tag name="CDT_PROT_TOP" val="485,5"/>
  <p:tag name="CDT_PROT_LEFT" val="960,5"/>
  <p:tag name="CDT_PROT_WIDTH" val="0,1250394"/>
  <p:tag name="CDT_PROT_HEIGHT" val="0,12503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PROT" val="3"/>
  <p:tag name="CDT_PROT_TOP" val="0"/>
  <p:tag name="CDT_PROT_LEFT" val="0"/>
  <p:tag name="CDT_PROT_WIDTH" val="960,5"/>
  <p:tag name="CDT_PROT_HEIGHT" val="99,87504"/>
  <p:tag name="CDT_DELETE_ONEVENT_NEWPRES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PROT" val="2"/>
  <p:tag name="CDT_PROT_TOP" val="295,7487"/>
  <p:tag name="CDT_PROT_LEFT" val="19,75"/>
  <p:tag name="CDT_PROT_WIDTH" val="700,25"/>
  <p:tag name="CDT_PROT_HEIGHT" val="30,9513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fullscreen (big bar up)"/>
  <p:tag name="CDT_LAYOUT_TYPE" val="1"/>
  <p:tag name="CDT_ORIGINAL_DESIGNS_NAME" val="Siemens 2013 – 16:9"/>
  <p:tag name="CDT_ORIGINAL_MASTERS_NAME" val="Title fullscreen (big bar up)"/>
  <p:tag name="CDT_ORIGINAL_LAYOUT_TYPE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Image + Index/Contact"/>
  <p:tag name="CDT_LAYOUT_TYPE" val="32"/>
  <p:tag name="CDT_ORIGINAL_DESIGNS_NAME" val="Siemens 2013 – 16:9"/>
  <p:tag name="CDT_ORIGINAL_MASTERS_NAME" val="Image + Index/Contact"/>
  <p:tag name="CDT_ORIGINAL_LAYOUT_TYPE" val="3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oBMzkz80aBV5Dz_M6Dl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T5A48plE0.2mCvt4E6X7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7tXbOufd0qwC7j7ZMCLI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2aVIChzhECcBWFyumbHE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Ym9rwrxECbXRG7P7VTZg"/>
</p:tagLst>
</file>

<file path=ppt/theme/theme1.xml><?xml version="1.0" encoding="utf-8"?>
<a:theme xmlns:a="http://schemas.openxmlformats.org/drawingml/2006/main" name="Siemens 2016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b="1" dirty="0" err="1" smtClean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Free Content + Navigation</Name>
  <PpLayout>32</PpLayout>
  <Index>16</Index>
</p4ppTags>
</file>

<file path=customXml/item10.xml><?xml version="1.0" encoding="utf-8"?>
<p4ppTags>
  <Name>One object (small)</Name>
  <PpLayout>16</PpLayout>
  <Index>11</Index>
</p4ppTags>
</file>

<file path=customXml/item11.xml><?xml version="1.0" encoding="utf-8"?>
<p4ppTags>
  <Name>One object (large) + Navigation</Name>
  <PpLayout>32</PpLayout>
  <Index>17</Index>
</p4ppTags>
</file>

<file path=customXml/item1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E1F1D228625A40A2DD89FD0D534334" ma:contentTypeVersion="5" ma:contentTypeDescription="Create a new document." ma:contentTypeScope="" ma:versionID="fc6e15c2818765357b8679b10c5f6281">
  <xsd:schema xmlns:xsd="http://www.w3.org/2001/XMLSchema" xmlns:p="http://schemas.microsoft.com/office/2006/metadata/properties" xmlns:ns2="305ed015-8565-4686-8245-5a6f6608d307" targetNamespace="http://schemas.microsoft.com/office/2006/metadata/properties" ma:root="true" ma:fieldsID="6bdae9196b29739a315fc2cc028bd94d" ns2:_="">
    <xsd:import namespace="305ed015-8565-4686-8245-5a6f6608d307"/>
    <xsd:element name="properties">
      <xsd:complexType>
        <xsd:sequence>
          <xsd:element name="documentManagement">
            <xsd:complexType>
              <xsd:all>
                <xsd:element ref="ns2:Typ_x0020__x0161_ablony"/>
                <xsd:element ref="ns2:Org_x0020_Jednotka" minOccurs="0"/>
                <xsd:element ref="ns2:Jazyk"/>
                <xsd:element ref="ns2:Vlastn_x00ed_k"/>
                <xsd:element ref="ns2:T_x00e9_ma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05ed015-8565-4686-8245-5a6f6608d307" elementFormDefault="qualified">
    <xsd:import namespace="http://schemas.microsoft.com/office/2006/documentManagement/types"/>
    <xsd:element name="Typ_x0020__x0161_ablony" ma:index="8" ma:displayName="Typ šablony" ma:default="NEZARAZENO!!!" ma:description="Typ dokumentu dle použití" ma:format="Dropdown" ma:internalName="Typ_x0020__x0161_ablony">
      <xsd:simpleType>
        <xsd:restriction base="dms:Choice">
          <xsd:enumeration value="Dopisy (Letters)"/>
          <xsd:enumeration value="Externí dokumenty (External Docs)"/>
          <xsd:enumeration value="Formulář (Form)"/>
          <xsd:enumeration value="Interní dokumenty (internal Docs)"/>
          <xsd:enumeration value="Marketingové materiály (Marketing Docs)"/>
          <xsd:enumeration value="Logo Siemens"/>
          <xsd:enumeration value="Plná moc"/>
          <xsd:enumeration value="Podpis v e-mailu (e-mail signature)"/>
          <xsd:enumeration value="Prezentace (Presentation)"/>
          <xsd:enumeration value="Povinné ustanovení (Mandatory Statement)"/>
          <xsd:enumeration value="Smlouvy (Contracts)"/>
          <xsd:enumeration value="Tabulka na dveře (Door schedule)"/>
          <xsd:enumeration value="Ostatní dokumenty (Other Docs)"/>
          <xsd:enumeration value="Všeobecné podmínky (General Terms)"/>
          <xsd:enumeration value="Vizitky (Business Cards)"/>
          <xsd:enumeration value="Vzorové dokumenty (Sample Docs)"/>
          <xsd:enumeration value="NEZARAZENO!!!"/>
        </xsd:restriction>
      </xsd:simpleType>
    </xsd:element>
    <xsd:element name="Org_x0020_Jednotka" ma:index="9" nillable="true" ma:displayName="Org Jednotka" ma:default="ALL" ma:description="Jednotka, pro kterou je šablona určena" ma:format="Dropdown" ma:internalName="Org_x0020_Jednotka">
      <xsd:simpleType>
        <xsd:restriction base="dms:Choice">
          <xsd:enumeration value="ALL"/>
          <xsd:enumeration value="BT"/>
          <xsd:enumeration value="DF CS"/>
          <xsd:enumeration value="DF&amp;PD"/>
          <xsd:enumeration value="EM"/>
          <xsd:enumeration value="EM LP &amp; EM MS"/>
          <xsd:enumeration value="EM LP &amp; EM MS &amp; EM SG"/>
          <xsd:enumeration value="EM SG"/>
          <xsd:enumeration value="GS BPS"/>
          <xsd:enumeration value="HC"/>
          <xsd:enumeration value="HC CP"/>
          <xsd:enumeration value="HC DX"/>
          <xsd:enumeration value="HC IM"/>
          <xsd:enumeration value="MO"/>
          <xsd:enumeration value="OEZ"/>
          <xsd:enumeration value="OZ BTS"/>
          <xsd:enumeration value="OZ EF"/>
          <xsd:enumeration value="OZ EM"/>
          <xsd:enumeration value="OZ NST"/>
          <xsd:enumeration value="OZ PIM"/>
          <xsd:enumeration value="OZ SIT"/>
          <xsd:enumeration value="PG"/>
          <xsd:enumeration value="PS"/>
          <xsd:enumeration value="SEM Drásov"/>
          <xsd:enumeration value="WP"/>
        </xsd:restriction>
      </xsd:simpleType>
    </xsd:element>
    <xsd:element name="Jazyk" ma:index="10" ma:displayName="Jazyk" ma:default="CZ" ma:format="Dropdown" ma:internalName="Jazyk">
      <xsd:simpleType>
        <xsd:restriction base="dms:Choice">
          <xsd:enumeration value="CZ"/>
          <xsd:enumeration value="EN"/>
          <xsd:enumeration value="DE"/>
        </xsd:restriction>
      </xsd:simpleType>
    </xsd:element>
    <xsd:element name="Vlastn_x00ed_k" ma:index="11" ma:displayName="Vlastník" ma:default="NEZARAZENO !!!!" ma:description="Jednotka, která zodpovídá za aktuálnost daného dokumentu" ma:format="Dropdown" ma:internalName="Vlastn_x00ed_k">
      <xsd:simpleType>
        <xsd:restriction base="dms:Choice">
          <xsd:enumeration value="NEZARAZENO !!!!"/>
          <xsd:enumeration value="BD"/>
          <xsd:enumeration value="CF R"/>
          <xsd:enumeration value="CF RIC"/>
          <xsd:enumeration value="CF T"/>
          <xsd:enumeration value="CG"/>
          <xsd:enumeration value="CMP"/>
          <xsd:enumeration value="CT"/>
          <xsd:enumeration value="GS BPS"/>
          <xsd:enumeration value="GS ECC"/>
          <xsd:enumeration value="GS IT"/>
          <xsd:enumeration value="GS SCM P"/>
          <xsd:enumeration value="GS SRE"/>
          <xsd:enumeration value="HR"/>
          <xsd:enumeration value="LC"/>
          <xsd:enumeration value="LC CO"/>
        </xsd:restriction>
      </xsd:simpleType>
    </xsd:element>
    <xsd:element name="T_x00e9_ma" ma:index="12" nillable="true" ma:displayName="Téma" ma:default="-" ma:format="Dropdown" ma:internalName="T_x00e9_ma">
      <xsd:simpleType>
        <xsd:restriction base="dms:Choice">
          <xsd:enumeration value="-"/>
          <xsd:enumeration value="Corporate"/>
          <xsd:enumeration value="Debt Collection"/>
          <xsd:enumeration value="Mergers&amp;Aquisitions"/>
          <xsd:enumeration value="Pohledávky"/>
          <xsd:enumeration value="Pokladna"/>
          <xsd:enumeration value="Marketing"/>
          <xsd:enumeration value="Scorecard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Náze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13.xml><?xml version="1.0" encoding="utf-8"?>
<p4ppTags>
  <Name>One object (large)</Name>
  <PpLayout>16</PpLayout>
  <Index>10</Index>
</p4ppTags>
</file>

<file path=customXml/item14.xml><?xml version="1.0" encoding="utf-8"?>
<p4ppTags>
  <Name>1_Two rows</Name>
  <PpLayout>32</PpLayout>
  <Index>14</Index>
</p4ppTags>
</file>

<file path=customXml/item15.xml><?xml version="1.0" encoding="utf-8"?>
<p4ppTags>
  <Name>Four objects</Name>
  <PpLayout>24</PpLayout>
  <Index>15</Index>
</p4ppTags>
</file>

<file path=customXml/item16.xml><?xml version="1.0" encoding="utf-8"?>
<p4ppTags>
  <Name>Two columns</Name>
  <PpLayout>29</PpLayout>
  <Index>12</Index>
</p4ppTags>
</file>

<file path=customXml/item17.xml><?xml version="1.0" encoding="utf-8"?>
<p4ppTags/>
</file>

<file path=customXml/item18.xml><?xml version="1.0" encoding="utf-8"?>
<p4ppTags>
  <Name>Free Content</Name>
  <PpLayout>11</PpLayout>
  <Index>9</Index>
</p4ppTags>
</file>

<file path=customXml/item19.xml><?xml version="1.0" encoding="utf-8"?>
<p4ppTags>
  <Name>Two columns + Navigation</Name>
  <PpLayout>32</PpLayout>
  <Index>19</Index>
</p4ppTags>
</file>

<file path=customXml/item2.xml><?xml version="1.0" encoding="utf-8"?>
<p4ppTags>
  <Name>Three columns + Navigation</Name>
  <PpLayout>32</PpLayout>
  <Index>20</Index>
</p4ppTags>
</file>

<file path=customXml/item20.xml><?xml version="1.0" encoding="utf-8"?>
<p4ppTags>
  <Name>Two rows + Navigation</Name>
  <PpLayout>32</PpLayout>
  <Index>21</Index>
</p4ppTags>
</file>

<file path=customXml/item3.xml><?xml version="1.0" encoding="utf-8"?>
<p4ppTags>
  <Name>Text + Index</Name>
  <PpLayout>32</PpLayout>
  <Index>8</Index>
</p4ppTags>
</file>

<file path=customXml/item4.xml><?xml version="1.0" encoding="utf-8"?>
<p:properties xmlns:p="http://schemas.microsoft.com/office/2006/metadata/properties" xmlns:xsi="http://www.w3.org/2001/XMLSchema-instance">
  <documentManagement>
    <Typ_x0020__x0161_ablony xmlns="305ed015-8565-4686-8245-5a6f6608d307">Prezentace (Presentation)</Typ_x0020__x0161_ablony>
    <Org_x0020_Jednotka xmlns="305ed015-8565-4686-8245-5a6f6608d307">ALL</Org_x0020_Jednotka>
    <Jazyk xmlns="305ed015-8565-4686-8245-5a6f6608d307">CZ</Jazyk>
    <Vlastn_x00ed_k xmlns="305ed015-8565-4686-8245-5a6f6608d307">CG</Vlastn_x00ed_k>
    <T_x00e9_ma xmlns="305ed015-8565-4686-8245-5a6f6608d307">Marketing</T_x00e9_ma>
  </documentManagement>
</p:properties>
</file>

<file path=customXml/item5.xml><?xml version="1.0" encoding="utf-8"?>
<p4ppTags>
  <Name>Three columns</Name>
  <PpLayout>32</PpLayout>
  <Index>14</Index>
</p4ppTags>
</file>

<file path=customXml/item6.xml><?xml version="1.0" encoding="utf-8"?>
<p4ppTags>
  <Name>Two rows</Name>
  <PpLayout>32</PpLayout>
  <Index>13</Index>
</p4ppTags>
</file>

<file path=customXml/item7.xml><?xml version="1.0" encoding="utf-8"?>
<p4ppTags>
  <Name>One object (small) + Navigation</Name>
  <PpLayout>32</PpLayout>
  <Index>18</Index>
</p4ppTags>
</file>

<file path=customXml/item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<?xml version="1.0" encoding="utf-8"?>
<p4ppTags>
  <Name>Four objects + Navigation</Name>
  <PpLayout>32</PpLayout>
  <Index>22</Index>
</p4ppTags>
</file>

<file path=customXml/itemProps1.xml><?xml version="1.0" encoding="utf-8"?>
<ds:datastoreItem xmlns:ds="http://schemas.openxmlformats.org/officeDocument/2006/customXml" ds:itemID="{7CC5F709-E74B-4E5F-A728-923D5062EBEF}">
  <ds:schemaRefs/>
</ds:datastoreItem>
</file>

<file path=customXml/itemProps10.xml><?xml version="1.0" encoding="utf-8"?>
<ds:datastoreItem xmlns:ds="http://schemas.openxmlformats.org/officeDocument/2006/customXml" ds:itemID="{1618AA06-B22E-4D19-9680-0D7830426729}">
  <ds:schemaRefs/>
</ds:datastoreItem>
</file>

<file path=customXml/itemProps11.xml><?xml version="1.0" encoding="utf-8"?>
<ds:datastoreItem xmlns:ds="http://schemas.openxmlformats.org/officeDocument/2006/customXml" ds:itemID="{B27F640E-84DF-4F97-BC70-D045F1E6594F}">
  <ds:schemaRefs/>
</ds:datastoreItem>
</file>

<file path=customXml/itemProps12.xml><?xml version="1.0" encoding="utf-8"?>
<ds:datastoreItem xmlns:ds="http://schemas.openxmlformats.org/officeDocument/2006/customXml" ds:itemID="{A035D12B-DD76-4366-8470-ED9966E15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5ed015-8565-4686-8245-5a6f6608d30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13.xml><?xml version="1.0" encoding="utf-8"?>
<ds:datastoreItem xmlns:ds="http://schemas.openxmlformats.org/officeDocument/2006/customXml" ds:itemID="{80661B8B-A327-44F9-823B-4D9EE0B3EC78}">
  <ds:schemaRefs/>
</ds:datastoreItem>
</file>

<file path=customXml/itemProps14.xml><?xml version="1.0" encoding="utf-8"?>
<ds:datastoreItem xmlns:ds="http://schemas.openxmlformats.org/officeDocument/2006/customXml" ds:itemID="{B367F2CC-BC4D-484C-BC36-76BC3024C88B}">
  <ds:schemaRefs/>
</ds:datastoreItem>
</file>

<file path=customXml/itemProps15.xml><?xml version="1.0" encoding="utf-8"?>
<ds:datastoreItem xmlns:ds="http://schemas.openxmlformats.org/officeDocument/2006/customXml" ds:itemID="{1581BFFB-B4CE-47A8-BE77-DC1339B1E5A7}">
  <ds:schemaRefs/>
</ds:datastoreItem>
</file>

<file path=customXml/itemProps16.xml><?xml version="1.0" encoding="utf-8"?>
<ds:datastoreItem xmlns:ds="http://schemas.openxmlformats.org/officeDocument/2006/customXml" ds:itemID="{1666F4C2-68F5-4840-A44A-1A646C0925A1}">
  <ds:schemaRefs/>
</ds:datastoreItem>
</file>

<file path=customXml/itemProps17.xml><?xml version="1.0" encoding="utf-8"?>
<ds:datastoreItem xmlns:ds="http://schemas.openxmlformats.org/officeDocument/2006/customXml" ds:itemID="{572FBA73-6DBF-45DA-8282-9342320CFAB0}">
  <ds:schemaRefs/>
</ds:datastoreItem>
</file>

<file path=customXml/itemProps18.xml><?xml version="1.0" encoding="utf-8"?>
<ds:datastoreItem xmlns:ds="http://schemas.openxmlformats.org/officeDocument/2006/customXml" ds:itemID="{D8097D0C-BE3E-4AEC-9593-65CFCCB19297}">
  <ds:schemaRefs/>
</ds:datastoreItem>
</file>

<file path=customXml/itemProps19.xml><?xml version="1.0" encoding="utf-8"?>
<ds:datastoreItem xmlns:ds="http://schemas.openxmlformats.org/officeDocument/2006/customXml" ds:itemID="{D7BABA95-BFFE-422B-8591-3271669EEA88}">
  <ds:schemaRefs/>
</ds:datastoreItem>
</file>

<file path=customXml/itemProps2.xml><?xml version="1.0" encoding="utf-8"?>
<ds:datastoreItem xmlns:ds="http://schemas.openxmlformats.org/officeDocument/2006/customXml" ds:itemID="{85D77EE6-52B7-48BE-9EDB-748F1EBB53DE}">
  <ds:schemaRefs/>
</ds:datastoreItem>
</file>

<file path=customXml/itemProps20.xml><?xml version="1.0" encoding="utf-8"?>
<ds:datastoreItem xmlns:ds="http://schemas.openxmlformats.org/officeDocument/2006/customXml" ds:itemID="{6C79E4F8-DCFB-483C-880A-AEEC6AAFC838}">
  <ds:schemaRefs/>
</ds:datastoreItem>
</file>

<file path=customXml/itemProps3.xml><?xml version="1.0" encoding="utf-8"?>
<ds:datastoreItem xmlns:ds="http://schemas.openxmlformats.org/officeDocument/2006/customXml" ds:itemID="{7E35FEDB-1F0E-4D67-A313-4AC59C26FF29}">
  <ds:schemaRefs/>
</ds:datastoreItem>
</file>

<file path=customXml/itemProps4.xml><?xml version="1.0" encoding="utf-8"?>
<ds:datastoreItem xmlns:ds="http://schemas.openxmlformats.org/officeDocument/2006/customXml" ds:itemID="{177F391A-6E13-404C-85E7-342F16C6613C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305ed015-8565-4686-8245-5a6f6608d307"/>
    <ds:schemaRef ds:uri="http://schemas.openxmlformats.org/package/2006/metadata/core-properties"/>
  </ds:schemaRefs>
</ds:datastoreItem>
</file>

<file path=customXml/itemProps5.xml><?xml version="1.0" encoding="utf-8"?>
<ds:datastoreItem xmlns:ds="http://schemas.openxmlformats.org/officeDocument/2006/customXml" ds:itemID="{15CF3461-70D1-4B54-AFAB-DAFDA0A238CD}">
  <ds:schemaRefs/>
</ds:datastoreItem>
</file>

<file path=customXml/itemProps6.xml><?xml version="1.0" encoding="utf-8"?>
<ds:datastoreItem xmlns:ds="http://schemas.openxmlformats.org/officeDocument/2006/customXml" ds:itemID="{38AB8DE4-FD9B-4166-BEC3-3F1753596133}">
  <ds:schemaRefs/>
</ds:datastoreItem>
</file>

<file path=customXml/itemProps7.xml><?xml version="1.0" encoding="utf-8"?>
<ds:datastoreItem xmlns:ds="http://schemas.openxmlformats.org/officeDocument/2006/customXml" ds:itemID="{D9FE249F-833E-4CF0-BECB-552D01D7DC9E}">
  <ds:schemaRefs/>
</ds:datastoreItem>
</file>

<file path=customXml/itemProps8.xml><?xml version="1.0" encoding="utf-8"?>
<ds:datastoreItem xmlns:ds="http://schemas.openxmlformats.org/officeDocument/2006/customXml" ds:itemID="{668D1A35-E159-47E4-ABA2-BA6EC691F951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EAB520BC-C6EC-457E-8AB5-55DB67C8685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0</TotalTime>
  <Words>287</Words>
  <Application>Microsoft Office PowerPoint</Application>
  <PresentationFormat>Vlastní</PresentationFormat>
  <Paragraphs>108</Paragraphs>
  <Slides>26</Slides>
  <Notes>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8" baseType="lpstr">
      <vt:lpstr>Siemens 2016 – 16:9</vt:lpstr>
      <vt:lpstr>think-cell Folie</vt:lpstr>
      <vt:lpstr>Siemens Building Technologies TVIP  - Aprochem 2017  Radek Zachoval, BA (Hons) Vedoucí oddělení Technical Sales</vt:lpstr>
      <vt:lpstr>Obsah prezentace</vt:lpstr>
      <vt:lpstr>Snímek 3</vt:lpstr>
      <vt:lpstr>Snímek 4</vt:lpstr>
      <vt:lpstr>Využívané elektromagnetické spektrum D/N kamer</vt:lpstr>
      <vt:lpstr> Speciální bezpečnostní systémy  Vnější perimetr - radarová detekce pohybu s využitím Termovize</vt:lpstr>
      <vt:lpstr> Speciální bezpečnostní systémy  Vnější perimetr – bezpečnost vzdušného prostoru</vt:lpstr>
      <vt:lpstr> Speciální bezpečnostní systémy  Vnější perimetr – bezpečnost vzdušného prostoru</vt:lpstr>
      <vt:lpstr>Geografické omezení použití dronů</vt:lpstr>
      <vt:lpstr>Heart-beat detector</vt:lpstr>
      <vt:lpstr> Speciální bezpečnostní systémy  Vnější / Vnitřní perimetr – kontrola vozidel</vt:lpstr>
      <vt:lpstr> Speciální bezpečnostní systémy  Vnitřní perimetr – kontrola osob</vt:lpstr>
      <vt:lpstr> Speciální bezpečnostní systémy  Vnitřní perimetr – kontrola osob</vt:lpstr>
      <vt:lpstr> Speciální bezpečnostní systémy  Vnitření perimetr – kontrola osob</vt:lpstr>
      <vt:lpstr>Snímek 15</vt:lpstr>
      <vt:lpstr>Snímek 16</vt:lpstr>
      <vt:lpstr>Snímek 17</vt:lpstr>
      <vt:lpstr>Snímek 18</vt:lpstr>
      <vt:lpstr>Snímek 19</vt:lpstr>
      <vt:lpstr>Desigo CC – smysluplná integrace</vt:lpstr>
      <vt:lpstr> Dílčí potřeby budovy pod jednotným dohledem</vt:lpstr>
      <vt:lpstr>Desigo CC – Smysluplná integrace</vt:lpstr>
      <vt:lpstr>Snímek 23</vt:lpstr>
      <vt:lpstr>Snímek 24</vt:lpstr>
      <vt:lpstr>Kontakt</vt:lpstr>
      <vt:lpstr>Siemens Building Technologies  …vidíme bezpečnost jinak…</vt:lpstr>
    </vt:vector>
  </TitlesOfParts>
  <Company>SIEMENS AG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(presentation) 16:9 CZ-EXT - divize a o.z. Siemens, s.r.o.</dc:title>
  <dc:creator>Zachoval, Radek (RC-CZ BT PRG BR CS TS)</dc:creator>
  <cp:lastModifiedBy>Radek ZAchoval</cp:lastModifiedBy>
  <cp:revision>25</cp:revision>
  <cp:lastPrinted>2012-10-29T09:59:01Z</cp:lastPrinted>
  <dcterms:created xsi:type="dcterms:W3CDTF">2006-04-07T10:01:45Z</dcterms:created>
  <dcterms:modified xsi:type="dcterms:W3CDTF">2017-03-23T07:01:24Z</dcterms:modified>
  <cp:contentType>Document</cp:contentType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Deutsch</vt:lpwstr>
  </property>
  <property fmtid="{D5CDD505-2E9C-101B-9397-08002B2CF9AE}" pid="3" name="Release date">
    <vt:lpwstr>February 2016</vt:lpwstr>
  </property>
  <property fmtid="{D5CDD505-2E9C-101B-9397-08002B2CF9AE}" pid="4" name="Office version">
    <vt:lpwstr>2007/2010</vt:lpwstr>
  </property>
  <property fmtid="{D5CDD505-2E9C-101B-9397-08002B2CF9AE}" pid="5" name="Release version">
    <vt:lpwstr>1.1</vt:lpwstr>
  </property>
  <property fmtid="{D5CDD505-2E9C-101B-9397-08002B2CF9AE}" pid="6" name="ContentTypeId">
    <vt:lpwstr>0x01010043E1F1D228625A40A2DD89FD0D534334</vt:lpwstr>
  </property>
</Properties>
</file>