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8" r:id="rId3"/>
    <p:sldId id="330" r:id="rId4"/>
    <p:sldId id="332" r:id="rId5"/>
    <p:sldId id="333" r:id="rId6"/>
    <p:sldId id="337" r:id="rId7"/>
    <p:sldId id="338" r:id="rId8"/>
    <p:sldId id="339" r:id="rId9"/>
    <p:sldId id="340" r:id="rId10"/>
    <p:sldId id="347" r:id="rId11"/>
    <p:sldId id="346" r:id="rId12"/>
    <p:sldId id="345" r:id="rId13"/>
    <p:sldId id="329" r:id="rId14"/>
    <p:sldId id="348" r:id="rId15"/>
    <p:sldId id="349" r:id="rId16"/>
  </p:sldIdLst>
  <p:sldSz cx="9144000" cy="6858000" type="screen4x3"/>
  <p:notesSz cx="6735763" cy="98663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FF6600"/>
    <a:srgbClr val="CC0000"/>
    <a:srgbClr val="80808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fld id="{7F84A4EF-1B26-4822-A0CE-87047BC725D2}" type="datetimeFigureOut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363DEB0D-4B6C-4ACA-AD50-F897F4B92CC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98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23DAB-9AA4-4A14-96EF-52DCD966F52B}" type="datetimeFigureOut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749C8-68A5-4A9F-A264-BD7429428EA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4740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4ACEAF-74AF-4E28-9F22-D974C8BA91F6}" type="slidenum">
              <a:rPr lang="sk-SK" smtClean="0"/>
              <a:pPr>
                <a:defRPr/>
              </a:pPr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B7A0-077A-4BA2-B71D-9215A5D89ED9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5CD62-C538-4824-960F-298E4FD5CA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893D4-777A-44F6-B894-0D482635C3E3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D0A2-647A-4390-8A74-A66283B0873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27849-0F99-46E9-999D-99EB1D90E701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ADC03-460E-4B40-A2D5-929E4AA5B1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5B2A-369E-4318-83EB-36760AFFE157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2851-41B1-4C06-83D9-D27081F0612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CFAD9-E693-42DD-BDDD-76090DDF2F7A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4E53-EFFE-4519-AE62-404E7378C4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0A4D-FB3F-419E-9A6C-B2CCB165CC1D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1C15D-B105-41B3-ABC7-E2F9865754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F79C-DCC5-4B50-A406-02EE9E44E3DB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D8DA-79F7-4433-96F3-327C50FF3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CCFC-4E6F-4AD7-9599-45C0F07388A4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8877-E6BE-4DA4-98E2-6001FB6E5B1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437B-B39D-49F2-9E30-F5756001EE50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42360-E86F-4D87-851E-B75D47F4341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462F-056E-421B-8E28-EDD04578F654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0966-D757-462E-BC3B-78F7A9CA67F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B74F-84F5-4AFD-BBA4-36C143EEB177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216F-3A45-4D3F-8127-508638333E2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923F8-F0A0-40A3-A56D-2BB74494733F}" type="datetime1">
              <a:rPr lang="sk-SK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k-SK"/>
              <a:t>Dr.h.c. mult. prof. Ing. Juraj Sinay, DrSc.             Prednáška 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9C6AA0-4E50-4A0D-9C19-221E4759C2F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755650" y="1700808"/>
            <a:ext cx="7772400" cy="3672408"/>
          </a:xfrm>
        </p:spPr>
        <p:txBody>
          <a:bodyPr/>
          <a:lstStyle/>
          <a:p>
            <a:pPr eaLnBrk="1" hangingPunct="1"/>
            <a:r>
              <a:rPr lang="sk-SK" sz="3200" b="1" dirty="0"/>
              <a:t>Integrovaná bezpečnosť v rámci Stratégie Priemysel 4.0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2400" b="1" dirty="0" smtClean="0"/>
              <a:t>prof. Ing. Juraj </a:t>
            </a:r>
            <a:r>
              <a:rPr lang="sk-SK" sz="2400" b="1" dirty="0" err="1" smtClean="0"/>
              <a:t>Sinay</a:t>
            </a:r>
            <a:r>
              <a:rPr lang="sk-SK" sz="2400" b="1" dirty="0" smtClean="0"/>
              <a:t>, DrSc., prof. Ing. Hana </a:t>
            </a:r>
            <a:r>
              <a:rPr lang="sk-SK" sz="2400" b="1" dirty="0" err="1" smtClean="0"/>
              <a:t>Pačaiová</a:t>
            </a:r>
            <a:r>
              <a:rPr lang="sk-SK" sz="2400" b="1" dirty="0" smtClean="0"/>
              <a:t>, PhD., Ing. Zuzana </a:t>
            </a:r>
            <a:r>
              <a:rPr lang="sk-SK" sz="2400" b="1" dirty="0" err="1" smtClean="0"/>
              <a:t>Kotianová</a:t>
            </a:r>
            <a:r>
              <a:rPr lang="sk-SK" sz="2400" b="1" dirty="0" smtClean="0"/>
              <a:t>, PhD.</a:t>
            </a:r>
            <a:br>
              <a:rPr lang="sk-SK" sz="2400" b="1" dirty="0" smtClean="0"/>
            </a:br>
            <a:r>
              <a:rPr lang="sk-SK" sz="2400" b="1" dirty="0" smtClean="0"/>
              <a:t/>
            </a:r>
            <a:br>
              <a:rPr lang="sk-SK" sz="2400" b="1" dirty="0" smtClean="0"/>
            </a:br>
            <a:r>
              <a:rPr lang="sk-SK" sz="2400" b="1" i="1" dirty="0"/>
              <a:t>realizáciou projektu APVV-15-0351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endParaRPr lang="sk-SK" sz="3200" i="1" dirty="0" smtClean="0">
              <a:latin typeface="Arial" charset="0"/>
            </a:endParaRPr>
          </a:p>
        </p:txBody>
      </p:sp>
      <p:sp>
        <p:nvSpPr>
          <p:cNvPr id="15363" name="BlokTextu 5"/>
          <p:cNvSpPr txBox="1">
            <a:spLocks noChangeArrowheads="1"/>
          </p:cNvSpPr>
          <p:nvPr/>
        </p:nvSpPr>
        <p:spPr bwMode="auto">
          <a:xfrm>
            <a:off x="1258888" y="476250"/>
            <a:ext cx="7885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>
                <a:solidFill>
                  <a:srgbClr val="F2F2F2"/>
                </a:solidFill>
              </a:rPr>
              <a:t>Katedra bezpečnosti a kvality produkcie, Strojnícka fakulta TU v Košiciach</a:t>
            </a:r>
          </a:p>
        </p:txBody>
      </p:sp>
      <p:sp>
        <p:nvSpPr>
          <p:cNvPr id="15364" name="BlokTextu 6"/>
          <p:cNvSpPr txBox="1">
            <a:spLocks noChangeArrowheads="1"/>
          </p:cNvSpPr>
          <p:nvPr/>
        </p:nvSpPr>
        <p:spPr bwMode="auto">
          <a:xfrm>
            <a:off x="107950" y="5734050"/>
            <a:ext cx="7343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k-SK" b="1">
                <a:solidFill>
                  <a:srgbClr val="0000CC"/>
                </a:solidFill>
              </a:rPr>
              <a:t>Zväz automobilového priemyslu Slovenskej republiky</a:t>
            </a:r>
            <a:endParaRPr lang="sk-SK">
              <a:solidFill>
                <a:srgbClr val="0000CC"/>
              </a:solidFill>
            </a:endParaRPr>
          </a:p>
        </p:txBody>
      </p:sp>
      <p:pic>
        <p:nvPicPr>
          <p:cNvPr id="15365" name="Picture 4" descr="logo z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6610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Väzby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Safety a Security v </a:t>
            </a:r>
            <a:r>
              <a:rPr lang="en-US" dirty="0" err="1" smtClean="0"/>
              <a:t>Priemysle</a:t>
            </a:r>
            <a:r>
              <a:rPr lang="en-US" dirty="0" smtClean="0"/>
              <a:t> </a:t>
            </a:r>
            <a:r>
              <a:rPr lang="en-US" dirty="0"/>
              <a:t>(Industry) 4.0 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4CCFC-4E6F-4AD7-9599-45C0F07388A4}" type="datetime1">
              <a:rPr lang="sk-SK" smtClean="0"/>
              <a:pPr>
                <a:defRPr/>
              </a:pPr>
              <a:t>23.3.2017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k-SK" smtClean="0"/>
              <a:t>Dr.h.c. mult. prof. Ing. Juraj Sinay, DrSc.             Prednáška 1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E8877-E6BE-4DA4-98E2-6001FB6E5B1B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6" name="Obrázo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136904" cy="3835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5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42360-E86F-4D87-851E-B75D47F43410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909440"/>
              </p:ext>
            </p:extLst>
          </p:nvPr>
        </p:nvGraphicFramePr>
        <p:xfrm>
          <a:off x="1355495" y="1052736"/>
          <a:ext cx="6309185" cy="234069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02605"/>
                <a:gridCol w="2103290"/>
                <a:gridCol w="2103290"/>
              </a:tblGrid>
              <a:tr h="260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Proces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Safety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Security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0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Hranice systému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podnik, stroj, časti stroja...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zóna, podzóna, sieť...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0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Hrozby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materiál, údržba...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dáta, diaľkovo riadená údržba...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8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Výsledky z analýzy rizík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rezanie, drvenie, strihanie...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neautorizovaný prístup, neautorizované čítanie dát, manipulácia...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0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Opatrenia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STOP tlačidlo, senzory, monitorovanie rýchlosti...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virtuálne siete, kódovanie, overovanie pravosti...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0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Kontrola 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audity, testy...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verifikácia, monitorovanie...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Zástupný symbol obsahu 2"/>
          <p:cNvSpPr txBox="1">
            <a:spLocks/>
          </p:cNvSpPr>
          <p:nvPr/>
        </p:nvSpPr>
        <p:spPr bwMode="auto">
          <a:xfrm>
            <a:off x="395288" y="260350"/>
            <a:ext cx="82296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eaLnBrk="1" hangingPunct="1">
              <a:buFont typeface="Arial" charset="0"/>
              <a:buNone/>
            </a:pPr>
            <a:r>
              <a:rPr lang="sk-SK" sz="2800" b="1" dirty="0" smtClean="0"/>
              <a:t>    </a:t>
            </a:r>
            <a:r>
              <a:rPr lang="sk-SK" b="1" dirty="0" smtClean="0"/>
              <a:t>Spoločné znaky </a:t>
            </a:r>
            <a:r>
              <a:rPr lang="sk-SK" b="1" dirty="0" err="1" smtClean="0"/>
              <a:t>Safety</a:t>
            </a:r>
            <a:r>
              <a:rPr lang="sk-SK" b="1" dirty="0" smtClean="0"/>
              <a:t> a </a:t>
            </a:r>
            <a:r>
              <a:rPr lang="sk-SK" b="1" dirty="0" err="1" smtClean="0"/>
              <a:t>Security</a:t>
            </a:r>
            <a:endParaRPr lang="sk-SK" b="1" dirty="0" smtClean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 bwMode="auto">
          <a:xfrm>
            <a:off x="323528" y="3573016"/>
            <a:ext cx="8229600" cy="8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eaLnBrk="1" hangingPunct="1">
              <a:buFont typeface="Arial" charset="0"/>
              <a:buNone/>
            </a:pPr>
            <a:r>
              <a:rPr lang="sk-SK" sz="2800" b="1" dirty="0" smtClean="0"/>
              <a:t>    </a:t>
            </a:r>
            <a:r>
              <a:rPr lang="sk-SK" b="1" dirty="0" smtClean="0"/>
              <a:t>Rozdielne znaky </a:t>
            </a:r>
            <a:r>
              <a:rPr lang="sk-SK" b="1" dirty="0" err="1" smtClean="0"/>
              <a:t>Safety</a:t>
            </a:r>
            <a:r>
              <a:rPr lang="sk-SK" b="1" dirty="0" smtClean="0"/>
              <a:t> a </a:t>
            </a:r>
            <a:r>
              <a:rPr lang="sk-SK" b="1" dirty="0" err="1" smtClean="0"/>
              <a:t>Security</a:t>
            </a:r>
            <a:endParaRPr lang="sk-SK" b="1" dirty="0" smtClean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184427"/>
              </p:ext>
            </p:extLst>
          </p:nvPr>
        </p:nvGraphicFramePr>
        <p:xfrm>
          <a:off x="1331640" y="4293096"/>
          <a:ext cx="6336704" cy="206006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11776"/>
                <a:gridCol w="2112464"/>
                <a:gridCol w="2112464"/>
              </a:tblGrid>
              <a:tr h="18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Proces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Safety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 err="1">
                          <a:effectLst/>
                        </a:rPr>
                        <a:t>Security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Nebezpečenstvo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podnik alebo stroj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interný zamestnanec, externá osoba, vírus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1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Hrozby 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môžu byť lokalizované a manažované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ťažko lokalizovateľné, potrebné odborné znalosti, potenciálny trestný čin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Dôsledok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poranenie alebo smrť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pokles produkcie, strata dát, strata know-how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4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Opatrenia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izolovanie ohrozenia, ochranné pásma, snímače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segmentácia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Normy a štandardy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napr. IEC 61508</a:t>
                      </a:r>
                      <a:endParaRPr lang="sk-SK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bez štandardov</a:t>
                      </a:r>
                      <a:endParaRPr lang="sk-SK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7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obsahu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69350" cy="5256212"/>
          </a:xfrm>
        </p:spPr>
        <p:txBody>
          <a:bodyPr/>
          <a:lstStyle/>
          <a:p>
            <a:pPr lvl="1">
              <a:lnSpc>
                <a:spcPct val="80000"/>
              </a:lnSpc>
              <a:buFont typeface="Arial" charset="0"/>
              <a:buNone/>
            </a:pPr>
            <a:endParaRPr lang="sk-SK" b="1" i="1" dirty="0" smtClean="0">
              <a:solidFill>
                <a:srgbClr val="CC0000"/>
              </a:solidFill>
            </a:endParaRPr>
          </a:p>
          <a:p>
            <a:pPr lvl="1" algn="just">
              <a:lnSpc>
                <a:spcPct val="80000"/>
              </a:lnSpc>
              <a:buFont typeface="Arial" charset="0"/>
              <a:buNone/>
            </a:pPr>
            <a:r>
              <a:rPr lang="sk-SK" b="1" i="1" dirty="0" smtClean="0"/>
              <a:t>	</a:t>
            </a:r>
            <a:r>
              <a:rPr lang="sk-SK" sz="3200" b="1" i="1" dirty="0" smtClean="0">
                <a:solidFill>
                  <a:srgbClr val="000099"/>
                </a:solidFill>
              </a:rPr>
              <a:t>Priemysel 4.0</a:t>
            </a:r>
            <a:r>
              <a:rPr lang="sk-SK" b="1" i="1" dirty="0" smtClean="0"/>
              <a:t> - nové výzvy v oblasti manažérstva rizík napr. formami:</a:t>
            </a:r>
          </a:p>
          <a:p>
            <a:pPr lvl="1" algn="just">
              <a:buFont typeface="Arial" charset="0"/>
              <a:buNone/>
            </a:pPr>
            <a:endParaRPr lang="sk-SK" b="1" i="1" dirty="0" smtClean="0"/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sk-SK" b="1" i="1" dirty="0" smtClean="0">
                <a:solidFill>
                  <a:srgbClr val="CC0000"/>
                </a:solidFill>
              </a:rPr>
              <a:t>analýzy vnútorného prostredia</a:t>
            </a:r>
            <a:r>
              <a:rPr lang="sk-SK" b="1" i="1" dirty="0" smtClean="0"/>
              <a:t> -  </a:t>
            </a:r>
            <a:r>
              <a:rPr lang="sk-SK" b="1" dirty="0" smtClean="0"/>
              <a:t>ako 	súčasti  komunikácie z okolitým prostredím 	(s inými </a:t>
            </a: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sk-SK" b="1" dirty="0" smtClean="0"/>
              <a:t>    objektmi).</a:t>
            </a:r>
          </a:p>
          <a:p>
            <a:pPr lvl="1" algn="just">
              <a:lnSpc>
                <a:spcPct val="80000"/>
              </a:lnSpc>
              <a:buFontTx/>
              <a:buChar char="-"/>
            </a:pPr>
            <a:endParaRPr lang="sk-SK" b="1" i="1" dirty="0">
              <a:solidFill>
                <a:srgbClr val="CC0000"/>
              </a:solidFill>
            </a:endParaRPr>
          </a:p>
          <a:p>
            <a:pPr lvl="1" algn="just">
              <a:lnSpc>
                <a:spcPct val="80000"/>
              </a:lnSpc>
              <a:buFontTx/>
              <a:buChar char="-"/>
            </a:pPr>
            <a:r>
              <a:rPr lang="sk-SK" b="1" i="1" dirty="0" smtClean="0">
                <a:solidFill>
                  <a:srgbClr val="CC0000"/>
                </a:solidFill>
              </a:rPr>
              <a:t>analýzy vonkajšieho prostredia</a:t>
            </a:r>
            <a:r>
              <a:rPr lang="sk-SK" b="1" dirty="0" smtClean="0"/>
              <a:t> – pri 	zohľadnení vstupov z okolia (prvky 	a požiadavky vstupujúce do pracovného 	prostredia), ich pôsobenia na objekt 	a  dopad na </a:t>
            </a:r>
            <a:r>
              <a:rPr lang="sk-SK" b="1" dirty="0" smtClean="0">
                <a:solidFill>
                  <a:srgbClr val="000099"/>
                </a:solidFill>
              </a:rPr>
              <a:t>integrovanú bezpečnosť</a:t>
            </a:r>
            <a:r>
              <a:rPr lang="sk-SK" b="1" dirty="0" smtClean="0"/>
              <a:t> analyzovaného objektu.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3F46D9-03AC-4A9A-AA98-CDF86D946941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505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506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45060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506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45061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obsahu 2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8229600" cy="4394200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de-DE" sz="2800" smtClean="0"/>
              <a:t>      </a:t>
            </a:r>
            <a:endParaRPr lang="sk-SK" b="1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C83A60-91BF-4E59-8599-1DE125650FBD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710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4710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47110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Obrázok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94" y="901700"/>
            <a:ext cx="5892808" cy="490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obsahu 2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8229600" cy="4394200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de-DE" sz="2800" smtClean="0"/>
              <a:t>      </a:t>
            </a:r>
            <a:endParaRPr lang="sk-SK" b="1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C83A60-91BF-4E59-8599-1DE125650FBD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710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4710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47110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Obrázo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97" y="1052736"/>
            <a:ext cx="734223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781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obsahu 2"/>
          <p:cNvSpPr>
            <a:spLocks noGrp="1"/>
          </p:cNvSpPr>
          <p:nvPr>
            <p:ph idx="4294967295"/>
          </p:nvPr>
        </p:nvSpPr>
        <p:spPr>
          <a:xfrm>
            <a:off x="611188" y="1700213"/>
            <a:ext cx="8229600" cy="4394200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de-DE" sz="2800" smtClean="0"/>
              <a:t>      </a:t>
            </a:r>
            <a:endParaRPr lang="sk-SK" b="1" smtClean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C83A60-91BF-4E59-8599-1DE125650FBD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710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420656" y="2852936"/>
            <a:ext cx="8208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7938" algn="ctr"/>
            <a:r>
              <a:rPr lang="sk-SK" sz="3600" b="1" dirty="0">
                <a:latin typeface="Arial" charset="0"/>
              </a:rPr>
              <a:t>Ďakujem Vám za Vašu pozornosť</a:t>
            </a:r>
          </a:p>
        </p:txBody>
      </p:sp>
      <p:grpSp>
        <p:nvGrpSpPr>
          <p:cNvPr id="4710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4711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47110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64781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6" name="Zástupný symbol obsahu 2"/>
          <p:cNvSpPr>
            <a:spLocks noGrp="1"/>
          </p:cNvSpPr>
          <p:nvPr>
            <p:ph idx="4294967295"/>
          </p:nvPr>
        </p:nvSpPr>
        <p:spPr>
          <a:xfrm>
            <a:off x="395288" y="260350"/>
            <a:ext cx="8229600" cy="4394200"/>
          </a:xfrm>
        </p:spPr>
        <p:txBody>
          <a:bodyPr/>
          <a:lstStyle/>
          <a:p>
            <a:pPr marL="0" algn="just" eaLnBrk="1" hangingPunct="1">
              <a:buFont typeface="Arial" charset="0"/>
              <a:buNone/>
            </a:pPr>
            <a:r>
              <a:rPr lang="sk-SK" sz="2800" b="1" dirty="0" smtClean="0"/>
              <a:t>    </a:t>
            </a:r>
            <a:r>
              <a:rPr lang="sk-SK" sz="2800" b="1" dirty="0" smtClean="0">
                <a:solidFill>
                  <a:srgbClr val="000099"/>
                </a:solidFill>
              </a:rPr>
              <a:t>Priemysel 4.0</a:t>
            </a:r>
            <a:r>
              <a:rPr lang="sk-SK" sz="2800" b="1" dirty="0" smtClean="0"/>
              <a:t> - </a:t>
            </a:r>
            <a:r>
              <a:rPr lang="sk-SK" sz="2400" b="1" dirty="0" smtClean="0"/>
              <a:t>spôsob riadenia technológií, ktorý už v niektorých oblastiach priemyselných výrob existuje, kde stroje a výrobky navzájom komunikujú a sami si </a:t>
            </a:r>
            <a:r>
              <a:rPr lang="sk-SK" sz="2400" b="1" smtClean="0"/>
              <a:t>organizujú </a:t>
            </a:r>
            <a:r>
              <a:rPr lang="sk-SK" sz="2400" b="1" smtClean="0"/>
              <a:t>jednotlivé </a:t>
            </a:r>
            <a:r>
              <a:rPr lang="sk-SK" sz="2400" b="1" dirty="0" smtClean="0"/>
              <a:t>kroky v rámci výrobného procesu autonómne.  </a:t>
            </a:r>
          </a:p>
          <a:p>
            <a:pPr marL="0" algn="just" eaLnBrk="1" hangingPunct="1">
              <a:buFont typeface="Arial" charset="0"/>
              <a:buNone/>
            </a:pPr>
            <a:endParaRPr lang="sk-SK" sz="2400" b="1" dirty="0" smtClean="0"/>
          </a:p>
          <a:p>
            <a:pPr marL="0" algn="just" eaLnBrk="1" hangingPunct="1">
              <a:buFont typeface="Arial" charset="0"/>
              <a:buNone/>
            </a:pPr>
            <a:endParaRPr lang="sk-SK" sz="2400" b="1" dirty="0" smtClean="0"/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31B126-54C7-4C7D-A14F-99047C89EB5F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8448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18454" name="Picture 4"/>
            <p:cNvPicPr>
              <a:picLocks noChangeAspect="1" noChangeArrowheads="1"/>
            </p:cNvPicPr>
            <p:nvPr/>
          </p:nvPicPr>
          <p:blipFill>
            <a:blip r:embed="rId3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1844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18452" name="Picture 4"/>
            <p:cNvPicPr>
              <a:picLocks noChangeAspect="1" noChangeArrowheads="1"/>
            </p:cNvPicPr>
            <p:nvPr/>
          </p:nvPicPr>
          <p:blipFill>
            <a:blip r:embed="rId3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18450" name="Picture 4" descr="logo z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1692275" y="1881188"/>
          <a:ext cx="5256213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r:id="rId5" imgW="11045736" imgH="8192070" progId="">
                  <p:embed/>
                </p:oleObj>
              </mc:Choice>
              <mc:Fallback>
                <p:oleObj r:id="rId5" imgW="11045736" imgH="819207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81188"/>
                        <a:ext cx="5256213" cy="400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ástupný symbol obsahu 2"/>
          <p:cNvSpPr>
            <a:spLocks noGrp="1"/>
          </p:cNvSpPr>
          <p:nvPr>
            <p:ph idx="4294967295"/>
          </p:nvPr>
        </p:nvSpPr>
        <p:spPr>
          <a:xfrm>
            <a:off x="467544" y="836712"/>
            <a:ext cx="8352606" cy="4394200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b="1" dirty="0" smtClean="0"/>
              <a:t>Zákazníci – chcú mať informácie o výrobkoch, príp. službách, ktoré si chcú zaobstarať/využívať!</a:t>
            </a:r>
          </a:p>
          <a:p>
            <a:pPr marL="0" indent="0" algn="just">
              <a:buNone/>
            </a:pPr>
            <a:r>
              <a:rPr lang="sk-SK" sz="2800" b="1" dirty="0" smtClean="0"/>
              <a:t>Očakávajú od výrobcov maximálnu flexibilitu (pružnosť) - chcú si sami definovať vlastnosti výrobku za ktorý zaplatia. </a:t>
            </a:r>
          </a:p>
          <a:p>
            <a:pPr marL="0" indent="0" algn="just">
              <a:buNone/>
            </a:pPr>
            <a:r>
              <a:rPr lang="sk-SK" sz="2800" b="1" dirty="0" smtClean="0"/>
              <a:t>Predpoklad -  individualizácia výroby - vysoká flexibilita sériovej </a:t>
            </a:r>
            <a:r>
              <a:rPr lang="sk-SK" sz="2800" b="1" dirty="0" err="1" smtClean="0"/>
              <a:t>výroby</a:t>
            </a:r>
            <a:r>
              <a:rPr lang="sk-SK" sz="2800" b="1" dirty="0" err="1" smtClean="0">
                <a:latin typeface="Arial" charset="0"/>
              </a:rPr>
              <a:t>.l</a:t>
            </a:r>
            <a:endParaRPr lang="sk-SK" sz="2800" b="1" dirty="0" smtClean="0">
              <a:latin typeface="Arial" charset="0"/>
            </a:endParaRPr>
          </a:p>
          <a:p>
            <a:pPr marL="0" indent="0" algn="just">
              <a:buNone/>
            </a:pPr>
            <a:r>
              <a:rPr lang="sk-SK" sz="2800" b="1" dirty="0" smtClean="0"/>
              <a:t>Zákazníci a obchodní partneri sú súčasťou reťazca vytvárania konečnej hodnoty (vlastnosti) výrobku.</a:t>
            </a:r>
            <a:r>
              <a:rPr lang="sk-SK" dirty="0" smtClean="0"/>
              <a:t> 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84F49C-0658-4A6E-BA7C-8113789823B6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945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1946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19460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1946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19461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obsahu 2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445822" cy="4895850"/>
          </a:xfrm>
        </p:spPr>
        <p:txBody>
          <a:bodyPr/>
          <a:lstStyle/>
          <a:p>
            <a:pPr marL="0" indent="0" algn="just">
              <a:buNone/>
            </a:pPr>
            <a:r>
              <a:rPr lang="sk-SK" b="1" dirty="0" smtClean="0">
                <a:solidFill>
                  <a:srgbClr val="000099"/>
                </a:solidFill>
              </a:rPr>
              <a:t>Stratégia Priemysel 4.0</a:t>
            </a:r>
            <a:r>
              <a:rPr lang="sk-SK" sz="2800" b="1" dirty="0" smtClean="0"/>
              <a:t> </a:t>
            </a:r>
          </a:p>
          <a:p>
            <a:pPr marL="0" indent="0" algn="just">
              <a:buNone/>
            </a:pPr>
            <a:r>
              <a:rPr lang="sk-SK" sz="2800" b="1" dirty="0" smtClean="0"/>
              <a:t>– predpokladá digitalizáciu vo výrobe.</a:t>
            </a:r>
          </a:p>
          <a:p>
            <a:pPr marL="0" indent="0" algn="just">
              <a:buNone/>
            </a:pPr>
            <a:endParaRPr lang="sk-SK" sz="2800" b="1" dirty="0" smtClean="0"/>
          </a:p>
          <a:p>
            <a:pPr marL="0" indent="0" algn="just">
              <a:buNone/>
            </a:pPr>
            <a:r>
              <a:rPr lang="sk-SK" sz="2800" b="1" dirty="0" smtClean="0"/>
              <a:t>Vytvárajú sa nové štruktúry organizácie firiem ako súčasti reťazca zvyšovania hodnoty produktu v rámci výrobného procesu </a:t>
            </a:r>
            <a:r>
              <a:rPr lang="sk-SK" sz="2800" b="1" dirty="0" smtClean="0">
                <a:solidFill>
                  <a:srgbClr val="000099"/>
                </a:solidFill>
              </a:rPr>
              <a:t>podľa požiadaviek zákazníka</a:t>
            </a:r>
            <a:r>
              <a:rPr lang="sk-SK" sz="2800" b="1" dirty="0" smtClean="0"/>
              <a:t>. </a:t>
            </a:r>
            <a:endParaRPr lang="sk-SK" sz="2800" b="1" i="1" dirty="0" smtClean="0"/>
          </a:p>
          <a:p>
            <a:pPr marL="0" indent="0" algn="just">
              <a:buNone/>
            </a:pPr>
            <a:endParaRPr lang="sk-SK" sz="2800" b="1" i="1" dirty="0" smtClean="0"/>
          </a:p>
          <a:p>
            <a:pPr marL="0" indent="0" algn="just">
              <a:buNone/>
            </a:pPr>
            <a:r>
              <a:rPr lang="sk-SK" sz="2800" b="1" i="1" dirty="0" smtClean="0"/>
              <a:t>Reťazec zvyšovania hodnoty produktu v sebe zahŕňa </a:t>
            </a:r>
            <a:r>
              <a:rPr lang="sk-SK" sz="2800" b="1" i="1" dirty="0" smtClean="0">
                <a:solidFill>
                  <a:srgbClr val="000099"/>
                </a:solidFill>
              </a:rPr>
              <a:t>celý jeho životný cyklus</a:t>
            </a:r>
            <a:r>
              <a:rPr lang="sk-SK" sz="2800" b="1" i="1" dirty="0" smtClean="0"/>
              <a:t> od myšlienky, vývoja produktu cez jeho výrobu, odovzdanie zákazníkovi, prevádzku a údržbu až po recykláciu a služby s ňou spojené.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9B45D4-54E9-47FF-9CDD-FC6323D1F633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150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2151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21508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21509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F0D9E7B-87CB-4F1B-AE5C-F74D5AE36BCE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2530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22536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22531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22532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ázok 4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692150"/>
            <a:ext cx="8029575" cy="496887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obsahu 2"/>
          <p:cNvSpPr>
            <a:spLocks noGrp="1"/>
          </p:cNvSpPr>
          <p:nvPr>
            <p:ph idx="4294967295"/>
          </p:nvPr>
        </p:nvSpPr>
        <p:spPr>
          <a:xfrm>
            <a:off x="539750" y="404813"/>
            <a:ext cx="8229600" cy="532923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dirty="0" smtClean="0">
                <a:solidFill>
                  <a:srgbClr val="000099"/>
                </a:solidFill>
              </a:rPr>
              <a:t>Stratégie Priemysel 4.0</a:t>
            </a:r>
            <a:r>
              <a:rPr lang="sk-SK" sz="2400" b="1" dirty="0" smtClean="0"/>
              <a:t> – vychádza z automatickej komunikácie objektov.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i="1" dirty="0" smtClean="0">
              <a:solidFill>
                <a:srgbClr val="000099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i="1" dirty="0" smtClean="0">
                <a:solidFill>
                  <a:srgbClr val="000099"/>
                </a:solidFill>
              </a:rPr>
              <a:t>Dôsledok</a:t>
            </a:r>
            <a:r>
              <a:rPr lang="sk-SK" sz="2400" b="1" dirty="0" smtClean="0"/>
              <a:t> – znižovanie rizík v pracovnom prostredí!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dirty="0" smtClean="0"/>
              <a:t>Ide o zlepšeniu zdravia zamestnancov, </a:t>
            </a:r>
            <a:r>
              <a:rPr lang="sk-SK" sz="2400" b="1" dirty="0" smtClean="0">
                <a:solidFill>
                  <a:srgbClr val="000099"/>
                </a:solidFill>
              </a:rPr>
              <a:t>zvyšovaniu ich výkonnosti</a:t>
            </a:r>
            <a:r>
              <a:rPr lang="sk-SK" sz="2400" b="1" dirty="0" smtClean="0"/>
              <a:t> a pohody pre pracovné a ale aj osobné aktivity.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dirty="0" smtClean="0"/>
              <a:t>Technologický vývoj kladie </a:t>
            </a:r>
            <a:r>
              <a:rPr lang="sk-SK" sz="2400" b="1" dirty="0" smtClean="0">
                <a:solidFill>
                  <a:srgbClr val="000099"/>
                </a:solidFill>
              </a:rPr>
              <a:t>na prevenciu rizík</a:t>
            </a:r>
            <a:r>
              <a:rPr lang="sk-SK" sz="2400" b="1" dirty="0" smtClean="0"/>
              <a:t> nové výzvy. 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dirty="0" smtClean="0"/>
              <a:t>Ako účasť Stratégie Priemysel 4.0 sa používa </a:t>
            </a:r>
            <a:r>
              <a:rPr lang="sk-SK" sz="2800" b="1" dirty="0" smtClean="0">
                <a:solidFill>
                  <a:srgbClr val="000099"/>
                </a:solidFill>
              </a:rPr>
              <a:t>Prevencia 4.0!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800" b="1" dirty="0" smtClean="0">
              <a:solidFill>
                <a:srgbClr val="000099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400" b="1" dirty="0" smtClean="0"/>
              <a:t>Aktuálna otázka:</a:t>
            </a:r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spcBef>
                <a:spcPct val="0"/>
              </a:spcBef>
              <a:buNone/>
            </a:pPr>
            <a:r>
              <a:rPr lang="sk-SK" sz="2800" b="1" dirty="0" smtClean="0">
                <a:solidFill>
                  <a:srgbClr val="000099"/>
                </a:solidFill>
              </a:rPr>
              <a:t>„Budú ľudia riadení podľa požiadaviek strojov alebo budú mať čas aj na kreatívnu prácu?“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2B65C9F-FD1C-4292-AEF6-9CD471DA717C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686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687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36868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6870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1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36869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obsahu 2"/>
          <p:cNvSpPr>
            <a:spLocks noGrp="1"/>
          </p:cNvSpPr>
          <p:nvPr>
            <p:ph idx="4294967295"/>
          </p:nvPr>
        </p:nvSpPr>
        <p:spPr>
          <a:xfrm>
            <a:off x="395536" y="404813"/>
            <a:ext cx="8373814" cy="4968875"/>
          </a:xfrm>
        </p:spPr>
        <p:txBody>
          <a:bodyPr/>
          <a:lstStyle/>
          <a:p>
            <a:pPr marL="0" indent="0" algn="just">
              <a:buNone/>
            </a:pPr>
            <a:r>
              <a:rPr lang="sk-SK" sz="2800" b="1" dirty="0" smtClean="0">
                <a:solidFill>
                  <a:srgbClr val="000099"/>
                </a:solidFill>
              </a:rPr>
              <a:t>Stratégia Priemysel 4.0 vyvoláva nové požiadavky na bezpečnosť</a:t>
            </a:r>
            <a:r>
              <a:rPr lang="sk-SK" sz="2400" b="1" dirty="0" smtClean="0"/>
              <a:t>. </a:t>
            </a:r>
          </a:p>
          <a:p>
            <a:pPr marL="0" indent="0" algn="just">
              <a:buNone/>
            </a:pPr>
            <a:endParaRPr lang="sk-SK" sz="2400" b="1" dirty="0" smtClean="0"/>
          </a:p>
          <a:p>
            <a:pPr marL="0" indent="0" algn="just">
              <a:buNone/>
            </a:pPr>
            <a:r>
              <a:rPr lang="sk-SK" sz="2400" b="1" dirty="0" smtClean="0"/>
              <a:t>Pre strojové systémy a pomocou nich vyhotovené výrobky  - </a:t>
            </a:r>
            <a:r>
              <a:rPr lang="sk-SK" sz="2400" b="1" dirty="0" smtClean="0">
                <a:solidFill>
                  <a:srgbClr val="000099"/>
                </a:solidFill>
              </a:rPr>
              <a:t>dva aspekty bezpečnosti. </a:t>
            </a:r>
          </a:p>
          <a:p>
            <a:pPr marL="0" indent="0" algn="just">
              <a:buNone/>
            </a:pPr>
            <a:endParaRPr lang="sk-SK" sz="2400" b="1" dirty="0" smtClean="0"/>
          </a:p>
          <a:p>
            <a:pPr marL="0" indent="0" algn="just">
              <a:buNone/>
            </a:pPr>
            <a:r>
              <a:rPr lang="sk-SK" sz="2400" b="1" dirty="0" smtClean="0"/>
              <a:t>Na jednej strane nesmú takéto systémy spôsobovať </a:t>
            </a:r>
            <a:r>
              <a:rPr lang="sk-SK" sz="2400" b="1" dirty="0" smtClean="0">
                <a:solidFill>
                  <a:srgbClr val="000099"/>
                </a:solidFill>
              </a:rPr>
              <a:t>ohrozenia ľudí a okolia</a:t>
            </a:r>
            <a:r>
              <a:rPr lang="sk-SK" sz="2400" b="1" dirty="0" smtClean="0"/>
              <a:t> – „podniková bezpečnosť“ – </a:t>
            </a:r>
            <a:r>
              <a:rPr lang="sk-SK" sz="2400" b="1" i="1" dirty="0" err="1" smtClean="0">
                <a:solidFill>
                  <a:srgbClr val="000099"/>
                </a:solidFill>
              </a:rPr>
              <a:t>Safety</a:t>
            </a:r>
            <a:r>
              <a:rPr lang="sk-SK" sz="2400" b="1" i="1" dirty="0" smtClean="0">
                <a:solidFill>
                  <a:srgbClr val="000099"/>
                </a:solidFill>
              </a:rPr>
              <a:t>.</a:t>
            </a:r>
          </a:p>
          <a:p>
            <a:pPr marL="0" indent="0" algn="just">
              <a:buNone/>
            </a:pPr>
            <a:endParaRPr lang="sk-SK" sz="2400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sk-SK" sz="2400" b="1" dirty="0" smtClean="0"/>
              <a:t>Na druhej strane musia byť takéto zariadenia </a:t>
            </a:r>
            <a:r>
              <a:rPr lang="sk-SK" sz="2400" b="1" dirty="0" smtClean="0">
                <a:solidFill>
                  <a:srgbClr val="000099"/>
                </a:solidFill>
              </a:rPr>
              <a:t>chránené pre zneužitím a nepovolaným zásahom</a:t>
            </a:r>
            <a:r>
              <a:rPr lang="sk-SK" sz="2400" b="1" dirty="0" smtClean="0"/>
              <a:t> - predovšetkým v oblasti zneužitia dát – </a:t>
            </a:r>
            <a:r>
              <a:rPr lang="sk-SK" sz="2400" b="1" i="1" dirty="0" err="1" smtClean="0">
                <a:solidFill>
                  <a:srgbClr val="000099"/>
                </a:solidFill>
              </a:rPr>
              <a:t>Security</a:t>
            </a:r>
            <a:r>
              <a:rPr lang="sk-SK" sz="2400" b="1" dirty="0" smtClean="0"/>
              <a:t> a v nich zahrnutého </a:t>
            </a:r>
            <a:r>
              <a:rPr lang="sk-SK" sz="2400" b="1" dirty="0" err="1" smtClean="0"/>
              <a:t>know-how</a:t>
            </a: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CC0000"/>
                </a:solidFill>
              </a:rPr>
              <a:t>(ochrana </a:t>
            </a:r>
            <a:r>
              <a:rPr lang="sk-SK" sz="2400" b="1" dirty="0" err="1" smtClean="0">
                <a:solidFill>
                  <a:srgbClr val="CC0000"/>
                </a:solidFill>
              </a:rPr>
              <a:t>Intelectual</a:t>
            </a:r>
            <a:r>
              <a:rPr lang="sk-SK" sz="2400" b="1" dirty="0" smtClean="0">
                <a:solidFill>
                  <a:srgbClr val="CC0000"/>
                </a:solidFill>
              </a:rPr>
              <a:t> </a:t>
            </a:r>
            <a:r>
              <a:rPr lang="sk-SK" sz="2400" b="1" dirty="0" err="1" smtClean="0">
                <a:solidFill>
                  <a:srgbClr val="CC0000"/>
                </a:solidFill>
              </a:rPr>
              <a:t>Property</a:t>
            </a:r>
            <a:r>
              <a:rPr lang="sk-SK" sz="2400" b="1" dirty="0" smtClean="0">
                <a:solidFill>
                  <a:srgbClr val="CC0000"/>
                </a:solidFill>
              </a:rPr>
              <a:t> </a:t>
            </a:r>
            <a:r>
              <a:rPr lang="sk-SK" sz="2400" b="1" dirty="0" err="1" smtClean="0">
                <a:solidFill>
                  <a:srgbClr val="CC0000"/>
                </a:solidFill>
              </a:rPr>
              <a:t>Rights</a:t>
            </a:r>
            <a:r>
              <a:rPr lang="sk-SK" sz="2400" b="1" dirty="0" smtClean="0">
                <a:solidFill>
                  <a:srgbClr val="CC0000"/>
                </a:solidFill>
              </a:rPr>
              <a:t>).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955EA2D-911E-497B-AE8F-397A5494CCB1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7891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7893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4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>
                <a:solidFill>
                  <a:srgbClr val="000099"/>
                </a:solidFill>
              </a:endParaRPr>
            </a:p>
          </p:txBody>
        </p:sp>
      </p:grpSp>
      <p:pic>
        <p:nvPicPr>
          <p:cNvPr id="37892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Zástupný symbol obsahu 2"/>
          <p:cNvSpPr>
            <a:spLocks noGrp="1"/>
          </p:cNvSpPr>
          <p:nvPr>
            <p:ph idx="4294967295"/>
          </p:nvPr>
        </p:nvSpPr>
        <p:spPr>
          <a:xfrm>
            <a:off x="250825" y="404813"/>
            <a:ext cx="8518525" cy="5329237"/>
          </a:xfrm>
        </p:spPr>
        <p:txBody>
          <a:bodyPr/>
          <a:lstStyle/>
          <a:p>
            <a:pPr marL="0"/>
            <a:endParaRPr lang="en-US" sz="2400" b="1" smtClean="0"/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7A6D2D-8B23-409F-99E9-B3A4F4254449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8926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8934" name="Picture 4"/>
            <p:cNvPicPr>
              <a:picLocks noChangeAspect="1" noChangeArrowheads="1"/>
            </p:cNvPicPr>
            <p:nvPr/>
          </p:nvPicPr>
          <p:blipFill>
            <a:blip r:embed="rId3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38927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8932" name="Picture 4"/>
            <p:cNvPicPr>
              <a:picLocks noChangeAspect="1" noChangeArrowheads="1"/>
            </p:cNvPicPr>
            <p:nvPr/>
          </p:nvPicPr>
          <p:blipFill>
            <a:blip r:embed="rId3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3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38928" name="Picture 4" descr="logo z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187450" y="549275"/>
          <a:ext cx="6624638" cy="502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r:id="rId5" imgW="10709150" imgH="8153190" progId="">
                  <p:embed/>
                </p:oleObj>
              </mc:Choice>
              <mc:Fallback>
                <p:oleObj r:id="rId5" imgW="10709150" imgH="815319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9275"/>
                        <a:ext cx="6624638" cy="5024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0" name="Rectangle 13"/>
          <p:cNvSpPr>
            <a:spLocks noChangeArrowheads="1"/>
          </p:cNvSpPr>
          <p:nvPr/>
        </p:nvSpPr>
        <p:spPr bwMode="auto">
          <a:xfrm>
            <a:off x="468313" y="1844675"/>
            <a:ext cx="16557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buFont typeface="Arial" charset="0"/>
              <a:buNone/>
            </a:pPr>
            <a:r>
              <a:rPr lang="sk-SK" sz="1600" b="1"/>
              <a:t>Modelovania vzťahu človek – stroj pomocou digitálnej ergonómie v pracovnom prostredí, identifikovaním ohrozenia, odhadu a hodnotením rizika a jeho virtuálneho riadenia v rámci Safety a Security.</a:t>
            </a:r>
          </a:p>
        </p:txBody>
      </p:sp>
      <p:sp>
        <p:nvSpPr>
          <p:cNvPr id="38931" name="Rectangle 14"/>
          <p:cNvSpPr>
            <a:spLocks noChangeArrowheads="1"/>
          </p:cNvSpPr>
          <p:nvPr/>
        </p:nvSpPr>
        <p:spPr bwMode="auto">
          <a:xfrm>
            <a:off x="6948488" y="1773238"/>
            <a:ext cx="17287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buFont typeface="Arial" charset="0"/>
              <a:buNone/>
            </a:pPr>
            <a:r>
              <a:rPr lang="sk-SK" sz="1600" b="1"/>
              <a:t>Konkrétne príklady stratégie Priemysel 4.0. Zahrňuje vzájomný vzťah človeka a robota (kolízia, kolaborácia) ako aj presieťovanie (vzájomné prepojenie komunikácie a riadenia) strojových systémov.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ástupný symbol obsahu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8157790" cy="5329237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sk-SK" sz="2800" b="1" dirty="0" smtClean="0">
                <a:solidFill>
                  <a:srgbClr val="000099"/>
                </a:solidFill>
              </a:rPr>
              <a:t>Strategická oblasť - </a:t>
            </a:r>
            <a:r>
              <a:rPr lang="sk-SK" sz="2400" b="1" dirty="0" smtClean="0">
                <a:solidFill>
                  <a:srgbClr val="000099"/>
                </a:solidFill>
              </a:rPr>
              <a:t>interakcia medzi človekom a IT technikou.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sk-SK" sz="2400" b="1" dirty="0" smtClean="0">
              <a:solidFill>
                <a:srgbClr val="000099"/>
              </a:solidFill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V dôsledku toho sú aktuálne odpovede na otázky ako napr.:</a:t>
            </a:r>
          </a:p>
          <a:p>
            <a:pPr marL="0" indent="0" algn="just">
              <a:lnSpc>
                <a:spcPct val="80000"/>
              </a:lnSpc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-	Ako sa zmenia technológie a pracovné prostriedky?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-	Ako sa zmenia úlohy a činnosti pre zamestnancov?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-	Aké požiadavky sa z toho vyvinú pre bezpečnosť práce?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-	Kde sú šance a riziká vytvorenia pracovných miest 	s ohľadom na požiadavky človeka?</a:t>
            </a:r>
          </a:p>
          <a:p>
            <a:pPr marL="0" indent="0" algn="just">
              <a:lnSpc>
                <a:spcPct val="80000"/>
              </a:lnSpc>
              <a:buNone/>
            </a:pPr>
            <a:endParaRPr lang="sk-SK" sz="2400" b="1" dirty="0" smtClean="0"/>
          </a:p>
          <a:p>
            <a:pPr marL="0" indent="0" algn="just">
              <a:lnSpc>
                <a:spcPct val="80000"/>
              </a:lnSpc>
              <a:buNone/>
            </a:pPr>
            <a:r>
              <a:rPr lang="sk-SK" sz="2400" b="1" dirty="0" smtClean="0"/>
              <a:t>Bezpečnosť v rámci stratégie Priemysel 4.0 – </a:t>
            </a:r>
            <a:r>
              <a:rPr lang="sk-SK" sz="2400" b="1" dirty="0" smtClean="0">
                <a:solidFill>
                  <a:srgbClr val="CC0000"/>
                </a:solidFill>
              </a:rPr>
              <a:t>Prevencia 4.0</a:t>
            </a:r>
            <a:r>
              <a:rPr lang="sk-SK" sz="2400" b="1" dirty="0" smtClean="0"/>
              <a:t> -   </a:t>
            </a:r>
            <a:r>
              <a:rPr lang="sk-SK" sz="2400" b="1" i="1" dirty="0" smtClean="0">
                <a:solidFill>
                  <a:srgbClr val="000099"/>
                </a:solidFill>
              </a:rPr>
              <a:t>komplexná (integrovaná) bezpečnosť</a:t>
            </a:r>
            <a:r>
              <a:rPr lang="sk-SK" sz="2400" b="1" dirty="0" smtClean="0"/>
              <a:t> predovšetkým vo forme </a:t>
            </a:r>
          </a:p>
          <a:p>
            <a:pPr marL="0" indent="0" algn="just">
              <a:lnSpc>
                <a:spcPct val="80000"/>
              </a:lnSpc>
              <a:buNone/>
            </a:pPr>
            <a:endParaRPr lang="sk-SK" sz="24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sk-SK" sz="2400" b="1" dirty="0" smtClean="0"/>
              <a:t>tzv. </a:t>
            </a:r>
            <a:r>
              <a:rPr lang="sk-SK" sz="2800" b="1" dirty="0" smtClean="0">
                <a:solidFill>
                  <a:srgbClr val="000099"/>
                </a:solidFill>
              </a:rPr>
              <a:t>duálnej stratégie teda </a:t>
            </a:r>
            <a:r>
              <a:rPr lang="sk-SK" sz="2800" b="1" dirty="0" err="1" smtClean="0">
                <a:solidFill>
                  <a:srgbClr val="000099"/>
                </a:solidFill>
              </a:rPr>
              <a:t>Safety</a:t>
            </a:r>
            <a:r>
              <a:rPr lang="sk-SK" sz="2800" b="1" dirty="0" smtClean="0">
                <a:solidFill>
                  <a:srgbClr val="000099"/>
                </a:solidFill>
              </a:rPr>
              <a:t> + </a:t>
            </a:r>
            <a:r>
              <a:rPr lang="sk-SK" sz="2800" b="1" dirty="0" err="1" smtClean="0">
                <a:solidFill>
                  <a:srgbClr val="000099"/>
                </a:solidFill>
              </a:rPr>
              <a:t>Security</a:t>
            </a:r>
            <a:r>
              <a:rPr lang="sk-SK" sz="2800" b="1" dirty="0" smtClean="0">
                <a:solidFill>
                  <a:srgbClr val="000099"/>
                </a:solidFill>
              </a:rPr>
              <a:t>!</a:t>
            </a:r>
          </a:p>
        </p:txBody>
      </p:sp>
      <p:sp>
        <p:nvSpPr>
          <p:cNvPr id="6" name="Zástupný symbol čísla snímky 5"/>
          <p:cNvSpPr txBox="1">
            <a:spLocks noGrp="1"/>
          </p:cNvSpPr>
          <p:nvPr/>
        </p:nvSpPr>
        <p:spPr>
          <a:xfrm>
            <a:off x="6588125" y="63817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11D2054-7259-43A2-8E15-8F052A61BE15}" type="slidenum">
              <a:rPr lang="sk-SK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sk-SK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9939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9944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5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grpSp>
        <p:nvGrpSpPr>
          <p:cNvPr id="39940" name="Skupina 6"/>
          <p:cNvGrpSpPr>
            <a:grpSpLocks/>
          </p:cNvGrpSpPr>
          <p:nvPr/>
        </p:nvGrpSpPr>
        <p:grpSpPr bwMode="auto">
          <a:xfrm>
            <a:off x="539750" y="6021388"/>
            <a:ext cx="6886575" cy="600075"/>
            <a:chOff x="-156197" y="6257836"/>
            <a:chExt cx="6885998" cy="600165"/>
          </a:xfrm>
        </p:grpSpPr>
        <p:pic>
          <p:nvPicPr>
            <p:cNvPr id="39942" name="Picture 4"/>
            <p:cNvPicPr>
              <a:picLocks noChangeAspect="1" noChangeArrowheads="1"/>
            </p:cNvPicPr>
            <p:nvPr/>
          </p:nvPicPr>
          <p:blipFill>
            <a:blip r:embed="rId2"/>
            <a:srcRect r="67331"/>
            <a:stretch>
              <a:fillRect/>
            </a:stretch>
          </p:blipFill>
          <p:spPr bwMode="auto">
            <a:xfrm>
              <a:off x="-156197" y="6309321"/>
              <a:ext cx="1812381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BlokTextu 8"/>
            <p:cNvSpPr txBox="1">
              <a:spLocks noChangeArrowheads="1"/>
            </p:cNvSpPr>
            <p:nvPr/>
          </p:nvSpPr>
          <p:spPr bwMode="auto">
            <a:xfrm>
              <a:off x="1620067" y="6257836"/>
              <a:ext cx="5109734" cy="260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100"/>
            </a:p>
          </p:txBody>
        </p:sp>
      </p:grpSp>
      <p:pic>
        <p:nvPicPr>
          <p:cNvPr id="39941" name="Picture 4" descr="logo z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312</Words>
  <Application>Microsoft Office PowerPoint</Application>
  <PresentationFormat>Prezentácia na obrazovke (4:3)</PresentationFormat>
  <Paragraphs>116</Paragraphs>
  <Slides>15</Slides>
  <Notes>1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Motiv sady Office</vt:lpstr>
      <vt:lpstr>Integrovaná bezpečnosť v rámci Stratégie Priemysel 4.0  prof. Ing. Juraj Sinay, DrSc., prof. Ing. Hana Pačaiová, PhD., Ing. Zuzana Kotianová, PhD.  realizáciou projektu APVV-15-0351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Väzby v rámci Safety a Security v Priemysle (Industry) 4.0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KBAKP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Manažérstvo rizika v systéme človek - stroj - prostredie</dc:title>
  <dc:creator>Katarina</dc:creator>
  <cp:lastModifiedBy>Jaroslav Holeček</cp:lastModifiedBy>
  <cp:revision>112</cp:revision>
  <cp:lastPrinted>2017-03-23T06:11:32Z</cp:lastPrinted>
  <dcterms:created xsi:type="dcterms:W3CDTF">2010-09-08T11:15:19Z</dcterms:created>
  <dcterms:modified xsi:type="dcterms:W3CDTF">2017-03-23T06:12:42Z</dcterms:modified>
</cp:coreProperties>
</file>