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285" r:id="rId4"/>
    <p:sldId id="301" r:id="rId5"/>
    <p:sldId id="302" r:id="rId6"/>
    <p:sldId id="286" r:id="rId7"/>
    <p:sldId id="270" r:id="rId8"/>
    <p:sldId id="290" r:id="rId9"/>
    <p:sldId id="287" r:id="rId10"/>
    <p:sldId id="298" r:id="rId11"/>
    <p:sldId id="300" r:id="rId12"/>
    <p:sldId id="299" r:id="rId13"/>
    <p:sldId id="293" r:id="rId14"/>
    <p:sldId id="297" r:id="rId15"/>
    <p:sldId id="292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4E3"/>
    <a:srgbClr val="025198"/>
    <a:srgbClr val="F8771D"/>
    <a:srgbClr val="C0C0C0"/>
    <a:srgbClr val="83CA66"/>
    <a:srgbClr val="000000"/>
    <a:srgbClr val="BBE5B9"/>
    <a:srgbClr val="58F13F"/>
    <a:srgbClr val="422C16"/>
    <a:srgbClr val="0C7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69" d="100"/>
          <a:sy n="69" d="100"/>
        </p:scale>
        <p:origin x="9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FAFF6C-1FCA-4C2E-BA9F-58725187FE81}" type="datetimeFigureOut">
              <a:rPr lang="cs-CZ"/>
              <a:pPr>
                <a:defRPr/>
              </a:pPr>
              <a:t>08.03.2018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105FB1-CC20-4BE9-9392-E888728946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588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62A04F-793D-41BB-A661-E035D42B0305}" type="slidenum">
              <a:rPr lang="cs-CZ" smtClean="0"/>
              <a:pPr/>
              <a:t>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70731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81539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42342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74749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80297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68688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1700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3779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4351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70541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9493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07465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81917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00706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3787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5AD90-4B1E-4A8C-8674-990579BC7A6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B5DB1-BAF5-49D3-B399-E349920E6B2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43F2-5F69-48BF-B478-C8306D1CA2A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D40EC-C3BB-4072-B4B0-C5E9956D1C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B095A-1823-4E22-A3FF-37A743DD87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F09BF-5C89-4A13-9B55-64BCA584FEF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62803-B4C8-4635-8ABF-5516636C20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9E81-AFCD-4FDC-AD0E-3CA66F4197F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37C71-A314-4308-9A6C-4E10D833EB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C7435-565E-4A68-A8B9-EF62AC9A9B6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3398C-A928-4647-A5B3-D8238788176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132565-E162-4805-9D16-949852BA784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844823"/>
            <a:ext cx="9144000" cy="1296145"/>
          </a:xfrm>
          <a:prstGeom prst="rect">
            <a:avLst/>
          </a:prstGeom>
          <a:gradFill>
            <a:gsLst>
              <a:gs pos="0">
                <a:schemeClr val="accent1">
                  <a:alpha val="39000"/>
                  <a:lumMod val="97000"/>
                  <a:lumOff val="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2690552" y="3638419"/>
            <a:ext cx="3816424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+mj-lt"/>
              </a:rPr>
              <a:t>prof. Mgr. Marek Koutný, </a:t>
            </a:r>
            <a:r>
              <a:rPr lang="cs-CZ" b="1" dirty="0">
                <a:solidFill>
                  <a:schemeClr val="bg1"/>
                </a:solidFill>
                <a:latin typeface="+mj-lt"/>
              </a:rPr>
              <a:t>Ph.D.</a:t>
            </a:r>
            <a:endParaRPr lang="es-E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13" y="1993507"/>
            <a:ext cx="9144000" cy="1008112"/>
          </a:xfrm>
          <a:prstGeom prst="rect">
            <a:avLst/>
          </a:prstGeom>
          <a:solidFill>
            <a:srgbClr val="83CA66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41" y="5784932"/>
            <a:ext cx="4549391" cy="1244468"/>
          </a:xfrm>
          <a:prstGeom prst="rect">
            <a:avLst/>
          </a:prstGeom>
        </p:spPr>
      </p:pic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07504" y="2096813"/>
            <a:ext cx="8982521" cy="792163"/>
          </a:xfrm>
        </p:spPr>
        <p:txBody>
          <a:bodyPr/>
          <a:lstStyle/>
          <a:p>
            <a:pPr eaLnBrk="1" hangingPunct="1"/>
            <a:r>
              <a:rPr lang="cs-CZ" sz="2800" b="1" dirty="0">
                <a:solidFill>
                  <a:schemeClr val="bg1"/>
                </a:solidFill>
              </a:rPr>
              <a:t>Biodegradabilní polymerní materiály: </a:t>
            </a:r>
            <a:r>
              <a:rPr lang="cs-CZ" sz="2800" b="1" dirty="0" smtClean="0">
                <a:solidFill>
                  <a:schemeClr val="bg1"/>
                </a:solidFill>
              </a:rPr>
              <a:t/>
            </a:r>
            <a:br>
              <a:rPr lang="cs-CZ" sz="2800" b="1" dirty="0" smtClean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vlastnosti</a:t>
            </a:r>
            <a:r>
              <a:rPr lang="cs-CZ" sz="2800" b="1" dirty="0">
                <a:solidFill>
                  <a:schemeClr val="bg1"/>
                </a:solidFill>
              </a:rPr>
              <a:t>, aplikace</a:t>
            </a:r>
          </a:p>
        </p:txBody>
      </p:sp>
      <p:pic>
        <p:nvPicPr>
          <p:cNvPr id="9" name="Picture 74" descr="FT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-6722" y="0"/>
            <a:ext cx="9157444" cy="1043743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>
              <a:alpha val="4705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Mulčovací fólie, tunely, fóliovníky, klipy,…</a:t>
            </a:r>
          </a:p>
          <a:p>
            <a:pPr lvl="2" eaLnBrk="1" hangingPunct="1"/>
            <a:r>
              <a:rPr lang="cs-CZ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Stabilita cca 1-2 měsíce na poli, odolnost vůči vodě, větru, slunci</a:t>
            </a:r>
          </a:p>
          <a:p>
            <a:pPr lvl="2" eaLnBrk="1" hangingPunct="1"/>
            <a:r>
              <a:rPr lang="cs-CZ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Dobré mechanické vlastnosti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Formulace agrochemie s postupným uvolňováním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Konec životního cyklu</a:t>
            </a:r>
            <a:endParaRPr lang="cs-CZ" sz="2400" dirty="0">
              <a:solidFill>
                <a:schemeClr val="tx2">
                  <a:lumMod val="65000"/>
                  <a:lumOff val="35000"/>
                </a:schemeClr>
              </a:solidFill>
              <a:latin typeface="+mj-lt"/>
            </a:endParaRPr>
          </a:p>
          <a:p>
            <a:pPr lvl="2" eaLnBrk="1" hangingPunct="1"/>
            <a:r>
              <a:rPr lang="cs-CZ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Sběr, kompostování, fragmentace (týden), biodegradace (měsíce)</a:t>
            </a:r>
          </a:p>
          <a:p>
            <a:pPr lvl="2" eaLnBrk="1" hangingPunct="1"/>
            <a:r>
              <a:rPr lang="cs-CZ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Zaorání, fragmentace, biodegradace v půdě (2 roky)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cs-CZ" dirty="0">
                <a:solidFill>
                  <a:schemeClr val="tx2">
                    <a:lumMod val="65000"/>
                    <a:lumOff val="35000"/>
                  </a:schemeClr>
                </a:solidFill>
              </a:rPr>
              <a:t>Z</a:t>
            </a:r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emědělské aplikace</a:t>
            </a:r>
            <a:endParaRPr lang="cs-CZ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b="9520"/>
          <a:stretch/>
        </p:blipFill>
        <p:spPr bwMode="auto">
          <a:xfrm>
            <a:off x="3395135" y="4414196"/>
            <a:ext cx="2564809" cy="175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0359"/>
            <a:ext cx="2304256" cy="576551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944" y="4415225"/>
            <a:ext cx="3184056" cy="175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22" y="4414196"/>
            <a:ext cx="2785943" cy="175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669" y="4414196"/>
            <a:ext cx="1463769" cy="175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72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-6722" y="0"/>
            <a:ext cx="9157444" cy="1043743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>
              <a:alpha val="4705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Pytle na bioodpad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Obaly na potraviny</a:t>
            </a:r>
          </a:p>
          <a:p>
            <a:pPr lvl="2" eaLnBrk="1" hangingPunct="1"/>
            <a:r>
              <a:rPr lang="cs-CZ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Stabilita alespoň rok při skladování v suchu</a:t>
            </a:r>
          </a:p>
          <a:p>
            <a:pPr lvl="2" eaLnBrk="1" hangingPunct="1"/>
            <a:r>
              <a:rPr lang="cs-CZ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Dobré mechanické vlastnosti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Konec životního cyklu</a:t>
            </a:r>
            <a:endParaRPr lang="cs-CZ" sz="2400" dirty="0">
              <a:solidFill>
                <a:schemeClr val="tx2">
                  <a:lumMod val="65000"/>
                  <a:lumOff val="35000"/>
                </a:schemeClr>
              </a:solidFill>
              <a:latin typeface="+mj-lt"/>
            </a:endParaRPr>
          </a:p>
          <a:p>
            <a:pPr lvl="2" eaLnBrk="1" hangingPunct="1"/>
            <a:r>
              <a:rPr lang="cs-CZ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Sběr, kompostování (bioplyn), fragmentace (týden), biodegradace (měsíce)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Obalové aplikace</a:t>
            </a:r>
            <a:endParaRPr lang="cs-CZ" dirty="0"/>
          </a:p>
        </p:txBody>
      </p:sp>
      <p:pic>
        <p:nvPicPr>
          <p:cNvPr id="11266" name="Picture 2" descr="http://www.blueskiesrecycling.com/media/catalog/product/cache/1/image/9df78eab33525d08d6e5fb8d27136e95/e/c/ecosafe_compostable_bag_64_gallon_per_roll_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8225" y="3827724"/>
            <a:ext cx="2971800" cy="237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packaging-gateway.com/contractor_images/tpbi/3-compostable-bag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0237" y="3827725"/>
            <a:ext cx="2143894" cy="21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0359"/>
            <a:ext cx="2304256" cy="576551"/>
          </a:xfrm>
          <a:prstGeom prst="rect">
            <a:avLst/>
          </a:prstGeom>
        </p:spPr>
      </p:pic>
      <p:pic>
        <p:nvPicPr>
          <p:cNvPr id="1026" name="Picture 2" descr="Výsledek obrázku pro pp obaly jogurt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148042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-6722" y="0"/>
            <a:ext cx="9157444" cy="1043743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>
              <a:alpha val="4705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Nadpis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Závěr - Perspektivy</a:t>
            </a:r>
          </a:p>
        </p:txBody>
      </p:sp>
      <p:sp>
        <p:nvSpPr>
          <p:cNvPr id="14" name="Zástupný symbol pro obsah 7"/>
          <p:cNvSpPr>
            <a:spLocks noGrp="1"/>
          </p:cNvSpPr>
          <p:nvPr>
            <p:ph idx="1"/>
          </p:nvPr>
        </p:nvSpPr>
        <p:spPr>
          <a:xfrm>
            <a:off x="457200" y="139117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Zlepšení vlastností pomocí</a:t>
            </a:r>
          </a:p>
          <a:p>
            <a:pPr marL="800100" lvl="2" indent="0" eaLnBrk="1" hangingPunct="1">
              <a:buNone/>
            </a:pPr>
            <a:r>
              <a:rPr lang="cs-CZ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	</a:t>
            </a:r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-směsí s dalšími polymery</a:t>
            </a:r>
          </a:p>
          <a:p>
            <a:pPr marL="800100" lvl="2" indent="0" eaLnBrk="1" hangingPunct="1">
              <a:buNone/>
            </a:pPr>
            <a:r>
              <a:rPr lang="cs-CZ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	</a:t>
            </a:r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-řízenou morfologií</a:t>
            </a:r>
          </a:p>
          <a:p>
            <a:pPr marL="800100" lvl="2" indent="0" eaLnBrk="1" hangingPunct="1">
              <a:buNone/>
            </a:pPr>
            <a:r>
              <a:rPr lang="cs-CZ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	</a:t>
            </a:r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-plniva</a:t>
            </a:r>
          </a:p>
          <a:p>
            <a:pPr marL="800100" lvl="2" indent="0" eaLnBrk="1" hangingPunct="1">
              <a:buNone/>
            </a:pPr>
            <a:r>
              <a:rPr lang="cs-CZ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	</a:t>
            </a:r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-aditiva</a:t>
            </a:r>
          </a:p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Materiály s definovanou dobou života</a:t>
            </a:r>
          </a:p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Nová norma pro půdu.</a:t>
            </a:r>
          </a:p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Nástup PHB</a:t>
            </a:r>
          </a:p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Obnovitelné zdroje?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0359"/>
            <a:ext cx="2304256" cy="5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>
              <a:alpha val="4705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468" t="1173" r="1554" b="53122"/>
          <a:stretch/>
        </p:blipFill>
        <p:spPr>
          <a:xfrm>
            <a:off x="6006352" y="-17848"/>
            <a:ext cx="3137647" cy="281483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76" t="51719" r="1113" b="3507"/>
          <a:stretch/>
        </p:blipFill>
        <p:spPr>
          <a:xfrm>
            <a:off x="6006351" y="3422274"/>
            <a:ext cx="3137649" cy="286422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848"/>
            <a:ext cx="3137646" cy="274311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5" t="1254" r="50950" b="53550"/>
          <a:stretch/>
        </p:blipFill>
        <p:spPr>
          <a:xfrm>
            <a:off x="3134884" y="-11208"/>
            <a:ext cx="2874232" cy="280819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9" t="51296" r="50901" b="3726"/>
          <a:stretch/>
        </p:blipFill>
        <p:spPr>
          <a:xfrm>
            <a:off x="0" y="3429000"/>
            <a:ext cx="3132119" cy="285749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86" t="35033" r="666" b="37124"/>
          <a:stretch/>
        </p:blipFill>
        <p:spPr>
          <a:xfrm>
            <a:off x="3132119" y="3422274"/>
            <a:ext cx="2874232" cy="2864226"/>
          </a:xfrm>
          <a:prstGeom prst="rect">
            <a:avLst/>
          </a:prstGeom>
        </p:spPr>
      </p:pic>
      <p:sp>
        <p:nvSpPr>
          <p:cNvPr id="20" name="TextovéPole 5"/>
          <p:cNvSpPr txBox="1">
            <a:spLocks noChangeArrowheads="1"/>
          </p:cNvSpPr>
          <p:nvPr/>
        </p:nvSpPr>
        <p:spPr bwMode="auto">
          <a:xfrm>
            <a:off x="0" y="2712064"/>
            <a:ext cx="9143999" cy="830997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Děkuji za pozornost</a:t>
            </a:r>
            <a:endParaRPr lang="cs-CZ" sz="48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0359"/>
            <a:ext cx="2304256" cy="5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>
              <a:alpha val="4705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210327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sz="3600" dirty="0" smtClean="0">
                <a:latin typeface="Comic Sans MS" panose="030F0702030302020204" pitchFamily="66" charset="0"/>
              </a:rPr>
              <a:t>Aplikace biodegradabilních materiálů</a:t>
            </a:r>
          </a:p>
        </p:txBody>
      </p:sp>
      <p:sp>
        <p:nvSpPr>
          <p:cNvPr id="12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Znovupoužití</a:t>
            </a:r>
          </a:p>
          <a:p>
            <a:pPr eaLnBrk="1" hangingPunct="1"/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Recyklace</a:t>
            </a:r>
          </a:p>
          <a:p>
            <a:pPr lvl="1" eaLnBrk="1" hangingPunct="1"/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Materiálová</a:t>
            </a:r>
          </a:p>
          <a:p>
            <a:pPr lvl="1" eaLnBrk="1" hangingPunct="1"/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Energetická</a:t>
            </a:r>
          </a:p>
          <a:p>
            <a:pPr eaLnBrk="1" hangingPunct="1"/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Biodegradace</a:t>
            </a:r>
          </a:p>
          <a:p>
            <a:pPr lvl="1" eaLnBrk="1" hangingPunct="1"/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Kompatibilita s materiálovými toky odpadů</a:t>
            </a:r>
          </a:p>
          <a:p>
            <a:pPr lvl="1" eaLnBrk="1" hangingPunct="1"/>
            <a:r>
              <a:rPr lang="cs-CZ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Design vlastností podle aplikace</a:t>
            </a:r>
          </a:p>
        </p:txBody>
      </p:sp>
    </p:spTree>
    <p:extLst>
      <p:ext uri="{BB962C8B-B14F-4D97-AF65-F5344CB8AC3E}">
        <p14:creationId xmlns:p14="http://schemas.microsoft.com/office/powerpoint/2010/main" val="37835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g.directindustry.com/images_di/photo-g/blown-film-extrusion-line-film-22926-23746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6" t="1528" r="2332" b="2280"/>
          <a:stretch/>
        </p:blipFill>
        <p:spPr bwMode="auto">
          <a:xfrm>
            <a:off x="4650352" y="1484784"/>
            <a:ext cx="4493647" cy="476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>
              <a:alpha val="4705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210327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 idx="4294967295"/>
          </p:nvPr>
        </p:nvSpPr>
        <p:spPr>
          <a:xfrm>
            <a:off x="480021" y="-8859"/>
            <a:ext cx="8988524" cy="1143000"/>
          </a:xfrm>
        </p:spPr>
        <p:txBody>
          <a:bodyPr/>
          <a:lstStyle/>
          <a:p>
            <a:pPr algn="l" eaLnBrk="1" hangingPunct="1"/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Nároky na reálný materiál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Zpracovatelské vlastnosti</a:t>
            </a:r>
          </a:p>
          <a:p>
            <a:pPr lvl="1" eaLnBrk="1" hangingPunct="1"/>
            <a:r>
              <a:rPr lang="cs-CZ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Vyfukování filmů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Mechanické vlastnosti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Spotřebitelské vlastnosti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Biodegradabilita (normy)</a:t>
            </a:r>
          </a:p>
          <a:p>
            <a:pPr eaLnBrk="1" hangingPunct="1"/>
            <a:endParaRPr lang="cs-CZ" sz="2400" dirty="0" smtClean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74" descr="FT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93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8992"/>
            <a:ext cx="9144000" cy="1043743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sp>
        <p:nvSpPr>
          <p:cNvPr id="409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Ústav inženýrství ochrany životního prostředí</a:t>
            </a:r>
          </a:p>
        </p:txBody>
      </p:sp>
      <p:sp>
        <p:nvSpPr>
          <p:cNvPr id="40962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1489076"/>
            <a:ext cx="7643192" cy="3951288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Inženýrství ochrany životního prostředí</a:t>
            </a:r>
            <a:r>
              <a:rPr lang="cs-CZ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(Bc., Mgr.)</a:t>
            </a:r>
          </a:p>
          <a:p>
            <a:pPr lvl="1" eaLnBrk="1" hangingPunct="1"/>
            <a:r>
              <a:rPr lang="cs-CZ" sz="20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Chemie</a:t>
            </a:r>
          </a:p>
          <a:p>
            <a:pPr lvl="1" eaLnBrk="1" hangingPunct="1"/>
            <a:r>
              <a:rPr lang="cs-CZ" sz="20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Mikrobiologie</a:t>
            </a:r>
          </a:p>
          <a:p>
            <a:pPr lvl="1" eaLnBrk="1" hangingPunct="1"/>
            <a:r>
              <a:rPr lang="cs-CZ" sz="20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Materiály</a:t>
            </a:r>
          </a:p>
          <a:p>
            <a:pPr lvl="1" eaLnBrk="1" hangingPunct="1"/>
            <a:r>
              <a:rPr lang="cs-CZ" sz="20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Technologie</a:t>
            </a:r>
          </a:p>
          <a:p>
            <a:pPr lvl="2" eaLnBrk="1" hangingPunct="1"/>
            <a:r>
              <a:rPr lang="cs-CZ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Voda</a:t>
            </a:r>
          </a:p>
          <a:p>
            <a:pPr lvl="2" eaLnBrk="1" hangingPunct="1"/>
            <a:r>
              <a:rPr lang="cs-CZ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Odpady</a:t>
            </a:r>
          </a:p>
          <a:p>
            <a:pPr lvl="2" eaLnBrk="1" hangingPunct="1"/>
            <a:r>
              <a:rPr lang="cs-CZ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Materiály</a:t>
            </a:r>
          </a:p>
          <a:p>
            <a:pPr lvl="2" eaLnBrk="1" hangingPunct="1"/>
            <a:r>
              <a:rPr lang="cs-CZ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Analytika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pic>
        <p:nvPicPr>
          <p:cNvPr id="40965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0359"/>
            <a:ext cx="2304256" cy="576551"/>
          </a:xfrm>
          <a:prstGeom prst="rect">
            <a:avLst/>
          </a:prstGeom>
        </p:spPr>
      </p:pic>
      <p:pic>
        <p:nvPicPr>
          <p:cNvPr id="1028" name="Picture 4" descr="dsc_10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170073"/>
            <a:ext cx="4041775" cy="26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8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8992"/>
            <a:ext cx="9144000" cy="1043743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sp>
        <p:nvSpPr>
          <p:cNvPr id="40961" name="Nadpis 1"/>
          <p:cNvSpPr>
            <a:spLocks noGrp="1"/>
          </p:cNvSpPr>
          <p:nvPr>
            <p:ph type="title"/>
          </p:nvPr>
        </p:nvSpPr>
        <p:spPr>
          <a:xfrm>
            <a:off x="338118" y="-8859"/>
            <a:ext cx="8805881" cy="1143000"/>
          </a:xfrm>
        </p:spPr>
        <p:txBody>
          <a:bodyPr/>
          <a:lstStyle/>
          <a:p>
            <a:pPr algn="l" eaLnBrk="1" hangingPunct="1"/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Ústav inženýrství ochrany životního prostředí</a:t>
            </a:r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>
          <a:xfrm>
            <a:off x="338119" y="1312637"/>
            <a:ext cx="8338337" cy="2188371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Biodegradabilita látek a materiálů (MS, GC, </a:t>
            </a:r>
            <a:r>
              <a:rPr lang="cs-CZ" sz="24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respiromery</a:t>
            </a: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)</a:t>
            </a:r>
          </a:p>
          <a:p>
            <a:pPr lvl="1" eaLnBrk="1" hangingPunct="1"/>
            <a:r>
              <a:rPr lang="cs-CZ" sz="20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Půda, kompostování, voda, sedimenty, anaerobní (skládky)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Mikrobiologie biodegradace (</a:t>
            </a:r>
            <a:r>
              <a:rPr lang="cs-CZ" sz="24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qPCR</a:t>
            </a: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, DGGE, NGS, …)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Změny materiálových vlastností při biodegradaci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pic>
        <p:nvPicPr>
          <p:cNvPr id="40965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Zaloha\Dokumenty26042010\PUBLIKACE\PEdegrad\Clermont2008Presentation\korzika2008 0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73" r="8415"/>
          <a:stretch/>
        </p:blipFill>
        <p:spPr bwMode="auto">
          <a:xfrm>
            <a:off x="7668344" y="3373268"/>
            <a:ext cx="1475656" cy="258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:\Zaloha\Dokumenty26042010\PUBLIKACE\PEdegrad\Clermont2008Presentation\korzika2008 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44" r="4053"/>
          <a:stretch/>
        </p:blipFill>
        <p:spPr bwMode="auto">
          <a:xfrm>
            <a:off x="-1029" y="3364416"/>
            <a:ext cx="2004686" cy="258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81" r="5229"/>
          <a:stretch/>
        </p:blipFill>
        <p:spPr>
          <a:xfrm>
            <a:off x="4714405" y="3373268"/>
            <a:ext cx="3024336" cy="257357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0359"/>
            <a:ext cx="2304256" cy="5765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32" t="4551" r="28738" b="7233"/>
          <a:stretch/>
        </p:blipFill>
        <p:spPr>
          <a:xfrm>
            <a:off x="2003657" y="3363326"/>
            <a:ext cx="2710748" cy="258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8992"/>
            <a:ext cx="9144000" cy="1043743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sp>
        <p:nvSpPr>
          <p:cNvPr id="40961" name="Nadpis 1"/>
          <p:cNvSpPr>
            <a:spLocks noGrp="1"/>
          </p:cNvSpPr>
          <p:nvPr>
            <p:ph type="title"/>
          </p:nvPr>
        </p:nvSpPr>
        <p:spPr>
          <a:xfrm>
            <a:off x="338118" y="-8859"/>
            <a:ext cx="8805881" cy="1143000"/>
          </a:xfrm>
        </p:spPr>
        <p:txBody>
          <a:bodyPr/>
          <a:lstStyle/>
          <a:p>
            <a:pPr algn="l" eaLnBrk="1" hangingPunct="1"/>
            <a:r>
              <a:rPr lang="cs-CZ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Plastový odpad - recyklace</a:t>
            </a:r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>
          <a:xfrm>
            <a:off x="338119" y="1312637"/>
            <a:ext cx="8338337" cy="139628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Obalový materiál – PE, PET, PP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Separace, oddělení materiálových toků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pic>
        <p:nvPicPr>
          <p:cNvPr id="40965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0359"/>
            <a:ext cx="2304256" cy="576551"/>
          </a:xfrm>
          <a:prstGeom prst="rect">
            <a:avLst/>
          </a:prstGeom>
        </p:spPr>
      </p:pic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338118" y="2420888"/>
            <a:ext cx="351380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cs-CZ" sz="2400" b="1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Současnost</a:t>
            </a:r>
          </a:p>
          <a:p>
            <a:pPr eaLnBrk="1" hangingPunct="1"/>
            <a:r>
              <a:rPr lang="cs-CZ" sz="2400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Shromažďování směsi - Plasty</a:t>
            </a:r>
          </a:p>
          <a:p>
            <a:pPr eaLnBrk="1" hangingPunct="1"/>
            <a:r>
              <a:rPr lang="cs-CZ" sz="2400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Rozpoznání materiálů</a:t>
            </a:r>
          </a:p>
          <a:p>
            <a:pPr eaLnBrk="1" hangingPunct="1"/>
            <a:r>
              <a:rPr lang="cs-CZ" sz="2400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Manuální separace</a:t>
            </a:r>
          </a:p>
          <a:p>
            <a:pPr eaLnBrk="1" hangingPunct="1"/>
            <a:r>
              <a:rPr lang="cs-CZ" sz="2400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Fyzikální separace</a:t>
            </a:r>
          </a:p>
          <a:p>
            <a:pPr eaLnBrk="1" hangingPunct="1"/>
            <a:r>
              <a:rPr lang="cs-CZ" sz="2400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Barvy, etikety</a:t>
            </a:r>
          </a:p>
          <a:p>
            <a:pPr eaLnBrk="1" hangingPunct="1"/>
            <a:r>
              <a:rPr lang="cs-CZ" sz="2400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Kontaminace materiálů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 bwMode="auto">
          <a:xfrm>
            <a:off x="4507286" y="2420888"/>
            <a:ext cx="416916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cs-CZ" sz="2400" b="1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Budoucnost??</a:t>
            </a:r>
          </a:p>
          <a:p>
            <a:pPr eaLnBrk="1" hangingPunct="1"/>
            <a:r>
              <a:rPr lang="cs-CZ" sz="2400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Oddělené shromažďování</a:t>
            </a:r>
          </a:p>
          <a:p>
            <a:pPr eaLnBrk="1" hangingPunct="1"/>
            <a:r>
              <a:rPr lang="cs-CZ" sz="2400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Značení materiálů</a:t>
            </a:r>
          </a:p>
          <a:p>
            <a:pPr eaLnBrk="1" hangingPunct="1"/>
            <a:r>
              <a:rPr lang="cs-CZ" sz="2400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Strojové třídění</a:t>
            </a:r>
          </a:p>
          <a:p>
            <a:pPr eaLnBrk="1" hangingPunct="1"/>
            <a:r>
              <a:rPr lang="cs-CZ" sz="2400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Omezení materiálů, barev, etiket…</a:t>
            </a:r>
          </a:p>
        </p:txBody>
      </p:sp>
    </p:spTree>
    <p:extLst>
      <p:ext uri="{BB962C8B-B14F-4D97-AF65-F5344CB8AC3E}">
        <p14:creationId xmlns:p14="http://schemas.microsoft.com/office/powerpoint/2010/main" val="8364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Výsledek obrázku pro great pacific garbage pat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9" t="4450" r="30819"/>
          <a:stretch/>
        </p:blipFill>
        <p:spPr bwMode="auto">
          <a:xfrm>
            <a:off x="6671203" y="4184419"/>
            <a:ext cx="2005253" cy="206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Výsledek obrázku pro polyester fib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151992"/>
            <a:ext cx="2483754" cy="186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0" y="8992"/>
            <a:ext cx="9144000" cy="1043743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sp>
        <p:nvSpPr>
          <p:cNvPr id="40961" name="Nadpis 1"/>
          <p:cNvSpPr>
            <a:spLocks noGrp="1"/>
          </p:cNvSpPr>
          <p:nvPr>
            <p:ph type="title"/>
          </p:nvPr>
        </p:nvSpPr>
        <p:spPr>
          <a:xfrm>
            <a:off x="338118" y="-8859"/>
            <a:ext cx="8805881" cy="1143000"/>
          </a:xfrm>
        </p:spPr>
        <p:txBody>
          <a:bodyPr/>
          <a:lstStyle/>
          <a:p>
            <a:pPr algn="l" eaLnBrk="1" hangingPunct="1"/>
            <a:r>
              <a:rPr lang="cs-CZ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Mikroplasty</a:t>
            </a:r>
            <a:endParaRPr lang="cs-CZ" sz="32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>
          <a:xfrm>
            <a:off x="338119" y="1312637"/>
            <a:ext cx="8338337" cy="326849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Fragmentace</a:t>
            </a:r>
            <a:endParaRPr lang="cs-CZ" sz="2400" dirty="0">
              <a:solidFill>
                <a:schemeClr val="tx2">
                  <a:lumMod val="65000"/>
                  <a:lumOff val="35000"/>
                </a:schemeClr>
              </a:solidFill>
              <a:latin typeface="+mj-lt"/>
            </a:endParaRPr>
          </a:p>
          <a:p>
            <a:pPr eaLnBrk="1" hangingPunct="1"/>
            <a:r>
              <a:rPr lang="cs-CZ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UV záření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Mechanicky</a:t>
            </a:r>
          </a:p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Hromadění v mořích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5 mil. tun/rok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Great </a:t>
            </a:r>
            <a:r>
              <a:rPr lang="cs-CZ" sz="24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pacific</a:t>
            </a: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garbage</a:t>
            </a: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patch</a:t>
            </a: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 (5 mg/</a:t>
            </a:r>
            <a:r>
              <a:rPr lang="cs-CZ" sz="24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m</a:t>
            </a:r>
            <a:r>
              <a:rPr lang="cs-CZ" sz="2400" baseline="300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2</a:t>
            </a: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)</a:t>
            </a:r>
          </a:p>
          <a:p>
            <a:pPr eaLnBrk="1" hangingPunct="1"/>
            <a:r>
              <a:rPr lang="cs-CZ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Pozření (makro, mikro</a:t>
            </a: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)				</a:t>
            </a:r>
            <a:endParaRPr lang="cs-CZ" sz="2400" dirty="0">
              <a:solidFill>
                <a:schemeClr val="tx2">
                  <a:lumMod val="65000"/>
                  <a:lumOff val="35000"/>
                </a:schemeClr>
              </a:solidFill>
              <a:latin typeface="+mj-lt"/>
            </a:endParaRP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Uvolňování monomerů a aditiv</a:t>
            </a:r>
            <a:r>
              <a:rPr lang="cs-CZ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 </a:t>
            </a:r>
          </a:p>
          <a:p>
            <a:pPr lvl="2" eaLnBrk="1" hangingPunct="1"/>
            <a:r>
              <a:rPr lang="cs-CZ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bisphenol</a:t>
            </a:r>
            <a:r>
              <a:rPr lang="cs-CZ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 A, ftaláty, PCB, deriváty polystyrenu???</a:t>
            </a:r>
          </a:p>
          <a:p>
            <a:pPr lvl="2" eaLnBrk="1" hangingPunct="1"/>
            <a:r>
              <a:rPr lang="cs-CZ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bromované</a:t>
            </a:r>
            <a:r>
              <a:rPr lang="cs-CZ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 retardéry hoření</a:t>
            </a:r>
            <a:r>
              <a:rPr lang="cs-CZ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,…</a:t>
            </a:r>
            <a:endParaRPr lang="cs-CZ" sz="2400" dirty="0">
              <a:solidFill>
                <a:schemeClr val="tx2">
                  <a:lumMod val="65000"/>
                  <a:lumOff val="35000"/>
                </a:schemeClr>
              </a:solidFill>
              <a:latin typeface="+mj-lt"/>
            </a:endParaRP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Koncentrování</a:t>
            </a:r>
            <a:r>
              <a:rPr lang="cs-CZ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toxických látek</a:t>
            </a:r>
          </a:p>
          <a:p>
            <a:pPr lvl="2" eaLnBrk="1" hangingPunct="1"/>
            <a:r>
              <a:rPr lang="cs-CZ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PCBs</a:t>
            </a:r>
            <a:r>
              <a:rPr lang="cs-CZ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, DDT, and </a:t>
            </a:r>
            <a:r>
              <a:rPr lang="cs-CZ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PAHs</a:t>
            </a:r>
            <a:r>
              <a:rPr lang="cs-CZ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???</a:t>
            </a:r>
            <a:endParaRPr lang="cs-CZ" sz="1600" dirty="0">
              <a:solidFill>
                <a:schemeClr val="tx2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pic>
        <p:nvPicPr>
          <p:cNvPr id="40965" name="Picture 74" descr="FTtrans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0359"/>
            <a:ext cx="2304256" cy="576551"/>
          </a:xfrm>
          <a:prstGeom prst="rect">
            <a:avLst/>
          </a:prstGeom>
        </p:spPr>
      </p:pic>
      <p:pic>
        <p:nvPicPr>
          <p:cNvPr id="11" name="Picture 2" descr="https://desdaughter.files.wordpress.com/2017/02/microplastics-including-microbeads.jpg?w=102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26" t="388" r="32574" b="-388"/>
          <a:stretch/>
        </p:blipFill>
        <p:spPr bwMode="auto">
          <a:xfrm>
            <a:off x="6127703" y="196029"/>
            <a:ext cx="2548753" cy="25487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ýsledek obrázku pro microplastic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43" t="-518" r="13199" b="518"/>
          <a:stretch/>
        </p:blipFill>
        <p:spPr bwMode="auto">
          <a:xfrm>
            <a:off x="6591068" y="1928204"/>
            <a:ext cx="2498957" cy="24989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6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8992"/>
            <a:ext cx="9144000" cy="1043743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sp>
        <p:nvSpPr>
          <p:cNvPr id="40961" name="Nadpis 1"/>
          <p:cNvSpPr>
            <a:spLocks noGrp="1"/>
          </p:cNvSpPr>
          <p:nvPr>
            <p:ph type="title"/>
          </p:nvPr>
        </p:nvSpPr>
        <p:spPr>
          <a:xfrm>
            <a:off x="338118" y="-8859"/>
            <a:ext cx="8805881" cy="1143000"/>
          </a:xfrm>
        </p:spPr>
        <p:txBody>
          <a:bodyPr/>
          <a:lstStyle/>
          <a:p>
            <a:pPr algn="l" eaLnBrk="1" hangingPunct="1"/>
            <a:r>
              <a:rPr lang="cs-CZ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Biodegradabilní materiály - rozdělení</a:t>
            </a:r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>
          <a:xfrm>
            <a:off x="338119" y="1312637"/>
            <a:ext cx="8338337" cy="247640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Syntetické, z petrochemických zdrojů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Z obnovitelných  zdrojů</a:t>
            </a:r>
          </a:p>
          <a:p>
            <a:pPr lvl="2" eaLnBrk="1" hangingPunct="1"/>
            <a:r>
              <a:rPr lang="cs-CZ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Monomer z OZ, chemická polymerace</a:t>
            </a:r>
          </a:p>
          <a:p>
            <a:pPr lvl="2" eaLnBrk="1" hangingPunct="1"/>
            <a:r>
              <a:rPr lang="cs-CZ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Biotechnologická produkce polymeru</a:t>
            </a:r>
          </a:p>
          <a:p>
            <a:pPr eaLnBrk="1" hangingPunct="1"/>
            <a:r>
              <a:rPr lang="cs-CZ" sz="24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Prooxidanty</a:t>
            </a: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 pro konvenční polymery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Kombinace, směsi, aditiva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pic>
        <p:nvPicPr>
          <p:cNvPr id="40965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468" t="1173" r="1554" b="53122"/>
          <a:stretch/>
        </p:blipFill>
        <p:spPr>
          <a:xfrm>
            <a:off x="338118" y="3789040"/>
            <a:ext cx="3768893" cy="235971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76" t="51719" r="1113" b="3507"/>
          <a:stretch/>
        </p:blipFill>
        <p:spPr>
          <a:xfrm>
            <a:off x="4719467" y="3789039"/>
            <a:ext cx="3703906" cy="235971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267077" y="4725143"/>
            <a:ext cx="93610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3203181" y="3789039"/>
            <a:ext cx="1516286" cy="936104"/>
          </a:xfrm>
          <a:prstGeom prst="line">
            <a:avLst/>
          </a:prstGeom>
          <a:ln w="28575">
            <a:solidFill>
              <a:srgbClr val="8EB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203181" y="5517231"/>
            <a:ext cx="1516286" cy="631519"/>
          </a:xfrm>
          <a:prstGeom prst="line">
            <a:avLst/>
          </a:prstGeom>
          <a:ln w="28575">
            <a:solidFill>
              <a:srgbClr val="8EB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0359"/>
            <a:ext cx="2304256" cy="5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0" y="8992"/>
            <a:ext cx="9144000" cy="1043743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pic>
        <p:nvPicPr>
          <p:cNvPr id="5124" name="Picture 4" descr="http://previews.123rf.com/images/molekuul/molekuul1312/molekuul131200022/24396745-Polylactic-acid-PLA-polylactide-bioplastic-chemical-structure-Compostable-polymer-used-in-medical-im-Stock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456" y="1484784"/>
            <a:ext cx="1983754" cy="133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196752"/>
            <a:ext cx="6419056" cy="4525963"/>
          </a:xfrm>
        </p:spPr>
        <p:txBody>
          <a:bodyPr/>
          <a:lstStyle/>
          <a:p>
            <a:pPr eaLnBrk="1" hangingPunct="1"/>
            <a:r>
              <a:rPr lang="cs-CZ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Polymléčná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-kyselina, (PLA)</a:t>
            </a:r>
          </a:p>
          <a:p>
            <a:pPr lvl="2" eaLnBrk="1" hangingPunct="1"/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Obvykle nízká </a:t>
            </a:r>
            <a:r>
              <a:rPr lang="cs-CZ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krystalinita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2" eaLnBrk="1" hangingPunct="1"/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Křehký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~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5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%)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m, 160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°C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Tg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58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°C</a:t>
            </a:r>
            <a:endParaRPr lang="cs-CZ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itchFamily="18" charset="0"/>
            </a:endParaRPr>
          </a:p>
          <a:p>
            <a:pPr lvl="2" eaLnBrk="1" hangingPunct="1"/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Příznivá cena, masová produkce z obnovitelných zdrojů, biodegradace v kompostu</a:t>
            </a:r>
          </a:p>
          <a:p>
            <a:pPr eaLnBrk="1" hangingPunct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Poly(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butylen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adipát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-co-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tereftalát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), (PBAT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</a:t>
            </a:r>
            <a:endParaRPr lang="cs-CZ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2" eaLnBrk="1" hangingPunct="1"/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Syntetický polymer, r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elativně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vysoká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krystalinita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(~30%)</a:t>
            </a:r>
          </a:p>
          <a:p>
            <a:pPr lvl="2" eaLnBrk="1" hangingPunct="1"/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Pružný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(&gt;400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%)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120 °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Tg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-30 °C</a:t>
            </a:r>
          </a:p>
          <a:p>
            <a:pPr lvl="2" eaLnBrk="1" hangingPunct="1"/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Biodegradace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v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kompostu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půdě</a:t>
            </a:r>
            <a:endParaRPr lang="cs-CZ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eaLnBrk="1" hangingPunct="1"/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Polyhydroxybutyrát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valerát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), (PHB) (PHVB)</a:t>
            </a:r>
          </a:p>
          <a:p>
            <a:pPr lvl="2" eaLnBrk="1" hangingPunct="1"/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Vlastnosti se liší v závislosti na složení a MW</a:t>
            </a:r>
          </a:p>
          <a:p>
            <a:pPr lvl="2" eaLnBrk="1" hangingPunct="1"/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Biodegradace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kompostu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půdě</a:t>
            </a:r>
            <a:endParaRPr lang="cs-CZ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2" eaLnBrk="1" hangingPunct="1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914400" lvl="2" indent="0" eaLnBrk="1" hangingPunct="1">
              <a:buNone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0359"/>
            <a:ext cx="2304256" cy="576551"/>
          </a:xfrm>
          <a:prstGeom prst="rect">
            <a:avLst/>
          </a:prstGeom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338118" y="-8859"/>
            <a:ext cx="8805881" cy="1143000"/>
          </a:xfrm>
        </p:spPr>
        <p:txBody>
          <a:bodyPr/>
          <a:lstStyle/>
          <a:p>
            <a:pPr algn="l" eaLnBrk="1" hangingPunct="1"/>
            <a:r>
              <a:rPr lang="cs-CZ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Biodegradabilní materiály – hlavní typy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573016"/>
            <a:ext cx="3787178" cy="58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lum contrast="16000"/>
          </a:blip>
          <a:stretch>
            <a:fillRect/>
          </a:stretch>
        </p:blipFill>
        <p:spPr>
          <a:xfrm>
            <a:off x="2600667" y="5143680"/>
            <a:ext cx="5276588" cy="957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7417" y="18106"/>
            <a:ext cx="9144000" cy="1043743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>
              <a:alpha val="4705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"/>
          <p:cNvSpPr>
            <a:spLocks noGrp="1"/>
          </p:cNvSpPr>
          <p:nvPr>
            <p:ph type="title" idx="4294967295"/>
          </p:nvPr>
        </p:nvSpPr>
        <p:spPr>
          <a:xfrm>
            <a:off x="480021" y="-8859"/>
            <a:ext cx="8988524" cy="1143000"/>
          </a:xfrm>
        </p:spPr>
        <p:txBody>
          <a:bodyPr/>
          <a:lstStyle/>
          <a:p>
            <a:pPr algn="l" eaLnBrk="1" hangingPunct="1"/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</a:rPr>
              <a:t>Kombinace, směsi, aditiva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Matrice</a:t>
            </a:r>
          </a:p>
          <a:p>
            <a:pPr lvl="1" eaLnBrk="1" hangingPunct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PBAT, PLA, PHB</a:t>
            </a:r>
          </a:p>
          <a:p>
            <a:pPr eaLnBrk="1" hangingPunct="1"/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Složky zlepšující zpracovatelské, mechanické, uživatelské vlastnosti</a:t>
            </a:r>
          </a:p>
          <a:p>
            <a:pPr lvl="1" eaLnBrk="1" hangingPunct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PBAT, PHB, aditiva, plniva</a:t>
            </a:r>
          </a:p>
          <a:p>
            <a:pPr eaLnBrk="1" hangingPunct="1"/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Plnivo - zvýšení % biodegradability, snížení ceny</a:t>
            </a:r>
          </a:p>
          <a:p>
            <a:pPr lvl="1" eaLnBrk="1" hangingPunct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Škrob, celulóza</a:t>
            </a:r>
          </a:p>
        </p:txBody>
      </p:sp>
      <p:pic>
        <p:nvPicPr>
          <p:cNvPr id="16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0359"/>
            <a:ext cx="2304256" cy="5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7417" y="18106"/>
            <a:ext cx="9144000" cy="1043743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>
              <a:alpha val="4705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j-lt"/>
            </a:endParaRPr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"/>
          <p:cNvSpPr>
            <a:spLocks noGrp="1"/>
          </p:cNvSpPr>
          <p:nvPr>
            <p:ph type="title" idx="4294967295"/>
          </p:nvPr>
        </p:nvSpPr>
        <p:spPr>
          <a:xfrm>
            <a:off x="480021" y="-8859"/>
            <a:ext cx="8988524" cy="1143000"/>
          </a:xfrm>
        </p:spPr>
        <p:txBody>
          <a:bodyPr/>
          <a:lstStyle/>
          <a:p>
            <a:pPr algn="l" eaLnBrk="1" hangingPunct="1"/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Biodegradace v půdě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Příprava nové ISO EN normy</a:t>
            </a:r>
          </a:p>
          <a:p>
            <a:pPr lvl="2" eaLnBrk="1" hangingPunct="1"/>
            <a:r>
              <a:rPr lang="cs-CZ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90 % mineralizace (produkce CO</a:t>
            </a:r>
            <a:r>
              <a:rPr lang="cs-CZ" sz="2000" baseline="-25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2</a:t>
            </a:r>
            <a:r>
              <a:rPr lang="cs-CZ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  <a:p>
            <a:pPr lvl="2" eaLnBrk="1" hangingPunct="1"/>
            <a:r>
              <a:rPr lang="cs-CZ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V průběhu 2 (4?) let</a:t>
            </a:r>
          </a:p>
          <a:p>
            <a:pPr eaLnBrk="1" hangingPunct="1"/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Materiály</a:t>
            </a:r>
          </a:p>
          <a:p>
            <a:pPr lvl="2" eaLnBrk="1" hangingPunct="1"/>
            <a:r>
              <a:rPr lang="cs-CZ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PBAT</a:t>
            </a:r>
          </a:p>
          <a:p>
            <a:pPr lvl="2" eaLnBrk="1" hangingPunct="1"/>
            <a:r>
              <a:rPr lang="cs-CZ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PHB</a:t>
            </a:r>
          </a:p>
          <a:p>
            <a:pPr lvl="2" eaLnBrk="1" hangingPunct="1"/>
            <a:r>
              <a:rPr lang="cs-CZ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Forma vzorku??</a:t>
            </a:r>
          </a:p>
        </p:txBody>
      </p:sp>
      <p:pic>
        <p:nvPicPr>
          <p:cNvPr id="16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D:\DOKUMENTY\diplomky\DP201011\Pis\Termofilní aktinomycety 2011\P124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50407"/>
            <a:ext cx="2500312" cy="175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ázek 8" descr="H:\Ecoflex\Nová složka\Bratcice2\Safranin Bratčice\50d_Br_600xSaf1.ti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2" y="4350406"/>
            <a:ext cx="2359720" cy="175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ázek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045"/>
          <a:stretch/>
        </p:blipFill>
        <p:spPr bwMode="auto">
          <a:xfrm>
            <a:off x="4860032" y="4353901"/>
            <a:ext cx="2232248" cy="175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8"/>
          <p:cNvPicPr/>
          <p:nvPr/>
        </p:nvPicPr>
        <p:blipFill rotWithShape="1">
          <a:blip r:embed="rId7" cstate="print"/>
          <a:srcRect b="10020"/>
          <a:stretch/>
        </p:blipFill>
        <p:spPr bwMode="auto">
          <a:xfrm>
            <a:off x="7092280" y="4350405"/>
            <a:ext cx="2051720" cy="175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0359"/>
            <a:ext cx="2304256" cy="5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38107</TotalTime>
  <Words>486</Words>
  <Application>Microsoft Office PowerPoint</Application>
  <PresentationFormat>Předvádění na obrazovce (4:3)</PresentationFormat>
  <Paragraphs>120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Diseño predeterminado</vt:lpstr>
      <vt:lpstr>Biodegradabilní polymerní materiály:  vlastnosti, aplikace</vt:lpstr>
      <vt:lpstr>Ústav inženýrství ochrany životního prostředí</vt:lpstr>
      <vt:lpstr>Ústav inženýrství ochrany životního prostředí</vt:lpstr>
      <vt:lpstr>Plastový odpad - recyklace</vt:lpstr>
      <vt:lpstr>Mikroplasty</vt:lpstr>
      <vt:lpstr>Biodegradabilní materiály - rozdělení</vt:lpstr>
      <vt:lpstr>Biodegradabilní materiály – hlavní typy</vt:lpstr>
      <vt:lpstr>Kombinace, směsi, aditiva</vt:lpstr>
      <vt:lpstr>Biodegradace v půdě</vt:lpstr>
      <vt:lpstr>Zemědělské aplikace</vt:lpstr>
      <vt:lpstr>Obalové aplikace</vt:lpstr>
      <vt:lpstr>Závěr - Perspektivy</vt:lpstr>
      <vt:lpstr>Prezentace aplikace PowerPoint</vt:lpstr>
      <vt:lpstr>Aplikace biodegradabilních materiálů</vt:lpstr>
      <vt:lpstr>Nároky na reálný materiál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1889</cp:revision>
  <dcterms:created xsi:type="dcterms:W3CDTF">2010-05-23T14:28:12Z</dcterms:created>
  <dcterms:modified xsi:type="dcterms:W3CDTF">2018-03-08T10:02:46Z</dcterms:modified>
</cp:coreProperties>
</file>