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6"/>
  </p:notesMasterIdLst>
  <p:sldIdLst>
    <p:sldId id="262" r:id="rId2"/>
    <p:sldId id="279" r:id="rId3"/>
    <p:sldId id="280" r:id="rId4"/>
    <p:sldId id="281" r:id="rId5"/>
    <p:sldId id="282" r:id="rId6"/>
    <p:sldId id="288" r:id="rId7"/>
    <p:sldId id="258" r:id="rId8"/>
    <p:sldId id="298" r:id="rId9"/>
    <p:sldId id="283" r:id="rId10"/>
    <p:sldId id="296" r:id="rId11"/>
    <p:sldId id="289" r:id="rId12"/>
    <p:sldId id="268" r:id="rId13"/>
    <p:sldId id="284" r:id="rId14"/>
    <p:sldId id="285" r:id="rId15"/>
    <p:sldId id="286" r:id="rId16"/>
    <p:sldId id="287" r:id="rId17"/>
    <p:sldId id="297" r:id="rId18"/>
    <p:sldId id="290" r:id="rId19"/>
    <p:sldId id="291" r:id="rId20"/>
    <p:sldId id="292" r:id="rId21"/>
    <p:sldId id="293" r:id="rId22"/>
    <p:sldId id="294" r:id="rId23"/>
    <p:sldId id="295" r:id="rId24"/>
    <p:sldId id="261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D2"/>
    <a:srgbClr val="003296"/>
    <a:srgbClr val="0056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01F9B-C7BC-471C-8C0E-6CF7DE0984D3}" type="datetimeFigureOut">
              <a:rPr lang="cs-CZ" smtClean="0"/>
              <a:t>7.3.2018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194C9-11EF-43C2-BA66-2932ADB5E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3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80000"/>
            <a:ext cx="5760000" cy="2340000"/>
          </a:xfrm>
        </p:spPr>
        <p:txBody>
          <a:bodyPr anchor="b"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180000" y="3960000"/>
            <a:ext cx="4178102" cy="640515"/>
          </a:xfrm>
          <a:gradFill flip="none" rotWithShape="1">
            <a:gsLst>
              <a:gs pos="0">
                <a:schemeClr val="bg1">
                  <a:lumMod val="85000"/>
                </a:schemeClr>
              </a:gs>
              <a:gs pos="2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 w="0">
            <a:noFill/>
          </a:ln>
          <a:effectLst>
            <a:outerShdw blurRad="127000" dist="63500" dir="2700000" algn="tl" rotWithShape="0">
              <a:schemeClr val="tx1">
                <a:lumMod val="75000"/>
                <a:alpha val="40000"/>
              </a:schemeClr>
            </a:outerShdw>
          </a:effectLst>
        </p:spPr>
        <p:txBody>
          <a:bodyPr wrap="none" lIns="810000" tIns="180000" rIns="180000" bIns="180000" anchor="ctr" anchorCtr="0">
            <a:sp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6624000" y="3960000"/>
            <a:ext cx="2752069" cy="640515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80000">
                <a:schemeClr val="bg1"/>
              </a:gs>
              <a:gs pos="0">
                <a:schemeClr val="bg1"/>
              </a:gs>
            </a:gsLst>
            <a:lin ang="0" scaled="1"/>
          </a:gradFill>
          <a:effectLst>
            <a:outerShdw blurRad="127000" dist="63500" dir="8100000" algn="tr" rotWithShape="0">
              <a:schemeClr val="tx1">
                <a:lumMod val="75000"/>
                <a:alpha val="40000"/>
              </a:schemeClr>
            </a:outerShdw>
          </a:effectLst>
        </p:spPr>
        <p:txBody>
          <a:bodyPr wrap="none" lIns="180000" tIns="180000" rIns="1080000" bIns="180000" rtlCol="0" anchor="ctr" anchorCtr="0">
            <a:spAutoFit/>
          </a:bodyPr>
          <a:lstStyle/>
          <a:p>
            <a:pPr algn="l"/>
            <a:r>
              <a:rPr lang="cs-CZ" sz="1800" dirty="0" smtClean="0">
                <a:latin typeface="+mn-lt"/>
              </a:rPr>
              <a:t>www.envi-pur.cz</a:t>
            </a:r>
            <a:endParaRPr lang="cs-CZ" sz="1800" dirty="0">
              <a:latin typeface="+mn-lt"/>
            </a:endParaRPr>
          </a:p>
        </p:txBody>
      </p:sp>
      <p:pic>
        <p:nvPicPr>
          <p:cNvPr id="9" name="Picture 2" descr="E:\Users\Vovec\Documents\WORK\WORK ENVI-PUR\Ostatni\prezentace\20th_anniversary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074" y="3867894"/>
            <a:ext cx="695422" cy="95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976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- alternativ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0000" y="2232000"/>
            <a:ext cx="5760000" cy="2520000"/>
          </a:xfrm>
        </p:spPr>
        <p:txBody>
          <a:bodyPr lIns="180000" tIns="180000" rIns="180000" bIns="180000" anchor="b"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0000" y="179999"/>
            <a:ext cx="5760000" cy="1800000"/>
          </a:xfrm>
          <a:noFill/>
          <a:ln w="0">
            <a:noFill/>
          </a:ln>
          <a:effectLst>
            <a:outerShdw blurRad="76200" dist="38100" dir="2700000" algn="tl" rotWithShape="0">
              <a:schemeClr val="tx1">
                <a:lumMod val="75000"/>
                <a:alpha val="60000"/>
              </a:schemeClr>
            </a:outerShdw>
          </a:effectLst>
        </p:spPr>
        <p:txBody>
          <a:bodyPr wrap="square" lIns="180000" tIns="180000" rIns="180000" bIns="180000" anchor="t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6624000" y="3960000"/>
            <a:ext cx="2752069" cy="640515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80000">
                <a:schemeClr val="bg1"/>
              </a:gs>
              <a:gs pos="0">
                <a:schemeClr val="bg1"/>
              </a:gs>
            </a:gsLst>
            <a:lin ang="0" scaled="1"/>
          </a:gradFill>
          <a:effectLst>
            <a:outerShdw blurRad="127000" dist="63500" dir="8100000" algn="tr" rotWithShape="0">
              <a:schemeClr val="tx1">
                <a:lumMod val="75000"/>
                <a:alpha val="40000"/>
              </a:schemeClr>
            </a:outerShdw>
          </a:effectLst>
        </p:spPr>
        <p:txBody>
          <a:bodyPr wrap="none" lIns="180000" tIns="180000" rIns="1080000" bIns="180000" rtlCol="0" anchor="ctr" anchorCtr="0">
            <a:spAutoFit/>
          </a:bodyPr>
          <a:lstStyle/>
          <a:p>
            <a:pPr algn="l"/>
            <a:r>
              <a:rPr lang="cs-CZ" sz="1800" dirty="0" smtClean="0">
                <a:latin typeface="+mn-lt"/>
              </a:rPr>
              <a:t>www.envi-pur.cz</a:t>
            </a:r>
            <a:endParaRPr lang="cs-CZ" sz="1800" dirty="0">
              <a:latin typeface="+mn-lt"/>
            </a:endParaRPr>
          </a:p>
        </p:txBody>
      </p:sp>
      <p:pic>
        <p:nvPicPr>
          <p:cNvPr id="9" name="Picture 2" descr="E:\Users\Vovec\Documents\WORK\WORK ENVI-PUR\Ostatni\prezentace\20th_anniversary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074" y="3867894"/>
            <a:ext cx="695422" cy="95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671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339502"/>
            <a:ext cx="5760000" cy="864096"/>
          </a:xfrm>
        </p:spPr>
        <p:txBody>
          <a:bodyPr anchor="t"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0"/>
          </p:nvPr>
        </p:nvSpPr>
        <p:spPr>
          <a:xfrm>
            <a:off x="539750" y="1260000"/>
            <a:ext cx="5761038" cy="3240000"/>
          </a:xfrm>
          <a:noFill/>
          <a:effectLst>
            <a:outerShdw blurRad="101600" dist="50800" dir="2700000" algn="tl" rotWithShape="0">
              <a:schemeClr val="tx1">
                <a:lumMod val="50000"/>
                <a:alpha val="40000"/>
              </a:schemeClr>
            </a:outerShdw>
          </a:effectLst>
        </p:spPr>
        <p:txBody>
          <a:bodyPr anchor="b" anchorCtr="0"/>
          <a:lstStyle>
            <a:lvl1pPr marL="0" indent="0">
              <a:spcBef>
                <a:spcPts val="600"/>
              </a:spcBef>
              <a:buFontTx/>
              <a:buNone/>
              <a:defRPr sz="2000" baseline="0">
                <a:solidFill>
                  <a:schemeClr val="bg2"/>
                </a:solidFill>
                <a:latin typeface="+mn-lt"/>
              </a:defRPr>
            </a:lvl1pPr>
            <a:lvl2pPr marL="0" indent="0">
              <a:spcBef>
                <a:spcPts val="1200"/>
              </a:spcBef>
              <a:spcAft>
                <a:spcPts val="0"/>
              </a:spcAft>
              <a:buFont typeface="Magistral Cond Bold" pitchFamily="34" charset="-18"/>
              <a:buNone/>
              <a:defRPr sz="32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6" name="TextovéPole 5"/>
          <p:cNvSpPr txBox="1"/>
          <p:nvPr userDrawn="1"/>
        </p:nvSpPr>
        <p:spPr>
          <a:xfrm>
            <a:off x="6624000" y="3960000"/>
            <a:ext cx="2752069" cy="640515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80000">
                <a:schemeClr val="bg1"/>
              </a:gs>
              <a:gs pos="0">
                <a:schemeClr val="bg1"/>
              </a:gs>
            </a:gsLst>
            <a:lin ang="0" scaled="1"/>
          </a:gradFill>
          <a:effectLst>
            <a:outerShdw blurRad="127000" dist="63500" dir="8100000" algn="tr" rotWithShape="0">
              <a:schemeClr val="tx1">
                <a:lumMod val="75000"/>
                <a:alpha val="40000"/>
              </a:schemeClr>
            </a:outerShdw>
          </a:effectLst>
        </p:spPr>
        <p:txBody>
          <a:bodyPr wrap="none" lIns="180000" tIns="180000" rIns="1080000" bIns="180000" rtlCol="0" anchor="ctr" anchorCtr="0">
            <a:spAutoFit/>
          </a:bodyPr>
          <a:lstStyle/>
          <a:p>
            <a:pPr algn="l"/>
            <a:r>
              <a:rPr lang="cs-CZ" sz="1800" dirty="0" smtClean="0">
                <a:latin typeface="+mn-lt"/>
              </a:rPr>
              <a:t>www.envi-pur.cz</a:t>
            </a:r>
            <a:endParaRPr lang="cs-CZ" sz="1800" dirty="0">
              <a:latin typeface="+mn-lt"/>
            </a:endParaRPr>
          </a:p>
        </p:txBody>
      </p:sp>
      <p:pic>
        <p:nvPicPr>
          <p:cNvPr id="5" name="Picture 2" descr="E:\Users\Vovec\Documents\WORK\WORK ENVI-PUR\Ostatni\prezentace\20th_anniversary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074" y="3867894"/>
            <a:ext cx="695422" cy="95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435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75B1-2306-4322-8A31-350B6EDF4614}" type="datetime1">
              <a:rPr lang="cs-CZ" smtClean="0"/>
              <a:t>7.3.2018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F57A-1305-42F0-B2CF-97763ADE07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96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60000" y="1080000"/>
            <a:ext cx="414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2000" y="1080000"/>
            <a:ext cx="414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8F04-FE8C-44F0-B306-E0F24F8D4E66}" type="datetime1">
              <a:rPr lang="cs-CZ" smtClean="0"/>
              <a:t>7.3.2018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F57A-1305-42F0-B2CF-97763ADE07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59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0000" y="1080000"/>
            <a:ext cx="4140000" cy="720000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60000" y="1800000"/>
            <a:ext cx="4140000" cy="288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52000" y="1080000"/>
            <a:ext cx="4140000" cy="720000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52000" y="1800000"/>
            <a:ext cx="4140000" cy="288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49FD-A079-4655-9E71-B2579B1F76AF}" type="datetime1">
              <a:rPr lang="cs-CZ" smtClean="0"/>
              <a:t>7.3.2018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F57A-1305-42F0-B2CF-97763ADE07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94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636C-40E6-470C-ACC7-9F603DA0013A}" type="datetime1">
              <a:rPr lang="cs-CZ" smtClean="0"/>
              <a:t>7.3.2018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F57A-1305-42F0-B2CF-97763ADE07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6784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9FA2-D22E-4EE5-9269-302F9E28FDE4}" type="datetime1">
              <a:rPr lang="cs-CZ" smtClean="0"/>
              <a:t>7.3.2018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F57A-1305-42F0-B2CF-97763ADE07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15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58864"/>
            <a:ext cx="5486400" cy="425054"/>
          </a:xfrm>
          <a:gradFill flip="none" rotWithShape="1">
            <a:gsLst>
              <a:gs pos="0">
                <a:srgbClr val="008BD2"/>
              </a:gs>
              <a:gs pos="100000">
                <a:srgbClr val="00569D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339502"/>
            <a:ext cx="5486400" cy="3240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12834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03F9-369B-4463-8C21-4D1AE63CA1DE}" type="datetime1">
              <a:rPr lang="cs-CZ" smtClean="0"/>
              <a:t>7.3.2018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F57A-1305-42F0-B2CF-97763ADE07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066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7200000" cy="792000"/>
          </a:xfrm>
          <a:prstGeom prst="rect">
            <a:avLst/>
          </a:prstGeom>
          <a:effectLst>
            <a:outerShdw blurRad="101600" dist="50800" dir="2700000" algn="tl" rotWithShape="0">
              <a:schemeClr val="tx1">
                <a:lumMod val="50000"/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0000" y="1080000"/>
            <a:ext cx="8532000" cy="36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524328" y="4896000"/>
            <a:ext cx="79208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94BFB5D-921B-4A1F-9E27-6E770AC9E503}" type="datetime1">
              <a:rPr lang="cs-CZ" smtClean="0"/>
              <a:t>7.3.2018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0000" y="4896000"/>
            <a:ext cx="6840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16416" y="4896000"/>
            <a:ext cx="611584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24F57A-1305-42F0-B2CF-97763ADE074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664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49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spc="5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Magistral Cond Book" pitchFamily="34" charset="-18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spcBef>
          <a:spcPct val="20000"/>
        </a:spcBef>
        <a:buFont typeface="Magistral Cond Book" pitchFamily="34" charset="-18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180000" algn="l" defTabSz="914400" rtl="0" eaLnBrk="1" latinLnBrk="0" hangingPunct="1">
        <a:spcBef>
          <a:spcPct val="20000"/>
        </a:spcBef>
        <a:buFont typeface="Magistral Cond Book" pitchFamily="34" charset="-18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00000" indent="-180000" algn="l" defTabSz="914400" rtl="0" eaLnBrk="1" latinLnBrk="0" hangingPunct="1">
        <a:spcBef>
          <a:spcPct val="20000"/>
        </a:spcBef>
        <a:buFont typeface="Magistral Cond Book" pitchFamily="34" charset="-18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180000" algn="l" defTabSz="914400" rtl="0" eaLnBrk="1" latinLnBrk="0" hangingPunct="1">
        <a:spcBef>
          <a:spcPct val="20000"/>
        </a:spcBef>
        <a:buFont typeface="Magistral Cond Book" pitchFamily="34" charset="-18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+mj-lt"/>
                <a:cs typeface="Arial" panose="020B0604020202020204" pitchFamily="34" charset="0"/>
              </a:rPr>
              <a:t>Aplikace technologie MBR pro čištění průmyslových odpadních vod</a:t>
            </a:r>
            <a:endParaRPr lang="cs-CZ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0" y="3939902"/>
            <a:ext cx="4713313" cy="609737"/>
          </a:xfrm>
        </p:spPr>
        <p:txBody>
          <a:bodyPr/>
          <a:lstStyle/>
          <a:p>
            <a:r>
              <a:rPr lang="cs-CZ" sz="1600" dirty="0" smtClean="0">
                <a:cs typeface="Arial" panose="020B0604020202020204" pitchFamily="34" charset="0"/>
              </a:rPr>
              <a:t>Ing. Simona </a:t>
            </a:r>
            <a:r>
              <a:rPr lang="cs-CZ" sz="1600" dirty="0" smtClean="0">
                <a:cs typeface="Arial" panose="020B0604020202020204" pitchFamily="34" charset="0"/>
              </a:rPr>
              <a:t>Kubíčková, Ing. Daniel Vilím</a:t>
            </a:r>
            <a:endParaRPr lang="cs-CZ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93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Bosch Diesel Jihlava(2400 PE)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ČOV </a:t>
            </a:r>
            <a:r>
              <a:rPr lang="cs-CZ" dirty="0"/>
              <a:t>dosahuje průměrné účinnosti odstranění CHSK &gt; 96 % a BSK &gt; 99 % i při zhoršeném poměru vstupních koncentrací téměř 4:1 </a:t>
            </a:r>
          </a:p>
          <a:p>
            <a:endParaRPr lang="cs-CZ" dirty="0"/>
          </a:p>
          <a:p>
            <a:r>
              <a:rPr lang="cs-CZ" dirty="0"/>
              <a:t>Vysoká účinnost čištění není vykoupena zvýšeným zanášením membrán ani zhoršováním provozních parametrů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7. 3. 2018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F57A-1305-42F0-B2CF-97763ADE074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7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smtClean="0">
                <a:latin typeface="+mj-lt"/>
                <a:cs typeface="Arial" panose="020B0604020202020204" pitchFamily="34" charset="0"/>
              </a:rPr>
              <a:t>Rozšíření ČOV pro pivovar (400 EO)</a:t>
            </a:r>
            <a:endParaRPr lang="cs-CZ" sz="3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3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Pivovar ve Švédsku (400 EO)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Modulární kontejnerová ČOV</a:t>
            </a:r>
            <a:endParaRPr lang="cs-CZ" dirty="0"/>
          </a:p>
          <a:p>
            <a:r>
              <a:rPr lang="cs-CZ" dirty="0" smtClean="0"/>
              <a:t>Výhledová projektová kapacita 800 EO (4 biologické linky)</a:t>
            </a:r>
          </a:p>
          <a:p>
            <a:r>
              <a:rPr lang="cs-CZ" dirty="0">
                <a:cs typeface="Arial" panose="020B0604020202020204" pitchFamily="34" charset="0"/>
              </a:rPr>
              <a:t>První linka uvedena do provozu roku 2014 (200 EO)</a:t>
            </a:r>
          </a:p>
          <a:p>
            <a:pPr lvl="1"/>
            <a:r>
              <a:rPr lang="cs-CZ" sz="2400" dirty="0">
                <a:cs typeface="Arial" panose="020B0604020202020204" pitchFamily="34" charset="0"/>
              </a:rPr>
              <a:t>Q</a:t>
            </a:r>
            <a:r>
              <a:rPr lang="cs-CZ" sz="2400" baseline="-25000" dirty="0">
                <a:cs typeface="Arial" panose="020B0604020202020204" pitchFamily="34" charset="0"/>
              </a:rPr>
              <a:t>24</a:t>
            </a:r>
            <a:r>
              <a:rPr lang="cs-CZ" sz="2400" dirty="0">
                <a:cs typeface="Arial" panose="020B0604020202020204" pitchFamily="34" charset="0"/>
              </a:rPr>
              <a:t>: 15 m</a:t>
            </a:r>
            <a:r>
              <a:rPr lang="cs-CZ" sz="2400" baseline="30000" dirty="0">
                <a:cs typeface="Arial" panose="020B0604020202020204" pitchFamily="34" charset="0"/>
              </a:rPr>
              <a:t>3</a:t>
            </a:r>
            <a:r>
              <a:rPr lang="cs-CZ" sz="2400" dirty="0">
                <a:cs typeface="Arial" panose="020B0604020202020204" pitchFamily="34" charset="0"/>
              </a:rPr>
              <a:t>/h, </a:t>
            </a:r>
            <a:r>
              <a:rPr lang="cs-CZ" sz="2400" dirty="0" err="1">
                <a:cs typeface="Arial" panose="020B0604020202020204" pitchFamily="34" charset="0"/>
              </a:rPr>
              <a:t>Q</a:t>
            </a:r>
            <a:r>
              <a:rPr lang="cs-CZ" sz="2400" baseline="-25000" dirty="0" err="1">
                <a:cs typeface="Arial" panose="020B0604020202020204" pitchFamily="34" charset="0"/>
              </a:rPr>
              <a:t>max</a:t>
            </a:r>
            <a:r>
              <a:rPr lang="cs-CZ" sz="2400" dirty="0">
                <a:cs typeface="Arial" panose="020B0604020202020204" pitchFamily="34" charset="0"/>
              </a:rPr>
              <a:t>: 25 </a:t>
            </a:r>
            <a:r>
              <a:rPr lang="cs-CZ" sz="2400" dirty="0" smtClean="0">
                <a:cs typeface="Arial" panose="020B0604020202020204" pitchFamily="34" charset="0"/>
              </a:rPr>
              <a:t>m</a:t>
            </a:r>
            <a:r>
              <a:rPr lang="cs-CZ" sz="2400" baseline="30000" dirty="0" smtClean="0">
                <a:cs typeface="Arial" panose="020B0604020202020204" pitchFamily="34" charset="0"/>
              </a:rPr>
              <a:t>3</a:t>
            </a:r>
            <a:r>
              <a:rPr lang="cs-CZ" sz="2400" dirty="0" smtClean="0">
                <a:cs typeface="Arial" panose="020B0604020202020204" pitchFamily="34" charset="0"/>
              </a:rPr>
              <a:t>/h</a:t>
            </a:r>
          </a:p>
          <a:p>
            <a:r>
              <a:rPr lang="cs-CZ" dirty="0" smtClean="0"/>
              <a:t>Prefabrikovaná </a:t>
            </a:r>
            <a:r>
              <a:rPr lang="cs-CZ" dirty="0"/>
              <a:t>provozní budova s mechanickým předčištěním, strojovnou, prostorem pro elektro a chemické hospodářství nad kalovou </a:t>
            </a:r>
            <a:r>
              <a:rPr lang="cs-CZ" dirty="0" smtClean="0"/>
              <a:t>nádrží</a:t>
            </a:r>
          </a:p>
          <a:p>
            <a:r>
              <a:rPr lang="cs-CZ" dirty="0" smtClean="0"/>
              <a:t>Egalizace (vyrovnání pH, aktivace (N-D), membránová komora</a:t>
            </a:r>
          </a:p>
          <a:p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baseline="30000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7</a:t>
            </a:r>
            <a:r>
              <a:rPr lang="cs-CZ" dirty="0" smtClean="0"/>
              <a:t>. 3.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F57A-1305-42F0-B2CF-97763ADE074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42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Pivovar ve Švédsku (400 EO)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cs typeface="Arial" panose="020B0604020202020204" pitchFamily="34" charset="0"/>
              </a:rPr>
              <a:t>Nejdříve provoz v SBR režimu (rozpad kalu</a:t>
            </a:r>
            <a:r>
              <a:rPr lang="cs-CZ" dirty="0" smtClean="0">
                <a:cs typeface="Arial" panose="020B0604020202020204" pitchFamily="34" charset="0"/>
              </a:rPr>
              <a:t>)</a:t>
            </a:r>
          </a:p>
          <a:p>
            <a:r>
              <a:rPr lang="cs-CZ" dirty="0">
                <a:cs typeface="Arial" panose="020B0604020202020204" pitchFamily="34" charset="0"/>
              </a:rPr>
              <a:t>Obvyklé nastavení oxidační CEB 2x za měsíc a kyselý CEB 1x za </a:t>
            </a:r>
            <a:r>
              <a:rPr lang="cs-CZ" dirty="0" smtClean="0">
                <a:cs typeface="Arial" panose="020B0604020202020204" pitchFamily="34" charset="0"/>
              </a:rPr>
              <a:t>měsíc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cs typeface="Arial" panose="020B0604020202020204" pitchFamily="34" charset="0"/>
              </a:rPr>
              <a:t>Membránový </a:t>
            </a:r>
            <a:r>
              <a:rPr lang="cs-CZ" dirty="0">
                <a:cs typeface="Arial" panose="020B0604020202020204" pitchFamily="34" charset="0"/>
              </a:rPr>
              <a:t>modul BC-UF </a:t>
            </a:r>
            <a:r>
              <a:rPr lang="cs-CZ" dirty="0" smtClean="0">
                <a:cs typeface="Arial" panose="020B0604020202020204" pitchFamily="34" charset="0"/>
              </a:rPr>
              <a:t>100 </a:t>
            </a:r>
            <a:r>
              <a:rPr lang="cs-CZ" dirty="0">
                <a:cs typeface="Arial" panose="020B0604020202020204" pitchFamily="34" charset="0"/>
              </a:rPr>
              <a:t>(plocha 100 m</a:t>
            </a:r>
            <a:r>
              <a:rPr lang="cs-CZ" baseline="30000" dirty="0">
                <a:cs typeface="Arial" panose="020B0604020202020204" pitchFamily="34" charset="0"/>
              </a:rPr>
              <a:t>2</a:t>
            </a:r>
            <a:r>
              <a:rPr lang="cs-CZ" dirty="0" smtClean="0">
                <a:cs typeface="Arial" panose="020B0604020202020204" pitchFamily="34" charset="0"/>
              </a:rPr>
              <a:t>)</a:t>
            </a:r>
          </a:p>
          <a:p>
            <a:r>
              <a:rPr lang="cs-CZ" dirty="0" smtClean="0">
                <a:cs typeface="Arial" panose="020B0604020202020204" pitchFamily="34" charset="0"/>
              </a:rPr>
              <a:t>Srážení fosforu a dávkování dusíku </a:t>
            </a:r>
            <a:r>
              <a:rPr lang="cs-CZ" dirty="0" err="1" smtClean="0">
                <a:cs typeface="Arial" panose="020B0604020202020204" pitchFamily="34" charset="0"/>
              </a:rPr>
              <a:t>AdBlue</a:t>
            </a:r>
            <a:endParaRPr lang="cs-CZ" dirty="0" smtClean="0">
              <a:cs typeface="Arial" panose="020B0604020202020204" pitchFamily="34" charset="0"/>
            </a:endParaRPr>
          </a:p>
          <a:p>
            <a:r>
              <a:rPr lang="cs-CZ" dirty="0">
                <a:cs typeface="Arial" panose="020B0604020202020204" pitchFamily="34" charset="0"/>
              </a:rPr>
              <a:t>Limity odtoku BSK</a:t>
            </a:r>
            <a:r>
              <a:rPr lang="cs-CZ" baseline="-25000" dirty="0">
                <a:cs typeface="Arial" panose="020B0604020202020204" pitchFamily="34" charset="0"/>
              </a:rPr>
              <a:t>7</a:t>
            </a:r>
            <a:r>
              <a:rPr lang="cs-CZ" dirty="0">
                <a:cs typeface="Arial" panose="020B0604020202020204" pitchFamily="34" charset="0"/>
              </a:rPr>
              <a:t> &lt; 10 mg/l a celkový fosfor &lt; 0,3 </a:t>
            </a:r>
            <a:r>
              <a:rPr lang="cs-CZ" dirty="0" smtClean="0">
                <a:cs typeface="Arial" panose="020B0604020202020204" pitchFamily="34" charset="0"/>
              </a:rPr>
              <a:t>mg/l</a:t>
            </a:r>
          </a:p>
          <a:p>
            <a:r>
              <a:rPr lang="cs-CZ" dirty="0" smtClean="0">
                <a:cs typeface="Arial" panose="020B0604020202020204" pitchFamily="34" charset="0"/>
              </a:rPr>
              <a:t>Občas </a:t>
            </a:r>
            <a:r>
              <a:rPr lang="cs-CZ" dirty="0">
                <a:cs typeface="Arial" panose="020B0604020202020204" pitchFamily="34" charset="0"/>
              </a:rPr>
              <a:t>nestandardní provoz ČOV – únik chladiva </a:t>
            </a:r>
            <a:r>
              <a:rPr lang="cs-CZ" dirty="0" err="1">
                <a:cs typeface="Arial" panose="020B0604020202020204" pitchFamily="34" charset="0"/>
              </a:rPr>
              <a:t>propylenglykolu</a:t>
            </a:r>
            <a:r>
              <a:rPr lang="cs-CZ" dirty="0">
                <a:cs typeface="Arial" panose="020B0604020202020204" pitchFamily="34" charset="0"/>
              </a:rPr>
              <a:t> do ČOV a z něj plynoucí extrémní látkové zatížení nebo koncentrace kalu až 30 </a:t>
            </a:r>
            <a:r>
              <a:rPr lang="cs-CZ" dirty="0" smtClean="0">
                <a:cs typeface="Arial" panose="020B0604020202020204" pitchFamily="34" charset="0"/>
              </a:rPr>
              <a:t>g/l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7. 3. 2018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F57A-1305-42F0-B2CF-97763ADE074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9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Pivovar ve Švédsku (400 EO)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400" dirty="0" smtClean="0">
                <a:cs typeface="Arial" panose="020B0604020202020204" pitchFamily="34" charset="0"/>
              </a:rPr>
              <a:t>Výsledky rozborů nátoku na ČOV (r. 2016)</a:t>
            </a:r>
          </a:p>
          <a:p>
            <a:pPr marL="0" indent="0" algn="ctr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1400" dirty="0" smtClean="0">
                <a:cs typeface="Arial" panose="020B0604020202020204" pitchFamily="34" charset="0"/>
              </a:rPr>
              <a:t>Výsledky rozborů odtoků z ČOV (r. 2016)</a:t>
            </a:r>
            <a:endParaRPr lang="cs-CZ" sz="1400" dirty="0">
              <a:cs typeface="Arial" panose="020B060402020202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7. 3. 2018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F57A-1305-42F0-B2CF-97763ADE0745}" type="slidenum">
              <a:rPr lang="cs-CZ" smtClean="0"/>
              <a:t>14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83985"/>
              </p:ext>
            </p:extLst>
          </p:nvPr>
        </p:nvGraphicFramePr>
        <p:xfrm>
          <a:off x="2443505" y="1419622"/>
          <a:ext cx="4364990" cy="1206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739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CHSK</a:t>
                      </a:r>
                      <a:r>
                        <a:rPr lang="cs-CZ" sz="1100" baseline="-25000" dirty="0" err="1" smtClean="0">
                          <a:effectLst/>
                        </a:rPr>
                        <a:t>Cr</a:t>
                      </a:r>
                      <a:r>
                        <a:rPr lang="cs-CZ" sz="1100" baseline="-25000" dirty="0" smtClean="0">
                          <a:effectLst/>
                        </a:rPr>
                        <a:t> </a:t>
                      </a:r>
                      <a:r>
                        <a:rPr lang="cs-CZ" sz="1100" baseline="0" dirty="0" smtClean="0">
                          <a:effectLst/>
                        </a:rPr>
                        <a:t>(mg/l)</a:t>
                      </a:r>
                      <a:endParaRPr lang="cs-CZ" sz="1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BSK</a:t>
                      </a:r>
                      <a:r>
                        <a:rPr lang="cs-CZ" sz="1100" baseline="-25000" dirty="0" smtClean="0">
                          <a:effectLst/>
                        </a:rPr>
                        <a:t>7 </a:t>
                      </a:r>
                      <a:r>
                        <a:rPr lang="cs-CZ" sz="1100" baseline="0" dirty="0" smtClean="0">
                          <a:effectLst/>
                        </a:rPr>
                        <a:t>(mg/l)</a:t>
                      </a:r>
                      <a:endParaRPr lang="cs-CZ" sz="1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NL (mg/l)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N-NH</a:t>
                      </a:r>
                      <a:r>
                        <a:rPr lang="cs-CZ" sz="1100" baseline="-25000" dirty="0" smtClean="0">
                          <a:effectLst/>
                        </a:rPr>
                        <a:t>4</a:t>
                      </a:r>
                      <a:r>
                        <a:rPr lang="cs-CZ" sz="1100" baseline="30000" dirty="0" smtClean="0">
                          <a:effectLst/>
                        </a:rPr>
                        <a:t>+ </a:t>
                      </a:r>
                      <a:r>
                        <a:rPr lang="cs-CZ" sz="1100" baseline="0" dirty="0" smtClean="0">
                          <a:effectLst/>
                        </a:rPr>
                        <a:t>(mg/l)</a:t>
                      </a:r>
                      <a:endParaRPr lang="cs-CZ" sz="1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N</a:t>
                      </a:r>
                      <a:r>
                        <a:rPr lang="cs-CZ" sz="1100" baseline="-25000" dirty="0" err="1" smtClean="0">
                          <a:effectLst/>
                        </a:rPr>
                        <a:t>celk</a:t>
                      </a:r>
                      <a:r>
                        <a:rPr lang="cs-CZ" sz="1100" baseline="-25000" dirty="0" smtClean="0">
                          <a:effectLst/>
                        </a:rPr>
                        <a:t> </a:t>
                      </a:r>
                      <a:r>
                        <a:rPr lang="cs-CZ" sz="1100" baseline="0" dirty="0" smtClean="0">
                          <a:effectLst/>
                        </a:rPr>
                        <a:t>(mg/l)</a:t>
                      </a:r>
                      <a:endParaRPr lang="cs-CZ" sz="1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P</a:t>
                      </a:r>
                      <a:r>
                        <a:rPr lang="cs-CZ" sz="1100" baseline="-25000" dirty="0" err="1" smtClean="0">
                          <a:effectLst/>
                        </a:rPr>
                        <a:t>celk</a:t>
                      </a:r>
                      <a:r>
                        <a:rPr lang="cs-CZ" sz="1100" baseline="-25000" dirty="0" smtClean="0">
                          <a:effectLst/>
                        </a:rPr>
                        <a:t> </a:t>
                      </a:r>
                      <a:r>
                        <a:rPr lang="cs-CZ" sz="1100" baseline="0" dirty="0" smtClean="0">
                          <a:effectLst/>
                        </a:rPr>
                        <a:t>(mg/l)</a:t>
                      </a:r>
                      <a:endParaRPr lang="cs-CZ" sz="1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počet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průměr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1011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605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35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53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minimum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610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340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33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42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2,6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maximum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1700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1000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260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67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81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4,4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88451"/>
              </p:ext>
            </p:extLst>
          </p:nvPr>
        </p:nvGraphicFramePr>
        <p:xfrm>
          <a:off x="2458135" y="3219822"/>
          <a:ext cx="4364990" cy="1206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739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CHSK</a:t>
                      </a:r>
                      <a:r>
                        <a:rPr lang="cs-CZ" sz="1100" baseline="-25000" dirty="0" err="1" smtClean="0">
                          <a:effectLst/>
                        </a:rPr>
                        <a:t>Cr</a:t>
                      </a:r>
                      <a:r>
                        <a:rPr lang="cs-CZ" sz="1100" baseline="-25000" dirty="0" smtClean="0">
                          <a:effectLst/>
                        </a:rPr>
                        <a:t> </a:t>
                      </a:r>
                      <a:r>
                        <a:rPr lang="cs-CZ" sz="1100" baseline="0" dirty="0" smtClean="0">
                          <a:effectLst/>
                        </a:rPr>
                        <a:t>(mg/l)</a:t>
                      </a:r>
                      <a:endParaRPr lang="cs-CZ" sz="1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BSK</a:t>
                      </a:r>
                      <a:r>
                        <a:rPr lang="cs-CZ" sz="1100" baseline="-25000" dirty="0" smtClean="0">
                          <a:effectLst/>
                        </a:rPr>
                        <a:t>7 </a:t>
                      </a:r>
                      <a:r>
                        <a:rPr lang="cs-CZ" sz="1100" baseline="0" dirty="0" smtClean="0">
                          <a:effectLst/>
                        </a:rPr>
                        <a:t>(mg/l)</a:t>
                      </a:r>
                      <a:endParaRPr lang="cs-CZ" sz="1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NL (mg/l)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N-NH</a:t>
                      </a:r>
                      <a:r>
                        <a:rPr lang="cs-CZ" sz="1100" baseline="-25000" dirty="0">
                          <a:effectLst/>
                        </a:rPr>
                        <a:t>4</a:t>
                      </a:r>
                      <a:r>
                        <a:rPr lang="cs-CZ" sz="1100" baseline="30000" dirty="0" smtClean="0">
                          <a:effectLst/>
                        </a:rPr>
                        <a:t>+</a:t>
                      </a:r>
                      <a:r>
                        <a:rPr lang="cs-CZ" sz="1100" baseline="0" dirty="0" smtClean="0">
                          <a:effectLst/>
                        </a:rPr>
                        <a:t> (mg/l)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N</a:t>
                      </a:r>
                      <a:r>
                        <a:rPr lang="cs-CZ" sz="1100" baseline="-25000" dirty="0" err="1" smtClean="0">
                          <a:effectLst/>
                        </a:rPr>
                        <a:t>celk</a:t>
                      </a:r>
                      <a:r>
                        <a:rPr lang="cs-CZ" sz="1100" baseline="-25000" dirty="0" smtClean="0">
                          <a:effectLst/>
                        </a:rPr>
                        <a:t> </a:t>
                      </a:r>
                      <a:r>
                        <a:rPr lang="cs-CZ" sz="1100" baseline="0" dirty="0" smtClean="0">
                          <a:effectLst/>
                        </a:rPr>
                        <a:t>(mg/l)</a:t>
                      </a:r>
                      <a:endParaRPr lang="cs-CZ" sz="1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P</a:t>
                      </a:r>
                      <a:r>
                        <a:rPr lang="cs-CZ" sz="1100" baseline="-25000" dirty="0" err="1" smtClean="0">
                          <a:effectLst/>
                        </a:rPr>
                        <a:t>celk</a:t>
                      </a:r>
                      <a:r>
                        <a:rPr lang="cs-CZ" sz="1100" baseline="-25000" dirty="0" smtClean="0">
                          <a:effectLst/>
                        </a:rPr>
                        <a:t> </a:t>
                      </a:r>
                      <a:r>
                        <a:rPr lang="cs-CZ" sz="1100" baseline="0" dirty="0" smtClean="0">
                          <a:effectLst/>
                        </a:rPr>
                        <a:t>(mg/l)</a:t>
                      </a:r>
                      <a:endParaRPr lang="cs-CZ" sz="1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počet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15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15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15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15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15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15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průměr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46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5,5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2,2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7,4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9,3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0,23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minimum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34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3,0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1,9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2,6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0,1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maximum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72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9,0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4,9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0,35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5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Pivovar ve Švédsku (400 EO)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Rozšíření čistírny o jednu biologickou linku (r. 2017)</a:t>
            </a:r>
          </a:p>
          <a:p>
            <a:r>
              <a:rPr lang="cs-CZ" dirty="0" smtClean="0"/>
              <a:t>Dva nadzemní kontejnery</a:t>
            </a:r>
          </a:p>
          <a:p>
            <a:pPr lvl="1"/>
            <a:r>
              <a:rPr lang="cs-CZ" dirty="0" smtClean="0"/>
              <a:t>1. chemické hospodářství (dávkování </a:t>
            </a:r>
            <a:r>
              <a:rPr lang="cs-CZ" dirty="0" err="1" smtClean="0"/>
              <a:t>nutrientů</a:t>
            </a:r>
            <a:r>
              <a:rPr lang="cs-CZ" dirty="0" smtClean="0"/>
              <a:t>, PIX, chemikálie pro neutralizaci….)</a:t>
            </a:r>
          </a:p>
          <a:p>
            <a:pPr lvl="1"/>
            <a:r>
              <a:rPr lang="cs-CZ" dirty="0" smtClean="0"/>
              <a:t>2. osázen šnekovým zahušťovačem pro strojní odvodnění kalu</a:t>
            </a:r>
          </a:p>
          <a:p>
            <a:r>
              <a:rPr lang="cs-CZ" dirty="0" smtClean="0"/>
              <a:t>Hydraulické zatížení pro obě linky:</a:t>
            </a:r>
          </a:p>
          <a:p>
            <a:pPr lvl="1"/>
            <a:r>
              <a:rPr lang="cs-CZ" dirty="0" smtClean="0"/>
              <a:t>Q</a:t>
            </a:r>
            <a:r>
              <a:rPr lang="cs-CZ" baseline="-25000" dirty="0" smtClean="0"/>
              <a:t>24</a:t>
            </a:r>
            <a:r>
              <a:rPr lang="cs-CZ" dirty="0" smtClean="0"/>
              <a:t>: 30 m</a:t>
            </a:r>
            <a:r>
              <a:rPr lang="cs-CZ" baseline="30000" dirty="0" smtClean="0"/>
              <a:t>3</a:t>
            </a:r>
            <a:r>
              <a:rPr lang="cs-CZ" dirty="0" smtClean="0"/>
              <a:t>/h, </a:t>
            </a:r>
            <a:r>
              <a:rPr lang="cs-CZ" dirty="0" err="1" smtClean="0"/>
              <a:t>Qmax</a:t>
            </a:r>
            <a:r>
              <a:rPr lang="cs-CZ" dirty="0" smtClean="0"/>
              <a:t>: 50 m</a:t>
            </a:r>
            <a:r>
              <a:rPr lang="cs-CZ" baseline="30000" dirty="0" smtClean="0"/>
              <a:t>3</a:t>
            </a:r>
            <a:r>
              <a:rPr lang="cs-CZ" dirty="0" smtClean="0"/>
              <a:t>/h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7. 3. 2018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F57A-1305-42F0-B2CF-97763ADE074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8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cs typeface="Arial" panose="020B0604020202020204" pitchFamily="34" charset="0"/>
              </a:rPr>
              <a:t>Pivovar ve Švédsku (400 EO)</a:t>
            </a:r>
            <a:endParaRPr lang="cs-CZ" dirty="0"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1400" dirty="0">
                <a:cs typeface="Arial" panose="020B0604020202020204" pitchFamily="34" charset="0"/>
              </a:rPr>
              <a:t>Výsledky rozborů nátoku na ČOV (r. </a:t>
            </a:r>
            <a:r>
              <a:rPr lang="cs-CZ" sz="1400" dirty="0" smtClean="0">
                <a:cs typeface="Arial" panose="020B0604020202020204" pitchFamily="34" charset="0"/>
              </a:rPr>
              <a:t>2017)</a:t>
            </a:r>
          </a:p>
          <a:p>
            <a:pPr marL="0" indent="0" algn="ctr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1400" dirty="0">
                <a:cs typeface="Arial" panose="020B0604020202020204" pitchFamily="34" charset="0"/>
              </a:rPr>
              <a:t>Výsledky rozborů odtoků z ČOV (r. </a:t>
            </a:r>
            <a:r>
              <a:rPr lang="cs-CZ" sz="1400" dirty="0" smtClean="0">
                <a:cs typeface="Arial" panose="020B0604020202020204" pitchFamily="34" charset="0"/>
              </a:rPr>
              <a:t>2017)</a:t>
            </a:r>
            <a:endParaRPr lang="cs-CZ" sz="1400" dirty="0"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7. 3. 2018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F57A-1305-42F0-B2CF-97763ADE0745}" type="slidenum">
              <a:rPr lang="cs-CZ" smtClean="0"/>
              <a:t>16</a:t>
            </a:fld>
            <a:endParaRPr lang="cs-CZ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416814"/>
              </p:ext>
            </p:extLst>
          </p:nvPr>
        </p:nvGraphicFramePr>
        <p:xfrm>
          <a:off x="2327300" y="1419622"/>
          <a:ext cx="4597400" cy="1196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98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CHSK</a:t>
                      </a:r>
                      <a:r>
                        <a:rPr lang="cs-CZ" sz="1100" baseline="-25000" dirty="0" err="1" smtClean="0">
                          <a:effectLst/>
                        </a:rPr>
                        <a:t>Cr</a:t>
                      </a:r>
                      <a:r>
                        <a:rPr lang="cs-CZ" sz="1100" baseline="-25000" dirty="0" smtClean="0">
                          <a:effectLst/>
                        </a:rPr>
                        <a:t> </a:t>
                      </a:r>
                      <a:r>
                        <a:rPr lang="cs-CZ" sz="1100" baseline="0" dirty="0" smtClean="0">
                          <a:effectLst/>
                        </a:rPr>
                        <a:t>(mg/l)</a:t>
                      </a:r>
                      <a:endParaRPr lang="cs-CZ" sz="1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BSK</a:t>
                      </a:r>
                      <a:r>
                        <a:rPr lang="cs-CZ" sz="1100" baseline="-25000" dirty="0" smtClean="0">
                          <a:effectLst/>
                        </a:rPr>
                        <a:t>7 </a:t>
                      </a:r>
                      <a:r>
                        <a:rPr lang="cs-CZ" sz="1100" baseline="0" dirty="0" smtClean="0">
                          <a:effectLst/>
                        </a:rPr>
                        <a:t>(mg/l)</a:t>
                      </a:r>
                      <a:endParaRPr lang="cs-CZ" sz="1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NL (mg/l)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N-NH</a:t>
                      </a:r>
                      <a:r>
                        <a:rPr lang="cs-CZ" sz="1100" baseline="-25000" dirty="0" smtClean="0">
                          <a:effectLst/>
                        </a:rPr>
                        <a:t>4 </a:t>
                      </a:r>
                      <a:r>
                        <a:rPr lang="cs-CZ" sz="1100" baseline="0" dirty="0" smtClean="0">
                          <a:effectLst/>
                        </a:rPr>
                        <a:t>(mg/l)</a:t>
                      </a:r>
                      <a:endParaRPr lang="cs-CZ" sz="1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N</a:t>
                      </a:r>
                      <a:r>
                        <a:rPr lang="cs-CZ" sz="1100" baseline="-25000" dirty="0" err="1" smtClean="0">
                          <a:effectLst/>
                        </a:rPr>
                        <a:t>celk</a:t>
                      </a:r>
                      <a:endParaRPr lang="cs-CZ" sz="1100" baseline="-25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(mg/l)</a:t>
                      </a:r>
                      <a:endParaRPr lang="cs-CZ" sz="1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P</a:t>
                      </a:r>
                      <a:r>
                        <a:rPr lang="cs-CZ" sz="1100" baseline="-25000" dirty="0" err="1" smtClean="0">
                          <a:effectLst/>
                        </a:rPr>
                        <a:t>celk</a:t>
                      </a:r>
                      <a:r>
                        <a:rPr lang="cs-CZ" sz="1100" baseline="-25000" dirty="0" smtClean="0">
                          <a:effectLst/>
                        </a:rPr>
                        <a:t> </a:t>
                      </a:r>
                      <a:r>
                        <a:rPr lang="cs-CZ" sz="1100" baseline="0" dirty="0" smtClean="0">
                          <a:effectLst/>
                        </a:rPr>
                        <a:t>(mg/l)</a:t>
                      </a:r>
                      <a:endParaRPr lang="cs-CZ" sz="1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počet vzorků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23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průměr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706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409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90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32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46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3,5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minimum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360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74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32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maximum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940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670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350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51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66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5,7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019804"/>
              </p:ext>
            </p:extLst>
          </p:nvPr>
        </p:nvGraphicFramePr>
        <p:xfrm>
          <a:off x="2327300" y="3302100"/>
          <a:ext cx="4597400" cy="1120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98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CHSK</a:t>
                      </a:r>
                      <a:r>
                        <a:rPr lang="cs-CZ" sz="1100" baseline="-25000" dirty="0" err="1" smtClean="0">
                          <a:effectLst/>
                        </a:rPr>
                        <a:t>Cr</a:t>
                      </a:r>
                      <a:r>
                        <a:rPr lang="cs-CZ" sz="1100" baseline="-25000" dirty="0" smtClean="0">
                          <a:effectLst/>
                        </a:rPr>
                        <a:t> </a:t>
                      </a:r>
                      <a:r>
                        <a:rPr lang="cs-CZ" sz="1100" baseline="0" dirty="0" smtClean="0">
                          <a:effectLst/>
                        </a:rPr>
                        <a:t>(mg/l)</a:t>
                      </a:r>
                      <a:endParaRPr lang="cs-CZ" sz="1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BSK</a:t>
                      </a:r>
                      <a:r>
                        <a:rPr lang="cs-CZ" sz="1100" baseline="-25000" dirty="0" smtClean="0">
                          <a:effectLst/>
                        </a:rPr>
                        <a:t>7 </a:t>
                      </a:r>
                      <a:r>
                        <a:rPr lang="cs-CZ" sz="1100" baseline="0" dirty="0" smtClean="0">
                          <a:effectLst/>
                        </a:rPr>
                        <a:t>(mg/l)</a:t>
                      </a:r>
                      <a:endParaRPr lang="cs-CZ" sz="1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NL (mg/l)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N-NH</a:t>
                      </a:r>
                      <a:r>
                        <a:rPr lang="cs-CZ" sz="1100" baseline="-25000" dirty="0" smtClean="0">
                          <a:effectLst/>
                        </a:rPr>
                        <a:t>4 </a:t>
                      </a:r>
                      <a:r>
                        <a:rPr lang="cs-CZ" sz="1100" baseline="0" dirty="0" smtClean="0">
                          <a:effectLst/>
                        </a:rPr>
                        <a:t>(mg/l)</a:t>
                      </a:r>
                      <a:endParaRPr lang="cs-CZ" sz="1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N</a:t>
                      </a:r>
                      <a:r>
                        <a:rPr lang="cs-CZ" sz="1100" baseline="-25000" dirty="0" err="1" smtClean="0">
                          <a:effectLst/>
                        </a:rPr>
                        <a:t>celk</a:t>
                      </a:r>
                      <a:r>
                        <a:rPr lang="cs-CZ" sz="1100" baseline="-25000" dirty="0" smtClean="0">
                          <a:effectLst/>
                        </a:rPr>
                        <a:t> </a:t>
                      </a:r>
                      <a:r>
                        <a:rPr lang="cs-CZ" sz="1100" baseline="0" dirty="0" smtClean="0">
                          <a:effectLst/>
                        </a:rPr>
                        <a:t>(mg/l)</a:t>
                      </a:r>
                      <a:endParaRPr lang="cs-CZ" sz="1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P</a:t>
                      </a:r>
                      <a:r>
                        <a:rPr lang="cs-CZ" sz="1100" baseline="-25000" dirty="0" err="1" smtClean="0">
                          <a:effectLst/>
                        </a:rPr>
                        <a:t>celk</a:t>
                      </a:r>
                      <a:r>
                        <a:rPr lang="cs-CZ" sz="1100" baseline="-25000" dirty="0" smtClean="0">
                          <a:effectLst/>
                        </a:rPr>
                        <a:t> </a:t>
                      </a:r>
                      <a:r>
                        <a:rPr lang="cs-CZ" sz="1100" baseline="0" dirty="0" smtClean="0">
                          <a:effectLst/>
                        </a:rPr>
                        <a:t>(mg/l)</a:t>
                      </a:r>
                      <a:endParaRPr lang="cs-CZ" sz="1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počet vzorků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23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23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průměr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39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3,4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&lt;2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0,22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minimum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1,5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&lt;2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0,05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0,89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0,05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maximum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67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&lt;2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0,63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05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Pivovar ve Švédsku (400 EO)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MBR technologie dosahuje vysoké účinnosti i při rozšíření ČOV o jednu biologickou linku</a:t>
            </a:r>
          </a:p>
          <a:p>
            <a:endParaRPr lang="cs-CZ" dirty="0"/>
          </a:p>
          <a:p>
            <a:r>
              <a:rPr lang="cs-CZ" dirty="0" smtClean="0"/>
              <a:t>Konkrétně pak pro CHSK dosahuje účinnost více než 94% a u BSK dosahuje 99%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7. 3. 2018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F57A-1305-42F0-B2CF-97763ADE074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540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ČOV Třebovle (870 EO)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000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ČOV Třebovle (870 EO)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Uvedení do provozu r. 2014</a:t>
            </a:r>
          </a:p>
          <a:p>
            <a:r>
              <a:rPr lang="cs-CZ" dirty="0" smtClean="0"/>
              <a:t>Komunální odpadní vody, předčištěné odpadní vody z masného průmyslu</a:t>
            </a:r>
          </a:p>
          <a:p>
            <a:r>
              <a:rPr lang="cs-CZ" dirty="0" smtClean="0"/>
              <a:t>Mechanicko-biologická s jednou aktivační nádrží </a:t>
            </a:r>
          </a:p>
          <a:p>
            <a:r>
              <a:rPr lang="cs-CZ" dirty="0" smtClean="0"/>
              <a:t>Přerušovaná aerace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7. 3. 2018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F57A-1305-42F0-B2CF-97763ADE0745}" type="slidenum">
              <a:rPr lang="cs-CZ" smtClean="0"/>
              <a:t>19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56310"/>
            <a:ext cx="2708920" cy="203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+mj-lt"/>
              </a:rPr>
              <a:t>T</a:t>
            </a:r>
            <a:r>
              <a:rPr lang="cs-CZ" sz="4000" dirty="0" smtClean="0">
                <a:latin typeface="+mj-lt"/>
              </a:rPr>
              <a:t>echnologie</a:t>
            </a:r>
            <a:endParaRPr lang="cs-CZ" sz="4000" dirty="0">
              <a:latin typeface="+mj-lt"/>
            </a:endParaRPr>
          </a:p>
          <a:p>
            <a:r>
              <a:rPr lang="cs-CZ" sz="4000" dirty="0" smtClean="0">
                <a:latin typeface="+mj-lt"/>
              </a:rPr>
              <a:t>membránového</a:t>
            </a:r>
            <a:endParaRPr lang="cs-CZ" sz="4000" dirty="0">
              <a:latin typeface="+mj-lt"/>
            </a:endParaRPr>
          </a:p>
          <a:p>
            <a:r>
              <a:rPr lang="cs-CZ" sz="4000" dirty="0">
                <a:latin typeface="+mj-lt"/>
              </a:rPr>
              <a:t>b</a:t>
            </a:r>
            <a:r>
              <a:rPr lang="cs-CZ" sz="4000" dirty="0" smtClean="0">
                <a:latin typeface="+mj-lt"/>
              </a:rPr>
              <a:t>ioreaktoru </a:t>
            </a:r>
          </a:p>
          <a:p>
            <a:endParaRPr lang="cs-CZ" sz="3600" dirty="0"/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0298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ČOV Třebovle (870 EO)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Hydraulické zatížení:</a:t>
            </a:r>
          </a:p>
          <a:p>
            <a:pPr lvl="1"/>
            <a:r>
              <a:rPr lang="cs-CZ" dirty="0" smtClean="0"/>
              <a:t>Q</a:t>
            </a:r>
            <a:r>
              <a:rPr lang="cs-CZ" baseline="-25000" dirty="0" smtClean="0"/>
              <a:t>24</a:t>
            </a:r>
            <a:r>
              <a:rPr lang="cs-CZ" dirty="0" smtClean="0"/>
              <a:t> = 80 m</a:t>
            </a:r>
            <a:r>
              <a:rPr lang="cs-CZ" baseline="30000" dirty="0" smtClean="0"/>
              <a:t>3</a:t>
            </a:r>
            <a:r>
              <a:rPr lang="cs-CZ" dirty="0" smtClean="0"/>
              <a:t>/d, </a:t>
            </a:r>
            <a:r>
              <a:rPr lang="cs-CZ" dirty="0" err="1" smtClean="0"/>
              <a:t>Q</a:t>
            </a:r>
            <a:r>
              <a:rPr lang="cs-CZ" baseline="-25000" dirty="0" err="1" smtClean="0"/>
              <a:t>max</a:t>
            </a:r>
            <a:r>
              <a:rPr lang="cs-CZ" dirty="0" smtClean="0"/>
              <a:t> = 120 m</a:t>
            </a:r>
            <a:r>
              <a:rPr lang="cs-CZ" baseline="30000" dirty="0" smtClean="0"/>
              <a:t>3</a:t>
            </a:r>
            <a:r>
              <a:rPr lang="cs-CZ" dirty="0" smtClean="0"/>
              <a:t>/d</a:t>
            </a:r>
          </a:p>
          <a:p>
            <a:r>
              <a:rPr lang="cs-CZ" sz="2000" dirty="0" smtClean="0"/>
              <a:t>2 </a:t>
            </a:r>
            <a:r>
              <a:rPr lang="cs-CZ" sz="2000" dirty="0"/>
              <a:t>membránové komory (oddělené šoupě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Membránový modul EPUF200 s filtrační plochou 400 m</a:t>
            </a:r>
            <a:r>
              <a:rPr lang="cs-CZ" sz="2000" baseline="30000" dirty="0" smtClean="0"/>
              <a:t>2</a:t>
            </a:r>
          </a:p>
          <a:p>
            <a:r>
              <a:rPr lang="cs-CZ" sz="2000" dirty="0" smtClean="0"/>
              <a:t>Regenerace membrán přibližně 1x ročně</a:t>
            </a:r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7. 3. 2018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F57A-1305-42F0-B2CF-97763ADE0745}" type="slidenum">
              <a:rPr lang="cs-CZ" smtClean="0"/>
              <a:t>20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546704"/>
            <a:ext cx="2808312" cy="210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ČOV Třebovle (870 EO)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400" dirty="0">
                <a:cs typeface="Arial" panose="020B0604020202020204" pitchFamily="34" charset="0"/>
              </a:rPr>
              <a:t>Výsledky rozborů nátoku na ČOV (r. 2017</a:t>
            </a:r>
            <a:r>
              <a:rPr lang="cs-CZ" sz="1400" dirty="0" smtClean="0"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1400" dirty="0">
                <a:cs typeface="Arial" panose="020B0604020202020204" pitchFamily="34" charset="0"/>
              </a:rPr>
              <a:t>Výsledky rozborů odtoků z ČOV (r. 2017)</a:t>
            </a:r>
          </a:p>
          <a:p>
            <a:endParaRPr lang="cs-CZ" sz="1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7. 3. 2018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F57A-1305-42F0-B2CF-97763ADE0745}" type="slidenum">
              <a:rPr lang="cs-CZ" smtClean="0"/>
              <a:t>21</a:t>
            </a:fld>
            <a:endParaRPr lang="cs-CZ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97429"/>
              </p:ext>
            </p:extLst>
          </p:nvPr>
        </p:nvGraphicFramePr>
        <p:xfrm>
          <a:off x="2411760" y="1419622"/>
          <a:ext cx="4598036" cy="1120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5044"/>
                <a:gridCol w="667124"/>
                <a:gridCol w="699860"/>
                <a:gridCol w="596502"/>
                <a:gridCol w="596502"/>
                <a:gridCol w="596502"/>
                <a:gridCol w="596502"/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CHSK</a:t>
                      </a:r>
                      <a:r>
                        <a:rPr lang="cs-CZ" sz="1100" baseline="-25000" dirty="0" err="1" smtClean="0">
                          <a:effectLst/>
                        </a:rPr>
                        <a:t>Cr</a:t>
                      </a:r>
                      <a:r>
                        <a:rPr lang="cs-CZ" sz="1100" baseline="-25000" dirty="0" smtClean="0">
                          <a:effectLst/>
                        </a:rPr>
                        <a:t> </a:t>
                      </a:r>
                      <a:r>
                        <a:rPr lang="cs-CZ" sz="1100" dirty="0" smtClean="0">
                          <a:effectLst/>
                        </a:rPr>
                        <a:t>(mg/l</a:t>
                      </a:r>
                      <a:r>
                        <a:rPr lang="cs-CZ" sz="1100" dirty="0">
                          <a:effectLst/>
                        </a:rPr>
                        <a:t>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BSK</a:t>
                      </a:r>
                      <a:r>
                        <a:rPr lang="cs-CZ" sz="1100" baseline="-25000" dirty="0" smtClean="0">
                          <a:effectLst/>
                        </a:rPr>
                        <a:t>5 </a:t>
                      </a:r>
                      <a:r>
                        <a:rPr lang="cs-CZ" sz="1100" dirty="0" smtClean="0">
                          <a:effectLst/>
                        </a:rPr>
                        <a:t>(mg/l)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NL (mg/l</a:t>
                      </a:r>
                      <a:r>
                        <a:rPr lang="cs-CZ" sz="1100" dirty="0">
                          <a:effectLst/>
                        </a:rPr>
                        <a:t>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N-NH</a:t>
                      </a:r>
                      <a:r>
                        <a:rPr lang="cs-CZ" sz="1100" baseline="-25000">
                          <a:effectLst/>
                        </a:rPr>
                        <a:t>4</a:t>
                      </a:r>
                      <a:endParaRPr lang="cs-CZ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(mg/l)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N</a:t>
                      </a:r>
                      <a:r>
                        <a:rPr lang="cs-CZ" sz="1100" baseline="-25000" dirty="0" err="1" smtClean="0">
                          <a:effectLst/>
                        </a:rPr>
                        <a:t>celk</a:t>
                      </a:r>
                      <a:r>
                        <a:rPr lang="cs-CZ" sz="1100" baseline="-25000" dirty="0" smtClean="0">
                          <a:effectLst/>
                        </a:rPr>
                        <a:t> </a:t>
                      </a:r>
                      <a:r>
                        <a:rPr lang="cs-CZ" sz="1100" dirty="0" smtClean="0">
                          <a:effectLst/>
                        </a:rPr>
                        <a:t>(mg/l</a:t>
                      </a:r>
                      <a:r>
                        <a:rPr lang="cs-CZ" sz="1100" dirty="0">
                          <a:effectLst/>
                        </a:rPr>
                        <a:t>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P</a:t>
                      </a:r>
                      <a:r>
                        <a:rPr lang="cs-CZ" sz="1100" baseline="-25000" dirty="0" err="1" smtClean="0">
                          <a:effectLst/>
                        </a:rPr>
                        <a:t>celk</a:t>
                      </a:r>
                      <a:r>
                        <a:rPr lang="cs-CZ" sz="1100" baseline="-25000" dirty="0" smtClean="0">
                          <a:effectLst/>
                        </a:rPr>
                        <a:t> </a:t>
                      </a:r>
                      <a:r>
                        <a:rPr lang="cs-CZ" sz="1100" dirty="0" smtClean="0">
                          <a:effectLst/>
                        </a:rPr>
                        <a:t>(mg/l</a:t>
                      </a:r>
                      <a:r>
                        <a:rPr lang="cs-CZ" sz="1100" dirty="0">
                          <a:effectLst/>
                        </a:rPr>
                        <a:t>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počet vzorků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průměr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1563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361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398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96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131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minimum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377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144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150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65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75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maximum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3597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756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1180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120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196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35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13463"/>
              </p:ext>
            </p:extLst>
          </p:nvPr>
        </p:nvGraphicFramePr>
        <p:xfrm>
          <a:off x="2411760" y="3219822"/>
          <a:ext cx="4598036" cy="1120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/>
                <a:gridCol w="690411"/>
                <a:gridCol w="726575"/>
                <a:gridCol w="564861"/>
                <a:gridCol w="525002"/>
                <a:gridCol w="617816"/>
                <a:gridCol w="609275"/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CHSK</a:t>
                      </a:r>
                      <a:r>
                        <a:rPr lang="cs-CZ" sz="1100" baseline="-25000" dirty="0" err="1" smtClean="0">
                          <a:effectLst/>
                        </a:rPr>
                        <a:t>Cr</a:t>
                      </a:r>
                      <a:r>
                        <a:rPr lang="cs-CZ" sz="1100" baseline="-25000" dirty="0" smtClean="0">
                          <a:effectLst/>
                        </a:rPr>
                        <a:t> </a:t>
                      </a:r>
                      <a:r>
                        <a:rPr lang="cs-CZ" sz="1100" dirty="0" smtClean="0">
                          <a:effectLst/>
                        </a:rPr>
                        <a:t>(</a:t>
                      </a:r>
                      <a:r>
                        <a:rPr lang="cs-CZ" sz="1100" dirty="0">
                          <a:effectLst/>
                        </a:rPr>
                        <a:t>mg/l)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BSK</a:t>
                      </a:r>
                      <a:r>
                        <a:rPr lang="cs-CZ" sz="1100" baseline="-25000" dirty="0" smtClean="0">
                          <a:effectLst/>
                        </a:rPr>
                        <a:t>5 </a:t>
                      </a:r>
                      <a:r>
                        <a:rPr lang="cs-CZ" sz="1100" dirty="0" smtClean="0">
                          <a:effectLst/>
                        </a:rPr>
                        <a:t>(</a:t>
                      </a:r>
                      <a:r>
                        <a:rPr lang="cs-CZ" sz="1100" dirty="0">
                          <a:effectLst/>
                        </a:rPr>
                        <a:t>mg/l)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NL (</a:t>
                      </a:r>
                      <a:r>
                        <a:rPr lang="cs-CZ" sz="1100" dirty="0">
                          <a:effectLst/>
                        </a:rPr>
                        <a:t>mg/l)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N-NH</a:t>
                      </a:r>
                      <a:r>
                        <a:rPr lang="cs-CZ" sz="1100" baseline="-25000">
                          <a:effectLst/>
                        </a:rPr>
                        <a:t>4</a:t>
                      </a:r>
                      <a:endParaRPr lang="cs-CZ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(mg/l)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N</a:t>
                      </a:r>
                      <a:r>
                        <a:rPr lang="cs-CZ" sz="1100" baseline="-25000" dirty="0" err="1" smtClean="0">
                          <a:effectLst/>
                        </a:rPr>
                        <a:t>celk</a:t>
                      </a:r>
                      <a:r>
                        <a:rPr lang="cs-CZ" sz="1100" baseline="-25000" dirty="0" smtClean="0">
                          <a:effectLst/>
                        </a:rPr>
                        <a:t> </a:t>
                      </a:r>
                      <a:r>
                        <a:rPr lang="cs-CZ" sz="1100" dirty="0" smtClean="0">
                          <a:effectLst/>
                        </a:rPr>
                        <a:t>(</a:t>
                      </a:r>
                      <a:r>
                        <a:rPr lang="cs-CZ" sz="1100" dirty="0">
                          <a:effectLst/>
                        </a:rPr>
                        <a:t>mg/l)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P</a:t>
                      </a:r>
                      <a:r>
                        <a:rPr lang="cs-CZ" sz="1100" baseline="-25000" dirty="0" err="1" smtClean="0">
                          <a:effectLst/>
                        </a:rPr>
                        <a:t>celk</a:t>
                      </a:r>
                      <a:r>
                        <a:rPr lang="cs-CZ" sz="1100" baseline="-25000" dirty="0" smtClean="0">
                          <a:effectLst/>
                        </a:rPr>
                        <a:t> </a:t>
                      </a:r>
                      <a:r>
                        <a:rPr lang="cs-CZ" sz="1100" dirty="0" smtClean="0">
                          <a:effectLst/>
                        </a:rPr>
                        <a:t>(</a:t>
                      </a:r>
                      <a:r>
                        <a:rPr lang="cs-CZ" sz="1100" dirty="0">
                          <a:effectLst/>
                        </a:rPr>
                        <a:t>mg/l)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počet vzorků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průměr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41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3,7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0,47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minimum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&lt;3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0,03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maximum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62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4,32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34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16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2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ČOV Třebovle (870 EO)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Vysoké látkové koncentrace jsou pravděpodobně následkem striktně oddělené kanalizace a přitékajícími vodami z jatek</a:t>
            </a:r>
          </a:p>
          <a:p>
            <a:endParaRPr lang="cs-CZ" dirty="0"/>
          </a:p>
          <a:p>
            <a:r>
              <a:rPr lang="cs-CZ" dirty="0" smtClean="0"/>
              <a:t>Vysoká koncentrace fosforu pravděpodobně pochází z předčištění průmyslových odpadních vod, kde byl fosfor také stanoven</a:t>
            </a:r>
          </a:p>
          <a:p>
            <a:endParaRPr lang="cs-CZ" dirty="0"/>
          </a:p>
          <a:p>
            <a:r>
              <a:rPr lang="cs-CZ" dirty="0" smtClean="0"/>
              <a:t>I přes tato „úskalí“ splňovaly koncentrace jednotlivých parametrů po celou dobu provozu předepsané limity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7. 3. 2018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F57A-1305-42F0-B2CF-97763ADE074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33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MBR technologie dosahuje vysoké účinnosti jak v aplikaci pro komunální OV, tak také pro vody průmyslové</a:t>
            </a:r>
          </a:p>
          <a:p>
            <a:r>
              <a:rPr lang="cs-CZ" dirty="0" smtClean="0"/>
              <a:t>Vhodné řešení jak z hlediska kvality odtoku, intenzifikace ČOV či při řešení nedostatku místa</a:t>
            </a:r>
          </a:p>
          <a:p>
            <a:r>
              <a:rPr lang="cs-CZ" dirty="0" smtClean="0"/>
              <a:t>Velká výhoda znovuvyužití vody (mytí, oplachy, zalévání)</a:t>
            </a:r>
          </a:p>
          <a:p>
            <a:r>
              <a:rPr lang="cs-CZ" dirty="0" smtClean="0"/>
              <a:t>Možnost ovládání čistírny samotným provozovatelem</a:t>
            </a:r>
          </a:p>
          <a:p>
            <a:r>
              <a:rPr lang="cs-CZ" dirty="0"/>
              <a:t>Membránová separace a celá technologie MBR se nadále vyvíjí </a:t>
            </a:r>
          </a:p>
          <a:p>
            <a:r>
              <a:rPr lang="cs-CZ" dirty="0"/>
              <a:t>Nové konstrukce membránových modulů či nové materiály samotných membrán vytváří prostor pro další zvyšování konkurenceschopnosti MBR</a:t>
            </a:r>
          </a:p>
          <a:p>
            <a:endParaRPr lang="cs-CZ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7. 3. 2018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F57A-1305-42F0-B2CF-97763ADE074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62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Děkuji za Vaši pozornost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180000" y="3011586"/>
            <a:ext cx="3034264" cy="1637711"/>
          </a:xfrm>
        </p:spPr>
        <p:txBody>
          <a:bodyPr/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kubickova@envi-pur.cz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+420 731 629 </a:t>
            </a:r>
            <a:r>
              <a:rPr lang="cs-CZ" dirty="0" smtClean="0">
                <a:solidFill>
                  <a:srgbClr val="002060"/>
                </a:solidFill>
              </a:rPr>
              <a:t>735</a:t>
            </a:r>
            <a:endParaRPr lang="cs-CZ" dirty="0">
              <a:solidFill>
                <a:srgbClr val="00206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652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MBR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7. 3. 2018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F57A-1305-42F0-B2CF-97763ADE0745}" type="slidenum">
              <a:rPr lang="cs-CZ" smtClean="0"/>
              <a:t>3</a:t>
            </a:fld>
            <a:endParaRPr lang="cs-CZ"/>
          </a:p>
        </p:txBody>
      </p:sp>
      <p:pic>
        <p:nvPicPr>
          <p:cNvPr id="7" name="Picture 5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5622" y="1079500"/>
            <a:ext cx="6220706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150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MBR technologie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Menší objemy – provoz MBR s vysokou koncentrací aktivovaného kalu (provozní koncentrace 10-12 kg/m3)</a:t>
            </a:r>
          </a:p>
          <a:p>
            <a:r>
              <a:rPr lang="cs-CZ" dirty="0"/>
              <a:t>Odpadají dosazovací nádrže – další snížení objemu</a:t>
            </a:r>
          </a:p>
          <a:p>
            <a:r>
              <a:rPr lang="cs-CZ" dirty="0"/>
              <a:t>Kvalita vyčištěné vody umožňuje </a:t>
            </a:r>
            <a:r>
              <a:rPr lang="cs-CZ"/>
              <a:t>její </a:t>
            </a:r>
            <a:r>
              <a:rPr lang="cs-CZ" smtClean="0"/>
              <a:t>znovuvyužití </a:t>
            </a:r>
            <a:r>
              <a:rPr lang="cs-CZ" dirty="0"/>
              <a:t>pro užitkové účely (mytí, zalévání apod.) – voda zbavená nerozpuštěných látek, bakterií a části virů</a:t>
            </a:r>
          </a:p>
          <a:p>
            <a:r>
              <a:rPr lang="cs-CZ" dirty="0"/>
              <a:t>Možnost provedení intenzifikace stávající ČOV (2 – 3x zvětšení kapacity) bez zásadních stavebních úprav</a:t>
            </a:r>
          </a:p>
          <a:p>
            <a:r>
              <a:rPr lang="cs-CZ" dirty="0"/>
              <a:t>Kvalita kalu nemá zásadní vliv na účinnost separace (vláknité vs. </a:t>
            </a:r>
            <a:r>
              <a:rPr lang="cs-CZ" dirty="0" err="1"/>
              <a:t>vločkotvorné</a:t>
            </a:r>
            <a:r>
              <a:rPr lang="cs-CZ" dirty="0"/>
              <a:t> mikroorganismy)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7. 3. 2018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F57A-1305-42F0-B2CF-97763ADE074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9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Skladba technologie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Teoreticky je možné využít prakticky veškeré modifikace aktivačního procesu, které se vyskytují v konvenčních ČOV</a:t>
            </a:r>
          </a:p>
          <a:p>
            <a:pPr lvl="0"/>
            <a:r>
              <a:rPr lang="cs-CZ" dirty="0"/>
              <a:t>Nejčastěji využívaná uspořádání u menších a středních ČOV:</a:t>
            </a:r>
          </a:p>
          <a:p>
            <a:pPr lvl="1"/>
            <a:r>
              <a:rPr lang="cs-CZ" dirty="0"/>
              <a:t>Směšovací aktivace s časovým střídáním fází nitrifikace a denitrifikace a oddělenou membránovou komorou</a:t>
            </a:r>
          </a:p>
          <a:p>
            <a:pPr lvl="1"/>
            <a:r>
              <a:rPr lang="cs-CZ" dirty="0"/>
              <a:t>D-N systém s oddělenou membránovou komorou</a:t>
            </a:r>
          </a:p>
          <a:p>
            <a:pPr lvl="1"/>
            <a:r>
              <a:rPr lang="cs-CZ" dirty="0"/>
              <a:t>D-N systém s umístěním membrán na konci nádrže nitrifikace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7. 3. 2018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F57A-1305-42F0-B2CF-97763ADE074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80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+mj-lt"/>
                <a:cs typeface="Arial" panose="020B0604020202020204" pitchFamily="34" charset="0"/>
              </a:rPr>
              <a:t>Bosch Diesel Jihlava (2 400 EO)</a:t>
            </a:r>
            <a:endParaRPr lang="cs-CZ" sz="28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0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adpis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Bosch Diesel </a:t>
            </a:r>
            <a:r>
              <a:rPr lang="cs-CZ" dirty="0"/>
              <a:t>Jihlava (2400 PE)</a:t>
            </a:r>
          </a:p>
        </p:txBody>
      </p:sp>
      <p:sp>
        <p:nvSpPr>
          <p:cNvPr id="26" name="Zástupný symbol pro obsah 2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Realizace roku 2017</a:t>
            </a:r>
            <a:endParaRPr lang="cs-CZ" dirty="0"/>
          </a:p>
          <a:p>
            <a:r>
              <a:rPr lang="cs-CZ" dirty="0" smtClean="0"/>
              <a:t>Intenzifikace ze 1750 na 2400 EO</a:t>
            </a:r>
          </a:p>
          <a:p>
            <a:r>
              <a:rPr lang="cs-CZ" dirty="0"/>
              <a:t>Rekonstrukce části původní ČOV vybavené konvenční technologií</a:t>
            </a:r>
          </a:p>
          <a:p>
            <a:r>
              <a:rPr lang="cs-CZ" dirty="0"/>
              <a:t>Většina zatížení látkového i hydraulického představují splašky z areálu závodu, cca 10 % objemu přitékajících odpadních vod představují fyzikálně-chemicky předčištěné průmyslové vody</a:t>
            </a:r>
          </a:p>
          <a:p>
            <a:r>
              <a:rPr lang="cs-CZ" dirty="0"/>
              <a:t>Tyto vody vykazují koncentrace </a:t>
            </a:r>
            <a:r>
              <a:rPr lang="cs-CZ" dirty="0" err="1"/>
              <a:t>CHSK</a:t>
            </a:r>
            <a:r>
              <a:rPr lang="cs-CZ" baseline="-25000" dirty="0" err="1"/>
              <a:t>Cr</a:t>
            </a:r>
            <a:r>
              <a:rPr lang="cs-CZ" dirty="0"/>
              <a:t> v jednotkách tisíc mg/l a zhoršený poměr BSK</a:t>
            </a:r>
            <a:r>
              <a:rPr lang="cs-CZ" baseline="-25000" dirty="0"/>
              <a:t>5</a:t>
            </a:r>
            <a:r>
              <a:rPr lang="cs-CZ" dirty="0"/>
              <a:t> : </a:t>
            </a:r>
            <a:r>
              <a:rPr lang="cs-CZ" dirty="0" err="1"/>
              <a:t>CHSK</a:t>
            </a:r>
            <a:r>
              <a:rPr lang="cs-CZ" baseline="-25000" dirty="0" err="1"/>
              <a:t>Cr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7. 3. 2018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F57A-1305-42F0-B2CF-97763ADE0745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64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Bosch Diesel Jihlava(2400 PE)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Nová čistírna: 2 400 EO</a:t>
            </a:r>
          </a:p>
          <a:p>
            <a:r>
              <a:rPr lang="cs-CZ" dirty="0" smtClean="0"/>
              <a:t>Hydraulické zatížení:</a:t>
            </a:r>
          </a:p>
          <a:p>
            <a:pPr lvl="1"/>
            <a:r>
              <a:rPr lang="cs-CZ" dirty="0" smtClean="0"/>
              <a:t>Q</a:t>
            </a:r>
            <a:r>
              <a:rPr lang="cs-CZ" baseline="-25000" dirty="0" smtClean="0"/>
              <a:t>24</a:t>
            </a:r>
            <a:r>
              <a:rPr lang="cs-CZ" dirty="0" smtClean="0"/>
              <a:t> = 307,2 m</a:t>
            </a:r>
            <a:r>
              <a:rPr lang="cs-CZ" baseline="30000" dirty="0" smtClean="0"/>
              <a:t>3</a:t>
            </a:r>
            <a:r>
              <a:rPr lang="cs-CZ" dirty="0" smtClean="0"/>
              <a:t>/d, </a:t>
            </a:r>
            <a:r>
              <a:rPr lang="cs-CZ" dirty="0" err="1" smtClean="0"/>
              <a:t>Q</a:t>
            </a:r>
            <a:r>
              <a:rPr lang="cs-CZ" baseline="-25000" dirty="0" err="1" smtClean="0"/>
              <a:t>d</a:t>
            </a:r>
            <a:r>
              <a:rPr lang="cs-CZ" dirty="0" smtClean="0"/>
              <a:t> = 399,4 m</a:t>
            </a:r>
            <a:r>
              <a:rPr lang="cs-CZ" baseline="30000" dirty="0" smtClean="0"/>
              <a:t>3</a:t>
            </a:r>
            <a:r>
              <a:rPr lang="cs-CZ" dirty="0" smtClean="0"/>
              <a:t>/d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7. 3. 2018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F57A-1305-42F0-B2CF-97763ADE0745}" type="slidenum">
              <a:rPr lang="cs-CZ" smtClean="0"/>
              <a:t>8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67694"/>
            <a:ext cx="3749613" cy="249974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59" y="2518395"/>
            <a:ext cx="3101541" cy="20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Bosch Diesel Jihlava(2400 PE)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400" dirty="0" smtClean="0">
                <a:cs typeface="Arial" panose="020B0604020202020204" pitchFamily="34" charset="0"/>
              </a:rPr>
              <a:t>Výsledky rozborů nátoku na ČOV</a:t>
            </a:r>
          </a:p>
          <a:p>
            <a:pPr marL="0" indent="0" algn="ctr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1600" dirty="0" smtClean="0"/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endParaRPr lang="cs-CZ" sz="1600" dirty="0" smtClean="0"/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r>
              <a:rPr lang="cs-CZ" sz="1400" dirty="0" smtClean="0">
                <a:cs typeface="Arial" panose="020B0604020202020204" pitchFamily="34" charset="0"/>
              </a:rPr>
              <a:t>Výsledky rozborů odtoků z ČOV </a:t>
            </a:r>
          </a:p>
          <a:p>
            <a:pPr marL="0" indent="0" algn="ctr">
              <a:buNone/>
            </a:pPr>
            <a:endParaRPr lang="cs-CZ" sz="1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7. 3. 2018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F57A-1305-42F0-B2CF-97763ADE0745}" type="slidenum">
              <a:rPr lang="cs-CZ" smtClean="0"/>
              <a:t>9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755630"/>
              </p:ext>
            </p:extLst>
          </p:nvPr>
        </p:nvGraphicFramePr>
        <p:xfrm>
          <a:off x="2555776" y="1563638"/>
          <a:ext cx="4584700" cy="1289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71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CHSK</a:t>
                      </a:r>
                      <a:r>
                        <a:rPr lang="cs-CZ" sz="1100" baseline="-25000" dirty="0" err="1" smtClean="0">
                          <a:effectLst/>
                        </a:rPr>
                        <a:t>Cr</a:t>
                      </a:r>
                      <a:r>
                        <a:rPr lang="cs-CZ" sz="1100" baseline="-25000" dirty="0" smtClean="0">
                          <a:effectLst/>
                        </a:rPr>
                        <a:t> </a:t>
                      </a:r>
                      <a:r>
                        <a:rPr lang="cs-CZ" sz="1100" dirty="0" smtClean="0">
                          <a:effectLst/>
                        </a:rPr>
                        <a:t>(</a:t>
                      </a:r>
                      <a:r>
                        <a:rPr lang="cs-CZ" sz="1100" dirty="0">
                          <a:effectLst/>
                        </a:rPr>
                        <a:t>mg/l)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BSK</a:t>
                      </a:r>
                      <a:r>
                        <a:rPr lang="cs-CZ" sz="1100" baseline="-25000" dirty="0" smtClean="0">
                          <a:effectLst/>
                        </a:rPr>
                        <a:t>5 </a:t>
                      </a:r>
                      <a:r>
                        <a:rPr lang="cs-CZ" sz="1100" dirty="0" smtClean="0">
                          <a:effectLst/>
                        </a:rPr>
                        <a:t>(</a:t>
                      </a:r>
                      <a:r>
                        <a:rPr lang="cs-CZ" sz="1100" dirty="0">
                          <a:effectLst/>
                        </a:rPr>
                        <a:t>mg/l)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NL (</a:t>
                      </a:r>
                      <a:r>
                        <a:rPr lang="cs-CZ" sz="1100" dirty="0">
                          <a:effectLst/>
                        </a:rPr>
                        <a:t>mg/l)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N-NH</a:t>
                      </a:r>
                      <a:r>
                        <a:rPr lang="cs-CZ" sz="1100" baseline="-25000">
                          <a:effectLst/>
                        </a:rPr>
                        <a:t>4</a:t>
                      </a:r>
                      <a:endParaRPr lang="cs-CZ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(mg/l)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N</a:t>
                      </a:r>
                      <a:r>
                        <a:rPr lang="cs-CZ" sz="1100" baseline="-25000" dirty="0" err="1" smtClean="0">
                          <a:effectLst/>
                        </a:rPr>
                        <a:t>celk</a:t>
                      </a:r>
                      <a:r>
                        <a:rPr lang="cs-CZ" sz="1100" baseline="-25000" dirty="0" smtClean="0">
                          <a:effectLst/>
                        </a:rPr>
                        <a:t> </a:t>
                      </a:r>
                      <a:r>
                        <a:rPr lang="cs-CZ" sz="1100" dirty="0" smtClean="0">
                          <a:effectLst/>
                        </a:rPr>
                        <a:t>(</a:t>
                      </a:r>
                      <a:r>
                        <a:rPr lang="cs-CZ" sz="1100" dirty="0">
                          <a:effectLst/>
                        </a:rPr>
                        <a:t>mg/l)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P</a:t>
                      </a:r>
                      <a:r>
                        <a:rPr lang="cs-CZ" sz="1100" baseline="-25000" dirty="0" err="1" smtClean="0">
                          <a:effectLst/>
                        </a:rPr>
                        <a:t>celk</a:t>
                      </a:r>
                      <a:r>
                        <a:rPr lang="cs-CZ" sz="1100" baseline="-25000" dirty="0" smtClean="0">
                          <a:effectLst/>
                        </a:rPr>
                        <a:t> </a:t>
                      </a:r>
                      <a:r>
                        <a:rPr lang="cs-CZ" sz="1100" dirty="0" smtClean="0">
                          <a:effectLst/>
                        </a:rPr>
                        <a:t>(mg/l</a:t>
                      </a:r>
                      <a:r>
                        <a:rPr lang="cs-CZ" sz="1100" dirty="0">
                          <a:effectLst/>
                        </a:rPr>
                        <a:t>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počet vzorků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průměr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1258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460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260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79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77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minimum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636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88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39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49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49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maximum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2080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1440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427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102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102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15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450652"/>
              </p:ext>
            </p:extLst>
          </p:nvPr>
        </p:nvGraphicFramePr>
        <p:xfrm>
          <a:off x="2555776" y="3192946"/>
          <a:ext cx="4584700" cy="1289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71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CHSK</a:t>
                      </a:r>
                      <a:r>
                        <a:rPr lang="cs-CZ" sz="1100" baseline="-25000" dirty="0" err="1" smtClean="0">
                          <a:effectLst/>
                        </a:rPr>
                        <a:t>Cr</a:t>
                      </a:r>
                      <a:r>
                        <a:rPr lang="cs-CZ" sz="1100" baseline="-25000" dirty="0" smtClean="0">
                          <a:effectLst/>
                        </a:rPr>
                        <a:t> </a:t>
                      </a:r>
                      <a:r>
                        <a:rPr lang="cs-CZ" sz="1100" dirty="0" smtClean="0">
                          <a:effectLst/>
                        </a:rPr>
                        <a:t>(</a:t>
                      </a:r>
                      <a:r>
                        <a:rPr lang="cs-CZ" sz="1100" dirty="0">
                          <a:effectLst/>
                        </a:rPr>
                        <a:t>mg/l)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BSK</a:t>
                      </a:r>
                      <a:r>
                        <a:rPr lang="cs-CZ" sz="1100" baseline="-25000" dirty="0" smtClean="0">
                          <a:effectLst/>
                        </a:rPr>
                        <a:t>5 </a:t>
                      </a:r>
                      <a:r>
                        <a:rPr lang="cs-CZ" sz="1100" dirty="0" smtClean="0">
                          <a:effectLst/>
                        </a:rPr>
                        <a:t>(</a:t>
                      </a:r>
                      <a:r>
                        <a:rPr lang="cs-CZ" sz="1100" dirty="0">
                          <a:effectLst/>
                        </a:rPr>
                        <a:t>mg/l)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NL (</a:t>
                      </a:r>
                      <a:r>
                        <a:rPr lang="cs-CZ" sz="1100" dirty="0">
                          <a:effectLst/>
                        </a:rPr>
                        <a:t>mg/l)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N-NH</a:t>
                      </a:r>
                      <a:r>
                        <a:rPr lang="cs-CZ" sz="1100" baseline="-25000">
                          <a:effectLst/>
                        </a:rPr>
                        <a:t>4</a:t>
                      </a:r>
                      <a:endParaRPr lang="cs-CZ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(mg/l)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N</a:t>
                      </a:r>
                      <a:r>
                        <a:rPr lang="cs-CZ" sz="1100" baseline="-25000" dirty="0" err="1" smtClean="0">
                          <a:effectLst/>
                        </a:rPr>
                        <a:t>celk</a:t>
                      </a:r>
                      <a:r>
                        <a:rPr lang="cs-CZ" sz="1100" baseline="-25000" dirty="0" smtClean="0">
                          <a:effectLst/>
                        </a:rPr>
                        <a:t> </a:t>
                      </a:r>
                      <a:r>
                        <a:rPr lang="cs-CZ" sz="1100" dirty="0" smtClean="0">
                          <a:effectLst/>
                        </a:rPr>
                        <a:t>(</a:t>
                      </a:r>
                      <a:r>
                        <a:rPr lang="cs-CZ" sz="1100" dirty="0">
                          <a:effectLst/>
                        </a:rPr>
                        <a:t>mg/l)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P</a:t>
                      </a:r>
                      <a:r>
                        <a:rPr lang="cs-CZ" sz="1100" baseline="-25000" dirty="0" err="1" smtClean="0">
                          <a:effectLst/>
                        </a:rPr>
                        <a:t>celk</a:t>
                      </a:r>
                      <a:r>
                        <a:rPr lang="cs-CZ" sz="1100" baseline="-25000" dirty="0" smtClean="0">
                          <a:effectLst/>
                        </a:rPr>
                        <a:t> </a:t>
                      </a:r>
                      <a:r>
                        <a:rPr lang="cs-CZ" sz="1100" dirty="0" smtClean="0">
                          <a:effectLst/>
                        </a:rPr>
                        <a:t>(mg/l</a:t>
                      </a:r>
                      <a:r>
                        <a:rPr lang="cs-CZ" sz="1100" dirty="0">
                          <a:effectLst/>
                        </a:rPr>
                        <a:t>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počet vzorků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průměr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37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2,3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0,34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minimum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1,00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0,04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2,99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0,1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maximum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97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8,90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3,6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2,45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15,60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16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62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ENVI-PUR">
      <a:dk1>
        <a:srgbClr val="0067B0"/>
      </a:dk1>
      <a:lt1>
        <a:srgbClr val="FFFFFF"/>
      </a:lt1>
      <a:dk2>
        <a:srgbClr val="4BB300"/>
      </a:dk2>
      <a:lt2>
        <a:srgbClr val="F2F2F2"/>
      </a:lt2>
      <a:accent1>
        <a:srgbClr val="4C7897"/>
      </a:accent1>
      <a:accent2>
        <a:srgbClr val="C0504D"/>
      </a:accent2>
      <a:accent3>
        <a:srgbClr val="80C7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67B0"/>
      </a:hlink>
      <a:folHlink>
        <a:srgbClr val="4C7897"/>
      </a:folHlink>
    </a:clrScheme>
    <a:fontScheme name="ENVI-PUR">
      <a:majorFont>
        <a:latin typeface="Magistral Cond Bold"/>
        <a:ea typeface=""/>
        <a:cs typeface=""/>
      </a:majorFont>
      <a:minorFont>
        <a:latin typeface="Magistral Cond Book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bg1">
                <a:lumMod val="85000"/>
              </a:schemeClr>
            </a:gs>
            <a:gs pos="25000">
              <a:schemeClr val="bg1"/>
            </a:gs>
            <a:gs pos="100000">
              <a:schemeClr val="bg1">
                <a:shade val="100000"/>
                <a:satMod val="115000"/>
              </a:schemeClr>
            </a:gs>
          </a:gsLst>
          <a:lin ang="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1287</Words>
  <Application>Microsoft Office PowerPoint</Application>
  <PresentationFormat>Předvádění na obrazovce (16:9)</PresentationFormat>
  <Paragraphs>449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Times New Roman</vt:lpstr>
      <vt:lpstr>Magistral Cond Bold</vt:lpstr>
      <vt:lpstr>Magistral Cond Book</vt:lpstr>
      <vt:lpstr>Calibri</vt:lpstr>
      <vt:lpstr>Motiv systému Office</vt:lpstr>
      <vt:lpstr>Aplikace technologie MBR pro čištění průmyslových odpadních vod</vt:lpstr>
      <vt:lpstr>Prezentace aplikace PowerPoint</vt:lpstr>
      <vt:lpstr>Co je MBR</vt:lpstr>
      <vt:lpstr>Výhody MBR technologie</vt:lpstr>
      <vt:lpstr>Skladba technologie</vt:lpstr>
      <vt:lpstr>Bosch Diesel Jihlava (2 400 EO)</vt:lpstr>
      <vt:lpstr>Bosch Diesel Jihlava (2400 PE)</vt:lpstr>
      <vt:lpstr>Bosch Diesel Jihlava(2400 PE)</vt:lpstr>
      <vt:lpstr>Bosch Diesel Jihlava(2400 PE)</vt:lpstr>
      <vt:lpstr>Bosch Diesel Jihlava(2400 PE)</vt:lpstr>
      <vt:lpstr>Rozšíření ČOV pro pivovar (400 EO)</vt:lpstr>
      <vt:lpstr>Pivovar ve Švédsku (400 EO)</vt:lpstr>
      <vt:lpstr>Pivovar ve Švédsku (400 EO)</vt:lpstr>
      <vt:lpstr>Pivovar ve Švédsku (400 EO)</vt:lpstr>
      <vt:lpstr>Pivovar ve Švédsku (400 EO)</vt:lpstr>
      <vt:lpstr>Pivovar ve Švédsku (400 EO)</vt:lpstr>
      <vt:lpstr>Pivovar ve Švédsku (400 EO)</vt:lpstr>
      <vt:lpstr>ČOV Třebovle (870 EO)</vt:lpstr>
      <vt:lpstr>ČOV Třebovle (870 EO)</vt:lpstr>
      <vt:lpstr>ČOV Třebovle (870 EO)</vt:lpstr>
      <vt:lpstr>ČOV Třebovle (870 EO)</vt:lpstr>
      <vt:lpstr>ČOV Třebovle (870 EO)</vt:lpstr>
      <vt:lpstr>Závěr</vt:lpstr>
      <vt:lpstr>Děkuji za Vaši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Michal Tuček</dc:creator>
  <cp:lastModifiedBy>Tomáš Munzar</cp:lastModifiedBy>
  <cp:revision>127</cp:revision>
  <dcterms:created xsi:type="dcterms:W3CDTF">2013-11-07T17:53:06Z</dcterms:created>
  <dcterms:modified xsi:type="dcterms:W3CDTF">2018-03-07T08:43:41Z</dcterms:modified>
</cp:coreProperties>
</file>