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charts/chart2.xml" ContentType="application/vnd.openxmlformats-officedocument.drawingml.chart+xml"/>
  <Override PartName="/ppt/notesSlides/notesSlide9.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7"/>
  </p:notesMasterIdLst>
  <p:sldIdLst>
    <p:sldId id="261" r:id="rId2"/>
    <p:sldId id="262" r:id="rId3"/>
    <p:sldId id="263" r:id="rId4"/>
    <p:sldId id="264" r:id="rId5"/>
    <p:sldId id="274" r:id="rId6"/>
    <p:sldId id="265" r:id="rId7"/>
    <p:sldId id="266" r:id="rId8"/>
    <p:sldId id="267" r:id="rId9"/>
    <p:sldId id="268" r:id="rId10"/>
    <p:sldId id="269" r:id="rId11"/>
    <p:sldId id="270" r:id="rId12"/>
    <p:sldId id="275" r:id="rId13"/>
    <p:sldId id="271" r:id="rId14"/>
    <p:sldId id="272" r:id="rId15"/>
    <p:sldId id="273" r:id="rId16"/>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550" autoAdjust="0"/>
  </p:normalViewPr>
  <p:slideViewPr>
    <p:cSldViewPr>
      <p:cViewPr varScale="1">
        <p:scale>
          <a:sx n="66" d="100"/>
          <a:sy n="66" d="100"/>
        </p:scale>
        <p:origin x="1291"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file:///C:\VEVRU\Impregnace\Impregnace.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VEVRU\Impregnace\Vyslou&#382;il\Impregnace.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VEVRU\Impregnace\Vyslou&#382;il\DVS\porovnani%20&#269;ist&#253;%20a%20XIV.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1254789509579019"/>
          <c:y val="4.7619047619047616E-2"/>
          <c:w val="0.64221795110256885"/>
          <c:h val="0.70209905579984322"/>
        </c:manualLayout>
      </c:layout>
      <c:bar3DChart>
        <c:barDir val="col"/>
        <c:grouping val="clustered"/>
        <c:varyColors val="0"/>
        <c:ser>
          <c:idx val="0"/>
          <c:order val="0"/>
          <c:tx>
            <c:strRef>
              <c:f>'Elementární analýza'!$C$2</c:f>
              <c:strCache>
                <c:ptCount val="1"/>
                <c:pt idx="0">
                  <c:v>Obsah N (% hm.)</c:v>
                </c:pt>
              </c:strCache>
            </c:strRef>
          </c:tx>
          <c:spPr>
            <a:solidFill>
              <a:srgbClr val="FF0000"/>
            </a:solidFill>
            <a:ln>
              <a:solidFill>
                <a:srgbClr val="FF0000"/>
              </a:solidFill>
            </a:ln>
          </c:spPr>
          <c:invertIfNegative val="0"/>
          <c:cat>
            <c:strRef>
              <c:f>'Elementární analýza'!$B$3:$B$11</c:f>
              <c:strCache>
                <c:ptCount val="9"/>
                <c:pt idx="0">
                  <c:v>čistý SiO2</c:v>
                </c:pt>
                <c:pt idx="1">
                  <c:v>VII</c:v>
                </c:pt>
                <c:pt idx="2">
                  <c:v>VIII</c:v>
                </c:pt>
                <c:pt idx="3">
                  <c:v>IX</c:v>
                </c:pt>
                <c:pt idx="4">
                  <c:v>X</c:v>
                </c:pt>
                <c:pt idx="5">
                  <c:v>XI</c:v>
                </c:pt>
                <c:pt idx="6">
                  <c:v>XII</c:v>
                </c:pt>
                <c:pt idx="7">
                  <c:v>XIII</c:v>
                </c:pt>
                <c:pt idx="8">
                  <c:v>XIV</c:v>
                </c:pt>
              </c:strCache>
            </c:strRef>
          </c:cat>
          <c:val>
            <c:numRef>
              <c:f>'Elementární analýza'!$C$3:$C$11</c:f>
              <c:numCache>
                <c:formatCode>General</c:formatCode>
                <c:ptCount val="9"/>
                <c:pt idx="0">
                  <c:v>0</c:v>
                </c:pt>
                <c:pt idx="1">
                  <c:v>4.29</c:v>
                </c:pt>
                <c:pt idx="2">
                  <c:v>6.29</c:v>
                </c:pt>
                <c:pt idx="3">
                  <c:v>7.48</c:v>
                </c:pt>
                <c:pt idx="4">
                  <c:v>8.5</c:v>
                </c:pt>
                <c:pt idx="5">
                  <c:v>8.99</c:v>
                </c:pt>
                <c:pt idx="6">
                  <c:v>10.26</c:v>
                </c:pt>
                <c:pt idx="7">
                  <c:v>10.4</c:v>
                </c:pt>
                <c:pt idx="8">
                  <c:v>11.07</c:v>
                </c:pt>
              </c:numCache>
            </c:numRef>
          </c:val>
        </c:ser>
        <c:ser>
          <c:idx val="1"/>
          <c:order val="1"/>
          <c:tx>
            <c:strRef>
              <c:f>'Elementární analýza'!$D$2</c:f>
              <c:strCache>
                <c:ptCount val="1"/>
                <c:pt idx="0">
                  <c:v>Obsah C (% hm.)</c:v>
                </c:pt>
              </c:strCache>
            </c:strRef>
          </c:tx>
          <c:spPr>
            <a:solidFill>
              <a:srgbClr val="00B050"/>
            </a:solidFill>
            <a:ln>
              <a:solidFill>
                <a:srgbClr val="00B050"/>
              </a:solidFill>
            </a:ln>
          </c:spPr>
          <c:invertIfNegative val="0"/>
          <c:cat>
            <c:strRef>
              <c:f>'Elementární analýza'!$B$3:$B$11</c:f>
              <c:strCache>
                <c:ptCount val="9"/>
                <c:pt idx="0">
                  <c:v>čistý SiO2</c:v>
                </c:pt>
                <c:pt idx="1">
                  <c:v>VII</c:v>
                </c:pt>
                <c:pt idx="2">
                  <c:v>VIII</c:v>
                </c:pt>
                <c:pt idx="3">
                  <c:v>IX</c:v>
                </c:pt>
                <c:pt idx="4">
                  <c:v>X</c:v>
                </c:pt>
                <c:pt idx="5">
                  <c:v>XI</c:v>
                </c:pt>
                <c:pt idx="6">
                  <c:v>XII</c:v>
                </c:pt>
                <c:pt idx="7">
                  <c:v>XIII</c:v>
                </c:pt>
                <c:pt idx="8">
                  <c:v>XIV</c:v>
                </c:pt>
              </c:strCache>
            </c:strRef>
          </c:cat>
          <c:val>
            <c:numRef>
              <c:f>'Elementární analýza'!$D$3:$D$11</c:f>
              <c:numCache>
                <c:formatCode>General</c:formatCode>
                <c:ptCount val="9"/>
                <c:pt idx="0">
                  <c:v>0.22</c:v>
                </c:pt>
                <c:pt idx="1">
                  <c:v>7.6</c:v>
                </c:pt>
                <c:pt idx="2">
                  <c:v>10.99</c:v>
                </c:pt>
                <c:pt idx="3">
                  <c:v>12.85</c:v>
                </c:pt>
                <c:pt idx="4">
                  <c:v>14.65</c:v>
                </c:pt>
                <c:pt idx="5">
                  <c:v>15.65</c:v>
                </c:pt>
                <c:pt idx="6">
                  <c:v>17.510000000000002</c:v>
                </c:pt>
                <c:pt idx="7">
                  <c:v>17.62</c:v>
                </c:pt>
                <c:pt idx="8">
                  <c:v>18.64</c:v>
                </c:pt>
              </c:numCache>
            </c:numRef>
          </c:val>
        </c:ser>
        <c:ser>
          <c:idx val="2"/>
          <c:order val="2"/>
          <c:tx>
            <c:strRef>
              <c:f>'Elementární analýza'!$E$2</c:f>
              <c:strCache>
                <c:ptCount val="1"/>
                <c:pt idx="0">
                  <c:v>Obsah H (% hm.)</c:v>
                </c:pt>
              </c:strCache>
            </c:strRef>
          </c:tx>
          <c:spPr>
            <a:solidFill>
              <a:srgbClr val="0070C0"/>
            </a:solidFill>
            <a:ln>
              <a:solidFill>
                <a:srgbClr val="0070C0"/>
              </a:solidFill>
            </a:ln>
          </c:spPr>
          <c:invertIfNegative val="0"/>
          <c:cat>
            <c:strRef>
              <c:f>'Elementární analýza'!$B$3:$B$11</c:f>
              <c:strCache>
                <c:ptCount val="9"/>
                <c:pt idx="0">
                  <c:v>čistý SiO2</c:v>
                </c:pt>
                <c:pt idx="1">
                  <c:v>VII</c:v>
                </c:pt>
                <c:pt idx="2">
                  <c:v>VIII</c:v>
                </c:pt>
                <c:pt idx="3">
                  <c:v>IX</c:v>
                </c:pt>
                <c:pt idx="4">
                  <c:v>X</c:v>
                </c:pt>
                <c:pt idx="5">
                  <c:v>XI</c:v>
                </c:pt>
                <c:pt idx="6">
                  <c:v>XII</c:v>
                </c:pt>
                <c:pt idx="7">
                  <c:v>XIII</c:v>
                </c:pt>
                <c:pt idx="8">
                  <c:v>XIV</c:v>
                </c:pt>
              </c:strCache>
            </c:strRef>
          </c:cat>
          <c:val>
            <c:numRef>
              <c:f>'Elementární analýza'!$E$3:$E$11</c:f>
              <c:numCache>
                <c:formatCode>General</c:formatCode>
                <c:ptCount val="9"/>
                <c:pt idx="0">
                  <c:v>0.72</c:v>
                </c:pt>
                <c:pt idx="1">
                  <c:v>1.92</c:v>
                </c:pt>
                <c:pt idx="2">
                  <c:v>2.63</c:v>
                </c:pt>
                <c:pt idx="3">
                  <c:v>3.11</c:v>
                </c:pt>
                <c:pt idx="4">
                  <c:v>3.47</c:v>
                </c:pt>
                <c:pt idx="5">
                  <c:v>3.82</c:v>
                </c:pt>
                <c:pt idx="6">
                  <c:v>4.26</c:v>
                </c:pt>
                <c:pt idx="7">
                  <c:v>4.38</c:v>
                </c:pt>
                <c:pt idx="8">
                  <c:v>4.62</c:v>
                </c:pt>
              </c:numCache>
            </c:numRef>
          </c:val>
        </c:ser>
        <c:dLbls>
          <c:showLegendKey val="0"/>
          <c:showVal val="0"/>
          <c:showCatName val="0"/>
          <c:showSerName val="0"/>
          <c:showPercent val="0"/>
          <c:showBubbleSize val="0"/>
        </c:dLbls>
        <c:gapWidth val="150"/>
        <c:shape val="cylinder"/>
        <c:axId val="105790960"/>
        <c:axId val="105790568"/>
        <c:axId val="0"/>
      </c:bar3DChart>
      <c:catAx>
        <c:axId val="105790960"/>
        <c:scaling>
          <c:orientation val="minMax"/>
        </c:scaling>
        <c:delete val="0"/>
        <c:axPos val="b"/>
        <c:title>
          <c:tx>
            <c:rich>
              <a:bodyPr/>
              <a:lstStyle/>
              <a:p>
                <a:pPr>
                  <a:defRPr sz="2000" b="0"/>
                </a:pPr>
                <a:r>
                  <a:rPr lang="en-US" sz="2000" b="0"/>
                  <a:t>Označení vzorku</a:t>
                </a:r>
              </a:p>
            </c:rich>
          </c:tx>
          <c:overlay val="0"/>
        </c:title>
        <c:numFmt formatCode="General" sourceLinked="0"/>
        <c:majorTickMark val="out"/>
        <c:minorTickMark val="none"/>
        <c:tickLblPos val="nextTo"/>
        <c:txPr>
          <a:bodyPr/>
          <a:lstStyle/>
          <a:p>
            <a:pPr>
              <a:defRPr sz="1600"/>
            </a:pPr>
            <a:endParaRPr lang="cs-CZ"/>
          </a:p>
        </c:txPr>
        <c:crossAx val="105790568"/>
        <c:crosses val="autoZero"/>
        <c:auto val="1"/>
        <c:lblAlgn val="ctr"/>
        <c:lblOffset val="100"/>
        <c:noMultiLvlLbl val="0"/>
      </c:catAx>
      <c:valAx>
        <c:axId val="105790568"/>
        <c:scaling>
          <c:orientation val="minMax"/>
        </c:scaling>
        <c:delete val="0"/>
        <c:axPos val="l"/>
        <c:majorGridlines/>
        <c:title>
          <c:tx>
            <c:rich>
              <a:bodyPr rot="-5400000" vert="horz"/>
              <a:lstStyle/>
              <a:p>
                <a:pPr>
                  <a:defRPr sz="2000" b="0"/>
                </a:pPr>
                <a:r>
                  <a:rPr lang="en-US" sz="2000" b="0"/>
                  <a:t>Hmotnostní podíl (%)</a:t>
                </a:r>
              </a:p>
            </c:rich>
          </c:tx>
          <c:overlay val="0"/>
        </c:title>
        <c:numFmt formatCode="General" sourceLinked="1"/>
        <c:majorTickMark val="out"/>
        <c:minorTickMark val="none"/>
        <c:tickLblPos val="nextTo"/>
        <c:txPr>
          <a:bodyPr/>
          <a:lstStyle/>
          <a:p>
            <a:pPr>
              <a:defRPr sz="1600"/>
            </a:pPr>
            <a:endParaRPr lang="cs-CZ"/>
          </a:p>
        </c:txPr>
        <c:crossAx val="105790960"/>
        <c:crosses val="autoZero"/>
        <c:crossBetween val="between"/>
      </c:valAx>
    </c:plotArea>
    <c:legend>
      <c:legendPos val="r"/>
      <c:layout>
        <c:manualLayout>
          <c:xMode val="edge"/>
          <c:yMode val="edge"/>
          <c:x val="0.75719822292855599"/>
          <c:y val="0.28814804929044885"/>
          <c:w val="0.24280178560357121"/>
          <c:h val="0.32200876373504161"/>
        </c:manualLayout>
      </c:layout>
      <c:overlay val="0"/>
      <c:txPr>
        <a:bodyPr/>
        <a:lstStyle/>
        <a:p>
          <a:pPr>
            <a:defRPr sz="1800"/>
          </a:pPr>
          <a:endParaRPr lang="cs-CZ"/>
        </a:p>
      </c:txPr>
    </c:legend>
    <c:plotVisOnly val="1"/>
    <c:dispBlanksAs val="gap"/>
    <c:showDLblsOverMax val="0"/>
  </c:chart>
  <c:spPr>
    <a:ln>
      <a:noFill/>
    </a:ln>
  </c:spPr>
  <c:txPr>
    <a:bodyPr/>
    <a:lstStyle/>
    <a:p>
      <a:pPr>
        <a:defRPr>
          <a:solidFill>
            <a:schemeClr val="bg1"/>
          </a:solidFill>
          <a:latin typeface="Arial" panose="020B0604020202020204" pitchFamily="34" charset="0"/>
          <a:cs typeface="Arial" panose="020B0604020202020204" pitchFamily="34" charset="0"/>
        </a:defRPr>
      </a:pPr>
      <a:endParaRPr lang="cs-CZ"/>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'čistý CO2'!$B$31</c:f>
              <c:strCache>
                <c:ptCount val="1"/>
                <c:pt idx="0">
                  <c:v>m (CO2) (g/100 g adsorbentu)</c:v>
                </c:pt>
              </c:strCache>
            </c:strRef>
          </c:tx>
          <c:spPr>
            <a:solidFill>
              <a:srgbClr val="FF0000"/>
            </a:solidFill>
            <a:ln>
              <a:solidFill>
                <a:srgbClr val="FF0000"/>
              </a:solidFill>
            </a:ln>
          </c:spPr>
          <c:invertIfNegative val="0"/>
          <c:cat>
            <c:strRef>
              <c:f>('čistý CO2'!$C$26:$G$26,'čistý CO2'!$C$49:$F$49)</c:f>
              <c:strCache>
                <c:ptCount val="9"/>
                <c:pt idx="0">
                  <c:v>čistý SiO2</c:v>
                </c:pt>
                <c:pt idx="1">
                  <c:v>VII</c:v>
                </c:pt>
                <c:pt idx="2">
                  <c:v>VIII</c:v>
                </c:pt>
                <c:pt idx="3">
                  <c:v>IX</c:v>
                </c:pt>
                <c:pt idx="4">
                  <c:v>X</c:v>
                </c:pt>
                <c:pt idx="5">
                  <c:v>XI</c:v>
                </c:pt>
                <c:pt idx="6">
                  <c:v>XII</c:v>
                </c:pt>
                <c:pt idx="7">
                  <c:v>XIII</c:v>
                </c:pt>
                <c:pt idx="8">
                  <c:v>XIV</c:v>
                </c:pt>
              </c:strCache>
            </c:strRef>
          </c:cat>
          <c:val>
            <c:numRef>
              <c:f>('čistý CO2'!$C$31:$G$31,'čistý CO2'!$C$54:$F$54)</c:f>
              <c:numCache>
                <c:formatCode>0.0000</c:formatCode>
                <c:ptCount val="9"/>
                <c:pt idx="0">
                  <c:v>3.5465232117954133</c:v>
                </c:pt>
                <c:pt idx="1">
                  <c:v>5.8541458541456697</c:v>
                </c:pt>
                <c:pt idx="2">
                  <c:v>8.0556389472631675</c:v>
                </c:pt>
                <c:pt idx="3">
                  <c:v>9.3440891193697393</c:v>
                </c:pt>
                <c:pt idx="4">
                  <c:v>10.747246204227434</c:v>
                </c:pt>
                <c:pt idx="5">
                  <c:v>12.021213906894415</c:v>
                </c:pt>
                <c:pt idx="6">
                  <c:v>12.800154918668206</c:v>
                </c:pt>
                <c:pt idx="7">
                  <c:v>14.115347018572526</c:v>
                </c:pt>
                <c:pt idx="8">
                  <c:v>13.821138211381509</c:v>
                </c:pt>
              </c:numCache>
            </c:numRef>
          </c:val>
        </c:ser>
        <c:dLbls>
          <c:showLegendKey val="0"/>
          <c:showVal val="0"/>
          <c:showCatName val="0"/>
          <c:showSerName val="0"/>
          <c:showPercent val="0"/>
          <c:showBubbleSize val="0"/>
        </c:dLbls>
        <c:gapWidth val="150"/>
        <c:shape val="cylinder"/>
        <c:axId val="154579008"/>
        <c:axId val="154579400"/>
        <c:axId val="0"/>
      </c:bar3DChart>
      <c:catAx>
        <c:axId val="154579008"/>
        <c:scaling>
          <c:orientation val="minMax"/>
        </c:scaling>
        <c:delete val="0"/>
        <c:axPos val="b"/>
        <c:title>
          <c:tx>
            <c:rich>
              <a:bodyPr/>
              <a:lstStyle/>
              <a:p>
                <a:pPr>
                  <a:defRPr sz="2000" b="0"/>
                </a:pPr>
                <a:r>
                  <a:rPr lang="cs-CZ" sz="2000" b="0"/>
                  <a:t>Označení vzorku</a:t>
                </a:r>
              </a:p>
            </c:rich>
          </c:tx>
          <c:overlay val="0"/>
        </c:title>
        <c:numFmt formatCode="General" sourceLinked="0"/>
        <c:majorTickMark val="out"/>
        <c:minorTickMark val="none"/>
        <c:tickLblPos val="nextTo"/>
        <c:txPr>
          <a:bodyPr/>
          <a:lstStyle/>
          <a:p>
            <a:pPr>
              <a:defRPr sz="1600"/>
            </a:pPr>
            <a:endParaRPr lang="cs-CZ"/>
          </a:p>
        </c:txPr>
        <c:crossAx val="154579400"/>
        <c:crosses val="autoZero"/>
        <c:auto val="1"/>
        <c:lblAlgn val="ctr"/>
        <c:lblOffset val="100"/>
        <c:noMultiLvlLbl val="0"/>
      </c:catAx>
      <c:valAx>
        <c:axId val="154579400"/>
        <c:scaling>
          <c:orientation val="minMax"/>
        </c:scaling>
        <c:delete val="0"/>
        <c:axPos val="l"/>
        <c:majorGridlines/>
        <c:title>
          <c:tx>
            <c:rich>
              <a:bodyPr rot="-5400000" vert="horz"/>
              <a:lstStyle/>
              <a:p>
                <a:pPr>
                  <a:defRPr sz="2000" b="0"/>
                </a:pPr>
                <a:r>
                  <a:rPr lang="cs-CZ" sz="2000" b="0" dirty="0"/>
                  <a:t>Množství CO</a:t>
                </a:r>
                <a:r>
                  <a:rPr lang="cs-CZ" sz="2000" b="0" baseline="-25000" dirty="0"/>
                  <a:t>2</a:t>
                </a:r>
                <a:r>
                  <a:rPr lang="cs-CZ" sz="2000" b="0" dirty="0"/>
                  <a:t> (g/100 g adsorbentu)</a:t>
                </a:r>
              </a:p>
            </c:rich>
          </c:tx>
          <c:overlay val="0"/>
        </c:title>
        <c:numFmt formatCode="0" sourceLinked="0"/>
        <c:majorTickMark val="out"/>
        <c:minorTickMark val="none"/>
        <c:tickLblPos val="nextTo"/>
        <c:txPr>
          <a:bodyPr/>
          <a:lstStyle/>
          <a:p>
            <a:pPr>
              <a:defRPr sz="1600"/>
            </a:pPr>
            <a:endParaRPr lang="cs-CZ"/>
          </a:p>
        </c:txPr>
        <c:crossAx val="154579008"/>
        <c:crosses val="autoZero"/>
        <c:crossBetween val="between"/>
      </c:valAx>
    </c:plotArea>
    <c:plotVisOnly val="1"/>
    <c:dispBlanksAs val="gap"/>
    <c:showDLblsOverMax val="0"/>
  </c:chart>
  <c:spPr>
    <a:ln>
      <a:noFill/>
    </a:ln>
  </c:spPr>
  <c:txPr>
    <a:bodyPr/>
    <a:lstStyle/>
    <a:p>
      <a:pPr>
        <a:defRPr sz="1100">
          <a:solidFill>
            <a:schemeClr val="bg1"/>
          </a:solidFill>
          <a:latin typeface="Arial" panose="020B0604020202020204" pitchFamily="34" charset="0"/>
          <a:cs typeface="Arial" panose="020B0604020202020204" pitchFamily="34" charset="0"/>
        </a:defRPr>
      </a:pPr>
      <a:endParaRPr lang="cs-CZ"/>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v>XIV_37 hm. % PEI</c:v>
          </c:tx>
          <c:spPr>
            <a:solidFill>
              <a:srgbClr val="FF0000"/>
            </a:solidFill>
            <a:ln>
              <a:solidFill>
                <a:srgbClr val="FF0000"/>
              </a:solidFill>
            </a:ln>
          </c:spPr>
          <c:invertIfNegative val="0"/>
          <c:cat>
            <c:strRef>
              <c:f>List1!$F$4:$F$8</c:f>
              <c:strCache>
                <c:ptCount val="5"/>
                <c:pt idx="0">
                  <c:v>10 % CO2</c:v>
                </c:pt>
                <c:pt idx="1">
                  <c:v>15 % CO2</c:v>
                </c:pt>
                <c:pt idx="2">
                  <c:v>20 % CO2</c:v>
                </c:pt>
                <c:pt idx="3">
                  <c:v>15 % CO2_2</c:v>
                </c:pt>
                <c:pt idx="4">
                  <c:v>10 % CO2_2</c:v>
                </c:pt>
              </c:strCache>
            </c:strRef>
          </c:cat>
          <c:val>
            <c:numRef>
              <c:f>List1!$G$4:$G$8</c:f>
              <c:numCache>
                <c:formatCode>0.00</c:formatCode>
                <c:ptCount val="5"/>
                <c:pt idx="0">
                  <c:v>8.5959939710496567</c:v>
                </c:pt>
                <c:pt idx="1">
                  <c:v>10.154420756273046</c:v>
                </c:pt>
                <c:pt idx="2">
                  <c:v>10.592372809054803</c:v>
                </c:pt>
                <c:pt idx="3">
                  <c:v>10.554928856490132</c:v>
                </c:pt>
                <c:pt idx="4">
                  <c:v>8.6580845759353906</c:v>
                </c:pt>
              </c:numCache>
            </c:numRef>
          </c:val>
        </c:ser>
        <c:ser>
          <c:idx val="1"/>
          <c:order val="1"/>
          <c:tx>
            <c:v>SiO2_0 hm. % PEI</c:v>
          </c:tx>
          <c:spPr>
            <a:solidFill>
              <a:srgbClr val="0070C0"/>
            </a:solidFill>
            <a:ln>
              <a:solidFill>
                <a:srgbClr val="0070C0"/>
              </a:solidFill>
            </a:ln>
          </c:spPr>
          <c:invertIfNegative val="0"/>
          <c:val>
            <c:numRef>
              <c:f>List1!$C$31:$C$35</c:f>
              <c:numCache>
                <c:formatCode>General</c:formatCode>
                <c:ptCount val="5"/>
                <c:pt idx="0">
                  <c:v>0.47198850810588699</c:v>
                </c:pt>
                <c:pt idx="1">
                  <c:v>0.65154935358095523</c:v>
                </c:pt>
                <c:pt idx="2">
                  <c:v>0.80032833983173113</c:v>
                </c:pt>
                <c:pt idx="3">
                  <c:v>0.65325945687119569</c:v>
                </c:pt>
                <c:pt idx="4">
                  <c:v>0.4873794377180391</c:v>
                </c:pt>
              </c:numCache>
            </c:numRef>
          </c:val>
        </c:ser>
        <c:dLbls>
          <c:showLegendKey val="0"/>
          <c:showVal val="0"/>
          <c:showCatName val="0"/>
          <c:showSerName val="0"/>
          <c:showPercent val="0"/>
          <c:showBubbleSize val="0"/>
        </c:dLbls>
        <c:gapWidth val="150"/>
        <c:shape val="cylinder"/>
        <c:axId val="154580576"/>
        <c:axId val="154580968"/>
        <c:axId val="0"/>
      </c:bar3DChart>
      <c:catAx>
        <c:axId val="154580576"/>
        <c:scaling>
          <c:orientation val="minMax"/>
        </c:scaling>
        <c:delete val="0"/>
        <c:axPos val="b"/>
        <c:title>
          <c:tx>
            <c:rich>
              <a:bodyPr/>
              <a:lstStyle/>
              <a:p>
                <a:pPr>
                  <a:defRPr sz="2000" b="0"/>
                </a:pPr>
                <a:r>
                  <a:rPr lang="en-US" sz="2000" b="0"/>
                  <a:t>Koncentrace CO2 v plynu (obj. %)</a:t>
                </a:r>
              </a:p>
            </c:rich>
          </c:tx>
          <c:overlay val="0"/>
        </c:title>
        <c:numFmt formatCode="General" sourceLinked="0"/>
        <c:majorTickMark val="out"/>
        <c:minorTickMark val="none"/>
        <c:tickLblPos val="nextTo"/>
        <c:txPr>
          <a:bodyPr/>
          <a:lstStyle/>
          <a:p>
            <a:pPr>
              <a:defRPr sz="1600"/>
            </a:pPr>
            <a:endParaRPr lang="cs-CZ"/>
          </a:p>
        </c:txPr>
        <c:crossAx val="154580968"/>
        <c:crosses val="autoZero"/>
        <c:auto val="1"/>
        <c:lblAlgn val="ctr"/>
        <c:lblOffset val="100"/>
        <c:noMultiLvlLbl val="0"/>
      </c:catAx>
      <c:valAx>
        <c:axId val="154580968"/>
        <c:scaling>
          <c:orientation val="minMax"/>
        </c:scaling>
        <c:delete val="0"/>
        <c:axPos val="l"/>
        <c:majorGridlines/>
        <c:title>
          <c:tx>
            <c:rich>
              <a:bodyPr rot="-5400000" vert="horz"/>
              <a:lstStyle/>
              <a:p>
                <a:pPr>
                  <a:defRPr sz="2000" b="0"/>
                </a:pPr>
                <a:r>
                  <a:rPr lang="en-US" sz="2000" b="0" dirty="0" err="1"/>
                  <a:t>Množství</a:t>
                </a:r>
                <a:r>
                  <a:rPr lang="en-US" sz="2000" b="0" dirty="0"/>
                  <a:t> CO</a:t>
                </a:r>
                <a:r>
                  <a:rPr lang="en-US" sz="2000" b="0" baseline="-25000" dirty="0"/>
                  <a:t>2</a:t>
                </a:r>
                <a:r>
                  <a:rPr lang="en-US" sz="2000" b="0" dirty="0"/>
                  <a:t> (g/100 g </a:t>
                </a:r>
                <a:r>
                  <a:rPr lang="en-US" sz="2000" b="0" dirty="0" err="1"/>
                  <a:t>adsorbentu</a:t>
                </a:r>
                <a:r>
                  <a:rPr lang="en-US" sz="2000" b="0" dirty="0"/>
                  <a:t>)</a:t>
                </a:r>
              </a:p>
            </c:rich>
          </c:tx>
          <c:overlay val="0"/>
        </c:title>
        <c:numFmt formatCode="0" sourceLinked="0"/>
        <c:majorTickMark val="out"/>
        <c:minorTickMark val="none"/>
        <c:tickLblPos val="nextTo"/>
        <c:txPr>
          <a:bodyPr/>
          <a:lstStyle/>
          <a:p>
            <a:pPr>
              <a:defRPr sz="1600"/>
            </a:pPr>
            <a:endParaRPr lang="cs-CZ"/>
          </a:p>
        </c:txPr>
        <c:crossAx val="154580576"/>
        <c:crosses val="autoZero"/>
        <c:crossBetween val="between"/>
      </c:valAx>
    </c:plotArea>
    <c:legend>
      <c:legendPos val="r"/>
      <c:overlay val="0"/>
      <c:txPr>
        <a:bodyPr/>
        <a:lstStyle/>
        <a:p>
          <a:pPr>
            <a:defRPr sz="1800"/>
          </a:pPr>
          <a:endParaRPr lang="cs-CZ"/>
        </a:p>
      </c:txPr>
    </c:legend>
    <c:plotVisOnly val="1"/>
    <c:dispBlanksAs val="gap"/>
    <c:showDLblsOverMax val="0"/>
  </c:chart>
  <c:spPr>
    <a:ln>
      <a:noFill/>
    </a:ln>
  </c:spPr>
  <c:txPr>
    <a:bodyPr/>
    <a:lstStyle/>
    <a:p>
      <a:pPr>
        <a:defRPr>
          <a:solidFill>
            <a:schemeClr val="bg1"/>
          </a:solidFill>
          <a:latin typeface="Arial" panose="020B0604020202020204" pitchFamily="34" charset="0"/>
          <a:cs typeface="Arial" panose="020B0604020202020204" pitchFamily="34" charset="0"/>
        </a:defRPr>
      </a:pPr>
      <a:endParaRPr lang="cs-CZ"/>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6D68D5-11EC-4F05-BD6F-4BEB8E1AC409}" type="datetimeFigureOut">
              <a:rPr lang="cs-CZ" smtClean="0"/>
              <a:t>6.3.2018</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899376-8A79-4719-ACEC-C6E45001D949}" type="slidenum">
              <a:rPr lang="cs-CZ" smtClean="0"/>
              <a:t>‹#›</a:t>
            </a:fld>
            <a:endParaRPr lang="cs-CZ"/>
          </a:p>
        </p:txBody>
      </p:sp>
    </p:spTree>
    <p:extLst>
      <p:ext uri="{BB962C8B-B14F-4D97-AF65-F5344CB8AC3E}">
        <p14:creationId xmlns:p14="http://schemas.microsoft.com/office/powerpoint/2010/main" val="2754099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kern="1200" dirty="0" smtClean="0">
                <a:solidFill>
                  <a:schemeClr val="tx1"/>
                </a:solidFill>
                <a:effectLst/>
                <a:latin typeface="+mn-lt"/>
                <a:ea typeface="+mn-ea"/>
                <a:cs typeface="+mn-cs"/>
              </a:rPr>
              <a:t>Celý technologický proces CCS tvoří tři hlavní fáze:</a:t>
            </a:r>
          </a:p>
          <a:p>
            <a:r>
              <a:rPr lang="cs-CZ" sz="1200" b="1" i="0" kern="1200" dirty="0" smtClean="0">
                <a:solidFill>
                  <a:schemeClr val="tx1"/>
                </a:solidFill>
                <a:effectLst/>
                <a:latin typeface="+mn-lt"/>
                <a:ea typeface="+mn-ea"/>
                <a:cs typeface="+mn-cs"/>
              </a:rPr>
              <a:t>Zachytávání</a:t>
            </a:r>
            <a:r>
              <a:rPr lang="cs-CZ" sz="1200" b="0" i="0" kern="1200" dirty="0" smtClean="0">
                <a:solidFill>
                  <a:schemeClr val="tx1"/>
                </a:solidFill>
                <a:effectLst/>
                <a:latin typeface="+mn-lt"/>
                <a:ea typeface="+mn-ea"/>
                <a:cs typeface="+mn-cs"/>
              </a:rPr>
              <a:t> – separace CO</a:t>
            </a:r>
            <a:r>
              <a:rPr lang="cs-CZ" sz="1200" b="0" i="0" kern="1200" baseline="-25000" dirty="0" smtClean="0">
                <a:solidFill>
                  <a:schemeClr val="tx1"/>
                </a:solidFill>
                <a:effectLst/>
                <a:latin typeface="+mn-lt"/>
                <a:ea typeface="+mn-ea"/>
                <a:cs typeface="+mn-cs"/>
              </a:rPr>
              <a:t>2</a:t>
            </a:r>
            <a:r>
              <a:rPr lang="cs-CZ" sz="1200" b="0" i="0" kern="1200" dirty="0" smtClean="0">
                <a:solidFill>
                  <a:schemeClr val="tx1"/>
                </a:solidFill>
                <a:effectLst/>
                <a:latin typeface="+mn-lt"/>
                <a:ea typeface="+mn-ea"/>
                <a:cs typeface="+mn-cs"/>
              </a:rPr>
              <a:t> od jiných plynů produkovaných ve velkých průmyslových provozech, například uhelných a plynových elektrárnách, ocelárnách nebo cementárnách. Možnosti záchytu: post-</a:t>
            </a:r>
            <a:r>
              <a:rPr lang="cs-CZ" sz="1200" b="0" i="0" kern="1200" dirty="0" err="1" smtClean="0">
                <a:solidFill>
                  <a:schemeClr val="tx1"/>
                </a:solidFill>
                <a:effectLst/>
                <a:latin typeface="+mn-lt"/>
                <a:ea typeface="+mn-ea"/>
                <a:cs typeface="+mn-cs"/>
              </a:rPr>
              <a:t>combustion</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pre</a:t>
            </a:r>
            <a:r>
              <a:rPr lang="cs-CZ" sz="1200" b="0" i="0" kern="1200" dirty="0" smtClean="0">
                <a:solidFill>
                  <a:schemeClr val="tx1"/>
                </a:solidFill>
                <a:effectLst/>
                <a:latin typeface="+mn-lt"/>
                <a:ea typeface="+mn-ea"/>
                <a:cs typeface="+mn-cs"/>
              </a:rPr>
              <a:t> – </a:t>
            </a:r>
            <a:r>
              <a:rPr lang="cs-CZ" sz="1200" b="0" i="0" kern="1200" dirty="0" err="1" smtClean="0">
                <a:solidFill>
                  <a:schemeClr val="tx1"/>
                </a:solidFill>
                <a:effectLst/>
                <a:latin typeface="+mn-lt"/>
                <a:ea typeface="+mn-ea"/>
                <a:cs typeface="+mn-cs"/>
              </a:rPr>
              <a:t>combustion</a:t>
            </a:r>
            <a:r>
              <a:rPr lang="cs-CZ" sz="1200" b="0" i="0" kern="1200" dirty="0" smtClean="0">
                <a:solidFill>
                  <a:schemeClr val="tx1"/>
                </a:solidFill>
                <a:effectLst/>
                <a:latin typeface="+mn-lt"/>
                <a:ea typeface="+mn-ea"/>
                <a:cs typeface="+mn-cs"/>
              </a:rPr>
              <a:t> a </a:t>
            </a:r>
            <a:r>
              <a:rPr lang="cs-CZ" sz="1200" b="0" i="0" kern="1200" dirty="0" err="1" smtClean="0">
                <a:solidFill>
                  <a:schemeClr val="tx1"/>
                </a:solidFill>
                <a:effectLst/>
                <a:latin typeface="+mn-lt"/>
                <a:ea typeface="+mn-ea"/>
                <a:cs typeface="+mn-cs"/>
              </a:rPr>
              <a:t>oxy-fuel</a:t>
            </a:r>
            <a:r>
              <a:rPr lang="cs-CZ" sz="1200" b="0" i="0" kern="1200" dirty="0" smtClean="0">
                <a:solidFill>
                  <a:schemeClr val="tx1"/>
                </a:solidFill>
                <a:effectLst/>
                <a:latin typeface="+mn-lt"/>
                <a:ea typeface="+mn-ea"/>
                <a:cs typeface="+mn-cs"/>
              </a:rPr>
              <a:t>.</a:t>
            </a:r>
          </a:p>
          <a:p>
            <a:r>
              <a:rPr lang="cs-CZ" sz="1200" b="1" i="0" kern="1200" dirty="0" smtClean="0">
                <a:solidFill>
                  <a:schemeClr val="tx1"/>
                </a:solidFill>
                <a:effectLst/>
                <a:latin typeface="+mn-lt"/>
                <a:ea typeface="+mn-ea"/>
                <a:cs typeface="+mn-cs"/>
              </a:rPr>
              <a:t>Přeprava</a:t>
            </a:r>
            <a:r>
              <a:rPr lang="cs-CZ" sz="1200" b="0" i="0" kern="1200" dirty="0" smtClean="0">
                <a:solidFill>
                  <a:schemeClr val="tx1"/>
                </a:solidFill>
                <a:effectLst/>
                <a:latin typeface="+mn-lt"/>
                <a:ea typeface="+mn-ea"/>
                <a:cs typeface="+mn-cs"/>
              </a:rPr>
              <a:t> – zachycený oxid uhličitý se stlačí a obvykle speciálním potrubím přepraví do lokality vhodné pro jeho hlubinné uložení.</a:t>
            </a:r>
          </a:p>
          <a:p>
            <a:r>
              <a:rPr lang="cs-CZ" sz="1200" b="1" i="0" kern="1200" dirty="0" smtClean="0">
                <a:solidFill>
                  <a:schemeClr val="tx1"/>
                </a:solidFill>
                <a:effectLst/>
                <a:latin typeface="+mn-lt"/>
                <a:ea typeface="+mn-ea"/>
                <a:cs typeface="+mn-cs"/>
              </a:rPr>
              <a:t>Ukládání</a:t>
            </a:r>
            <a:r>
              <a:rPr lang="cs-CZ" sz="1200" b="0" i="0" kern="1200" dirty="0" smtClean="0">
                <a:solidFill>
                  <a:schemeClr val="tx1"/>
                </a:solidFill>
                <a:effectLst/>
                <a:latin typeface="+mn-lt"/>
                <a:ea typeface="+mn-ea"/>
                <a:cs typeface="+mn-cs"/>
              </a:rPr>
              <a:t> – CO</a:t>
            </a:r>
            <a:r>
              <a:rPr lang="cs-CZ" sz="1200" b="0" i="0" kern="1200" baseline="-25000" dirty="0" smtClean="0">
                <a:solidFill>
                  <a:schemeClr val="tx1"/>
                </a:solidFill>
                <a:effectLst/>
                <a:latin typeface="+mn-lt"/>
                <a:ea typeface="+mn-ea"/>
                <a:cs typeface="+mn-cs"/>
              </a:rPr>
              <a:t>2</a:t>
            </a:r>
            <a:r>
              <a:rPr lang="cs-CZ" sz="1200" b="0" i="0" kern="1200" dirty="0" smtClean="0">
                <a:solidFill>
                  <a:schemeClr val="tx1"/>
                </a:solidFill>
                <a:effectLst/>
                <a:latin typeface="+mn-lt"/>
                <a:ea typeface="+mn-ea"/>
                <a:cs typeface="+mn-cs"/>
              </a:rPr>
              <a:t> se vtláčí do horninových struktur ležících hluboko pod zemským povrchem, v hloubkách kolem jednoho kilometru a více.</a:t>
            </a:r>
          </a:p>
          <a:p>
            <a:endParaRPr lang="cs-CZ" dirty="0"/>
          </a:p>
        </p:txBody>
      </p:sp>
      <p:sp>
        <p:nvSpPr>
          <p:cNvPr id="4" name="Zástupný symbol pro číslo snímku 3"/>
          <p:cNvSpPr>
            <a:spLocks noGrp="1"/>
          </p:cNvSpPr>
          <p:nvPr>
            <p:ph type="sldNum" sz="quarter" idx="10"/>
          </p:nvPr>
        </p:nvSpPr>
        <p:spPr/>
        <p:txBody>
          <a:bodyPr/>
          <a:lstStyle/>
          <a:p>
            <a:fld id="{04899376-8A79-4719-ACEC-C6E45001D949}" type="slidenum">
              <a:rPr lang="cs-CZ" smtClean="0"/>
              <a:t>2</a:t>
            </a:fld>
            <a:endParaRPr lang="cs-CZ"/>
          </a:p>
        </p:txBody>
      </p:sp>
    </p:spTree>
    <p:extLst>
      <p:ext uri="{BB962C8B-B14F-4D97-AF65-F5344CB8AC3E}">
        <p14:creationId xmlns:p14="http://schemas.microsoft.com/office/powerpoint/2010/main" val="39693433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tx1"/>
                </a:solidFill>
                <a:effectLst/>
                <a:latin typeface="+mn-lt"/>
                <a:ea typeface="+mn-ea"/>
                <a:cs typeface="+mn-cs"/>
              </a:rPr>
              <a:t>Na Obr. 4 je znázorněna rychlost sorpce oxidu uhličitého pro vzorek XIV při použití plynné směsi obsahující 10 % CO</a:t>
            </a:r>
            <a:r>
              <a:rPr lang="cs-CZ" sz="1200" kern="1200" baseline="-25000" dirty="0" smtClean="0">
                <a:solidFill>
                  <a:schemeClr val="tx1"/>
                </a:solidFill>
                <a:effectLst/>
                <a:latin typeface="+mn-lt"/>
                <a:ea typeface="+mn-ea"/>
                <a:cs typeface="+mn-cs"/>
              </a:rPr>
              <a:t>2</a:t>
            </a:r>
            <a:r>
              <a:rPr lang="cs-CZ" sz="1200" kern="1200" dirty="0" smtClean="0">
                <a:solidFill>
                  <a:schemeClr val="tx1"/>
                </a:solidFill>
                <a:effectLst/>
                <a:latin typeface="+mn-lt"/>
                <a:ea typeface="+mn-ea"/>
                <a:cs typeface="+mn-cs"/>
              </a:rPr>
              <a:t>, kdy byl proud plynu přepnut z promývání dusíkem na modelovou plynnou směs. Z následujícího grafu je zřejmé, že k nasycení sorpčního materiálu oxidem uhličitým došlo zhruba po sto minutách měření. </a:t>
            </a:r>
          </a:p>
          <a:p>
            <a:endParaRPr lang="cs-CZ" dirty="0"/>
          </a:p>
        </p:txBody>
      </p:sp>
      <p:sp>
        <p:nvSpPr>
          <p:cNvPr id="4" name="Zástupný symbol pro číslo snímku 3"/>
          <p:cNvSpPr>
            <a:spLocks noGrp="1"/>
          </p:cNvSpPr>
          <p:nvPr>
            <p:ph type="sldNum" sz="quarter" idx="10"/>
          </p:nvPr>
        </p:nvSpPr>
        <p:spPr/>
        <p:txBody>
          <a:bodyPr/>
          <a:lstStyle/>
          <a:p>
            <a:fld id="{04899376-8A79-4719-ACEC-C6E45001D949}" type="slidenum">
              <a:rPr lang="cs-CZ" smtClean="0"/>
              <a:t>11</a:t>
            </a:fld>
            <a:endParaRPr lang="cs-CZ"/>
          </a:p>
        </p:txBody>
      </p:sp>
    </p:spTree>
    <p:extLst>
      <p:ext uri="{BB962C8B-B14F-4D97-AF65-F5344CB8AC3E}">
        <p14:creationId xmlns:p14="http://schemas.microsoft.com/office/powerpoint/2010/main" val="3969343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tx1"/>
                </a:solidFill>
                <a:effectLst/>
                <a:latin typeface="+mn-lt"/>
                <a:ea typeface="+mn-ea"/>
                <a:cs typeface="+mn-cs"/>
              </a:rPr>
              <a:t>Na Obr. 4 je znázorněna rychlost sorpce oxidu uhličitého pro vzorek XIV při použití plynné směsi obsahující 10 % CO</a:t>
            </a:r>
            <a:r>
              <a:rPr lang="cs-CZ" sz="1200" kern="1200" baseline="-25000" dirty="0" smtClean="0">
                <a:solidFill>
                  <a:schemeClr val="tx1"/>
                </a:solidFill>
                <a:effectLst/>
                <a:latin typeface="+mn-lt"/>
                <a:ea typeface="+mn-ea"/>
                <a:cs typeface="+mn-cs"/>
              </a:rPr>
              <a:t>2</a:t>
            </a:r>
            <a:r>
              <a:rPr lang="cs-CZ" sz="1200" kern="1200" dirty="0" smtClean="0">
                <a:solidFill>
                  <a:schemeClr val="tx1"/>
                </a:solidFill>
                <a:effectLst/>
                <a:latin typeface="+mn-lt"/>
                <a:ea typeface="+mn-ea"/>
                <a:cs typeface="+mn-cs"/>
              </a:rPr>
              <a:t>, kdy byl proud plynu přepnut z promývání dusíkem na modelovou plynnou směs. Z následujícího grafu je zřejmé, že k nasycení sorpčního materiálu oxidem uhličitým došlo zhruba po sto minutách měření. </a:t>
            </a:r>
          </a:p>
          <a:p>
            <a:endParaRPr lang="cs-CZ" dirty="0"/>
          </a:p>
        </p:txBody>
      </p:sp>
      <p:sp>
        <p:nvSpPr>
          <p:cNvPr id="4" name="Zástupný symbol pro číslo snímku 3"/>
          <p:cNvSpPr>
            <a:spLocks noGrp="1"/>
          </p:cNvSpPr>
          <p:nvPr>
            <p:ph type="sldNum" sz="quarter" idx="10"/>
          </p:nvPr>
        </p:nvSpPr>
        <p:spPr/>
        <p:txBody>
          <a:bodyPr/>
          <a:lstStyle/>
          <a:p>
            <a:fld id="{04899376-8A79-4719-ACEC-C6E45001D949}" type="slidenum">
              <a:rPr lang="cs-CZ" smtClean="0"/>
              <a:t>12</a:t>
            </a:fld>
            <a:endParaRPr lang="cs-CZ"/>
          </a:p>
        </p:txBody>
      </p:sp>
    </p:spTree>
    <p:extLst>
      <p:ext uri="{BB962C8B-B14F-4D97-AF65-F5344CB8AC3E}">
        <p14:creationId xmlns:p14="http://schemas.microsoft.com/office/powerpoint/2010/main" val="39693433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smtClean="0">
                <a:solidFill>
                  <a:schemeClr val="tx1"/>
                </a:solidFill>
                <a:effectLst/>
                <a:latin typeface="+mn-lt"/>
                <a:ea typeface="+mn-ea"/>
                <a:cs typeface="+mn-cs"/>
              </a:rPr>
              <a:t>Dále byly porovnány sorpční kapacity vzorků čistého silikagelu a impregnovaného silikagelu označeného XIV za teploty 30 °C a následně byla provedena desorpce proplachem dusíku za stejné teploty. Z úbytku hmotnosti byla vypočítána účinnost desorpčního procesu. Výsledky jsou porovnány v Tab. 2. Účinnost desorpce proudem dusíku za teploty 30 °C, jak je vidět z Tab. 2, dosahovala u impregnovaného sorpčního materiálu velmi nízkých hodnot, pouze 20,9 %. Poté byla zvýšena teplota na 60 °C, při níž byla provedena sorpce s modelovou směsí plynu, která obsahovala 20 % oxidu uhličitého a následná regenerace nasyceného sorbentu proudem dusíku za stejné teploty, tedy 60 °C. Z Tab. 2 je vidět, že u obou sorpčních materiálů došlo ke snížení sorpční kapacity. U impregnovaného vzorku došlo ke snížení sorpční kapacity o 2,5 g/100 g sorbentu. Tento trend je shodný v porovnání s experimentálními daty uváděných v literatuře [18], kde je znázorněn pokles sorpční kapacity při teplotě 65 °C. Opačný jev je uváděn v literatuře </a:t>
            </a:r>
            <a:r>
              <a:rPr lang="cs-CZ" sz="1200" kern="1200" dirty="0" err="1" smtClean="0">
                <a:solidFill>
                  <a:schemeClr val="tx1"/>
                </a:solidFill>
                <a:effectLst/>
                <a:latin typeface="+mn-lt"/>
                <a:ea typeface="+mn-ea"/>
                <a:cs typeface="+mn-cs"/>
              </a:rPr>
              <a:t>Ojeda</a:t>
            </a:r>
            <a:r>
              <a:rPr lang="cs-CZ" sz="1200" kern="1200" dirty="0" smtClean="0">
                <a:solidFill>
                  <a:schemeClr val="tx1"/>
                </a:solidFill>
                <a:effectLst/>
                <a:latin typeface="+mn-lt"/>
                <a:ea typeface="+mn-ea"/>
                <a:cs typeface="+mn-cs"/>
              </a:rPr>
              <a:t> a spol. [15], kde docházelo se zvyšující se teplotou ke zvyšování sorpční kapacity. Proto budou připraveny další vzorky, s vyšším množstvím </a:t>
            </a:r>
            <a:r>
              <a:rPr lang="cs-CZ" sz="1200" kern="1200" dirty="0" err="1" smtClean="0">
                <a:solidFill>
                  <a:schemeClr val="tx1"/>
                </a:solidFill>
                <a:effectLst/>
                <a:latin typeface="+mn-lt"/>
                <a:ea typeface="+mn-ea"/>
                <a:cs typeface="+mn-cs"/>
              </a:rPr>
              <a:t>polyethyleniminu</a:t>
            </a:r>
            <a:r>
              <a:rPr lang="cs-CZ" sz="1200" kern="1200" dirty="0" smtClean="0">
                <a:solidFill>
                  <a:schemeClr val="tx1"/>
                </a:solidFill>
                <a:effectLst/>
                <a:latin typeface="+mn-lt"/>
                <a:ea typeface="+mn-ea"/>
                <a:cs typeface="+mn-cs"/>
              </a:rPr>
              <a:t> v porézní struktuře silikagelu, a tímto jevem se dále budou autoři tohoto příspěvku zabývat. </a:t>
            </a:r>
          </a:p>
          <a:p>
            <a:r>
              <a:rPr lang="cs-CZ" sz="1200" kern="1200" dirty="0" smtClean="0">
                <a:solidFill>
                  <a:schemeClr val="tx1"/>
                </a:solidFill>
                <a:effectLst/>
                <a:latin typeface="+mn-lt"/>
                <a:ea typeface="+mn-ea"/>
                <a:cs typeface="+mn-cs"/>
              </a:rPr>
              <a:t>Účinnost desorpce prováděná dusíkem za teploty 60 °C dosahovala 87,4 % u impregnovaného materiálu. </a:t>
            </a:r>
            <a:endParaRPr lang="cs-CZ" dirty="0"/>
          </a:p>
        </p:txBody>
      </p:sp>
      <p:sp>
        <p:nvSpPr>
          <p:cNvPr id="4" name="Zástupný symbol pro číslo snímku 3"/>
          <p:cNvSpPr>
            <a:spLocks noGrp="1"/>
          </p:cNvSpPr>
          <p:nvPr>
            <p:ph type="sldNum" sz="quarter" idx="10"/>
          </p:nvPr>
        </p:nvSpPr>
        <p:spPr/>
        <p:txBody>
          <a:bodyPr/>
          <a:lstStyle/>
          <a:p>
            <a:fld id="{04899376-8A79-4719-ACEC-C6E45001D949}" type="slidenum">
              <a:rPr lang="cs-CZ" smtClean="0"/>
              <a:t>13</a:t>
            </a:fld>
            <a:endParaRPr lang="cs-CZ"/>
          </a:p>
        </p:txBody>
      </p:sp>
    </p:spTree>
    <p:extLst>
      <p:ext uri="{BB962C8B-B14F-4D97-AF65-F5344CB8AC3E}">
        <p14:creationId xmlns:p14="http://schemas.microsoft.com/office/powerpoint/2010/main" val="39693433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err="1" smtClean="0">
                <a:solidFill>
                  <a:schemeClr val="tx1"/>
                </a:solidFill>
                <a:effectLst/>
                <a:latin typeface="+mn-lt"/>
                <a:ea typeface="+mn-ea"/>
                <a:cs typeface="+mn-cs"/>
              </a:rPr>
              <a:t>Široceporézní</a:t>
            </a:r>
            <a:r>
              <a:rPr lang="cs-CZ" sz="1200" kern="1200" dirty="0" smtClean="0">
                <a:solidFill>
                  <a:schemeClr val="tx1"/>
                </a:solidFill>
                <a:effectLst/>
                <a:latin typeface="+mn-lt"/>
                <a:ea typeface="+mn-ea"/>
                <a:cs typeface="+mn-cs"/>
              </a:rPr>
              <a:t> silikagel běžně využívaný jako sorpční materiál pro CO</a:t>
            </a:r>
            <a:r>
              <a:rPr lang="cs-CZ" sz="1200" kern="1200" baseline="-25000" dirty="0" smtClean="0">
                <a:solidFill>
                  <a:schemeClr val="tx1"/>
                </a:solidFill>
                <a:effectLst/>
                <a:latin typeface="+mn-lt"/>
                <a:ea typeface="+mn-ea"/>
                <a:cs typeface="+mn-cs"/>
              </a:rPr>
              <a:t>2</a:t>
            </a:r>
            <a:r>
              <a:rPr lang="cs-CZ" sz="1200" kern="1200" dirty="0" smtClean="0">
                <a:solidFill>
                  <a:schemeClr val="tx1"/>
                </a:solidFill>
                <a:effectLst/>
                <a:latin typeface="+mn-lt"/>
                <a:ea typeface="+mn-ea"/>
                <a:cs typeface="+mn-cs"/>
              </a:rPr>
              <a:t> byl modifikován </a:t>
            </a:r>
            <a:r>
              <a:rPr lang="cs-CZ" sz="1200" kern="1200" dirty="0" err="1" smtClean="0">
                <a:solidFill>
                  <a:schemeClr val="tx1"/>
                </a:solidFill>
                <a:effectLst/>
                <a:latin typeface="+mn-lt"/>
                <a:ea typeface="+mn-ea"/>
                <a:cs typeface="+mn-cs"/>
              </a:rPr>
              <a:t>polyethyleiminem</a:t>
            </a:r>
            <a:r>
              <a:rPr lang="cs-CZ" sz="1200" kern="1200" dirty="0" smtClean="0">
                <a:solidFill>
                  <a:schemeClr val="tx1"/>
                </a:solidFill>
                <a:effectLst/>
                <a:latin typeface="+mn-lt"/>
                <a:ea typeface="+mn-ea"/>
                <a:cs typeface="+mn-cs"/>
              </a:rPr>
              <a:t>. Takto upravený materiál byl testován pro nízkoteplotní sorpci oxidu uhličitého. Množství </a:t>
            </a:r>
            <a:r>
              <a:rPr lang="cs-CZ" sz="1200" kern="1200" dirty="0" err="1" smtClean="0">
                <a:solidFill>
                  <a:schemeClr val="tx1"/>
                </a:solidFill>
                <a:effectLst/>
                <a:latin typeface="+mn-lt"/>
                <a:ea typeface="+mn-ea"/>
                <a:cs typeface="+mn-cs"/>
              </a:rPr>
              <a:t>polyethyleniminu</a:t>
            </a:r>
            <a:r>
              <a:rPr lang="cs-CZ" sz="1200" kern="1200" dirty="0" smtClean="0">
                <a:solidFill>
                  <a:schemeClr val="tx1"/>
                </a:solidFill>
                <a:effectLst/>
                <a:latin typeface="+mn-lt"/>
                <a:ea typeface="+mn-ea"/>
                <a:cs typeface="+mn-cs"/>
              </a:rPr>
              <a:t> v porézním systému bylo zjištěno gravimetricky a následně bylo potvrzeno elementární analýzou. U vybraných modifikovaných sorbentů byly zjišťovány i vlastnosti materiálu, jako např. BET povrch, objem pórů a distribuce pórů. Dosažené výsledky potvrdily přítomnost impregnačního činidla v porézním systému tím, že se zvyšujícím se množstvím </a:t>
            </a:r>
            <a:r>
              <a:rPr lang="cs-CZ" sz="1200" kern="1200" dirty="0" err="1" smtClean="0">
                <a:solidFill>
                  <a:schemeClr val="tx1"/>
                </a:solidFill>
                <a:effectLst/>
                <a:latin typeface="+mn-lt"/>
                <a:ea typeface="+mn-ea"/>
                <a:cs typeface="+mn-cs"/>
              </a:rPr>
              <a:t>polyethyleniminu</a:t>
            </a:r>
            <a:r>
              <a:rPr lang="cs-CZ" sz="1200" kern="1200" dirty="0" smtClean="0">
                <a:solidFill>
                  <a:schemeClr val="tx1"/>
                </a:solidFill>
                <a:effectLst/>
                <a:latin typeface="+mn-lt"/>
                <a:ea typeface="+mn-ea"/>
                <a:cs typeface="+mn-cs"/>
              </a:rPr>
              <a:t> se snižoval BET povrch a objem pórů. </a:t>
            </a:r>
          </a:p>
          <a:p>
            <a:r>
              <a:rPr lang="cs-CZ" sz="1200" kern="1200" dirty="0" smtClean="0">
                <a:solidFill>
                  <a:schemeClr val="tx1"/>
                </a:solidFill>
                <a:effectLst/>
                <a:latin typeface="+mn-lt"/>
                <a:ea typeface="+mn-ea"/>
                <a:cs typeface="+mn-cs"/>
              </a:rPr>
              <a:t>Pro nízkoteplotní sorpci byly použity dvě různé teploty 30 a 60 °C. Impregnované vzorky vykazovaly vysoké sorpční kapacity při teplotě 30 °C ve srovnání se silikagelem, který nebyl impregnován. Také byla testována regenerace adsorbentu saturovaného CO</a:t>
            </a:r>
            <a:r>
              <a:rPr lang="cs-CZ" sz="1200" kern="1200" baseline="-25000" dirty="0" smtClean="0">
                <a:solidFill>
                  <a:schemeClr val="tx1"/>
                </a:solidFill>
                <a:effectLst/>
                <a:latin typeface="+mn-lt"/>
                <a:ea typeface="+mn-ea"/>
                <a:cs typeface="+mn-cs"/>
              </a:rPr>
              <a:t>2</a:t>
            </a:r>
            <a:r>
              <a:rPr lang="cs-CZ" sz="1200" kern="1200" dirty="0" smtClean="0">
                <a:solidFill>
                  <a:schemeClr val="tx1"/>
                </a:solidFill>
                <a:effectLst/>
                <a:latin typeface="+mn-lt"/>
                <a:ea typeface="+mn-ea"/>
                <a:cs typeface="+mn-cs"/>
              </a:rPr>
              <a:t> zvýšením teploty. Účinnost regenerace dosahovala u modifikovaného materiálu při teplotě 60 °C 87,4 %. Dalším cílem práce bude prověřit jiné způsoby regenerace nasyceného materiálu a docílit tak vyšší účinnost desorpce.</a:t>
            </a:r>
          </a:p>
          <a:p>
            <a:r>
              <a:rPr lang="cs-CZ" sz="1200" kern="1200" dirty="0" smtClean="0">
                <a:solidFill>
                  <a:schemeClr val="tx1"/>
                </a:solidFill>
                <a:effectLst/>
                <a:latin typeface="+mn-lt"/>
                <a:ea typeface="+mn-ea"/>
                <a:cs typeface="+mn-cs"/>
              </a:rPr>
              <a:t>Dosažené výsledky ukazují, že modifikací silikagelu polyfunkčními aminy vede k výraznému zvýšení jeho sorpční kapacity pro zachycování oxidu uhličitého.</a:t>
            </a:r>
            <a:endParaRPr lang="cs-CZ" dirty="0"/>
          </a:p>
        </p:txBody>
      </p:sp>
      <p:sp>
        <p:nvSpPr>
          <p:cNvPr id="4" name="Zástupný symbol pro číslo snímku 3"/>
          <p:cNvSpPr>
            <a:spLocks noGrp="1"/>
          </p:cNvSpPr>
          <p:nvPr>
            <p:ph type="sldNum" sz="quarter" idx="10"/>
          </p:nvPr>
        </p:nvSpPr>
        <p:spPr/>
        <p:txBody>
          <a:bodyPr/>
          <a:lstStyle/>
          <a:p>
            <a:fld id="{04899376-8A79-4719-ACEC-C6E45001D949}" type="slidenum">
              <a:rPr lang="cs-CZ" smtClean="0"/>
              <a:t>14</a:t>
            </a:fld>
            <a:endParaRPr lang="cs-CZ"/>
          </a:p>
        </p:txBody>
      </p:sp>
    </p:spTree>
    <p:extLst>
      <p:ext uri="{BB962C8B-B14F-4D97-AF65-F5344CB8AC3E}">
        <p14:creationId xmlns:p14="http://schemas.microsoft.com/office/powerpoint/2010/main" val="3969343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smtClean="0">
                <a:solidFill>
                  <a:schemeClr val="tx1"/>
                </a:solidFill>
                <a:effectLst/>
                <a:latin typeface="+mn-lt"/>
                <a:ea typeface="+mn-ea"/>
                <a:cs typeface="+mn-cs"/>
              </a:rPr>
              <a:t>Jedním z komerčních procesů záchytu oxidu uhličitého je absorpce do vodného roztoku aminu. Tento proces je však energeticky náročný a prací roztok má korozivní účinky na použité konstrukční materiály. Mezi nejvyspělejší a nejrozšířenější technologie pro post – </a:t>
            </a:r>
            <a:r>
              <a:rPr lang="cs-CZ" sz="1200" kern="1200" dirty="0" err="1" smtClean="0">
                <a:solidFill>
                  <a:schemeClr val="tx1"/>
                </a:solidFill>
                <a:effectLst/>
                <a:latin typeface="+mn-lt"/>
                <a:ea typeface="+mn-ea"/>
                <a:cs typeface="+mn-cs"/>
              </a:rPr>
              <a:t>combustion</a:t>
            </a:r>
            <a:r>
              <a:rPr lang="cs-CZ" sz="1200" kern="1200" dirty="0" smtClean="0">
                <a:solidFill>
                  <a:schemeClr val="tx1"/>
                </a:solidFill>
                <a:effectLst/>
                <a:latin typeface="+mn-lt"/>
                <a:ea typeface="+mn-ea"/>
                <a:cs typeface="+mn-cs"/>
              </a:rPr>
              <a:t> záchyt oxidu uhličitého patří chemická absorpce ve vodných aminech nebo adsorpce na vhodných adsorpčních materiálech. Odstraňování oxidu uhličitého absorpcí do vodného aminu je široce používaná technologie, při níž dochází k absorpci CO</a:t>
            </a:r>
            <a:r>
              <a:rPr lang="cs-CZ" sz="1200" kern="1200" baseline="-25000" dirty="0" smtClean="0">
                <a:solidFill>
                  <a:schemeClr val="tx1"/>
                </a:solidFill>
                <a:effectLst/>
                <a:latin typeface="+mn-lt"/>
                <a:ea typeface="+mn-ea"/>
                <a:cs typeface="+mn-cs"/>
              </a:rPr>
              <a:t>2</a:t>
            </a:r>
            <a:r>
              <a:rPr lang="cs-CZ" sz="1200" kern="1200" dirty="0" smtClean="0">
                <a:solidFill>
                  <a:schemeClr val="tx1"/>
                </a:solidFill>
                <a:effectLst/>
                <a:latin typeface="+mn-lt"/>
                <a:ea typeface="+mn-ea"/>
                <a:cs typeface="+mn-cs"/>
              </a:rPr>
              <a:t> do vodného roztoku aminu, díky vysoké afinitě rozpouštědla k oxidu uhličitému. Tento proces vyžaduje vysokou spotřebu energie na regeneraci nasyceného rozpouštědla, tedy uvolnění vazeb mezi absorpčním roztokem a absorbovaným CO</a:t>
            </a:r>
            <a:r>
              <a:rPr lang="cs-CZ" sz="1200" kern="1200" baseline="-25000" dirty="0" smtClean="0">
                <a:solidFill>
                  <a:schemeClr val="tx1"/>
                </a:solidFill>
                <a:effectLst/>
                <a:latin typeface="+mn-lt"/>
                <a:ea typeface="+mn-ea"/>
                <a:cs typeface="+mn-cs"/>
              </a:rPr>
              <a:t>2</a:t>
            </a:r>
            <a:r>
              <a:rPr lang="cs-CZ" sz="1200" kern="1200" dirty="0" smtClean="0">
                <a:solidFill>
                  <a:schemeClr val="tx1"/>
                </a:solidFill>
                <a:effectLst/>
                <a:latin typeface="+mn-lt"/>
                <a:ea typeface="+mn-ea"/>
                <a:cs typeface="+mn-cs"/>
              </a:rPr>
              <a:t>. Proto je vhodné hledat alternativní rozpouštědla, která budou mít vysokou afinitu k CO</a:t>
            </a:r>
            <a:r>
              <a:rPr lang="cs-CZ" sz="1200" kern="1200" baseline="-25000" dirty="0" smtClean="0">
                <a:solidFill>
                  <a:schemeClr val="tx1"/>
                </a:solidFill>
                <a:effectLst/>
                <a:latin typeface="+mn-lt"/>
                <a:ea typeface="+mn-ea"/>
                <a:cs typeface="+mn-cs"/>
              </a:rPr>
              <a:t>2</a:t>
            </a:r>
            <a:r>
              <a:rPr lang="cs-CZ" sz="1200" kern="1200" dirty="0" smtClean="0">
                <a:solidFill>
                  <a:schemeClr val="tx1"/>
                </a:solidFill>
                <a:effectLst/>
                <a:latin typeface="+mn-lt"/>
                <a:ea typeface="+mn-ea"/>
                <a:cs typeface="+mn-cs"/>
              </a:rPr>
              <a:t> a zároveň je bude možné snadněji regenerovat [3, 5]. Jako rozpouštědla jsou nejčastěji používány </a:t>
            </a:r>
            <a:r>
              <a:rPr lang="cs-CZ" sz="1200" kern="1200" dirty="0" err="1" smtClean="0">
                <a:solidFill>
                  <a:schemeClr val="tx1"/>
                </a:solidFill>
                <a:effectLst/>
                <a:latin typeface="+mn-lt"/>
                <a:ea typeface="+mn-ea"/>
                <a:cs typeface="+mn-cs"/>
              </a:rPr>
              <a:t>monoethanolamin</a:t>
            </a:r>
            <a:r>
              <a:rPr lang="cs-CZ" sz="1200" kern="1200" dirty="0" smtClean="0">
                <a:solidFill>
                  <a:schemeClr val="tx1"/>
                </a:solidFill>
                <a:effectLst/>
                <a:latin typeface="+mn-lt"/>
                <a:ea typeface="+mn-ea"/>
                <a:cs typeface="+mn-cs"/>
              </a:rPr>
              <a:t> (MEA), </a:t>
            </a:r>
            <a:r>
              <a:rPr lang="cs-CZ" sz="1200" kern="1200" dirty="0" err="1" smtClean="0">
                <a:solidFill>
                  <a:schemeClr val="tx1"/>
                </a:solidFill>
                <a:effectLst/>
                <a:latin typeface="+mn-lt"/>
                <a:ea typeface="+mn-ea"/>
                <a:cs typeface="+mn-cs"/>
              </a:rPr>
              <a:t>diethanolamin</a:t>
            </a:r>
            <a:r>
              <a:rPr lang="cs-CZ" sz="1200" kern="1200" dirty="0" smtClean="0">
                <a:solidFill>
                  <a:schemeClr val="tx1"/>
                </a:solidFill>
                <a:effectLst/>
                <a:latin typeface="+mn-lt"/>
                <a:ea typeface="+mn-ea"/>
                <a:cs typeface="+mn-cs"/>
              </a:rPr>
              <a:t> (DEA) a </a:t>
            </a:r>
            <a:r>
              <a:rPr lang="cs-CZ" sz="1200" kern="1200" dirty="0" err="1" smtClean="0">
                <a:solidFill>
                  <a:schemeClr val="tx1"/>
                </a:solidFill>
                <a:effectLst/>
                <a:latin typeface="+mn-lt"/>
                <a:ea typeface="+mn-ea"/>
                <a:cs typeface="+mn-cs"/>
              </a:rPr>
              <a:t>methyldiethanolamin</a:t>
            </a:r>
            <a:r>
              <a:rPr lang="cs-CZ" sz="1200" kern="1200" dirty="0" smtClean="0">
                <a:solidFill>
                  <a:schemeClr val="tx1"/>
                </a:solidFill>
                <a:effectLst/>
                <a:latin typeface="+mn-lt"/>
                <a:ea typeface="+mn-ea"/>
                <a:cs typeface="+mn-cs"/>
              </a:rPr>
              <a:t> (MDEA). Další rozpouštědla, která by bylo možné použít, jsou například piperazin nebo amoniak [6, 7, 8]. Jednou z nevýhod procesu je energetická náročnost kvůli spotřebě velkého množství energie na regeneraci rozpouštědla [9]. Samotná regenerace nasyceného rozpouštědla probíhá při teplotách 100 – 120 °C, kdy uvolněná vodní pára zkondenzuje a ze stripovací kolony odchází čistý CO</a:t>
            </a:r>
            <a:r>
              <a:rPr lang="cs-CZ" sz="1200" kern="1200" baseline="-25000" dirty="0" smtClean="0">
                <a:solidFill>
                  <a:schemeClr val="tx1"/>
                </a:solidFill>
                <a:effectLst/>
                <a:latin typeface="+mn-lt"/>
                <a:ea typeface="+mn-ea"/>
                <a:cs typeface="+mn-cs"/>
              </a:rPr>
              <a:t>2</a:t>
            </a:r>
            <a:r>
              <a:rPr lang="cs-CZ" sz="1200" kern="1200" dirty="0" smtClean="0">
                <a:solidFill>
                  <a:schemeClr val="tx1"/>
                </a:solidFill>
                <a:effectLst/>
                <a:latin typeface="+mn-lt"/>
                <a:ea typeface="+mn-ea"/>
                <a:cs typeface="+mn-cs"/>
              </a:rPr>
              <a:t> [5].</a:t>
            </a:r>
          </a:p>
          <a:p>
            <a:r>
              <a:rPr lang="cs-CZ" sz="1200" kern="1200" dirty="0" smtClean="0">
                <a:solidFill>
                  <a:schemeClr val="tx1"/>
                </a:solidFill>
                <a:effectLst/>
                <a:latin typeface="+mn-lt"/>
                <a:ea typeface="+mn-ea"/>
                <a:cs typeface="+mn-cs"/>
              </a:rPr>
              <a:t>Jako nadějná technologie pro účinné zachytávání oxidu uhličitého ze spalin se jeví adsorpce. Pro proces separace oxidu uhličitého ze spalin je potřeba zvolit vhodný adsorpční materiál, který má vysokou sorpční kapacitu, selektivitu, životnost a lze ho snadno regenerovat. Uhlíkaté adsorpční materiály mají vynikající vlastnosti a pro svou hydrofobní povahu mají vynikající selektivitu ve vlhkém prostředí spalin [10, 11]. Důležitou roli v procesu adsorpce CO</a:t>
            </a:r>
            <a:r>
              <a:rPr lang="cs-CZ" sz="1200" kern="1200" baseline="-25000" dirty="0" smtClean="0">
                <a:solidFill>
                  <a:schemeClr val="tx1"/>
                </a:solidFill>
                <a:effectLst/>
                <a:latin typeface="+mn-lt"/>
                <a:ea typeface="+mn-ea"/>
                <a:cs typeface="+mn-cs"/>
              </a:rPr>
              <a:t>2</a:t>
            </a:r>
            <a:r>
              <a:rPr lang="cs-CZ" sz="1200" kern="1200" dirty="0" smtClean="0">
                <a:solidFill>
                  <a:schemeClr val="tx1"/>
                </a:solidFill>
                <a:effectLst/>
                <a:latin typeface="+mn-lt"/>
                <a:ea typeface="+mn-ea"/>
                <a:cs typeface="+mn-cs"/>
              </a:rPr>
              <a:t> hrají především interakce </a:t>
            </a:r>
            <a:r>
              <a:rPr lang="cs-CZ" sz="1200" kern="1200" dirty="0" err="1" smtClean="0">
                <a:solidFill>
                  <a:schemeClr val="tx1"/>
                </a:solidFill>
                <a:effectLst/>
                <a:latin typeface="+mn-lt"/>
                <a:ea typeface="+mn-ea"/>
                <a:cs typeface="+mn-cs"/>
              </a:rPr>
              <a:t>adsorptivu</a:t>
            </a:r>
            <a:r>
              <a:rPr lang="cs-CZ" sz="1200" kern="1200" dirty="0" smtClean="0">
                <a:solidFill>
                  <a:schemeClr val="tx1"/>
                </a:solidFill>
                <a:effectLst/>
                <a:latin typeface="+mn-lt"/>
                <a:ea typeface="+mn-ea"/>
                <a:cs typeface="+mn-cs"/>
              </a:rPr>
              <a:t> (CO</a:t>
            </a:r>
            <a:r>
              <a:rPr lang="cs-CZ" sz="1200" kern="1200" baseline="-25000" dirty="0" smtClean="0">
                <a:solidFill>
                  <a:schemeClr val="tx1"/>
                </a:solidFill>
                <a:effectLst/>
                <a:latin typeface="+mn-lt"/>
                <a:ea typeface="+mn-ea"/>
                <a:cs typeface="+mn-cs"/>
              </a:rPr>
              <a:t>2</a:t>
            </a:r>
            <a:r>
              <a:rPr lang="cs-CZ" sz="1200" kern="1200" dirty="0" smtClean="0">
                <a:solidFill>
                  <a:schemeClr val="tx1"/>
                </a:solidFill>
                <a:effectLst/>
                <a:latin typeface="+mn-lt"/>
                <a:ea typeface="+mn-ea"/>
                <a:cs typeface="+mn-cs"/>
              </a:rPr>
              <a:t>) a adsorbentu [12]. Tyto adsorpční materiály saturované CO</a:t>
            </a:r>
            <a:r>
              <a:rPr lang="cs-CZ" sz="1200" kern="1200" baseline="-25000" dirty="0" smtClean="0">
                <a:solidFill>
                  <a:schemeClr val="tx1"/>
                </a:solidFill>
                <a:effectLst/>
                <a:latin typeface="+mn-lt"/>
                <a:ea typeface="+mn-ea"/>
                <a:cs typeface="+mn-cs"/>
              </a:rPr>
              <a:t>2</a:t>
            </a:r>
            <a:r>
              <a:rPr lang="cs-CZ" sz="1200" kern="1200" dirty="0" smtClean="0">
                <a:solidFill>
                  <a:schemeClr val="tx1"/>
                </a:solidFill>
                <a:effectLst/>
                <a:latin typeface="+mn-lt"/>
                <a:ea typeface="+mn-ea"/>
                <a:cs typeface="+mn-cs"/>
              </a:rPr>
              <a:t> lze regenerovat buď zahříváním, tedy technologií TSA (</a:t>
            </a:r>
            <a:r>
              <a:rPr lang="cs-CZ" sz="1200" kern="1200" dirty="0" err="1" smtClean="0">
                <a:solidFill>
                  <a:schemeClr val="tx1"/>
                </a:solidFill>
                <a:effectLst/>
                <a:latin typeface="+mn-lt"/>
                <a:ea typeface="+mn-ea"/>
                <a:cs typeface="+mn-cs"/>
              </a:rPr>
              <a:t>Temperature</a:t>
            </a:r>
            <a:r>
              <a:rPr lang="cs-CZ" sz="1200" kern="1200" dirty="0" smtClean="0">
                <a:solidFill>
                  <a:schemeClr val="tx1"/>
                </a:solidFill>
                <a:effectLst/>
                <a:latin typeface="+mn-lt"/>
                <a:ea typeface="+mn-ea"/>
                <a:cs typeface="+mn-cs"/>
              </a:rPr>
              <a:t> Swing </a:t>
            </a:r>
            <a:r>
              <a:rPr lang="cs-CZ" sz="1200" kern="1200" dirty="0" err="1" smtClean="0">
                <a:solidFill>
                  <a:schemeClr val="tx1"/>
                </a:solidFill>
                <a:effectLst/>
                <a:latin typeface="+mn-lt"/>
                <a:ea typeface="+mn-ea"/>
                <a:cs typeface="+mn-cs"/>
              </a:rPr>
              <a:t>Adsorption</a:t>
            </a:r>
            <a:r>
              <a:rPr lang="cs-CZ" sz="1200" kern="1200" dirty="0" smtClean="0">
                <a:solidFill>
                  <a:schemeClr val="tx1"/>
                </a:solidFill>
                <a:effectLst/>
                <a:latin typeface="+mn-lt"/>
                <a:ea typeface="+mn-ea"/>
                <a:cs typeface="+mn-cs"/>
              </a:rPr>
              <a:t>) nebo snížením tlaku PSA (</a:t>
            </a:r>
            <a:r>
              <a:rPr lang="cs-CZ" sz="1200" kern="1200" dirty="0" err="1" smtClean="0">
                <a:solidFill>
                  <a:schemeClr val="tx1"/>
                </a:solidFill>
                <a:effectLst/>
                <a:latin typeface="+mn-lt"/>
                <a:ea typeface="+mn-ea"/>
                <a:cs typeface="+mn-cs"/>
              </a:rPr>
              <a:t>Pressure</a:t>
            </a:r>
            <a:r>
              <a:rPr lang="cs-CZ" sz="1200" kern="1200" dirty="0" smtClean="0">
                <a:solidFill>
                  <a:schemeClr val="tx1"/>
                </a:solidFill>
                <a:effectLst/>
                <a:latin typeface="+mn-lt"/>
                <a:ea typeface="+mn-ea"/>
                <a:cs typeface="+mn-cs"/>
              </a:rPr>
              <a:t> Swing </a:t>
            </a:r>
            <a:r>
              <a:rPr lang="cs-CZ" sz="1200" kern="1200" dirty="0" err="1" smtClean="0">
                <a:solidFill>
                  <a:schemeClr val="tx1"/>
                </a:solidFill>
                <a:effectLst/>
                <a:latin typeface="+mn-lt"/>
                <a:ea typeface="+mn-ea"/>
                <a:cs typeface="+mn-cs"/>
              </a:rPr>
              <a:t>Adsorption</a:t>
            </a:r>
            <a:r>
              <a:rPr lang="cs-CZ" sz="1200" kern="1200" dirty="0" smtClean="0">
                <a:solidFill>
                  <a:schemeClr val="tx1"/>
                </a:solidFill>
                <a:effectLst/>
                <a:latin typeface="+mn-lt"/>
                <a:ea typeface="+mn-ea"/>
                <a:cs typeface="+mn-cs"/>
              </a:rPr>
              <a:t>). Pokud mají spaliny nízký obsah oxidu uhličitého, může být použit proces </a:t>
            </a:r>
            <a:r>
              <a:rPr lang="cs-CZ" sz="1200" kern="1200" dirty="0" err="1" smtClean="0">
                <a:solidFill>
                  <a:schemeClr val="tx1"/>
                </a:solidFill>
                <a:effectLst/>
                <a:latin typeface="+mn-lt"/>
                <a:ea typeface="+mn-ea"/>
                <a:cs typeface="+mn-cs"/>
              </a:rPr>
              <a:t>Temperature</a:t>
            </a:r>
            <a:r>
              <a:rPr lang="cs-CZ" sz="1200" kern="1200" dirty="0" smtClean="0">
                <a:solidFill>
                  <a:schemeClr val="tx1"/>
                </a:solidFill>
                <a:effectLst/>
                <a:latin typeface="+mn-lt"/>
                <a:ea typeface="+mn-ea"/>
                <a:cs typeface="+mn-cs"/>
              </a:rPr>
              <a:t> Swing </a:t>
            </a:r>
            <a:r>
              <a:rPr lang="cs-CZ" sz="1200" kern="1200" dirty="0" err="1" smtClean="0">
                <a:solidFill>
                  <a:schemeClr val="tx1"/>
                </a:solidFill>
                <a:effectLst/>
                <a:latin typeface="+mn-lt"/>
                <a:ea typeface="+mn-ea"/>
                <a:cs typeface="+mn-cs"/>
              </a:rPr>
              <a:t>Adsorption</a:t>
            </a:r>
            <a:r>
              <a:rPr lang="cs-CZ" sz="1200" kern="1200" dirty="0" smtClean="0">
                <a:solidFill>
                  <a:schemeClr val="tx1"/>
                </a:solidFill>
                <a:effectLst/>
                <a:latin typeface="+mn-lt"/>
                <a:ea typeface="+mn-ea"/>
                <a:cs typeface="+mn-cs"/>
              </a:rPr>
              <a:t>, ale hlavní nevýhodou tohoto procesu je relativně dlouhá doba potřebná pro desorpční cykly.</a:t>
            </a:r>
          </a:p>
          <a:p>
            <a:r>
              <a:rPr lang="cs-CZ" sz="1200" kern="1200" dirty="0" smtClean="0">
                <a:solidFill>
                  <a:schemeClr val="tx1"/>
                </a:solidFill>
                <a:effectLst/>
                <a:latin typeface="+mn-lt"/>
                <a:ea typeface="+mn-ea"/>
                <a:cs typeface="+mn-cs"/>
              </a:rPr>
              <a:t>Samotný proces adsorpce na pevných adsorbentech je méně energeticky náročný než záchyt pomocí aminů. Materiály vhodné pro záchyt oxidu uhličitého jsou stále zkoumány, mezi běžně dostupné patří aktivní uhlí, silikagel, </a:t>
            </a:r>
            <a:r>
              <a:rPr lang="cs-CZ" sz="1200" kern="1200" dirty="0" err="1" smtClean="0">
                <a:solidFill>
                  <a:schemeClr val="tx1"/>
                </a:solidFill>
                <a:effectLst/>
                <a:latin typeface="+mn-lt"/>
                <a:ea typeface="+mn-ea"/>
                <a:cs typeface="+mn-cs"/>
              </a:rPr>
              <a:t>alumina</a:t>
            </a:r>
            <a:r>
              <a:rPr lang="cs-CZ" sz="1200" kern="1200" dirty="0" smtClean="0">
                <a:solidFill>
                  <a:schemeClr val="tx1"/>
                </a:solidFill>
                <a:effectLst/>
                <a:latin typeface="+mn-lt"/>
                <a:ea typeface="+mn-ea"/>
                <a:cs typeface="+mn-cs"/>
              </a:rPr>
              <a:t> a zeolity.  Využití impregnovaného silikagelu pro sorpci oxidu uhličitého ze spalin se pro jeho vysokou sorpční kapacitu pro CO</a:t>
            </a:r>
            <a:r>
              <a:rPr lang="cs-CZ" sz="1200" kern="1200" baseline="-25000" dirty="0" smtClean="0">
                <a:solidFill>
                  <a:schemeClr val="tx1"/>
                </a:solidFill>
                <a:effectLst/>
                <a:latin typeface="+mn-lt"/>
                <a:ea typeface="+mn-ea"/>
                <a:cs typeface="+mn-cs"/>
              </a:rPr>
              <a:t>2</a:t>
            </a:r>
            <a:r>
              <a:rPr lang="cs-CZ" sz="1200" kern="1200" dirty="0" smtClean="0">
                <a:solidFill>
                  <a:schemeClr val="tx1"/>
                </a:solidFill>
                <a:effectLst/>
                <a:latin typeface="+mn-lt"/>
                <a:ea typeface="+mn-ea"/>
                <a:cs typeface="+mn-cs"/>
              </a:rPr>
              <a:t> jeví jako jedna z vhodných možností záchytu. </a:t>
            </a:r>
          </a:p>
          <a:p>
            <a:r>
              <a:rPr lang="cs-CZ" sz="1200" kern="1200" dirty="0" smtClean="0">
                <a:solidFill>
                  <a:schemeClr val="tx1"/>
                </a:solidFill>
                <a:effectLst/>
                <a:latin typeface="+mn-lt"/>
                <a:ea typeface="+mn-ea"/>
                <a:cs typeface="+mn-cs"/>
              </a:rPr>
              <a:t>V některých případech nejsou sorpční vlastnosti adsorpčního materiálu pro CO</a:t>
            </a:r>
            <a:r>
              <a:rPr lang="cs-CZ" sz="1200" kern="1200" baseline="-25000" dirty="0" smtClean="0">
                <a:solidFill>
                  <a:schemeClr val="tx1"/>
                </a:solidFill>
                <a:effectLst/>
                <a:latin typeface="+mn-lt"/>
                <a:ea typeface="+mn-ea"/>
                <a:cs typeface="+mn-cs"/>
              </a:rPr>
              <a:t>2</a:t>
            </a:r>
            <a:r>
              <a:rPr lang="cs-CZ" sz="1200" kern="1200" dirty="0" smtClean="0">
                <a:solidFill>
                  <a:schemeClr val="tx1"/>
                </a:solidFill>
                <a:effectLst/>
                <a:latin typeface="+mn-lt"/>
                <a:ea typeface="+mn-ea"/>
                <a:cs typeface="+mn-cs"/>
              </a:rPr>
              <a:t> dostatečné, a proto je vhodné nějakým způsobem vylepšit specifické interakce adsorbent – </a:t>
            </a:r>
            <a:r>
              <a:rPr lang="cs-CZ" sz="1200" kern="1200" dirty="0" err="1" smtClean="0">
                <a:solidFill>
                  <a:schemeClr val="tx1"/>
                </a:solidFill>
                <a:effectLst/>
                <a:latin typeface="+mn-lt"/>
                <a:ea typeface="+mn-ea"/>
                <a:cs typeface="+mn-cs"/>
              </a:rPr>
              <a:t>adsorptiv</a:t>
            </a:r>
            <a:r>
              <a:rPr lang="cs-CZ" sz="1200" kern="1200" dirty="0" smtClean="0">
                <a:solidFill>
                  <a:schemeClr val="tx1"/>
                </a:solidFill>
                <a:effectLst/>
                <a:latin typeface="+mn-lt"/>
                <a:ea typeface="+mn-ea"/>
                <a:cs typeface="+mn-cs"/>
              </a:rPr>
              <a:t>. Jedním ze způsobů je zabudování více dusíkatých funkčních skupin do sorpčního materiálu. Slibně vypadá změna povrchu porézního materiálu po impregnaci polymerním aminem, například </a:t>
            </a:r>
            <a:r>
              <a:rPr lang="cs-CZ" sz="1200" kern="1200" dirty="0" err="1" smtClean="0">
                <a:solidFill>
                  <a:schemeClr val="tx1"/>
                </a:solidFill>
                <a:effectLst/>
                <a:latin typeface="+mn-lt"/>
                <a:ea typeface="+mn-ea"/>
                <a:cs typeface="+mn-cs"/>
              </a:rPr>
              <a:t>polyethyliminem</a:t>
            </a:r>
            <a:r>
              <a:rPr lang="cs-CZ" sz="1200" kern="1200" dirty="0" smtClean="0">
                <a:solidFill>
                  <a:schemeClr val="tx1"/>
                </a:solidFill>
                <a:effectLst/>
                <a:latin typeface="+mn-lt"/>
                <a:ea typeface="+mn-ea"/>
                <a:cs typeface="+mn-cs"/>
              </a:rPr>
              <a:t> [13, 14, 15].</a:t>
            </a:r>
          </a:p>
          <a:p>
            <a:endParaRPr lang="cs-CZ" sz="1200" kern="1200" dirty="0" smtClean="0">
              <a:solidFill>
                <a:schemeClr val="tx1"/>
              </a:solidFill>
              <a:effectLst/>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04899376-8A79-4719-ACEC-C6E45001D949}" type="slidenum">
              <a:rPr lang="cs-CZ" smtClean="0"/>
              <a:t>3</a:t>
            </a:fld>
            <a:endParaRPr lang="cs-CZ"/>
          </a:p>
        </p:txBody>
      </p:sp>
    </p:spTree>
    <p:extLst>
      <p:ext uri="{BB962C8B-B14F-4D97-AF65-F5344CB8AC3E}">
        <p14:creationId xmlns:p14="http://schemas.microsoft.com/office/powerpoint/2010/main" val="3969343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smtClean="0">
                <a:solidFill>
                  <a:schemeClr val="tx1"/>
                </a:solidFill>
                <a:effectLst/>
                <a:latin typeface="+mn-lt"/>
                <a:ea typeface="+mn-ea"/>
                <a:cs typeface="+mn-cs"/>
              </a:rPr>
              <a:t>Během laboratorních experimentů byly testovány možnosti přípravy sorbentů impregnovaných vhodnými činidly za účelem zvýšení jejich sorpční kapacity pro CO</a:t>
            </a:r>
            <a:r>
              <a:rPr lang="cs-CZ" sz="1200" kern="1200" baseline="-25000" dirty="0" smtClean="0">
                <a:solidFill>
                  <a:schemeClr val="tx1"/>
                </a:solidFill>
                <a:effectLst/>
                <a:latin typeface="+mn-lt"/>
                <a:ea typeface="+mn-ea"/>
                <a:cs typeface="+mn-cs"/>
              </a:rPr>
              <a:t>2</a:t>
            </a:r>
            <a:r>
              <a:rPr lang="cs-CZ" sz="1200" kern="1200" dirty="0" smtClean="0">
                <a:solidFill>
                  <a:schemeClr val="tx1"/>
                </a:solidFill>
                <a:effectLst/>
                <a:latin typeface="+mn-lt"/>
                <a:ea typeface="+mn-ea"/>
                <a:cs typeface="+mn-cs"/>
              </a:rPr>
              <a:t>. Jako impregnační činidlo byl na základě literární rešerše vybrán </a:t>
            </a:r>
            <a:r>
              <a:rPr lang="cs-CZ" sz="1200" kern="1200" dirty="0" err="1" smtClean="0">
                <a:solidFill>
                  <a:schemeClr val="tx1"/>
                </a:solidFill>
                <a:effectLst/>
                <a:latin typeface="+mn-lt"/>
                <a:ea typeface="+mn-ea"/>
                <a:cs typeface="+mn-cs"/>
              </a:rPr>
              <a:t>polyethylenimin</a:t>
            </a:r>
            <a:r>
              <a:rPr lang="cs-CZ" sz="1200" kern="1200" dirty="0" smtClean="0">
                <a:solidFill>
                  <a:schemeClr val="tx1"/>
                </a:solidFill>
                <a:effectLst/>
                <a:latin typeface="+mn-lt"/>
                <a:ea typeface="+mn-ea"/>
                <a:cs typeface="+mn-cs"/>
              </a:rPr>
              <a:t> (PEI). Původní vzorky sorbentu i vzorky impregnované PEI byly následně testovány na sorpci CO</a:t>
            </a:r>
            <a:r>
              <a:rPr lang="cs-CZ" sz="1200" kern="1200" baseline="-25000" dirty="0" smtClean="0">
                <a:solidFill>
                  <a:schemeClr val="tx1"/>
                </a:solidFill>
                <a:effectLst/>
                <a:latin typeface="+mn-lt"/>
                <a:ea typeface="+mn-ea"/>
                <a:cs typeface="+mn-cs"/>
              </a:rPr>
              <a:t>2</a:t>
            </a:r>
            <a:r>
              <a:rPr lang="cs-CZ" sz="1200" kern="1200" dirty="0" smtClean="0">
                <a:solidFill>
                  <a:schemeClr val="tx1"/>
                </a:solidFill>
                <a:effectLst/>
                <a:latin typeface="+mn-lt"/>
                <a:ea typeface="+mn-ea"/>
                <a:cs typeface="+mn-cs"/>
              </a:rPr>
              <a:t> z modelových směsí s použitím gravimetrické testovací metody. Jako adsorpční materiál pro postup impregnace byl použit </a:t>
            </a:r>
            <a:r>
              <a:rPr lang="cs-CZ" sz="1200" kern="1200" dirty="0" err="1" smtClean="0">
                <a:solidFill>
                  <a:schemeClr val="tx1"/>
                </a:solidFill>
                <a:effectLst/>
                <a:latin typeface="+mn-lt"/>
                <a:ea typeface="+mn-ea"/>
                <a:cs typeface="+mn-cs"/>
              </a:rPr>
              <a:t>široceporézní</a:t>
            </a:r>
            <a:r>
              <a:rPr lang="cs-CZ" sz="1200" kern="1200" dirty="0" smtClean="0">
                <a:solidFill>
                  <a:schemeClr val="tx1"/>
                </a:solidFill>
                <a:effectLst/>
                <a:latin typeface="+mn-lt"/>
                <a:ea typeface="+mn-ea"/>
                <a:cs typeface="+mn-cs"/>
              </a:rPr>
              <a:t> silikagel s označením SGR 50 od firmy </a:t>
            </a:r>
            <a:r>
              <a:rPr lang="cs-CZ" sz="1200" kern="1200" dirty="0" err="1" smtClean="0">
                <a:solidFill>
                  <a:schemeClr val="tx1"/>
                </a:solidFill>
                <a:effectLst/>
                <a:latin typeface="+mn-lt"/>
                <a:ea typeface="+mn-ea"/>
                <a:cs typeface="+mn-cs"/>
              </a:rPr>
              <a:t>Silcarbon</a:t>
            </a:r>
            <a:r>
              <a:rPr lang="cs-CZ" sz="1200" kern="1200" dirty="0" smtClean="0">
                <a:solidFill>
                  <a:schemeClr val="tx1"/>
                </a:solidFill>
                <a:effectLst/>
                <a:latin typeface="+mn-lt"/>
                <a:ea typeface="+mn-ea"/>
                <a:cs typeface="+mn-cs"/>
              </a:rPr>
              <a:t> </a:t>
            </a:r>
            <a:r>
              <a:rPr lang="cs-CZ" sz="1200" kern="1200" dirty="0" err="1" smtClean="0">
                <a:solidFill>
                  <a:schemeClr val="tx1"/>
                </a:solidFill>
                <a:effectLst/>
                <a:latin typeface="+mn-lt"/>
                <a:ea typeface="+mn-ea"/>
                <a:cs typeface="+mn-cs"/>
              </a:rPr>
              <a:t>Aktivkohle</a:t>
            </a:r>
            <a:r>
              <a:rPr lang="cs-CZ" sz="1200" kern="1200" dirty="0" smtClean="0">
                <a:solidFill>
                  <a:schemeClr val="tx1"/>
                </a:solidFill>
                <a:effectLst/>
                <a:latin typeface="+mn-lt"/>
                <a:ea typeface="+mn-ea"/>
                <a:cs typeface="+mn-cs"/>
              </a:rPr>
              <a:t>. Pro samotný postup impregnace byl použit </a:t>
            </a:r>
            <a:r>
              <a:rPr lang="cs-CZ" sz="1200" kern="1200" dirty="0" err="1" smtClean="0">
                <a:solidFill>
                  <a:schemeClr val="tx1"/>
                </a:solidFill>
                <a:effectLst/>
                <a:latin typeface="+mn-lt"/>
                <a:ea typeface="+mn-ea"/>
                <a:cs typeface="+mn-cs"/>
              </a:rPr>
              <a:t>polyethylenimin</a:t>
            </a:r>
            <a:r>
              <a:rPr lang="cs-CZ" sz="1200" kern="1200" dirty="0" smtClean="0">
                <a:solidFill>
                  <a:schemeClr val="tx1"/>
                </a:solidFill>
                <a:effectLst/>
                <a:latin typeface="+mn-lt"/>
                <a:ea typeface="+mn-ea"/>
                <a:cs typeface="+mn-cs"/>
              </a:rPr>
              <a:t> (PEI), </a:t>
            </a:r>
            <a:r>
              <a:rPr lang="cs-CZ" sz="1200" kern="1200" dirty="0" err="1" smtClean="0">
                <a:solidFill>
                  <a:schemeClr val="tx1"/>
                </a:solidFill>
                <a:effectLst/>
                <a:latin typeface="+mn-lt"/>
                <a:ea typeface="+mn-ea"/>
                <a:cs typeface="+mn-cs"/>
              </a:rPr>
              <a:t>M</a:t>
            </a:r>
            <a:r>
              <a:rPr lang="cs-CZ" sz="1200" kern="1200" baseline="-25000" dirty="0" err="1" smtClean="0">
                <a:solidFill>
                  <a:schemeClr val="tx1"/>
                </a:solidFill>
                <a:effectLst/>
                <a:latin typeface="+mn-lt"/>
                <a:ea typeface="+mn-ea"/>
                <a:cs typeface="+mn-cs"/>
              </a:rPr>
              <a:t>r</a:t>
            </a:r>
            <a:r>
              <a:rPr lang="cs-CZ" sz="1200" kern="1200" dirty="0" smtClean="0">
                <a:solidFill>
                  <a:schemeClr val="tx1"/>
                </a:solidFill>
                <a:effectLst/>
                <a:latin typeface="+mn-lt"/>
                <a:ea typeface="+mn-ea"/>
                <a:cs typeface="+mn-cs"/>
              </a:rPr>
              <a:t> = 600 g/mol a </a:t>
            </a:r>
            <a:r>
              <a:rPr lang="cs-CZ" sz="1200" kern="1200" dirty="0" err="1" smtClean="0">
                <a:solidFill>
                  <a:schemeClr val="tx1"/>
                </a:solidFill>
                <a:effectLst/>
                <a:latin typeface="+mn-lt"/>
                <a:ea typeface="+mn-ea"/>
                <a:cs typeface="+mn-cs"/>
              </a:rPr>
              <a:t>methanol</a:t>
            </a:r>
            <a:r>
              <a:rPr lang="cs-CZ" sz="1200" kern="1200" dirty="0" smtClean="0">
                <a:solidFill>
                  <a:schemeClr val="tx1"/>
                </a:solidFill>
                <a:effectLst/>
                <a:latin typeface="+mn-lt"/>
                <a:ea typeface="+mn-ea"/>
                <a:cs typeface="+mn-cs"/>
              </a:rPr>
              <a:t>, tyto chemikálie byly dodány firmou Sigma </a:t>
            </a:r>
            <a:r>
              <a:rPr lang="cs-CZ" sz="1200" kern="1200" dirty="0" err="1" smtClean="0">
                <a:solidFill>
                  <a:schemeClr val="tx1"/>
                </a:solidFill>
                <a:effectLst/>
                <a:latin typeface="+mn-lt"/>
                <a:ea typeface="+mn-ea"/>
                <a:cs typeface="+mn-cs"/>
              </a:rPr>
              <a:t>Aldrich</a:t>
            </a:r>
            <a:r>
              <a:rPr lang="cs-CZ" sz="1200" kern="1200" dirty="0" smtClean="0">
                <a:solidFill>
                  <a:schemeClr val="tx1"/>
                </a:solidFill>
                <a:effectLst/>
                <a:latin typeface="+mn-lt"/>
                <a:ea typeface="+mn-ea"/>
                <a:cs typeface="+mn-cs"/>
              </a:rPr>
              <a:t>.</a:t>
            </a:r>
            <a:endParaRPr lang="cs-CZ" dirty="0"/>
          </a:p>
        </p:txBody>
      </p:sp>
      <p:sp>
        <p:nvSpPr>
          <p:cNvPr id="4" name="Zástupný symbol pro číslo snímku 3"/>
          <p:cNvSpPr>
            <a:spLocks noGrp="1"/>
          </p:cNvSpPr>
          <p:nvPr>
            <p:ph type="sldNum" sz="quarter" idx="10"/>
          </p:nvPr>
        </p:nvSpPr>
        <p:spPr/>
        <p:txBody>
          <a:bodyPr/>
          <a:lstStyle/>
          <a:p>
            <a:fld id="{04899376-8A79-4719-ACEC-C6E45001D949}" type="slidenum">
              <a:rPr lang="cs-CZ" smtClean="0"/>
              <a:t>4</a:t>
            </a:fld>
            <a:endParaRPr lang="cs-CZ"/>
          </a:p>
        </p:txBody>
      </p:sp>
    </p:spTree>
    <p:extLst>
      <p:ext uri="{BB962C8B-B14F-4D97-AF65-F5344CB8AC3E}">
        <p14:creationId xmlns:p14="http://schemas.microsoft.com/office/powerpoint/2010/main" val="3969343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smtClean="0">
                <a:solidFill>
                  <a:schemeClr val="tx1"/>
                </a:solidFill>
                <a:effectLst/>
                <a:latin typeface="+mn-lt"/>
                <a:ea typeface="+mn-ea"/>
                <a:cs typeface="+mn-cs"/>
              </a:rPr>
              <a:t>Během laboratorních experimentů byly testovány možnosti přípravy sorbentů impregnovaných vhodnými činidly za účelem zvýšení jejich sorpční kapacity pro CO</a:t>
            </a:r>
            <a:r>
              <a:rPr lang="cs-CZ" sz="1200" kern="1200" baseline="-25000" dirty="0" smtClean="0">
                <a:solidFill>
                  <a:schemeClr val="tx1"/>
                </a:solidFill>
                <a:effectLst/>
                <a:latin typeface="+mn-lt"/>
                <a:ea typeface="+mn-ea"/>
                <a:cs typeface="+mn-cs"/>
              </a:rPr>
              <a:t>2</a:t>
            </a:r>
            <a:r>
              <a:rPr lang="cs-CZ" sz="1200" kern="1200" dirty="0" smtClean="0">
                <a:solidFill>
                  <a:schemeClr val="tx1"/>
                </a:solidFill>
                <a:effectLst/>
                <a:latin typeface="+mn-lt"/>
                <a:ea typeface="+mn-ea"/>
                <a:cs typeface="+mn-cs"/>
              </a:rPr>
              <a:t>. Jako impregnační činidlo byl na základě literární rešerše vybrán </a:t>
            </a:r>
            <a:r>
              <a:rPr lang="cs-CZ" sz="1200" kern="1200" dirty="0" err="1" smtClean="0">
                <a:solidFill>
                  <a:schemeClr val="tx1"/>
                </a:solidFill>
                <a:effectLst/>
                <a:latin typeface="+mn-lt"/>
                <a:ea typeface="+mn-ea"/>
                <a:cs typeface="+mn-cs"/>
              </a:rPr>
              <a:t>polyethylenimin</a:t>
            </a:r>
            <a:r>
              <a:rPr lang="cs-CZ" sz="1200" kern="1200" dirty="0" smtClean="0">
                <a:solidFill>
                  <a:schemeClr val="tx1"/>
                </a:solidFill>
                <a:effectLst/>
                <a:latin typeface="+mn-lt"/>
                <a:ea typeface="+mn-ea"/>
                <a:cs typeface="+mn-cs"/>
              </a:rPr>
              <a:t> (PEI). Původní vzorky sorbentu i vzorky impregnované PEI byly následně testovány na sorpci CO</a:t>
            </a:r>
            <a:r>
              <a:rPr lang="cs-CZ" sz="1200" kern="1200" baseline="-25000" dirty="0" smtClean="0">
                <a:solidFill>
                  <a:schemeClr val="tx1"/>
                </a:solidFill>
                <a:effectLst/>
                <a:latin typeface="+mn-lt"/>
                <a:ea typeface="+mn-ea"/>
                <a:cs typeface="+mn-cs"/>
              </a:rPr>
              <a:t>2</a:t>
            </a:r>
            <a:r>
              <a:rPr lang="cs-CZ" sz="1200" kern="1200" dirty="0" smtClean="0">
                <a:solidFill>
                  <a:schemeClr val="tx1"/>
                </a:solidFill>
                <a:effectLst/>
                <a:latin typeface="+mn-lt"/>
                <a:ea typeface="+mn-ea"/>
                <a:cs typeface="+mn-cs"/>
              </a:rPr>
              <a:t> z modelových směsí s použitím gravimetrické testovací metody. Jako adsorpční materiál pro postup impregnace byl použit </a:t>
            </a:r>
            <a:r>
              <a:rPr lang="cs-CZ" sz="1200" kern="1200" dirty="0" err="1" smtClean="0">
                <a:solidFill>
                  <a:schemeClr val="tx1"/>
                </a:solidFill>
                <a:effectLst/>
                <a:latin typeface="+mn-lt"/>
                <a:ea typeface="+mn-ea"/>
                <a:cs typeface="+mn-cs"/>
              </a:rPr>
              <a:t>široceporézní</a:t>
            </a:r>
            <a:r>
              <a:rPr lang="cs-CZ" sz="1200" kern="1200" dirty="0" smtClean="0">
                <a:solidFill>
                  <a:schemeClr val="tx1"/>
                </a:solidFill>
                <a:effectLst/>
                <a:latin typeface="+mn-lt"/>
                <a:ea typeface="+mn-ea"/>
                <a:cs typeface="+mn-cs"/>
              </a:rPr>
              <a:t> silikagel s označením SGR 50 od firmy </a:t>
            </a:r>
            <a:r>
              <a:rPr lang="cs-CZ" sz="1200" kern="1200" dirty="0" err="1" smtClean="0">
                <a:solidFill>
                  <a:schemeClr val="tx1"/>
                </a:solidFill>
                <a:effectLst/>
                <a:latin typeface="+mn-lt"/>
                <a:ea typeface="+mn-ea"/>
                <a:cs typeface="+mn-cs"/>
              </a:rPr>
              <a:t>Silcarbon</a:t>
            </a:r>
            <a:r>
              <a:rPr lang="cs-CZ" sz="1200" kern="1200" dirty="0" smtClean="0">
                <a:solidFill>
                  <a:schemeClr val="tx1"/>
                </a:solidFill>
                <a:effectLst/>
                <a:latin typeface="+mn-lt"/>
                <a:ea typeface="+mn-ea"/>
                <a:cs typeface="+mn-cs"/>
              </a:rPr>
              <a:t> </a:t>
            </a:r>
            <a:r>
              <a:rPr lang="cs-CZ" sz="1200" kern="1200" dirty="0" err="1" smtClean="0">
                <a:solidFill>
                  <a:schemeClr val="tx1"/>
                </a:solidFill>
                <a:effectLst/>
                <a:latin typeface="+mn-lt"/>
                <a:ea typeface="+mn-ea"/>
                <a:cs typeface="+mn-cs"/>
              </a:rPr>
              <a:t>Aktivkohle</a:t>
            </a:r>
            <a:r>
              <a:rPr lang="cs-CZ" sz="1200" kern="1200" dirty="0" smtClean="0">
                <a:solidFill>
                  <a:schemeClr val="tx1"/>
                </a:solidFill>
                <a:effectLst/>
                <a:latin typeface="+mn-lt"/>
                <a:ea typeface="+mn-ea"/>
                <a:cs typeface="+mn-cs"/>
              </a:rPr>
              <a:t>. Pro samotný postup impregnace byl použit </a:t>
            </a:r>
            <a:r>
              <a:rPr lang="cs-CZ" sz="1200" kern="1200" dirty="0" err="1" smtClean="0">
                <a:solidFill>
                  <a:schemeClr val="tx1"/>
                </a:solidFill>
                <a:effectLst/>
                <a:latin typeface="+mn-lt"/>
                <a:ea typeface="+mn-ea"/>
                <a:cs typeface="+mn-cs"/>
              </a:rPr>
              <a:t>polyethylenimin</a:t>
            </a:r>
            <a:r>
              <a:rPr lang="cs-CZ" sz="1200" kern="1200" dirty="0" smtClean="0">
                <a:solidFill>
                  <a:schemeClr val="tx1"/>
                </a:solidFill>
                <a:effectLst/>
                <a:latin typeface="+mn-lt"/>
                <a:ea typeface="+mn-ea"/>
                <a:cs typeface="+mn-cs"/>
              </a:rPr>
              <a:t> (PEI), </a:t>
            </a:r>
            <a:r>
              <a:rPr lang="cs-CZ" sz="1200" kern="1200" dirty="0" err="1" smtClean="0">
                <a:solidFill>
                  <a:schemeClr val="tx1"/>
                </a:solidFill>
                <a:effectLst/>
                <a:latin typeface="+mn-lt"/>
                <a:ea typeface="+mn-ea"/>
                <a:cs typeface="+mn-cs"/>
              </a:rPr>
              <a:t>M</a:t>
            </a:r>
            <a:r>
              <a:rPr lang="cs-CZ" sz="1200" kern="1200" baseline="-25000" dirty="0" err="1" smtClean="0">
                <a:solidFill>
                  <a:schemeClr val="tx1"/>
                </a:solidFill>
                <a:effectLst/>
                <a:latin typeface="+mn-lt"/>
                <a:ea typeface="+mn-ea"/>
                <a:cs typeface="+mn-cs"/>
              </a:rPr>
              <a:t>r</a:t>
            </a:r>
            <a:r>
              <a:rPr lang="cs-CZ" sz="1200" kern="1200" dirty="0" smtClean="0">
                <a:solidFill>
                  <a:schemeClr val="tx1"/>
                </a:solidFill>
                <a:effectLst/>
                <a:latin typeface="+mn-lt"/>
                <a:ea typeface="+mn-ea"/>
                <a:cs typeface="+mn-cs"/>
              </a:rPr>
              <a:t> = 600 g/mol a </a:t>
            </a:r>
            <a:r>
              <a:rPr lang="cs-CZ" sz="1200" kern="1200" dirty="0" err="1" smtClean="0">
                <a:solidFill>
                  <a:schemeClr val="tx1"/>
                </a:solidFill>
                <a:effectLst/>
                <a:latin typeface="+mn-lt"/>
                <a:ea typeface="+mn-ea"/>
                <a:cs typeface="+mn-cs"/>
              </a:rPr>
              <a:t>methanol</a:t>
            </a:r>
            <a:r>
              <a:rPr lang="cs-CZ" sz="1200" kern="1200" dirty="0" smtClean="0">
                <a:solidFill>
                  <a:schemeClr val="tx1"/>
                </a:solidFill>
                <a:effectLst/>
                <a:latin typeface="+mn-lt"/>
                <a:ea typeface="+mn-ea"/>
                <a:cs typeface="+mn-cs"/>
              </a:rPr>
              <a:t>, tyto chemikálie byly dodány firmou Sigma </a:t>
            </a:r>
            <a:r>
              <a:rPr lang="cs-CZ" sz="1200" kern="1200" dirty="0" err="1" smtClean="0">
                <a:solidFill>
                  <a:schemeClr val="tx1"/>
                </a:solidFill>
                <a:effectLst/>
                <a:latin typeface="+mn-lt"/>
                <a:ea typeface="+mn-ea"/>
                <a:cs typeface="+mn-cs"/>
              </a:rPr>
              <a:t>Aldrich</a:t>
            </a:r>
            <a:r>
              <a:rPr lang="cs-CZ" sz="1200" kern="1200" dirty="0" smtClean="0">
                <a:solidFill>
                  <a:schemeClr val="tx1"/>
                </a:solidFill>
                <a:effectLst/>
                <a:latin typeface="+mn-lt"/>
                <a:ea typeface="+mn-ea"/>
                <a:cs typeface="+mn-cs"/>
              </a:rPr>
              <a:t>.</a:t>
            </a:r>
            <a:endParaRPr lang="cs-CZ" dirty="0"/>
          </a:p>
        </p:txBody>
      </p:sp>
      <p:sp>
        <p:nvSpPr>
          <p:cNvPr id="4" name="Zástupný symbol pro číslo snímku 3"/>
          <p:cNvSpPr>
            <a:spLocks noGrp="1"/>
          </p:cNvSpPr>
          <p:nvPr>
            <p:ph type="sldNum" sz="quarter" idx="10"/>
          </p:nvPr>
        </p:nvSpPr>
        <p:spPr/>
        <p:txBody>
          <a:bodyPr/>
          <a:lstStyle/>
          <a:p>
            <a:fld id="{04899376-8A79-4719-ACEC-C6E45001D949}" type="slidenum">
              <a:rPr lang="cs-CZ" smtClean="0"/>
              <a:t>5</a:t>
            </a:fld>
            <a:endParaRPr lang="cs-CZ"/>
          </a:p>
        </p:txBody>
      </p:sp>
    </p:spTree>
    <p:extLst>
      <p:ext uri="{BB962C8B-B14F-4D97-AF65-F5344CB8AC3E}">
        <p14:creationId xmlns:p14="http://schemas.microsoft.com/office/powerpoint/2010/main" val="3969343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smtClean="0">
                <a:solidFill>
                  <a:schemeClr val="tx1"/>
                </a:solidFill>
                <a:effectLst/>
                <a:latin typeface="+mn-lt"/>
                <a:ea typeface="+mn-ea"/>
                <a:cs typeface="+mn-cs"/>
              </a:rPr>
              <a:t>Před samotným použitím adsorpčního materiálu bylo potřeba čistý silikagel nechat přes noc aktivovat při teplotě 200 °C a za atmosférického tlaku, aby byl vzorek odplyněn a dehydratován. Z několika možných způsobů impregnace popsaných v odborné literatuře byl vybrán způsob, kterým bylo do porézního systému adsorpčního materiálu navázáno nejvyšší množství </a:t>
            </a:r>
            <a:r>
              <a:rPr lang="cs-CZ" sz="1200" kern="1200" dirty="0" err="1" smtClean="0">
                <a:solidFill>
                  <a:schemeClr val="tx1"/>
                </a:solidFill>
                <a:effectLst/>
                <a:latin typeface="+mn-lt"/>
                <a:ea typeface="+mn-ea"/>
                <a:cs typeface="+mn-cs"/>
              </a:rPr>
              <a:t>polyethyleniminu</a:t>
            </a:r>
            <a:r>
              <a:rPr lang="cs-CZ" sz="1200" kern="1200" dirty="0" smtClean="0">
                <a:solidFill>
                  <a:schemeClr val="tx1"/>
                </a:solidFill>
                <a:effectLst/>
                <a:latin typeface="+mn-lt"/>
                <a:ea typeface="+mn-ea"/>
                <a:cs typeface="+mn-cs"/>
              </a:rPr>
              <a:t> [14, 15, 16]. </a:t>
            </a:r>
          </a:p>
          <a:p>
            <a:r>
              <a:rPr lang="cs-CZ" sz="1200" kern="1200" dirty="0" smtClean="0">
                <a:solidFill>
                  <a:schemeClr val="tx1"/>
                </a:solidFill>
                <a:effectLst/>
                <a:latin typeface="+mn-lt"/>
                <a:ea typeface="+mn-ea"/>
                <a:cs typeface="+mn-cs"/>
              </a:rPr>
              <a:t>Nejprve byla připravena směs </a:t>
            </a:r>
            <a:r>
              <a:rPr lang="cs-CZ" sz="1200" kern="1200" dirty="0" err="1" smtClean="0">
                <a:solidFill>
                  <a:schemeClr val="tx1"/>
                </a:solidFill>
                <a:effectLst/>
                <a:latin typeface="+mn-lt"/>
                <a:ea typeface="+mn-ea"/>
                <a:cs typeface="+mn-cs"/>
              </a:rPr>
              <a:t>polyethyleniminu</a:t>
            </a:r>
            <a:r>
              <a:rPr lang="cs-CZ" sz="1200" kern="1200" dirty="0" smtClean="0">
                <a:solidFill>
                  <a:schemeClr val="tx1"/>
                </a:solidFill>
                <a:effectLst/>
                <a:latin typeface="+mn-lt"/>
                <a:ea typeface="+mn-ea"/>
                <a:cs typeface="+mn-cs"/>
              </a:rPr>
              <a:t> v </a:t>
            </a:r>
            <a:r>
              <a:rPr lang="cs-CZ" sz="1200" kern="1200" dirty="0" err="1" smtClean="0">
                <a:solidFill>
                  <a:schemeClr val="tx1"/>
                </a:solidFill>
                <a:effectLst/>
                <a:latin typeface="+mn-lt"/>
                <a:ea typeface="+mn-ea"/>
                <a:cs typeface="+mn-cs"/>
              </a:rPr>
              <a:t>methanolu</a:t>
            </a:r>
            <a:r>
              <a:rPr lang="cs-CZ" sz="1200" kern="1200" dirty="0" smtClean="0">
                <a:solidFill>
                  <a:schemeClr val="tx1"/>
                </a:solidFill>
                <a:effectLst/>
                <a:latin typeface="+mn-lt"/>
                <a:ea typeface="+mn-ea"/>
                <a:cs typeface="+mn-cs"/>
              </a:rPr>
              <a:t>, která byla míchána po dobu 30 minut. Poté byl do roztoku přidán SiO</a:t>
            </a:r>
            <a:r>
              <a:rPr lang="cs-CZ" sz="1200" kern="1200" baseline="-25000" dirty="0" smtClean="0">
                <a:solidFill>
                  <a:schemeClr val="tx1"/>
                </a:solidFill>
                <a:effectLst/>
                <a:latin typeface="+mn-lt"/>
                <a:ea typeface="+mn-ea"/>
                <a:cs typeface="+mn-cs"/>
              </a:rPr>
              <a:t>2</a:t>
            </a:r>
            <a:r>
              <a:rPr lang="cs-CZ" sz="1200" kern="1200" dirty="0" smtClean="0">
                <a:solidFill>
                  <a:schemeClr val="tx1"/>
                </a:solidFill>
                <a:effectLst/>
                <a:latin typeface="+mn-lt"/>
                <a:ea typeface="+mn-ea"/>
                <a:cs typeface="+mn-cs"/>
              </a:rPr>
              <a:t> a směs byla takto ponechána po dobu 5 hodin. Následně byla směs evakuována 10 minut a zavzdušňována po dobu 5 minut. Tento proces byl opakován celkem třikrát. Zbylý roztok byl odfiltrován a impregnovaný materiál byl sušen přes noc v sušárně za atmosférického tlaku při teplotě 70 °C.</a:t>
            </a:r>
            <a:endParaRPr lang="cs-CZ" dirty="0"/>
          </a:p>
        </p:txBody>
      </p:sp>
      <p:sp>
        <p:nvSpPr>
          <p:cNvPr id="4" name="Zástupný symbol pro číslo snímku 3"/>
          <p:cNvSpPr>
            <a:spLocks noGrp="1"/>
          </p:cNvSpPr>
          <p:nvPr>
            <p:ph type="sldNum" sz="quarter" idx="10"/>
          </p:nvPr>
        </p:nvSpPr>
        <p:spPr/>
        <p:txBody>
          <a:bodyPr/>
          <a:lstStyle/>
          <a:p>
            <a:fld id="{04899376-8A79-4719-ACEC-C6E45001D949}" type="slidenum">
              <a:rPr lang="cs-CZ" smtClean="0"/>
              <a:t>6</a:t>
            </a:fld>
            <a:endParaRPr lang="cs-CZ"/>
          </a:p>
        </p:txBody>
      </p:sp>
    </p:spTree>
    <p:extLst>
      <p:ext uri="{BB962C8B-B14F-4D97-AF65-F5344CB8AC3E}">
        <p14:creationId xmlns:p14="http://schemas.microsoft.com/office/powerpoint/2010/main" val="3969343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smtClean="0">
                <a:solidFill>
                  <a:schemeClr val="tx1"/>
                </a:solidFill>
                <a:effectLst/>
                <a:latin typeface="+mn-lt"/>
                <a:ea typeface="+mn-ea"/>
                <a:cs typeface="+mn-cs"/>
              </a:rPr>
              <a:t>V následující tabulce jsou porovnány vybrané vzorky čistého silikagelu a silikagelů, které byly modifikovány </a:t>
            </a:r>
            <a:r>
              <a:rPr lang="cs-CZ" sz="1200" kern="1200" dirty="0" err="1" smtClean="0">
                <a:solidFill>
                  <a:schemeClr val="tx1"/>
                </a:solidFill>
                <a:effectLst/>
                <a:latin typeface="+mn-lt"/>
                <a:ea typeface="+mn-ea"/>
                <a:cs typeface="+mn-cs"/>
              </a:rPr>
              <a:t>polyethyleniminem</a:t>
            </a:r>
            <a:r>
              <a:rPr lang="cs-CZ" sz="1200" kern="1200" dirty="0" smtClean="0">
                <a:solidFill>
                  <a:schemeClr val="tx1"/>
                </a:solidFill>
                <a:effectLst/>
                <a:latin typeface="+mn-lt"/>
                <a:ea typeface="+mn-ea"/>
                <a:cs typeface="+mn-cs"/>
              </a:rPr>
              <a:t>. Zároveň jsou v Tab. 1 porovnány velikosti BET povrchu a distribuce velikostí pórů. Jak je vidět, s narůstajícím množstvím </a:t>
            </a:r>
            <a:r>
              <a:rPr lang="cs-CZ" sz="1200" kern="1200" dirty="0" err="1" smtClean="0">
                <a:solidFill>
                  <a:schemeClr val="tx1"/>
                </a:solidFill>
                <a:effectLst/>
                <a:latin typeface="+mn-lt"/>
                <a:ea typeface="+mn-ea"/>
                <a:cs typeface="+mn-cs"/>
              </a:rPr>
              <a:t>polyethyleniminu</a:t>
            </a:r>
            <a:r>
              <a:rPr lang="cs-CZ" sz="1200" kern="1200" dirty="0" smtClean="0">
                <a:solidFill>
                  <a:schemeClr val="tx1"/>
                </a:solidFill>
                <a:effectLst/>
                <a:latin typeface="+mn-lt"/>
                <a:ea typeface="+mn-ea"/>
                <a:cs typeface="+mn-cs"/>
              </a:rPr>
              <a:t> dochází k poklesu BET povrchu a objemu pórů, což potvrzuje přítomnost </a:t>
            </a:r>
            <a:r>
              <a:rPr lang="cs-CZ" sz="1200" kern="1200" dirty="0" err="1" smtClean="0">
                <a:solidFill>
                  <a:schemeClr val="tx1"/>
                </a:solidFill>
                <a:effectLst/>
                <a:latin typeface="+mn-lt"/>
                <a:ea typeface="+mn-ea"/>
                <a:cs typeface="+mn-cs"/>
              </a:rPr>
              <a:t>polyethyleniminu</a:t>
            </a:r>
            <a:r>
              <a:rPr lang="cs-CZ" sz="1200" kern="1200" dirty="0" smtClean="0">
                <a:solidFill>
                  <a:schemeClr val="tx1"/>
                </a:solidFill>
                <a:effectLst/>
                <a:latin typeface="+mn-lt"/>
                <a:ea typeface="+mn-ea"/>
                <a:cs typeface="+mn-cs"/>
              </a:rPr>
              <a:t> v porézním systému. V Tab. 1 jsou uvedeny všechny připravené sorpční materiály, aby byl vidět nárůst obsahu impregnačního činidla v porézním systému. A popsat </a:t>
            </a:r>
            <a:r>
              <a:rPr lang="cs-CZ" sz="1200" kern="1200" dirty="0" err="1" smtClean="0">
                <a:solidFill>
                  <a:schemeClr val="tx1"/>
                </a:solidFill>
                <a:effectLst/>
                <a:latin typeface="+mn-lt"/>
                <a:ea typeface="+mn-ea"/>
                <a:cs typeface="+mn-cs"/>
              </a:rPr>
              <a:t>Coulter</a:t>
            </a:r>
            <a:r>
              <a:rPr lang="cs-CZ" sz="1200" kern="1200" dirty="0" smtClean="0">
                <a:solidFill>
                  <a:schemeClr val="tx1"/>
                </a:solidFill>
                <a:effectLst/>
                <a:latin typeface="+mn-lt"/>
                <a:ea typeface="+mn-ea"/>
                <a:cs typeface="+mn-cs"/>
              </a:rPr>
              <a:t>.</a:t>
            </a:r>
            <a:endParaRPr lang="cs-CZ" dirty="0"/>
          </a:p>
        </p:txBody>
      </p:sp>
      <p:sp>
        <p:nvSpPr>
          <p:cNvPr id="4" name="Zástupný symbol pro číslo snímku 3"/>
          <p:cNvSpPr>
            <a:spLocks noGrp="1"/>
          </p:cNvSpPr>
          <p:nvPr>
            <p:ph type="sldNum" sz="quarter" idx="10"/>
          </p:nvPr>
        </p:nvSpPr>
        <p:spPr/>
        <p:txBody>
          <a:bodyPr/>
          <a:lstStyle/>
          <a:p>
            <a:fld id="{04899376-8A79-4719-ACEC-C6E45001D949}" type="slidenum">
              <a:rPr lang="cs-CZ" smtClean="0"/>
              <a:t>7</a:t>
            </a:fld>
            <a:endParaRPr lang="cs-CZ"/>
          </a:p>
        </p:txBody>
      </p:sp>
    </p:spTree>
    <p:extLst>
      <p:ext uri="{BB962C8B-B14F-4D97-AF65-F5344CB8AC3E}">
        <p14:creationId xmlns:p14="http://schemas.microsoft.com/office/powerpoint/2010/main" val="3969343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smtClean="0">
                <a:solidFill>
                  <a:schemeClr val="tx1"/>
                </a:solidFill>
                <a:effectLst/>
                <a:latin typeface="+mn-lt"/>
                <a:ea typeface="+mn-ea"/>
                <a:cs typeface="+mn-cs"/>
              </a:rPr>
              <a:t>Množství </a:t>
            </a:r>
            <a:r>
              <a:rPr lang="cs-CZ" sz="1200" kern="1200" dirty="0" err="1" smtClean="0">
                <a:solidFill>
                  <a:schemeClr val="tx1"/>
                </a:solidFill>
                <a:effectLst/>
                <a:latin typeface="+mn-lt"/>
                <a:ea typeface="+mn-ea"/>
                <a:cs typeface="+mn-cs"/>
              </a:rPr>
              <a:t>polyethyleniminu</a:t>
            </a:r>
            <a:r>
              <a:rPr lang="cs-CZ" sz="1200" kern="1200" dirty="0" smtClean="0">
                <a:solidFill>
                  <a:schemeClr val="tx1"/>
                </a:solidFill>
                <a:effectLst/>
                <a:latin typeface="+mn-lt"/>
                <a:ea typeface="+mn-ea"/>
                <a:cs typeface="+mn-cs"/>
              </a:rPr>
              <a:t> ve vzorku bylo zjišťováno nejprve gravimetricky, výsledky jsou uvedeny v Tab. 1, a poté pomocí elementární analýzy. Přírůstek množství </a:t>
            </a:r>
            <a:r>
              <a:rPr lang="cs-CZ" sz="1200" kern="1200" dirty="0" err="1" smtClean="0">
                <a:solidFill>
                  <a:schemeClr val="tx1"/>
                </a:solidFill>
                <a:effectLst/>
                <a:latin typeface="+mn-lt"/>
                <a:ea typeface="+mn-ea"/>
                <a:cs typeface="+mn-cs"/>
              </a:rPr>
              <a:t>polyethyleniminu</a:t>
            </a:r>
            <a:r>
              <a:rPr lang="cs-CZ" sz="1200" kern="1200" dirty="0" smtClean="0">
                <a:solidFill>
                  <a:schemeClr val="tx1"/>
                </a:solidFill>
                <a:effectLst/>
                <a:latin typeface="+mn-lt"/>
                <a:ea typeface="+mn-ea"/>
                <a:cs typeface="+mn-cs"/>
              </a:rPr>
              <a:t> ve vzorcích adsorbentů byl potvrzen výsledky elementární analýzy (zvyšujícím se obsahem dusíku, uhlíku, ale také vodíku). Obsah dusíku v impregnovaném sorpčním materiálu dosahoval hodnot až 11 hm. %. Tento trend je znázorněn na Obr. 1., kde je vidět, že všechny prvky sledované elementárním rozborem jsou v silikagelu bez impregnace obsaženy v koncentracích pod 1 hm. %.</a:t>
            </a:r>
            <a:endParaRPr lang="cs-CZ" dirty="0"/>
          </a:p>
        </p:txBody>
      </p:sp>
      <p:sp>
        <p:nvSpPr>
          <p:cNvPr id="4" name="Zástupný symbol pro číslo snímku 3"/>
          <p:cNvSpPr>
            <a:spLocks noGrp="1"/>
          </p:cNvSpPr>
          <p:nvPr>
            <p:ph type="sldNum" sz="quarter" idx="10"/>
          </p:nvPr>
        </p:nvSpPr>
        <p:spPr/>
        <p:txBody>
          <a:bodyPr/>
          <a:lstStyle/>
          <a:p>
            <a:fld id="{04899376-8A79-4719-ACEC-C6E45001D949}" type="slidenum">
              <a:rPr lang="cs-CZ" smtClean="0"/>
              <a:t>8</a:t>
            </a:fld>
            <a:endParaRPr lang="cs-CZ"/>
          </a:p>
        </p:txBody>
      </p:sp>
    </p:spTree>
    <p:extLst>
      <p:ext uri="{BB962C8B-B14F-4D97-AF65-F5344CB8AC3E}">
        <p14:creationId xmlns:p14="http://schemas.microsoft.com/office/powerpoint/2010/main" val="3969343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smtClean="0">
                <a:solidFill>
                  <a:schemeClr val="tx1"/>
                </a:solidFill>
                <a:effectLst/>
                <a:latin typeface="+mn-lt"/>
                <a:ea typeface="+mn-ea"/>
                <a:cs typeface="+mn-cs"/>
              </a:rPr>
              <a:t>U všech impregnovaných adsorpčních materiálů byly proměřeny adsorpční kapacity s použitím 100% oxidu uhličitého za teploty 30 °C. Popis měření je uveden v kapitole 2. Se zvyšujícím se obsahem </a:t>
            </a:r>
            <a:r>
              <a:rPr lang="cs-CZ" sz="1200" kern="1200" dirty="0" err="1" smtClean="0">
                <a:solidFill>
                  <a:schemeClr val="tx1"/>
                </a:solidFill>
                <a:effectLst/>
                <a:latin typeface="+mn-lt"/>
                <a:ea typeface="+mn-ea"/>
                <a:cs typeface="+mn-cs"/>
              </a:rPr>
              <a:t>polyethyleniminu</a:t>
            </a:r>
            <a:r>
              <a:rPr lang="cs-CZ" sz="1200" kern="1200" dirty="0" smtClean="0">
                <a:solidFill>
                  <a:schemeClr val="tx1"/>
                </a:solidFill>
                <a:effectLst/>
                <a:latin typeface="+mn-lt"/>
                <a:ea typeface="+mn-ea"/>
                <a:cs typeface="+mn-cs"/>
              </a:rPr>
              <a:t> dochází ke zvýšení sorpční kapacity. Na Obr. 2 je vidět, že u impregnovaných vzorků, ve kterých byl stanoven nejvyšší obsah </a:t>
            </a:r>
            <a:r>
              <a:rPr lang="cs-CZ" sz="1200" kern="1200" dirty="0" err="1" smtClean="0">
                <a:solidFill>
                  <a:schemeClr val="tx1"/>
                </a:solidFill>
                <a:effectLst/>
                <a:latin typeface="+mn-lt"/>
                <a:ea typeface="+mn-ea"/>
                <a:cs typeface="+mn-cs"/>
              </a:rPr>
              <a:t>polyethyleniminu</a:t>
            </a:r>
            <a:r>
              <a:rPr lang="cs-CZ" sz="1200" kern="1200" dirty="0" smtClean="0">
                <a:solidFill>
                  <a:schemeClr val="tx1"/>
                </a:solidFill>
                <a:effectLst/>
                <a:latin typeface="+mn-lt"/>
                <a:ea typeface="+mn-ea"/>
                <a:cs typeface="+mn-cs"/>
              </a:rPr>
              <a:t>, již nedocházelo k výrazné změně sorpční kapacity. Jedná se o vzorky XIII a XIV. V literatuře byly uvedeny silikagely, které byly modifikovány vyšším množství </a:t>
            </a:r>
            <a:r>
              <a:rPr lang="cs-CZ" sz="1200" kern="1200" dirty="0" err="1" smtClean="0">
                <a:solidFill>
                  <a:schemeClr val="tx1"/>
                </a:solidFill>
                <a:effectLst/>
                <a:latin typeface="+mn-lt"/>
                <a:ea typeface="+mn-ea"/>
                <a:cs typeface="+mn-cs"/>
              </a:rPr>
              <a:t>polyethyleniminu</a:t>
            </a:r>
            <a:r>
              <a:rPr lang="cs-CZ" sz="1200" kern="1200" dirty="0" smtClean="0">
                <a:solidFill>
                  <a:schemeClr val="tx1"/>
                </a:solidFill>
                <a:effectLst/>
                <a:latin typeface="+mn-lt"/>
                <a:ea typeface="+mn-ea"/>
                <a:cs typeface="+mn-cs"/>
              </a:rPr>
              <a:t>, proto bude vhodné pokusit se do porézního systému modifikovat vyšší množství </a:t>
            </a:r>
            <a:r>
              <a:rPr lang="cs-CZ" sz="1200" kern="1200" dirty="0" err="1" smtClean="0">
                <a:solidFill>
                  <a:schemeClr val="tx1"/>
                </a:solidFill>
                <a:effectLst/>
                <a:latin typeface="+mn-lt"/>
                <a:ea typeface="+mn-ea"/>
                <a:cs typeface="+mn-cs"/>
              </a:rPr>
              <a:t>polyethyleniminu</a:t>
            </a:r>
            <a:r>
              <a:rPr lang="cs-CZ" sz="1200" kern="1200" dirty="0" smtClean="0">
                <a:solidFill>
                  <a:schemeClr val="tx1"/>
                </a:solidFill>
                <a:effectLst/>
                <a:latin typeface="+mn-lt"/>
                <a:ea typeface="+mn-ea"/>
                <a:cs typeface="+mn-cs"/>
              </a:rPr>
              <a:t> a tento trend potvrdit. Na Obr. 2 jsou znázorněny sorpční kapacity pro CO</a:t>
            </a:r>
            <a:r>
              <a:rPr lang="cs-CZ" sz="1200" kern="1200" baseline="-25000" dirty="0" smtClean="0">
                <a:solidFill>
                  <a:schemeClr val="tx1"/>
                </a:solidFill>
                <a:effectLst/>
                <a:latin typeface="+mn-lt"/>
                <a:ea typeface="+mn-ea"/>
                <a:cs typeface="+mn-cs"/>
              </a:rPr>
              <a:t>2</a:t>
            </a:r>
            <a:r>
              <a:rPr lang="cs-CZ" sz="1200" kern="1200" dirty="0" smtClean="0">
                <a:solidFill>
                  <a:schemeClr val="tx1"/>
                </a:solidFill>
                <a:effectLst/>
                <a:latin typeface="+mn-lt"/>
                <a:ea typeface="+mn-ea"/>
                <a:cs typeface="+mn-cs"/>
              </a:rPr>
              <a:t> u všech testovaných materiálů. Popsat</a:t>
            </a:r>
            <a:r>
              <a:rPr lang="cs-CZ" sz="1200" kern="1200" baseline="0" dirty="0" smtClean="0">
                <a:solidFill>
                  <a:schemeClr val="tx1"/>
                </a:solidFill>
                <a:effectLst/>
                <a:latin typeface="+mn-lt"/>
                <a:ea typeface="+mn-ea"/>
                <a:cs typeface="+mn-cs"/>
              </a:rPr>
              <a:t> </a:t>
            </a:r>
            <a:r>
              <a:rPr lang="cs-CZ" sz="1200" kern="1200" baseline="0" smtClean="0">
                <a:solidFill>
                  <a:schemeClr val="tx1"/>
                </a:solidFill>
                <a:effectLst/>
                <a:latin typeface="+mn-lt"/>
                <a:ea typeface="+mn-ea"/>
                <a:cs typeface="+mn-cs"/>
              </a:rPr>
              <a:t>statický experiment.</a:t>
            </a:r>
            <a:endParaRPr lang="cs-CZ" dirty="0"/>
          </a:p>
        </p:txBody>
      </p:sp>
      <p:sp>
        <p:nvSpPr>
          <p:cNvPr id="4" name="Zástupný symbol pro číslo snímku 3"/>
          <p:cNvSpPr>
            <a:spLocks noGrp="1"/>
          </p:cNvSpPr>
          <p:nvPr>
            <p:ph type="sldNum" sz="quarter" idx="10"/>
          </p:nvPr>
        </p:nvSpPr>
        <p:spPr/>
        <p:txBody>
          <a:bodyPr/>
          <a:lstStyle/>
          <a:p>
            <a:fld id="{04899376-8A79-4719-ACEC-C6E45001D949}" type="slidenum">
              <a:rPr lang="cs-CZ" smtClean="0"/>
              <a:t>9</a:t>
            </a:fld>
            <a:endParaRPr lang="cs-CZ"/>
          </a:p>
        </p:txBody>
      </p:sp>
    </p:spTree>
    <p:extLst>
      <p:ext uri="{BB962C8B-B14F-4D97-AF65-F5344CB8AC3E}">
        <p14:creationId xmlns:p14="http://schemas.microsoft.com/office/powerpoint/2010/main" val="3969343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smtClean="0">
                <a:solidFill>
                  <a:schemeClr val="tx1"/>
                </a:solidFill>
                <a:effectLst/>
                <a:latin typeface="+mn-lt"/>
                <a:ea typeface="+mn-ea"/>
                <a:cs typeface="+mn-cs"/>
              </a:rPr>
              <a:t>Sorpční materiál s nejvyšším obsahem </a:t>
            </a:r>
            <a:r>
              <a:rPr lang="cs-CZ" sz="1200" kern="1200" dirty="0" err="1" smtClean="0">
                <a:solidFill>
                  <a:schemeClr val="tx1"/>
                </a:solidFill>
                <a:effectLst/>
                <a:latin typeface="+mn-lt"/>
                <a:ea typeface="+mn-ea"/>
                <a:cs typeface="+mn-cs"/>
              </a:rPr>
              <a:t>polyethyleniminu</a:t>
            </a:r>
            <a:r>
              <a:rPr lang="cs-CZ" sz="1200" kern="1200" dirty="0" smtClean="0">
                <a:solidFill>
                  <a:schemeClr val="tx1"/>
                </a:solidFill>
                <a:effectLst/>
                <a:latin typeface="+mn-lt"/>
                <a:ea typeface="+mn-ea"/>
                <a:cs typeface="+mn-cs"/>
              </a:rPr>
              <a:t>, tedy vzorek XIV, byl testován na přístroji DVS </a:t>
            </a:r>
            <a:r>
              <a:rPr lang="cs-CZ" sz="1200" kern="1200" dirty="0" err="1" smtClean="0">
                <a:solidFill>
                  <a:schemeClr val="tx1"/>
                </a:solidFill>
                <a:effectLst/>
                <a:latin typeface="+mn-lt"/>
                <a:ea typeface="+mn-ea"/>
                <a:cs typeface="+mn-cs"/>
              </a:rPr>
              <a:t>Advantage</a:t>
            </a:r>
            <a:r>
              <a:rPr lang="cs-CZ" sz="1200" kern="1200" dirty="0" smtClean="0">
                <a:solidFill>
                  <a:schemeClr val="tx1"/>
                </a:solidFill>
                <a:effectLst/>
                <a:latin typeface="+mn-lt"/>
                <a:ea typeface="+mn-ea"/>
                <a:cs typeface="+mn-cs"/>
              </a:rPr>
              <a:t> 2 pro sorpci z modelových směsí plynů o různých koncentracích oxidu uhličitého. Pro měření byly použity směsi, které obsahovaly 10, 15 a 20 % CO</a:t>
            </a:r>
            <a:r>
              <a:rPr lang="cs-CZ" sz="1200" kern="1200" baseline="-25000" dirty="0" smtClean="0">
                <a:solidFill>
                  <a:schemeClr val="tx1"/>
                </a:solidFill>
                <a:effectLst/>
                <a:latin typeface="+mn-lt"/>
                <a:ea typeface="+mn-ea"/>
                <a:cs typeface="+mn-cs"/>
              </a:rPr>
              <a:t>2</a:t>
            </a:r>
            <a:r>
              <a:rPr lang="cs-CZ" sz="1200" kern="1200" dirty="0" smtClean="0">
                <a:solidFill>
                  <a:schemeClr val="tx1"/>
                </a:solidFill>
                <a:effectLst/>
                <a:latin typeface="+mn-lt"/>
                <a:ea typeface="+mn-ea"/>
                <a:cs typeface="+mn-cs"/>
              </a:rPr>
              <a:t> v dusíku. Sorpce probíhala za teploty 30 °C. Sorpční kapacita byla pro impregnovaný materiál výrazně vyšší, než byla naměřena pro silikagel bez impregnačního činidla, výsledky měření jsou porovnány na Obr. 3.</a:t>
            </a:r>
            <a:endParaRPr lang="cs-CZ" dirty="0"/>
          </a:p>
        </p:txBody>
      </p:sp>
      <p:sp>
        <p:nvSpPr>
          <p:cNvPr id="4" name="Zástupný symbol pro číslo snímku 3"/>
          <p:cNvSpPr>
            <a:spLocks noGrp="1"/>
          </p:cNvSpPr>
          <p:nvPr>
            <p:ph type="sldNum" sz="quarter" idx="10"/>
          </p:nvPr>
        </p:nvSpPr>
        <p:spPr/>
        <p:txBody>
          <a:bodyPr/>
          <a:lstStyle/>
          <a:p>
            <a:fld id="{04899376-8A79-4719-ACEC-C6E45001D949}" type="slidenum">
              <a:rPr lang="cs-CZ" smtClean="0"/>
              <a:t>10</a:t>
            </a:fld>
            <a:endParaRPr lang="cs-CZ"/>
          </a:p>
        </p:txBody>
      </p:sp>
    </p:spTree>
    <p:extLst>
      <p:ext uri="{BB962C8B-B14F-4D97-AF65-F5344CB8AC3E}">
        <p14:creationId xmlns:p14="http://schemas.microsoft.com/office/powerpoint/2010/main" val="3969343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8" name="Nadpis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cs-CZ" smtClean="0"/>
              <a:t>Kliknutím lze upravit styl.</a:t>
            </a:r>
            <a:endParaRPr kumimoji="0" lang="en-US"/>
          </a:p>
        </p:txBody>
      </p:sp>
      <p:sp>
        <p:nvSpPr>
          <p:cNvPr id="28" name="Zástupný symbol pro datum 27"/>
          <p:cNvSpPr>
            <a:spLocks noGrp="1"/>
          </p:cNvSpPr>
          <p:nvPr>
            <p:ph type="dt" sz="half" idx="10"/>
          </p:nvPr>
        </p:nvSpPr>
        <p:spPr/>
        <p:txBody>
          <a:bodyPr/>
          <a:lstStyle/>
          <a:p>
            <a:fld id="{94EFDF1C-341F-4B6A-97DE-F0E976B4C105}" type="datetimeFigureOut">
              <a:rPr lang="cs-CZ" smtClean="0"/>
              <a:t>6.3.2018</a:t>
            </a:fld>
            <a:endParaRPr lang="cs-CZ"/>
          </a:p>
        </p:txBody>
      </p:sp>
      <p:sp>
        <p:nvSpPr>
          <p:cNvPr id="17" name="Zástupný symbol pro zápatí 16"/>
          <p:cNvSpPr>
            <a:spLocks noGrp="1"/>
          </p:cNvSpPr>
          <p:nvPr>
            <p:ph type="ftr" sz="quarter" idx="11"/>
          </p:nvPr>
        </p:nvSpPr>
        <p:spPr/>
        <p:txBody>
          <a:bodyPr/>
          <a:lstStyle/>
          <a:p>
            <a:endParaRPr lang="cs-CZ"/>
          </a:p>
        </p:txBody>
      </p:sp>
      <p:sp>
        <p:nvSpPr>
          <p:cNvPr id="29" name="Zástupný symbol pro číslo snímku 28"/>
          <p:cNvSpPr>
            <a:spLocks noGrp="1"/>
          </p:cNvSpPr>
          <p:nvPr>
            <p:ph type="sldNum" sz="quarter" idx="12"/>
          </p:nvPr>
        </p:nvSpPr>
        <p:spPr/>
        <p:txBody>
          <a:bodyPr/>
          <a:lstStyle/>
          <a:p>
            <a:fld id="{75EE7BA2-1DF9-42BF-8BC9-1F8736421741}" type="slidenum">
              <a:rPr lang="cs-CZ" smtClean="0"/>
              <a:t>‹#›</a:t>
            </a:fld>
            <a:endParaRPr lang="cs-CZ"/>
          </a:p>
        </p:txBody>
      </p:sp>
      <p:sp>
        <p:nvSpPr>
          <p:cNvPr id="9" name="Podnadpis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Kliknutím lze upravit styl předlohy.</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94EFDF1C-341F-4B6A-97DE-F0E976B4C105}" type="datetimeFigureOut">
              <a:rPr lang="cs-CZ" smtClean="0"/>
              <a:t>6.3.2018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5EE7BA2-1DF9-42BF-8BC9-1F8736421741}"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kumimoji="0" lang="cs-CZ" smtClean="0"/>
              <a:t>Kliknutím lze upravit styl.</a:t>
            </a:r>
            <a:endParaRPr kumimoji="0" lang="en-US"/>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94EFDF1C-341F-4B6A-97DE-F0E976B4C105}" type="datetimeFigureOut">
              <a:rPr lang="cs-CZ" smtClean="0"/>
              <a:t>6.3.2018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5EE7BA2-1DF9-42BF-8BC9-1F8736421741}" type="slidenum">
              <a:rPr lang="cs-CZ" smtClean="0"/>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3" name="Zástupný symbol pro obsah 2"/>
          <p:cNvSpPr>
            <a:spLocks noGrp="1"/>
          </p:cNvSpPr>
          <p:nvPr>
            <p:ph idx="1"/>
          </p:nvPr>
        </p:nvSpPr>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94EFDF1C-341F-4B6A-97DE-F0E976B4C105}" type="datetimeFigureOut">
              <a:rPr lang="cs-CZ" smtClean="0"/>
              <a:t>6.3.2018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5EE7BA2-1DF9-42BF-8BC9-1F8736421741}" type="slidenum">
              <a:rPr lang="cs-CZ" smtClean="0"/>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cs-CZ" smtClean="0"/>
              <a:t>Kliknutím lze upravit styl.</a:t>
            </a:r>
            <a:endParaRPr kumimoji="0" lang="en-US"/>
          </a:p>
        </p:txBody>
      </p:sp>
      <p:sp>
        <p:nvSpPr>
          <p:cNvPr id="3" name="Zástupný symbol pro text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Kliknutím lze upravit styly předlohy textu.</a:t>
            </a:r>
          </a:p>
        </p:txBody>
      </p:sp>
      <p:sp>
        <p:nvSpPr>
          <p:cNvPr id="4" name="Zástupný symbol pro datum 3"/>
          <p:cNvSpPr>
            <a:spLocks noGrp="1"/>
          </p:cNvSpPr>
          <p:nvPr>
            <p:ph type="dt" sz="half" idx="10"/>
          </p:nvPr>
        </p:nvSpPr>
        <p:spPr/>
        <p:txBody>
          <a:bodyPr/>
          <a:lstStyle/>
          <a:p>
            <a:fld id="{94EFDF1C-341F-4B6A-97DE-F0E976B4C105}" type="datetimeFigureOut">
              <a:rPr lang="cs-CZ" smtClean="0"/>
              <a:t>6.3.2018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a:xfrm>
            <a:off x="7924800" y="6416675"/>
            <a:ext cx="762000" cy="365125"/>
          </a:xfrm>
        </p:spPr>
        <p:txBody>
          <a:bodyPr/>
          <a:lstStyle/>
          <a:p>
            <a:fld id="{75EE7BA2-1DF9-42BF-8BC9-1F8736421741}" type="slidenum">
              <a:rPr lang="cs-CZ" smtClean="0"/>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3" name="Zástupný symbol pro obsah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obsah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p:txBody>
          <a:bodyPr/>
          <a:lstStyle/>
          <a:p>
            <a:fld id="{94EFDF1C-341F-4B6A-97DE-F0E976B4C105}" type="datetimeFigureOut">
              <a:rPr lang="cs-CZ" smtClean="0"/>
              <a:t>6.3.2018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75EE7BA2-1DF9-42BF-8BC9-1F8736421741}" type="slidenum">
              <a:rPr lang="cs-CZ" smtClean="0"/>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8229600" cy="1143000"/>
          </a:xfrm>
        </p:spPr>
        <p:txBody>
          <a:bodyPr anchor="ctr"/>
          <a:lstStyle>
            <a:lvl1pPr>
              <a:defRPr/>
            </a:lvl1pPr>
          </a:lstStyle>
          <a:p>
            <a:r>
              <a:rPr kumimoji="0" lang="cs-CZ" smtClean="0"/>
              <a:t>Kliknutím lze upravit styl.</a:t>
            </a:r>
            <a:endParaRPr kumimoji="0" lang="en-US"/>
          </a:p>
        </p:txBody>
      </p:sp>
      <p:sp>
        <p:nvSpPr>
          <p:cNvPr id="3" name="Zástupný symbol pro text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Kliknutím lze upravit styly předlohy textu.</a:t>
            </a:r>
          </a:p>
        </p:txBody>
      </p:sp>
      <p:sp>
        <p:nvSpPr>
          <p:cNvPr id="4" name="Zástupný symbol pro text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Kliknutím lze upravit styly předlohy textu.</a:t>
            </a:r>
          </a:p>
        </p:txBody>
      </p:sp>
      <p:sp>
        <p:nvSpPr>
          <p:cNvPr id="5" name="Zástupný symbol pro obsah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6" name="Zástupný symbol pro obsah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7" name="Zástupný symbol pro datum 6"/>
          <p:cNvSpPr>
            <a:spLocks noGrp="1"/>
          </p:cNvSpPr>
          <p:nvPr>
            <p:ph type="dt" sz="half" idx="10"/>
          </p:nvPr>
        </p:nvSpPr>
        <p:spPr/>
        <p:txBody>
          <a:bodyPr/>
          <a:lstStyle/>
          <a:p>
            <a:fld id="{94EFDF1C-341F-4B6A-97DE-F0E976B4C105}" type="datetimeFigureOut">
              <a:rPr lang="cs-CZ" smtClean="0"/>
              <a:t>6.3.2018</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75EE7BA2-1DF9-42BF-8BC9-1F8736421741}" type="slidenum">
              <a:rPr lang="cs-CZ" smtClean="0"/>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3" name="Zástupný symbol pro datum 2"/>
          <p:cNvSpPr>
            <a:spLocks noGrp="1"/>
          </p:cNvSpPr>
          <p:nvPr>
            <p:ph type="dt" sz="half" idx="10"/>
          </p:nvPr>
        </p:nvSpPr>
        <p:spPr/>
        <p:txBody>
          <a:bodyPr/>
          <a:lstStyle/>
          <a:p>
            <a:fld id="{94EFDF1C-341F-4B6A-97DE-F0E976B4C105}" type="datetimeFigureOut">
              <a:rPr lang="cs-CZ" smtClean="0"/>
              <a:t>6.3.2018</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75EE7BA2-1DF9-42BF-8BC9-1F8736421741}" type="slidenum">
              <a:rPr lang="cs-CZ" smtClean="0"/>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94EFDF1C-341F-4B6A-97DE-F0E976B4C105}" type="datetimeFigureOut">
              <a:rPr lang="cs-CZ" smtClean="0"/>
              <a:t>6.3.2018</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75EE7BA2-1DF9-42BF-8BC9-1F8736421741}"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cs-CZ" smtClean="0"/>
              <a:t>Kliknutím lze upravit styl.</a:t>
            </a:r>
            <a:endParaRPr kumimoji="0" lang="en-US"/>
          </a:p>
        </p:txBody>
      </p:sp>
      <p:sp>
        <p:nvSpPr>
          <p:cNvPr id="3" name="Zástupný symbol pro text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cs-CZ" smtClean="0"/>
              <a:t>Kliknutím lze upravit styly předlohy textu.</a:t>
            </a:r>
          </a:p>
        </p:txBody>
      </p:sp>
      <p:sp>
        <p:nvSpPr>
          <p:cNvPr id="4" name="Zástupný symbol pro obsah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p:txBody>
          <a:bodyPr/>
          <a:lstStyle/>
          <a:p>
            <a:fld id="{94EFDF1C-341F-4B6A-97DE-F0E976B4C105}" type="datetimeFigureOut">
              <a:rPr lang="cs-CZ" smtClean="0"/>
              <a:t>6.3.2018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75EE7BA2-1DF9-42BF-8BC9-1F8736421741}" type="slidenum">
              <a:rPr lang="cs-CZ" smtClean="0"/>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cs-CZ" smtClean="0"/>
              <a:t>Kliknutím lze upravit styl.</a:t>
            </a:r>
            <a:endParaRPr kumimoji="0" lang="en-US"/>
          </a:p>
        </p:txBody>
      </p:sp>
      <p:sp>
        <p:nvSpPr>
          <p:cNvPr id="3" name="Zástupný symbol pro obrázek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cs-CZ" smtClean="0">
                <a:solidFill>
                  <a:schemeClr val="lt1"/>
                </a:solidFill>
                <a:latin typeface="+mn-lt"/>
                <a:ea typeface="+mn-ea"/>
                <a:cs typeface="+mn-cs"/>
              </a:rPr>
              <a:t>Kliknutím na ikonu přidáte obrázek.</a:t>
            </a:r>
            <a:endParaRPr kumimoji="0" lang="en-US" dirty="0">
              <a:solidFill>
                <a:schemeClr val="lt1"/>
              </a:solidFill>
              <a:latin typeface="+mn-lt"/>
              <a:ea typeface="+mn-ea"/>
              <a:cs typeface="+mn-cs"/>
            </a:endParaRPr>
          </a:p>
        </p:txBody>
      </p:sp>
      <p:sp>
        <p:nvSpPr>
          <p:cNvPr id="4" name="Zástupný symbol pro text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cs-CZ" smtClean="0"/>
              <a:t>Kliknutím lze upravit styly předlohy textu.</a:t>
            </a:r>
          </a:p>
        </p:txBody>
      </p:sp>
      <p:sp>
        <p:nvSpPr>
          <p:cNvPr id="5" name="Zástupný symbol pro datum 4"/>
          <p:cNvSpPr>
            <a:spLocks noGrp="1"/>
          </p:cNvSpPr>
          <p:nvPr>
            <p:ph type="dt" sz="half" idx="10"/>
          </p:nvPr>
        </p:nvSpPr>
        <p:spPr/>
        <p:txBody>
          <a:bodyPr/>
          <a:lstStyle/>
          <a:p>
            <a:fld id="{94EFDF1C-341F-4B6A-97DE-F0E976B4C105}" type="datetimeFigureOut">
              <a:rPr lang="cs-CZ" smtClean="0"/>
              <a:t>6.3.2018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75EE7BA2-1DF9-42BF-8BC9-1F8736421741}" type="slidenum">
              <a:rPr lang="cs-CZ" smtClean="0"/>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1000"/>
            <a:lum/>
          </a:blip>
          <a:srcRect/>
          <a:stretch>
            <a:fillRect t="-17000" b="-17000"/>
          </a:stretch>
        </a:blipFill>
        <a:effectLst/>
      </p:bgPr>
    </p:bg>
    <p:spTree>
      <p:nvGrpSpPr>
        <p:cNvPr id="1" name=""/>
        <p:cNvGrpSpPr/>
        <p:nvPr/>
      </p:nvGrpSpPr>
      <p:grpSpPr>
        <a:xfrm>
          <a:off x="0" y="0"/>
          <a:ext cx="0" cy="0"/>
          <a:chOff x="0" y="0"/>
          <a:chExt cx="0" cy="0"/>
        </a:xfrm>
      </p:grpSpPr>
      <p:sp>
        <p:nvSpPr>
          <p:cNvPr id="22" name="Zástupný symbol pro nadpis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cs-CZ" smtClean="0"/>
              <a:t>Kliknutím lze upravit styl.</a:t>
            </a:r>
            <a:endParaRPr kumimoji="0" lang="en-US"/>
          </a:p>
        </p:txBody>
      </p:sp>
      <p:sp>
        <p:nvSpPr>
          <p:cNvPr id="13" name="Zástupný symbol pro text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cs-CZ" smtClean="0"/>
              <a:t>Kliknutím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4" name="Zástupný symbol pro datum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94EFDF1C-341F-4B6A-97DE-F0E976B4C105}" type="datetimeFigureOut">
              <a:rPr lang="cs-CZ" smtClean="0"/>
              <a:t>6.3.2018</a:t>
            </a:fld>
            <a:endParaRPr lang="cs-CZ"/>
          </a:p>
        </p:txBody>
      </p:sp>
      <p:sp>
        <p:nvSpPr>
          <p:cNvPr id="3" name="Zástupný symbol pro zápatí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cs-CZ"/>
          </a:p>
        </p:txBody>
      </p:sp>
      <p:sp>
        <p:nvSpPr>
          <p:cNvPr id="23" name="Zástupný symbol pro číslo snímku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5EE7BA2-1DF9-42BF-8BC9-1F8736421741}" type="slidenum">
              <a:rPr lang="cs-CZ" smtClean="0"/>
              <a:t>‹#›</a:t>
            </a:fld>
            <a:endParaRPr lang="cs-CZ"/>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notesSlide" Target="../notesSlides/notesSlide4.xml"/><Relationship Id="rId7" Type="http://schemas.openxmlformats.org/officeDocument/2006/relationships/package" Target="../embeddings/List_aplikace_Microsoft_Excel1.xlsx"/><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6.emf"/><Relationship Id="rId4" Type="http://schemas.openxmlformats.org/officeDocument/2006/relationships/image" Target="../media/image3.png"/><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u_logoVSCHT_FTOP_216UPPPO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504" y="6380162"/>
            <a:ext cx="348615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Přímá spojnice 5"/>
          <p:cNvCxnSpPr/>
          <p:nvPr/>
        </p:nvCxnSpPr>
        <p:spPr>
          <a:xfrm>
            <a:off x="0" y="6208643"/>
            <a:ext cx="914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Přímá spojnice 8"/>
          <p:cNvCxnSpPr/>
          <p:nvPr/>
        </p:nvCxnSpPr>
        <p:spPr>
          <a:xfrm>
            <a:off x="0" y="685800"/>
            <a:ext cx="914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ovéPole 6"/>
          <p:cNvSpPr txBox="1"/>
          <p:nvPr/>
        </p:nvSpPr>
        <p:spPr>
          <a:xfrm>
            <a:off x="7394803" y="6488668"/>
            <a:ext cx="1822037" cy="369332"/>
          </a:xfrm>
          <a:prstGeom prst="rect">
            <a:avLst/>
          </a:prstGeom>
          <a:noFill/>
        </p:spPr>
        <p:txBody>
          <a:bodyPr wrap="none" rtlCol="0">
            <a:spAutoFit/>
          </a:bodyPr>
          <a:lstStyle/>
          <a:p>
            <a:r>
              <a:rPr lang="cs-CZ" dirty="0" smtClean="0">
                <a:solidFill>
                  <a:schemeClr val="bg1"/>
                </a:solidFill>
                <a:latin typeface="Arial" panose="020B0604020202020204" pitchFamily="34" charset="0"/>
                <a:cs typeface="Arial" panose="020B0604020202020204" pitchFamily="34" charset="0"/>
              </a:rPr>
              <a:t>TVIP, 6. 3. 2018</a:t>
            </a:r>
            <a:endParaRPr lang="cs-CZ" dirty="0">
              <a:solidFill>
                <a:schemeClr val="bg1"/>
              </a:solidFill>
              <a:latin typeface="Arial" panose="020B0604020202020204" pitchFamily="34" charset="0"/>
              <a:cs typeface="Arial" panose="020B0604020202020204" pitchFamily="34" charset="0"/>
            </a:endParaRPr>
          </a:p>
        </p:txBody>
      </p:sp>
      <p:sp>
        <p:nvSpPr>
          <p:cNvPr id="8" name="TextovéPole 7"/>
          <p:cNvSpPr txBox="1"/>
          <p:nvPr/>
        </p:nvSpPr>
        <p:spPr>
          <a:xfrm>
            <a:off x="1371600" y="990600"/>
            <a:ext cx="6400800" cy="4955203"/>
          </a:xfrm>
          <a:prstGeom prst="rect">
            <a:avLst/>
          </a:prstGeom>
          <a:noFill/>
        </p:spPr>
        <p:txBody>
          <a:bodyPr wrap="square" rtlCol="0">
            <a:spAutoFit/>
          </a:bodyPr>
          <a:lstStyle/>
          <a:p>
            <a:pPr algn="ctr">
              <a:spcBef>
                <a:spcPct val="0"/>
              </a:spcBef>
            </a:pPr>
            <a:r>
              <a:rPr lang="cs-CZ" sz="4400" b="1" dirty="0">
                <a:ln w="6350">
                  <a:noFill/>
                </a:ln>
                <a:solidFill>
                  <a:srgbClr val="FF0000"/>
                </a:solidFill>
                <a:effectLst>
                  <a:outerShdw blurRad="114300" dist="101600" dir="2700000" algn="tl" rotWithShape="0">
                    <a:srgbClr val="000000">
                      <a:alpha val="40000"/>
                    </a:srgbClr>
                  </a:outerShdw>
                </a:effectLst>
                <a:latin typeface="Arial" panose="020B0604020202020204" pitchFamily="34" charset="0"/>
                <a:ea typeface="+mj-ea"/>
                <a:cs typeface="Arial" panose="020B0604020202020204" pitchFamily="34" charset="0"/>
              </a:rPr>
              <a:t>Příprava impregnovaných materiálů pro sorpci CO</a:t>
            </a:r>
            <a:r>
              <a:rPr lang="cs-CZ" sz="4400" b="1" baseline="-25000" dirty="0">
                <a:ln w="6350">
                  <a:noFill/>
                </a:ln>
                <a:solidFill>
                  <a:srgbClr val="FF0000"/>
                </a:solidFill>
                <a:effectLst>
                  <a:outerShdw blurRad="114300" dist="101600" dir="2700000" algn="tl" rotWithShape="0">
                    <a:srgbClr val="000000">
                      <a:alpha val="40000"/>
                    </a:srgbClr>
                  </a:outerShdw>
                </a:effectLst>
                <a:latin typeface="Arial" panose="020B0604020202020204" pitchFamily="34" charset="0"/>
                <a:ea typeface="+mj-ea"/>
                <a:cs typeface="Arial" panose="020B0604020202020204" pitchFamily="34" charset="0"/>
              </a:rPr>
              <a:t>2</a:t>
            </a:r>
          </a:p>
          <a:p>
            <a:pPr algn="ctr"/>
            <a:endParaRPr lang="cs-CZ" sz="2800" dirty="0" smtClean="0">
              <a:solidFill>
                <a:schemeClr val="bg1"/>
              </a:solidFill>
              <a:latin typeface="Arial" panose="020B0604020202020204" pitchFamily="34" charset="0"/>
              <a:cs typeface="Arial" panose="020B0604020202020204" pitchFamily="34" charset="0"/>
            </a:endParaRPr>
          </a:p>
          <a:p>
            <a:pPr algn="ctr"/>
            <a:endParaRPr lang="cs-CZ" sz="2800" dirty="0">
              <a:solidFill>
                <a:schemeClr val="bg1"/>
              </a:solidFill>
              <a:latin typeface="Arial" panose="020B0604020202020204" pitchFamily="34" charset="0"/>
              <a:cs typeface="Arial" panose="020B0604020202020204" pitchFamily="34" charset="0"/>
            </a:endParaRPr>
          </a:p>
          <a:p>
            <a:pPr algn="ctr"/>
            <a:r>
              <a:rPr lang="cs-CZ" sz="2800" dirty="0" smtClean="0">
                <a:solidFill>
                  <a:schemeClr val="bg1"/>
                </a:solidFill>
                <a:latin typeface="Arial" panose="020B0604020202020204" pitchFamily="34" charset="0"/>
                <a:cs typeface="Arial" panose="020B0604020202020204" pitchFamily="34" charset="0"/>
              </a:rPr>
              <a:t>Ing. Veronika Vrbová, Ph.D.</a:t>
            </a:r>
          </a:p>
          <a:p>
            <a:pPr algn="ctr"/>
            <a:r>
              <a:rPr lang="cs-CZ" sz="2800" dirty="0" smtClean="0">
                <a:solidFill>
                  <a:schemeClr val="bg1"/>
                </a:solidFill>
                <a:latin typeface="Arial" panose="020B0604020202020204" pitchFamily="34" charset="0"/>
                <a:cs typeface="Arial" panose="020B0604020202020204" pitchFamily="34" charset="0"/>
              </a:rPr>
              <a:t>Jan Vysloužil</a:t>
            </a:r>
          </a:p>
          <a:p>
            <a:pPr algn="ctr"/>
            <a:r>
              <a:rPr lang="cs-CZ" sz="2800" dirty="0" smtClean="0">
                <a:solidFill>
                  <a:schemeClr val="bg1"/>
                </a:solidFill>
                <a:latin typeface="Arial" panose="020B0604020202020204" pitchFamily="34" charset="0"/>
                <a:cs typeface="Arial" panose="020B0604020202020204" pitchFamily="34" charset="0"/>
              </a:rPr>
              <a:t>doc. Ing. Karel </a:t>
            </a:r>
            <a:r>
              <a:rPr lang="cs-CZ" sz="2800" dirty="0" err="1" smtClean="0">
                <a:solidFill>
                  <a:schemeClr val="bg1"/>
                </a:solidFill>
                <a:latin typeface="Arial" panose="020B0604020202020204" pitchFamily="34" charset="0"/>
                <a:cs typeface="Arial" panose="020B0604020202020204" pitchFamily="34" charset="0"/>
              </a:rPr>
              <a:t>Ciahotný</a:t>
            </a:r>
            <a:r>
              <a:rPr lang="cs-CZ" sz="2800" dirty="0" smtClean="0">
                <a:solidFill>
                  <a:schemeClr val="bg1"/>
                </a:solidFill>
                <a:latin typeface="Arial" panose="020B0604020202020204" pitchFamily="34" charset="0"/>
                <a:cs typeface="Arial" panose="020B0604020202020204" pitchFamily="34" charset="0"/>
              </a:rPr>
              <a:t>, CSc.</a:t>
            </a:r>
            <a:endParaRPr lang="cs-CZ"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36504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0"/>
            <a:ext cx="8229600" cy="685800"/>
          </a:xfrm>
        </p:spPr>
        <p:txBody>
          <a:bodyPr>
            <a:normAutofit fontScale="90000"/>
          </a:bodyPr>
          <a:lstStyle/>
          <a:p>
            <a:r>
              <a:rPr lang="cs-CZ" dirty="0" smtClean="0">
                <a:solidFill>
                  <a:srgbClr val="FF0000"/>
                </a:solidFill>
                <a:latin typeface="Arial" panose="020B0604020202020204" pitchFamily="34" charset="0"/>
                <a:cs typeface="Arial" panose="020B0604020202020204" pitchFamily="34" charset="0"/>
              </a:rPr>
              <a:t>Experimentální část</a:t>
            </a:r>
            <a:endParaRPr lang="cs-CZ" dirty="0">
              <a:solidFill>
                <a:srgbClr val="FF0000"/>
              </a:solidFill>
              <a:latin typeface="Arial" panose="020B0604020202020204" pitchFamily="34" charset="0"/>
              <a:cs typeface="Arial" panose="020B0604020202020204" pitchFamily="34" charset="0"/>
            </a:endParaRPr>
          </a:p>
        </p:txBody>
      </p:sp>
      <p:sp>
        <p:nvSpPr>
          <p:cNvPr id="3" name="Zástupný symbol pro obsah 2"/>
          <p:cNvSpPr>
            <a:spLocks noGrp="1"/>
          </p:cNvSpPr>
          <p:nvPr>
            <p:ph idx="1"/>
          </p:nvPr>
        </p:nvSpPr>
        <p:spPr>
          <a:xfrm>
            <a:off x="457200" y="914400"/>
            <a:ext cx="8229600" cy="5013960"/>
          </a:xfrm>
        </p:spPr>
        <p:txBody>
          <a:bodyPr/>
          <a:lstStyle/>
          <a:p>
            <a:pPr marL="137160" indent="0" algn="just">
              <a:buClrTx/>
              <a:buSzPct val="100000"/>
              <a:buNone/>
            </a:pPr>
            <a:r>
              <a:rPr lang="cs-CZ" dirty="0" smtClean="0">
                <a:solidFill>
                  <a:schemeClr val="bg1"/>
                </a:solidFill>
                <a:latin typeface="Arial" panose="020B0604020202020204" pitchFamily="34" charset="0"/>
                <a:cs typeface="Arial" panose="020B0604020202020204" pitchFamily="34" charset="0"/>
              </a:rPr>
              <a:t>Dynamická sorpce par</a:t>
            </a:r>
          </a:p>
          <a:p>
            <a:pPr marL="137160" indent="0" algn="just">
              <a:buClrTx/>
              <a:buSzPct val="100000"/>
              <a:buNone/>
            </a:pPr>
            <a:endParaRPr lang="cs-CZ" dirty="0" smtClean="0">
              <a:solidFill>
                <a:schemeClr val="bg1"/>
              </a:solidFill>
              <a:latin typeface="Arial" panose="020B0604020202020204" pitchFamily="34" charset="0"/>
              <a:cs typeface="Arial" panose="020B0604020202020204" pitchFamily="34" charset="0"/>
            </a:endParaRPr>
          </a:p>
          <a:p>
            <a:pPr marL="137160" indent="0" algn="just">
              <a:buClrTx/>
              <a:buSzPct val="100000"/>
              <a:buNone/>
            </a:pPr>
            <a:endParaRPr lang="cs-CZ" dirty="0" smtClean="0">
              <a:solidFill>
                <a:schemeClr val="bg1"/>
              </a:solidFill>
              <a:latin typeface="Arial" panose="020B0604020202020204" pitchFamily="34" charset="0"/>
              <a:cs typeface="Arial" panose="020B0604020202020204" pitchFamily="34" charset="0"/>
            </a:endParaRPr>
          </a:p>
          <a:p>
            <a:pPr algn="just">
              <a:buClrTx/>
              <a:buSzPct val="100000"/>
              <a:buFont typeface="Arial" panose="020B0604020202020204" pitchFamily="34" charset="0"/>
              <a:buChar char="•"/>
            </a:pPr>
            <a:endParaRPr lang="cs-CZ" dirty="0" smtClean="0">
              <a:solidFill>
                <a:schemeClr val="bg1"/>
              </a:solidFill>
              <a:latin typeface="Arial" panose="020B0604020202020204" pitchFamily="34" charset="0"/>
              <a:cs typeface="Arial" panose="020B0604020202020204" pitchFamily="34" charset="0"/>
            </a:endParaRPr>
          </a:p>
          <a:p>
            <a:pPr algn="just">
              <a:buClrTx/>
              <a:buSzPct val="100000"/>
              <a:buFont typeface="Arial" panose="020B0604020202020204" pitchFamily="34" charset="0"/>
              <a:buChar char="•"/>
            </a:pPr>
            <a:endParaRPr lang="cs-CZ" dirty="0" smtClean="0">
              <a:solidFill>
                <a:schemeClr val="bg1"/>
              </a:solidFill>
              <a:latin typeface="Arial" panose="020B0604020202020204" pitchFamily="34" charset="0"/>
              <a:cs typeface="Arial" panose="020B0604020202020204" pitchFamily="34" charset="0"/>
            </a:endParaRPr>
          </a:p>
          <a:p>
            <a:pPr marL="137160" indent="0" algn="just">
              <a:buClrTx/>
              <a:buSzPct val="100000"/>
              <a:buNone/>
            </a:pPr>
            <a:endParaRPr lang="cs-CZ" dirty="0">
              <a:solidFill>
                <a:schemeClr val="bg1"/>
              </a:solidFill>
              <a:latin typeface="Arial" panose="020B0604020202020204" pitchFamily="34" charset="0"/>
              <a:cs typeface="Arial" panose="020B0604020202020204" pitchFamily="34" charset="0"/>
            </a:endParaRPr>
          </a:p>
        </p:txBody>
      </p:sp>
      <p:pic>
        <p:nvPicPr>
          <p:cNvPr id="4" name="Picture 3" descr="u_logoVSCHT_FTOP_216UPPPO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504" y="6380162"/>
            <a:ext cx="348615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Přímá spojnice 4"/>
          <p:cNvCxnSpPr/>
          <p:nvPr/>
        </p:nvCxnSpPr>
        <p:spPr>
          <a:xfrm>
            <a:off x="0" y="6208643"/>
            <a:ext cx="914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Přímá spojnice 5"/>
          <p:cNvCxnSpPr/>
          <p:nvPr/>
        </p:nvCxnSpPr>
        <p:spPr>
          <a:xfrm>
            <a:off x="0" y="685800"/>
            <a:ext cx="914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ovéPole 6"/>
          <p:cNvSpPr txBox="1"/>
          <p:nvPr/>
        </p:nvSpPr>
        <p:spPr>
          <a:xfrm>
            <a:off x="7394803" y="6488668"/>
            <a:ext cx="1822037" cy="369332"/>
          </a:xfrm>
          <a:prstGeom prst="rect">
            <a:avLst/>
          </a:prstGeom>
          <a:noFill/>
        </p:spPr>
        <p:txBody>
          <a:bodyPr wrap="none" rtlCol="0">
            <a:spAutoFit/>
          </a:bodyPr>
          <a:lstStyle/>
          <a:p>
            <a:r>
              <a:rPr lang="cs-CZ" dirty="0" smtClean="0">
                <a:solidFill>
                  <a:schemeClr val="bg1"/>
                </a:solidFill>
                <a:latin typeface="Arial" panose="020B0604020202020204" pitchFamily="34" charset="0"/>
                <a:cs typeface="Arial" panose="020B0604020202020204" pitchFamily="34" charset="0"/>
              </a:rPr>
              <a:t>TVIP, 6. 3. 2018</a:t>
            </a:r>
            <a:endParaRPr lang="cs-CZ" dirty="0">
              <a:solidFill>
                <a:schemeClr val="bg1"/>
              </a:solidFill>
              <a:latin typeface="Arial" panose="020B0604020202020204" pitchFamily="34" charset="0"/>
              <a:cs typeface="Arial" panose="020B0604020202020204" pitchFamily="34" charset="0"/>
            </a:endParaRPr>
          </a:p>
        </p:txBody>
      </p:sp>
      <p:sp>
        <p:nvSpPr>
          <p:cNvPr id="9"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sp>
        <p:nvSpPr>
          <p:cNvPr id="11" name="Rectangle 3"/>
          <p:cNvSpPr>
            <a:spLocks noChangeArrowheads="1"/>
          </p:cNvSpPr>
          <p:nvPr/>
        </p:nvSpPr>
        <p:spPr bwMode="auto">
          <a:xfrm>
            <a:off x="0" y="3390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s-CZ" altLang="cs-CZ"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3" name="Graf 12"/>
          <p:cNvGraphicFramePr/>
          <p:nvPr>
            <p:extLst>
              <p:ext uri="{D42A27DB-BD31-4B8C-83A1-F6EECF244321}">
                <p14:modId xmlns:p14="http://schemas.microsoft.com/office/powerpoint/2010/main" val="589991475"/>
              </p:ext>
            </p:extLst>
          </p:nvPr>
        </p:nvGraphicFramePr>
        <p:xfrm>
          <a:off x="914400" y="1600200"/>
          <a:ext cx="7239000" cy="4343400"/>
        </p:xfrm>
        <a:graphic>
          <a:graphicData uri="http://schemas.openxmlformats.org/drawingml/2006/chart">
            <c:chart xmlns:c="http://schemas.openxmlformats.org/drawingml/2006/chart" xmlns:r="http://schemas.openxmlformats.org/officeDocument/2006/relationships" r:id="rId4"/>
          </a:graphicData>
        </a:graphic>
      </p:graphicFrame>
      <p:pic>
        <p:nvPicPr>
          <p:cNvPr id="12" name="obrázek 176"/>
          <p:cNvPicPr/>
          <p:nvPr/>
        </p:nvPicPr>
        <p:blipFill>
          <a:blip r:embed="rId5">
            <a:extLst>
              <a:ext uri="{28A0092B-C50C-407E-A947-70E740481C1C}">
                <a14:useLocalDpi xmlns:a14="http://schemas.microsoft.com/office/drawing/2010/main" val="0"/>
              </a:ext>
            </a:extLst>
          </a:blip>
          <a:srcRect/>
          <a:stretch>
            <a:fillRect/>
          </a:stretch>
        </p:blipFill>
        <p:spPr bwMode="auto">
          <a:xfrm>
            <a:off x="2667000" y="1371600"/>
            <a:ext cx="3809999" cy="4665525"/>
          </a:xfrm>
          <a:prstGeom prst="rect">
            <a:avLst/>
          </a:prstGeom>
          <a:noFill/>
          <a:ln>
            <a:noFill/>
          </a:ln>
        </p:spPr>
      </p:pic>
    </p:spTree>
    <p:extLst>
      <p:ext uri="{BB962C8B-B14F-4D97-AF65-F5344CB8AC3E}">
        <p14:creationId xmlns:p14="http://schemas.microsoft.com/office/powerpoint/2010/main" val="1885675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0"/>
            <a:ext cx="8229600" cy="685800"/>
          </a:xfrm>
        </p:spPr>
        <p:txBody>
          <a:bodyPr>
            <a:normAutofit fontScale="90000"/>
          </a:bodyPr>
          <a:lstStyle/>
          <a:p>
            <a:r>
              <a:rPr lang="cs-CZ" dirty="0" smtClean="0">
                <a:solidFill>
                  <a:srgbClr val="FF0000"/>
                </a:solidFill>
                <a:latin typeface="Arial" panose="020B0604020202020204" pitchFamily="34" charset="0"/>
                <a:cs typeface="Arial" panose="020B0604020202020204" pitchFamily="34" charset="0"/>
              </a:rPr>
              <a:t>Experimentální část</a:t>
            </a:r>
            <a:endParaRPr lang="cs-CZ" dirty="0">
              <a:solidFill>
                <a:srgbClr val="FF0000"/>
              </a:solidFill>
              <a:latin typeface="Arial" panose="020B0604020202020204" pitchFamily="34" charset="0"/>
              <a:cs typeface="Arial" panose="020B0604020202020204" pitchFamily="34" charset="0"/>
            </a:endParaRPr>
          </a:p>
        </p:txBody>
      </p:sp>
      <p:sp>
        <p:nvSpPr>
          <p:cNvPr id="3" name="Zástupný symbol pro obsah 2"/>
          <p:cNvSpPr>
            <a:spLocks noGrp="1"/>
          </p:cNvSpPr>
          <p:nvPr>
            <p:ph idx="1"/>
          </p:nvPr>
        </p:nvSpPr>
        <p:spPr>
          <a:xfrm>
            <a:off x="457200" y="914400"/>
            <a:ext cx="8229600" cy="5013960"/>
          </a:xfrm>
        </p:spPr>
        <p:txBody>
          <a:bodyPr/>
          <a:lstStyle/>
          <a:p>
            <a:pPr marL="137160" indent="0" algn="just">
              <a:buClrTx/>
              <a:buSzPct val="100000"/>
              <a:buNone/>
            </a:pPr>
            <a:r>
              <a:rPr lang="cs-CZ" dirty="0" smtClean="0">
                <a:solidFill>
                  <a:schemeClr val="bg1"/>
                </a:solidFill>
                <a:latin typeface="Arial" panose="020B0604020202020204" pitchFamily="34" charset="0"/>
                <a:cs typeface="Arial" panose="020B0604020202020204" pitchFamily="34" charset="0"/>
              </a:rPr>
              <a:t>Dynamická sorpce par</a:t>
            </a:r>
          </a:p>
          <a:p>
            <a:pPr marL="137160" indent="0" algn="just">
              <a:buClrTx/>
              <a:buSzPct val="100000"/>
              <a:buNone/>
            </a:pPr>
            <a:endParaRPr lang="cs-CZ" dirty="0" smtClean="0">
              <a:solidFill>
                <a:schemeClr val="bg1"/>
              </a:solidFill>
              <a:latin typeface="Arial" panose="020B0604020202020204" pitchFamily="34" charset="0"/>
              <a:cs typeface="Arial" panose="020B0604020202020204" pitchFamily="34" charset="0"/>
            </a:endParaRPr>
          </a:p>
          <a:p>
            <a:pPr marL="137160" indent="0" algn="just">
              <a:buClrTx/>
              <a:buSzPct val="100000"/>
              <a:buNone/>
            </a:pPr>
            <a:endParaRPr lang="cs-CZ" dirty="0" smtClean="0">
              <a:solidFill>
                <a:schemeClr val="bg1"/>
              </a:solidFill>
              <a:latin typeface="Arial" panose="020B0604020202020204" pitchFamily="34" charset="0"/>
              <a:cs typeface="Arial" panose="020B0604020202020204" pitchFamily="34" charset="0"/>
            </a:endParaRPr>
          </a:p>
          <a:p>
            <a:pPr algn="just">
              <a:buClrTx/>
              <a:buSzPct val="100000"/>
              <a:buFont typeface="Arial" panose="020B0604020202020204" pitchFamily="34" charset="0"/>
              <a:buChar char="•"/>
            </a:pPr>
            <a:endParaRPr lang="cs-CZ" dirty="0" smtClean="0">
              <a:solidFill>
                <a:schemeClr val="bg1"/>
              </a:solidFill>
              <a:latin typeface="Arial" panose="020B0604020202020204" pitchFamily="34" charset="0"/>
              <a:cs typeface="Arial" panose="020B0604020202020204" pitchFamily="34" charset="0"/>
            </a:endParaRPr>
          </a:p>
          <a:p>
            <a:pPr algn="just">
              <a:buClrTx/>
              <a:buSzPct val="100000"/>
              <a:buFont typeface="Arial" panose="020B0604020202020204" pitchFamily="34" charset="0"/>
              <a:buChar char="•"/>
            </a:pPr>
            <a:endParaRPr lang="cs-CZ" dirty="0" smtClean="0">
              <a:solidFill>
                <a:schemeClr val="bg1"/>
              </a:solidFill>
              <a:latin typeface="Arial" panose="020B0604020202020204" pitchFamily="34" charset="0"/>
              <a:cs typeface="Arial" panose="020B0604020202020204" pitchFamily="34" charset="0"/>
            </a:endParaRPr>
          </a:p>
          <a:p>
            <a:pPr marL="137160" indent="0" algn="just">
              <a:buClrTx/>
              <a:buSzPct val="100000"/>
              <a:buNone/>
            </a:pPr>
            <a:endParaRPr lang="cs-CZ" dirty="0">
              <a:solidFill>
                <a:schemeClr val="bg1"/>
              </a:solidFill>
              <a:latin typeface="Arial" panose="020B0604020202020204" pitchFamily="34" charset="0"/>
              <a:cs typeface="Arial" panose="020B0604020202020204" pitchFamily="34" charset="0"/>
            </a:endParaRPr>
          </a:p>
        </p:txBody>
      </p:sp>
      <p:pic>
        <p:nvPicPr>
          <p:cNvPr id="4" name="Picture 3" descr="u_logoVSCHT_FTOP_216UPPPO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504" y="6380162"/>
            <a:ext cx="348615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Přímá spojnice 4"/>
          <p:cNvCxnSpPr/>
          <p:nvPr/>
        </p:nvCxnSpPr>
        <p:spPr>
          <a:xfrm>
            <a:off x="0" y="6208643"/>
            <a:ext cx="914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Přímá spojnice 5"/>
          <p:cNvCxnSpPr/>
          <p:nvPr/>
        </p:nvCxnSpPr>
        <p:spPr>
          <a:xfrm>
            <a:off x="0" y="685800"/>
            <a:ext cx="914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ovéPole 6"/>
          <p:cNvSpPr txBox="1"/>
          <p:nvPr/>
        </p:nvSpPr>
        <p:spPr>
          <a:xfrm>
            <a:off x="7394803" y="6488668"/>
            <a:ext cx="1822037" cy="369332"/>
          </a:xfrm>
          <a:prstGeom prst="rect">
            <a:avLst/>
          </a:prstGeom>
          <a:noFill/>
        </p:spPr>
        <p:txBody>
          <a:bodyPr wrap="none" rtlCol="0">
            <a:spAutoFit/>
          </a:bodyPr>
          <a:lstStyle/>
          <a:p>
            <a:r>
              <a:rPr lang="cs-CZ" dirty="0" smtClean="0">
                <a:solidFill>
                  <a:schemeClr val="bg1"/>
                </a:solidFill>
                <a:latin typeface="Arial" panose="020B0604020202020204" pitchFamily="34" charset="0"/>
                <a:cs typeface="Arial" panose="020B0604020202020204" pitchFamily="34" charset="0"/>
              </a:rPr>
              <a:t>TVIP, 6. 3. 2018</a:t>
            </a:r>
            <a:endParaRPr lang="cs-CZ" dirty="0">
              <a:solidFill>
                <a:schemeClr val="bg1"/>
              </a:solidFill>
              <a:latin typeface="Arial" panose="020B0604020202020204" pitchFamily="34" charset="0"/>
              <a:cs typeface="Arial" panose="020B0604020202020204" pitchFamily="34" charset="0"/>
            </a:endParaRPr>
          </a:p>
        </p:txBody>
      </p:sp>
      <p:sp>
        <p:nvSpPr>
          <p:cNvPr id="9"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sp>
        <p:nvSpPr>
          <p:cNvPr id="11" name="Rectangle 3"/>
          <p:cNvSpPr>
            <a:spLocks noChangeArrowheads="1"/>
          </p:cNvSpPr>
          <p:nvPr/>
        </p:nvSpPr>
        <p:spPr bwMode="auto">
          <a:xfrm>
            <a:off x="0" y="3390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s-CZ" altLang="cs-CZ" sz="1800" b="0" i="0" u="none" strike="noStrike" cap="none" normalizeH="0" baseline="0" smtClean="0">
              <a:ln>
                <a:noFill/>
              </a:ln>
              <a:solidFill>
                <a:schemeClr val="tx1"/>
              </a:solidFill>
              <a:effectLst/>
              <a:latin typeface="Arial" pitchFamily="34" charset="0"/>
              <a:cs typeface="Arial" pitchFamily="34" charset="0"/>
            </a:endParaRPr>
          </a:p>
        </p:txBody>
      </p:sp>
      <p:pic>
        <p:nvPicPr>
          <p:cNvPr id="12" name="Obrázek 11" descr="C:\VEVRU\Impregnace\Vysloužil\DVS\XIV_sorpce10CO2_30C.jpg"/>
          <p:cNvPicPr/>
          <p:nvPr/>
        </p:nvPicPr>
        <p:blipFill>
          <a:blip r:embed="rId4">
            <a:extLst>
              <a:ext uri="{28A0092B-C50C-407E-A947-70E740481C1C}">
                <a14:useLocalDpi xmlns:a14="http://schemas.microsoft.com/office/drawing/2010/main" val="0"/>
              </a:ext>
            </a:extLst>
          </a:blip>
          <a:srcRect/>
          <a:stretch>
            <a:fillRect/>
          </a:stretch>
        </p:blipFill>
        <p:spPr bwMode="auto">
          <a:xfrm>
            <a:off x="609600" y="1601787"/>
            <a:ext cx="7543800" cy="4265613"/>
          </a:xfrm>
          <a:prstGeom prst="rect">
            <a:avLst/>
          </a:prstGeom>
          <a:noFill/>
          <a:ln>
            <a:noFill/>
          </a:ln>
        </p:spPr>
      </p:pic>
    </p:spTree>
    <p:extLst>
      <p:ext uri="{BB962C8B-B14F-4D97-AF65-F5344CB8AC3E}">
        <p14:creationId xmlns:p14="http://schemas.microsoft.com/office/powerpoint/2010/main" val="41202035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0"/>
            <a:ext cx="8229600" cy="685800"/>
          </a:xfrm>
        </p:spPr>
        <p:txBody>
          <a:bodyPr>
            <a:normAutofit fontScale="90000"/>
          </a:bodyPr>
          <a:lstStyle/>
          <a:p>
            <a:r>
              <a:rPr lang="cs-CZ" dirty="0" smtClean="0">
                <a:solidFill>
                  <a:srgbClr val="FF0000"/>
                </a:solidFill>
                <a:latin typeface="Arial" panose="020B0604020202020204" pitchFamily="34" charset="0"/>
                <a:cs typeface="Arial" panose="020B0604020202020204" pitchFamily="34" charset="0"/>
              </a:rPr>
              <a:t>Experimentální část</a:t>
            </a:r>
            <a:endParaRPr lang="cs-CZ" dirty="0">
              <a:solidFill>
                <a:srgbClr val="FF0000"/>
              </a:solidFill>
              <a:latin typeface="Arial" panose="020B0604020202020204" pitchFamily="34" charset="0"/>
              <a:cs typeface="Arial" panose="020B0604020202020204" pitchFamily="34" charset="0"/>
            </a:endParaRPr>
          </a:p>
        </p:txBody>
      </p:sp>
      <p:sp>
        <p:nvSpPr>
          <p:cNvPr id="3" name="Zástupný symbol pro obsah 2"/>
          <p:cNvSpPr>
            <a:spLocks noGrp="1"/>
          </p:cNvSpPr>
          <p:nvPr>
            <p:ph idx="1"/>
          </p:nvPr>
        </p:nvSpPr>
        <p:spPr>
          <a:xfrm>
            <a:off x="457200" y="914400"/>
            <a:ext cx="8229600" cy="5013960"/>
          </a:xfrm>
        </p:spPr>
        <p:txBody>
          <a:bodyPr/>
          <a:lstStyle/>
          <a:p>
            <a:pPr marL="137160" indent="0" algn="just">
              <a:buClrTx/>
              <a:buSzPct val="100000"/>
              <a:buNone/>
            </a:pPr>
            <a:r>
              <a:rPr lang="cs-CZ" dirty="0" smtClean="0">
                <a:solidFill>
                  <a:schemeClr val="bg1"/>
                </a:solidFill>
                <a:latin typeface="Arial" panose="020B0604020202020204" pitchFamily="34" charset="0"/>
                <a:cs typeface="Arial" panose="020B0604020202020204" pitchFamily="34" charset="0"/>
              </a:rPr>
              <a:t>Dynamická sorpce par - SiO</a:t>
            </a:r>
            <a:r>
              <a:rPr lang="cs-CZ" baseline="-25000" dirty="0" smtClean="0">
                <a:solidFill>
                  <a:schemeClr val="bg1"/>
                </a:solidFill>
                <a:latin typeface="Arial" panose="020B0604020202020204" pitchFamily="34" charset="0"/>
                <a:cs typeface="Arial" panose="020B0604020202020204" pitchFamily="34" charset="0"/>
              </a:rPr>
              <a:t>2</a:t>
            </a:r>
            <a:r>
              <a:rPr lang="cs-CZ" dirty="0" smtClean="0">
                <a:solidFill>
                  <a:schemeClr val="bg1"/>
                </a:solidFill>
                <a:latin typeface="Arial" panose="020B0604020202020204" pitchFamily="34" charset="0"/>
                <a:cs typeface="Arial" panose="020B0604020202020204" pitchFamily="34" charset="0"/>
              </a:rPr>
              <a:t> bez impregnace</a:t>
            </a:r>
          </a:p>
          <a:p>
            <a:pPr marL="137160" indent="0" algn="just">
              <a:buClrTx/>
              <a:buSzPct val="100000"/>
              <a:buNone/>
            </a:pPr>
            <a:endParaRPr lang="cs-CZ" dirty="0" smtClean="0">
              <a:solidFill>
                <a:schemeClr val="bg1"/>
              </a:solidFill>
              <a:latin typeface="Arial" panose="020B0604020202020204" pitchFamily="34" charset="0"/>
              <a:cs typeface="Arial" panose="020B0604020202020204" pitchFamily="34" charset="0"/>
            </a:endParaRPr>
          </a:p>
          <a:p>
            <a:pPr marL="137160" indent="0" algn="just">
              <a:buClrTx/>
              <a:buSzPct val="100000"/>
              <a:buNone/>
            </a:pPr>
            <a:endParaRPr lang="cs-CZ" dirty="0" smtClean="0">
              <a:solidFill>
                <a:schemeClr val="bg1"/>
              </a:solidFill>
              <a:latin typeface="Arial" panose="020B0604020202020204" pitchFamily="34" charset="0"/>
              <a:cs typeface="Arial" panose="020B0604020202020204" pitchFamily="34" charset="0"/>
            </a:endParaRPr>
          </a:p>
          <a:p>
            <a:pPr algn="just">
              <a:buClrTx/>
              <a:buSzPct val="100000"/>
              <a:buFont typeface="Arial" panose="020B0604020202020204" pitchFamily="34" charset="0"/>
              <a:buChar char="•"/>
            </a:pPr>
            <a:endParaRPr lang="cs-CZ" dirty="0" smtClean="0">
              <a:solidFill>
                <a:schemeClr val="bg1"/>
              </a:solidFill>
              <a:latin typeface="Arial" panose="020B0604020202020204" pitchFamily="34" charset="0"/>
              <a:cs typeface="Arial" panose="020B0604020202020204" pitchFamily="34" charset="0"/>
            </a:endParaRPr>
          </a:p>
          <a:p>
            <a:pPr algn="just">
              <a:buClrTx/>
              <a:buSzPct val="100000"/>
              <a:buFont typeface="Arial" panose="020B0604020202020204" pitchFamily="34" charset="0"/>
              <a:buChar char="•"/>
            </a:pPr>
            <a:endParaRPr lang="cs-CZ" dirty="0" smtClean="0">
              <a:solidFill>
                <a:schemeClr val="bg1"/>
              </a:solidFill>
              <a:latin typeface="Arial" panose="020B0604020202020204" pitchFamily="34" charset="0"/>
              <a:cs typeface="Arial" panose="020B0604020202020204" pitchFamily="34" charset="0"/>
            </a:endParaRPr>
          </a:p>
          <a:p>
            <a:pPr marL="137160" indent="0" algn="just">
              <a:buClrTx/>
              <a:buSzPct val="100000"/>
              <a:buNone/>
            </a:pPr>
            <a:endParaRPr lang="cs-CZ" dirty="0">
              <a:solidFill>
                <a:schemeClr val="bg1"/>
              </a:solidFill>
              <a:latin typeface="Arial" panose="020B0604020202020204" pitchFamily="34" charset="0"/>
              <a:cs typeface="Arial" panose="020B0604020202020204" pitchFamily="34" charset="0"/>
            </a:endParaRPr>
          </a:p>
        </p:txBody>
      </p:sp>
      <p:pic>
        <p:nvPicPr>
          <p:cNvPr id="4" name="Picture 3" descr="u_logoVSCHT_FTOP_216UPPPO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504" y="6380162"/>
            <a:ext cx="348615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Přímá spojnice 4"/>
          <p:cNvCxnSpPr/>
          <p:nvPr/>
        </p:nvCxnSpPr>
        <p:spPr>
          <a:xfrm>
            <a:off x="0" y="6208643"/>
            <a:ext cx="914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Přímá spojnice 5"/>
          <p:cNvCxnSpPr/>
          <p:nvPr/>
        </p:nvCxnSpPr>
        <p:spPr>
          <a:xfrm>
            <a:off x="0" y="685800"/>
            <a:ext cx="914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ovéPole 6"/>
          <p:cNvSpPr txBox="1"/>
          <p:nvPr/>
        </p:nvSpPr>
        <p:spPr>
          <a:xfrm>
            <a:off x="7394803" y="6488668"/>
            <a:ext cx="1822037" cy="369332"/>
          </a:xfrm>
          <a:prstGeom prst="rect">
            <a:avLst/>
          </a:prstGeom>
          <a:noFill/>
        </p:spPr>
        <p:txBody>
          <a:bodyPr wrap="none" rtlCol="0">
            <a:spAutoFit/>
          </a:bodyPr>
          <a:lstStyle/>
          <a:p>
            <a:r>
              <a:rPr lang="cs-CZ" dirty="0" smtClean="0">
                <a:solidFill>
                  <a:schemeClr val="bg1"/>
                </a:solidFill>
                <a:latin typeface="Arial" panose="020B0604020202020204" pitchFamily="34" charset="0"/>
                <a:cs typeface="Arial" panose="020B0604020202020204" pitchFamily="34" charset="0"/>
              </a:rPr>
              <a:t>TVIP, 6. 3. 2018</a:t>
            </a:r>
            <a:endParaRPr lang="cs-CZ" dirty="0">
              <a:solidFill>
                <a:schemeClr val="bg1"/>
              </a:solidFill>
              <a:latin typeface="Arial" panose="020B0604020202020204" pitchFamily="34" charset="0"/>
              <a:cs typeface="Arial" panose="020B0604020202020204" pitchFamily="34" charset="0"/>
            </a:endParaRPr>
          </a:p>
        </p:txBody>
      </p:sp>
      <p:sp>
        <p:nvSpPr>
          <p:cNvPr id="9"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sp>
        <p:nvSpPr>
          <p:cNvPr id="11" name="Rectangle 3"/>
          <p:cNvSpPr>
            <a:spLocks noChangeArrowheads="1"/>
          </p:cNvSpPr>
          <p:nvPr/>
        </p:nvSpPr>
        <p:spPr bwMode="auto">
          <a:xfrm>
            <a:off x="0" y="3390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s-CZ" altLang="cs-CZ" sz="1800" b="0" i="0" u="none" strike="noStrike" cap="none" normalizeH="0" baseline="0" smtClean="0">
              <a:ln>
                <a:noFill/>
              </a:ln>
              <a:solidFill>
                <a:schemeClr val="tx1"/>
              </a:solidFill>
              <a:effectLst/>
              <a:latin typeface="Arial" pitchFamily="34" charset="0"/>
              <a:cs typeface="Arial" pitchFamily="34" charset="0"/>
            </a:endParaRPr>
          </a:p>
        </p:txBody>
      </p:sp>
      <p:pic>
        <p:nvPicPr>
          <p:cNvPr id="2050" name="Picture 2" descr="C:\VEVRU\Impregnace\Vysloužil\DVS\cisty SiO2_10CO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226" y="1600200"/>
            <a:ext cx="7831547" cy="4427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50026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0"/>
            <a:ext cx="8229600" cy="685800"/>
          </a:xfrm>
        </p:spPr>
        <p:txBody>
          <a:bodyPr>
            <a:normAutofit fontScale="90000"/>
          </a:bodyPr>
          <a:lstStyle/>
          <a:p>
            <a:r>
              <a:rPr lang="cs-CZ" dirty="0" smtClean="0">
                <a:solidFill>
                  <a:srgbClr val="FF0000"/>
                </a:solidFill>
                <a:latin typeface="Arial" panose="020B0604020202020204" pitchFamily="34" charset="0"/>
                <a:cs typeface="Arial" panose="020B0604020202020204" pitchFamily="34" charset="0"/>
              </a:rPr>
              <a:t>Experimentální část</a:t>
            </a:r>
            <a:endParaRPr lang="cs-CZ" dirty="0">
              <a:solidFill>
                <a:srgbClr val="FF0000"/>
              </a:solidFill>
              <a:latin typeface="Arial" panose="020B0604020202020204" pitchFamily="34" charset="0"/>
              <a:cs typeface="Arial" panose="020B0604020202020204" pitchFamily="34" charset="0"/>
            </a:endParaRPr>
          </a:p>
        </p:txBody>
      </p:sp>
      <p:sp>
        <p:nvSpPr>
          <p:cNvPr id="3" name="Zástupný symbol pro obsah 2"/>
          <p:cNvSpPr>
            <a:spLocks noGrp="1"/>
          </p:cNvSpPr>
          <p:nvPr>
            <p:ph idx="1"/>
          </p:nvPr>
        </p:nvSpPr>
        <p:spPr>
          <a:xfrm>
            <a:off x="457200" y="914400"/>
            <a:ext cx="8229600" cy="5013960"/>
          </a:xfrm>
        </p:spPr>
        <p:txBody>
          <a:bodyPr/>
          <a:lstStyle/>
          <a:p>
            <a:pPr marL="137160" indent="0" algn="just">
              <a:buClrTx/>
              <a:buSzPct val="100000"/>
              <a:buNone/>
            </a:pPr>
            <a:r>
              <a:rPr lang="cs-CZ" dirty="0" smtClean="0">
                <a:solidFill>
                  <a:schemeClr val="bg1"/>
                </a:solidFill>
                <a:latin typeface="Arial" panose="020B0604020202020204" pitchFamily="34" charset="0"/>
                <a:cs typeface="Arial" panose="020B0604020202020204" pitchFamily="34" charset="0"/>
              </a:rPr>
              <a:t>Regenerace materiálu</a:t>
            </a:r>
          </a:p>
          <a:p>
            <a:pPr marL="137160" indent="0" algn="just">
              <a:buClrTx/>
              <a:buSzPct val="100000"/>
              <a:buNone/>
            </a:pPr>
            <a:endParaRPr lang="cs-CZ" dirty="0" smtClean="0">
              <a:solidFill>
                <a:schemeClr val="bg1"/>
              </a:solidFill>
              <a:latin typeface="Arial" panose="020B0604020202020204" pitchFamily="34" charset="0"/>
              <a:cs typeface="Arial" panose="020B0604020202020204" pitchFamily="34" charset="0"/>
            </a:endParaRPr>
          </a:p>
          <a:p>
            <a:pPr marL="137160" indent="0" algn="just">
              <a:buClrTx/>
              <a:buSzPct val="100000"/>
              <a:buNone/>
            </a:pPr>
            <a:endParaRPr lang="cs-CZ" dirty="0" smtClean="0">
              <a:solidFill>
                <a:schemeClr val="bg1"/>
              </a:solidFill>
              <a:latin typeface="Arial" panose="020B0604020202020204" pitchFamily="34" charset="0"/>
              <a:cs typeface="Arial" panose="020B0604020202020204" pitchFamily="34" charset="0"/>
            </a:endParaRPr>
          </a:p>
          <a:p>
            <a:pPr algn="just">
              <a:buClrTx/>
              <a:buSzPct val="100000"/>
              <a:buFont typeface="Arial" panose="020B0604020202020204" pitchFamily="34" charset="0"/>
              <a:buChar char="•"/>
            </a:pPr>
            <a:endParaRPr lang="cs-CZ" dirty="0" smtClean="0">
              <a:solidFill>
                <a:schemeClr val="bg1"/>
              </a:solidFill>
              <a:latin typeface="Arial" panose="020B0604020202020204" pitchFamily="34" charset="0"/>
              <a:cs typeface="Arial" panose="020B0604020202020204" pitchFamily="34" charset="0"/>
            </a:endParaRPr>
          </a:p>
          <a:p>
            <a:pPr algn="just">
              <a:buClrTx/>
              <a:buSzPct val="100000"/>
              <a:buFont typeface="Arial" panose="020B0604020202020204" pitchFamily="34" charset="0"/>
              <a:buChar char="•"/>
            </a:pPr>
            <a:endParaRPr lang="cs-CZ" dirty="0" smtClean="0">
              <a:solidFill>
                <a:schemeClr val="bg1"/>
              </a:solidFill>
              <a:latin typeface="Arial" panose="020B0604020202020204" pitchFamily="34" charset="0"/>
              <a:cs typeface="Arial" panose="020B0604020202020204" pitchFamily="34" charset="0"/>
            </a:endParaRPr>
          </a:p>
          <a:p>
            <a:pPr marL="137160" indent="0" algn="just">
              <a:buClrTx/>
              <a:buSzPct val="100000"/>
              <a:buNone/>
            </a:pPr>
            <a:endParaRPr lang="cs-CZ" dirty="0">
              <a:solidFill>
                <a:schemeClr val="bg1"/>
              </a:solidFill>
              <a:latin typeface="Arial" panose="020B0604020202020204" pitchFamily="34" charset="0"/>
              <a:cs typeface="Arial" panose="020B0604020202020204" pitchFamily="34" charset="0"/>
            </a:endParaRPr>
          </a:p>
        </p:txBody>
      </p:sp>
      <p:pic>
        <p:nvPicPr>
          <p:cNvPr id="4" name="Picture 3" descr="u_logoVSCHT_FTOP_216UPPPO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504" y="6380162"/>
            <a:ext cx="348615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Přímá spojnice 4"/>
          <p:cNvCxnSpPr/>
          <p:nvPr/>
        </p:nvCxnSpPr>
        <p:spPr>
          <a:xfrm>
            <a:off x="0" y="6208643"/>
            <a:ext cx="914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Přímá spojnice 5"/>
          <p:cNvCxnSpPr/>
          <p:nvPr/>
        </p:nvCxnSpPr>
        <p:spPr>
          <a:xfrm>
            <a:off x="0" y="685800"/>
            <a:ext cx="914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ovéPole 6"/>
          <p:cNvSpPr txBox="1"/>
          <p:nvPr/>
        </p:nvSpPr>
        <p:spPr>
          <a:xfrm>
            <a:off x="7394803" y="6488668"/>
            <a:ext cx="1822037" cy="369332"/>
          </a:xfrm>
          <a:prstGeom prst="rect">
            <a:avLst/>
          </a:prstGeom>
          <a:noFill/>
        </p:spPr>
        <p:txBody>
          <a:bodyPr wrap="none" rtlCol="0">
            <a:spAutoFit/>
          </a:bodyPr>
          <a:lstStyle/>
          <a:p>
            <a:r>
              <a:rPr lang="cs-CZ" dirty="0" smtClean="0">
                <a:solidFill>
                  <a:schemeClr val="bg1"/>
                </a:solidFill>
                <a:latin typeface="Arial" panose="020B0604020202020204" pitchFamily="34" charset="0"/>
                <a:cs typeface="Arial" panose="020B0604020202020204" pitchFamily="34" charset="0"/>
              </a:rPr>
              <a:t>TVIP, 6. 3. 2018</a:t>
            </a:r>
            <a:endParaRPr lang="cs-CZ" dirty="0">
              <a:solidFill>
                <a:schemeClr val="bg1"/>
              </a:solidFill>
              <a:latin typeface="Arial" panose="020B0604020202020204" pitchFamily="34" charset="0"/>
              <a:cs typeface="Arial" panose="020B0604020202020204" pitchFamily="34" charset="0"/>
            </a:endParaRPr>
          </a:p>
        </p:txBody>
      </p:sp>
      <p:sp>
        <p:nvSpPr>
          <p:cNvPr id="9"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sp>
        <p:nvSpPr>
          <p:cNvPr id="11" name="Rectangle 3"/>
          <p:cNvSpPr>
            <a:spLocks noChangeArrowheads="1"/>
          </p:cNvSpPr>
          <p:nvPr/>
        </p:nvSpPr>
        <p:spPr bwMode="auto">
          <a:xfrm>
            <a:off x="0" y="3390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s-CZ" altLang="cs-CZ"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8" name="Tabulka 7"/>
          <p:cNvGraphicFramePr>
            <a:graphicFrameLocks noGrp="1"/>
          </p:cNvGraphicFramePr>
          <p:nvPr>
            <p:extLst>
              <p:ext uri="{D42A27DB-BD31-4B8C-83A1-F6EECF244321}">
                <p14:modId xmlns:p14="http://schemas.microsoft.com/office/powerpoint/2010/main" val="2824658105"/>
              </p:ext>
            </p:extLst>
          </p:nvPr>
        </p:nvGraphicFramePr>
        <p:xfrm>
          <a:off x="381001" y="2286001"/>
          <a:ext cx="8381998" cy="2834640"/>
        </p:xfrm>
        <a:graphic>
          <a:graphicData uri="http://schemas.openxmlformats.org/drawingml/2006/table">
            <a:tbl>
              <a:tblPr firstRow="1" firstCol="1" bandRow="1">
                <a:tableStyleId>{5C22544A-7EE6-4342-B048-85BDC9FD1C3A}</a:tableStyleId>
              </a:tblPr>
              <a:tblGrid>
                <a:gridCol w="1752014"/>
                <a:gridCol w="1669964"/>
                <a:gridCol w="1542868"/>
                <a:gridCol w="1719033"/>
                <a:gridCol w="1698119"/>
              </a:tblGrid>
              <a:tr h="502920">
                <a:tc>
                  <a:txBody>
                    <a:bodyPr/>
                    <a:lstStyle/>
                    <a:p>
                      <a:pPr marL="0" marR="0">
                        <a:spcBef>
                          <a:spcPts val="0"/>
                        </a:spcBef>
                        <a:spcAft>
                          <a:spcPts val="0"/>
                        </a:spcAft>
                      </a:pPr>
                      <a:r>
                        <a:rPr lang="cs-CZ" sz="2000">
                          <a:solidFill>
                            <a:schemeClr val="bg1"/>
                          </a:solidFill>
                          <a:effectLst/>
                          <a:latin typeface="Arial" panose="020B0604020202020204" pitchFamily="34" charset="0"/>
                          <a:cs typeface="Arial" panose="020B0604020202020204" pitchFamily="34" charset="0"/>
                        </a:rPr>
                        <a:t>Označení vzorku</a:t>
                      </a:r>
                      <a:endParaRPr lang="cs-CZ" sz="2000">
                        <a:solidFill>
                          <a:schemeClr val="bg1"/>
                        </a:solidFill>
                        <a:effectLst/>
                        <a:latin typeface="Arial" panose="020B0604020202020204" pitchFamily="34" charset="0"/>
                        <a:ea typeface="Times New Roman"/>
                        <a:cs typeface="Arial" panose="020B0604020202020204" pitchFamily="34" charset="0"/>
                      </a:endParaRPr>
                    </a:p>
                  </a:txBody>
                  <a:tcPr marL="68580" marR="68580" marT="0" marB="0">
                    <a:noFill/>
                  </a:tcPr>
                </a:tc>
                <a:tc gridSpan="2">
                  <a:txBody>
                    <a:bodyPr/>
                    <a:lstStyle/>
                    <a:p>
                      <a:pPr marL="0" marR="0" algn="ctr">
                        <a:spcBef>
                          <a:spcPts val="0"/>
                        </a:spcBef>
                        <a:spcAft>
                          <a:spcPts val="0"/>
                        </a:spcAft>
                      </a:pPr>
                      <a:r>
                        <a:rPr lang="cs-CZ" sz="2000">
                          <a:solidFill>
                            <a:schemeClr val="bg1"/>
                          </a:solidFill>
                          <a:effectLst/>
                          <a:latin typeface="Arial" panose="020B0604020202020204" pitchFamily="34" charset="0"/>
                          <a:cs typeface="Arial" panose="020B0604020202020204" pitchFamily="34" charset="0"/>
                        </a:rPr>
                        <a:t>Teplota 30 °C</a:t>
                      </a:r>
                      <a:endParaRPr lang="cs-CZ" sz="2000">
                        <a:solidFill>
                          <a:schemeClr val="bg1"/>
                        </a:solidFill>
                        <a:effectLst/>
                        <a:latin typeface="Arial" panose="020B0604020202020204" pitchFamily="34" charset="0"/>
                        <a:ea typeface="Times New Roman"/>
                        <a:cs typeface="Arial" panose="020B0604020202020204" pitchFamily="34" charset="0"/>
                      </a:endParaRPr>
                    </a:p>
                  </a:txBody>
                  <a:tcPr marL="68580" marR="68580" marT="0" marB="0">
                    <a:noFill/>
                  </a:tcPr>
                </a:tc>
                <a:tc hMerge="1">
                  <a:txBody>
                    <a:bodyPr/>
                    <a:lstStyle/>
                    <a:p>
                      <a:endParaRPr lang="cs-CZ"/>
                    </a:p>
                  </a:txBody>
                  <a:tcPr/>
                </a:tc>
                <a:tc gridSpan="2">
                  <a:txBody>
                    <a:bodyPr/>
                    <a:lstStyle/>
                    <a:p>
                      <a:pPr marL="0" marR="0" algn="ctr">
                        <a:spcBef>
                          <a:spcPts val="0"/>
                        </a:spcBef>
                        <a:spcAft>
                          <a:spcPts val="0"/>
                        </a:spcAft>
                      </a:pPr>
                      <a:r>
                        <a:rPr lang="cs-CZ" sz="2000">
                          <a:solidFill>
                            <a:schemeClr val="bg1"/>
                          </a:solidFill>
                          <a:effectLst/>
                          <a:latin typeface="Arial" panose="020B0604020202020204" pitchFamily="34" charset="0"/>
                          <a:cs typeface="Arial" panose="020B0604020202020204" pitchFamily="34" charset="0"/>
                        </a:rPr>
                        <a:t>Teplota 60 °C</a:t>
                      </a:r>
                      <a:endParaRPr lang="cs-CZ" sz="2000">
                        <a:solidFill>
                          <a:schemeClr val="bg1"/>
                        </a:solidFill>
                        <a:effectLst/>
                        <a:latin typeface="Arial" panose="020B0604020202020204" pitchFamily="34" charset="0"/>
                        <a:ea typeface="Times New Roman"/>
                        <a:cs typeface="Arial" panose="020B0604020202020204" pitchFamily="34" charset="0"/>
                      </a:endParaRPr>
                    </a:p>
                  </a:txBody>
                  <a:tcPr marL="68580" marR="68580" marT="0" marB="0">
                    <a:noFill/>
                  </a:tcPr>
                </a:tc>
                <a:tc hMerge="1">
                  <a:txBody>
                    <a:bodyPr/>
                    <a:lstStyle/>
                    <a:p>
                      <a:endParaRPr lang="cs-CZ"/>
                    </a:p>
                  </a:txBody>
                  <a:tcPr/>
                </a:tc>
              </a:tr>
              <a:tr h="1005840">
                <a:tc>
                  <a:txBody>
                    <a:bodyPr/>
                    <a:lstStyle/>
                    <a:p>
                      <a:pPr marL="0" marR="0">
                        <a:spcBef>
                          <a:spcPts val="0"/>
                        </a:spcBef>
                        <a:spcAft>
                          <a:spcPts val="0"/>
                        </a:spcAft>
                      </a:pPr>
                      <a:r>
                        <a:rPr lang="cs-CZ" sz="2000">
                          <a:solidFill>
                            <a:schemeClr val="bg1"/>
                          </a:solidFill>
                          <a:effectLst/>
                          <a:latin typeface="Arial" panose="020B0604020202020204" pitchFamily="34" charset="0"/>
                          <a:cs typeface="Arial" panose="020B0604020202020204" pitchFamily="34" charset="0"/>
                        </a:rPr>
                        <a:t> </a:t>
                      </a:r>
                      <a:endParaRPr lang="cs-CZ" sz="2000">
                        <a:solidFill>
                          <a:schemeClr val="bg1"/>
                        </a:solidFill>
                        <a:effectLst/>
                        <a:latin typeface="Arial" panose="020B0604020202020204" pitchFamily="34" charset="0"/>
                        <a:ea typeface="Times New Roman"/>
                        <a:cs typeface="Arial" panose="020B0604020202020204" pitchFamily="34" charset="0"/>
                      </a:endParaRPr>
                    </a:p>
                  </a:txBody>
                  <a:tcPr marL="68580" marR="68580" marT="0" marB="0">
                    <a:noFill/>
                  </a:tcPr>
                </a:tc>
                <a:tc>
                  <a:txBody>
                    <a:bodyPr/>
                    <a:lstStyle/>
                    <a:p>
                      <a:pPr marL="0" marR="0" algn="ctr">
                        <a:spcBef>
                          <a:spcPts val="0"/>
                        </a:spcBef>
                        <a:spcAft>
                          <a:spcPts val="0"/>
                        </a:spcAft>
                      </a:pPr>
                      <a:r>
                        <a:rPr lang="cs-CZ" sz="2000">
                          <a:solidFill>
                            <a:schemeClr val="bg1"/>
                          </a:solidFill>
                          <a:effectLst/>
                          <a:latin typeface="Arial" panose="020B0604020202020204" pitchFamily="34" charset="0"/>
                          <a:cs typeface="Arial" panose="020B0604020202020204" pitchFamily="34" charset="0"/>
                        </a:rPr>
                        <a:t>Sorpční kapacita (g/100 g sorbentu)</a:t>
                      </a:r>
                      <a:endParaRPr lang="cs-CZ" sz="2000">
                        <a:solidFill>
                          <a:schemeClr val="bg1"/>
                        </a:solidFill>
                        <a:effectLst/>
                        <a:latin typeface="Arial" panose="020B0604020202020204" pitchFamily="34" charset="0"/>
                        <a:ea typeface="Times New Roman"/>
                        <a:cs typeface="Arial" panose="020B0604020202020204" pitchFamily="34" charset="0"/>
                      </a:endParaRPr>
                    </a:p>
                  </a:txBody>
                  <a:tcPr marL="68580" marR="68580" marT="0" marB="0">
                    <a:noFill/>
                  </a:tcPr>
                </a:tc>
                <a:tc>
                  <a:txBody>
                    <a:bodyPr/>
                    <a:lstStyle/>
                    <a:p>
                      <a:pPr marL="0" marR="0" algn="ctr">
                        <a:spcBef>
                          <a:spcPts val="0"/>
                        </a:spcBef>
                        <a:spcAft>
                          <a:spcPts val="0"/>
                        </a:spcAft>
                      </a:pPr>
                      <a:r>
                        <a:rPr lang="cs-CZ" sz="2000">
                          <a:solidFill>
                            <a:schemeClr val="bg1"/>
                          </a:solidFill>
                          <a:effectLst/>
                          <a:latin typeface="Arial" panose="020B0604020202020204" pitchFamily="34" charset="0"/>
                          <a:cs typeface="Arial" panose="020B0604020202020204" pitchFamily="34" charset="0"/>
                        </a:rPr>
                        <a:t>Účinnost regenerace (%)</a:t>
                      </a:r>
                      <a:endParaRPr lang="cs-CZ" sz="2000">
                        <a:solidFill>
                          <a:schemeClr val="bg1"/>
                        </a:solidFill>
                        <a:effectLst/>
                        <a:latin typeface="Arial" panose="020B0604020202020204" pitchFamily="34" charset="0"/>
                        <a:ea typeface="Times New Roman"/>
                        <a:cs typeface="Arial" panose="020B0604020202020204" pitchFamily="34" charset="0"/>
                      </a:endParaRPr>
                    </a:p>
                  </a:txBody>
                  <a:tcPr marL="68580" marR="68580" marT="0" marB="0">
                    <a:noFill/>
                  </a:tcPr>
                </a:tc>
                <a:tc>
                  <a:txBody>
                    <a:bodyPr/>
                    <a:lstStyle/>
                    <a:p>
                      <a:pPr marL="0" marR="0" algn="ctr">
                        <a:spcBef>
                          <a:spcPts val="0"/>
                        </a:spcBef>
                        <a:spcAft>
                          <a:spcPts val="0"/>
                        </a:spcAft>
                      </a:pPr>
                      <a:r>
                        <a:rPr lang="cs-CZ" sz="2000">
                          <a:solidFill>
                            <a:schemeClr val="bg1"/>
                          </a:solidFill>
                          <a:effectLst/>
                          <a:latin typeface="Arial" panose="020B0604020202020204" pitchFamily="34" charset="0"/>
                          <a:cs typeface="Arial" panose="020B0604020202020204" pitchFamily="34" charset="0"/>
                        </a:rPr>
                        <a:t>Sorpční kapacita (g/100 g sorbentu)</a:t>
                      </a:r>
                      <a:endParaRPr lang="cs-CZ" sz="2000">
                        <a:solidFill>
                          <a:schemeClr val="bg1"/>
                        </a:solidFill>
                        <a:effectLst/>
                        <a:latin typeface="Arial" panose="020B0604020202020204" pitchFamily="34" charset="0"/>
                        <a:ea typeface="Times New Roman"/>
                        <a:cs typeface="Arial" panose="020B0604020202020204" pitchFamily="34" charset="0"/>
                      </a:endParaRPr>
                    </a:p>
                  </a:txBody>
                  <a:tcPr marL="68580" marR="68580" marT="0" marB="0">
                    <a:noFill/>
                  </a:tcPr>
                </a:tc>
                <a:tc>
                  <a:txBody>
                    <a:bodyPr/>
                    <a:lstStyle/>
                    <a:p>
                      <a:pPr marL="0" marR="0" algn="ctr">
                        <a:spcBef>
                          <a:spcPts val="0"/>
                        </a:spcBef>
                        <a:spcAft>
                          <a:spcPts val="0"/>
                        </a:spcAft>
                      </a:pPr>
                      <a:r>
                        <a:rPr lang="cs-CZ" sz="2000">
                          <a:solidFill>
                            <a:schemeClr val="bg1"/>
                          </a:solidFill>
                          <a:effectLst/>
                          <a:latin typeface="Arial" panose="020B0604020202020204" pitchFamily="34" charset="0"/>
                          <a:cs typeface="Arial" panose="020B0604020202020204" pitchFamily="34" charset="0"/>
                        </a:rPr>
                        <a:t>Účinnost  regenerace (%)</a:t>
                      </a:r>
                      <a:endParaRPr lang="cs-CZ" sz="2000">
                        <a:solidFill>
                          <a:schemeClr val="bg1"/>
                        </a:solidFill>
                        <a:effectLst/>
                        <a:latin typeface="Arial" panose="020B0604020202020204" pitchFamily="34" charset="0"/>
                        <a:ea typeface="Times New Roman"/>
                        <a:cs typeface="Arial" panose="020B0604020202020204" pitchFamily="34" charset="0"/>
                      </a:endParaRPr>
                    </a:p>
                  </a:txBody>
                  <a:tcPr marL="68580" marR="68580" marT="0" marB="0">
                    <a:noFill/>
                  </a:tcPr>
                </a:tc>
              </a:tr>
              <a:tr h="502920">
                <a:tc>
                  <a:txBody>
                    <a:bodyPr/>
                    <a:lstStyle/>
                    <a:p>
                      <a:pPr marL="0" marR="0">
                        <a:spcBef>
                          <a:spcPts val="0"/>
                        </a:spcBef>
                        <a:spcAft>
                          <a:spcPts val="0"/>
                        </a:spcAft>
                      </a:pPr>
                      <a:r>
                        <a:rPr lang="cs-CZ" sz="2000">
                          <a:solidFill>
                            <a:schemeClr val="bg1"/>
                          </a:solidFill>
                          <a:effectLst/>
                          <a:latin typeface="Arial" panose="020B0604020202020204" pitchFamily="34" charset="0"/>
                          <a:cs typeface="Arial" panose="020B0604020202020204" pitchFamily="34" charset="0"/>
                        </a:rPr>
                        <a:t>Čistý SiO</a:t>
                      </a:r>
                      <a:r>
                        <a:rPr lang="cs-CZ" sz="2000" baseline="-25000">
                          <a:solidFill>
                            <a:schemeClr val="bg1"/>
                          </a:solidFill>
                          <a:effectLst/>
                          <a:latin typeface="Arial" panose="020B0604020202020204" pitchFamily="34" charset="0"/>
                          <a:cs typeface="Arial" panose="020B0604020202020204" pitchFamily="34" charset="0"/>
                        </a:rPr>
                        <a:t>2</a:t>
                      </a:r>
                      <a:endParaRPr lang="cs-CZ" sz="2000">
                        <a:solidFill>
                          <a:schemeClr val="bg1"/>
                        </a:solidFill>
                        <a:effectLst/>
                        <a:latin typeface="Arial" panose="020B0604020202020204" pitchFamily="34" charset="0"/>
                        <a:ea typeface="Times New Roman"/>
                        <a:cs typeface="Arial" panose="020B0604020202020204" pitchFamily="34" charset="0"/>
                      </a:endParaRPr>
                    </a:p>
                  </a:txBody>
                  <a:tcPr marL="68580" marR="68580" marT="0" marB="0">
                    <a:noFill/>
                  </a:tcPr>
                </a:tc>
                <a:tc>
                  <a:txBody>
                    <a:bodyPr/>
                    <a:lstStyle/>
                    <a:p>
                      <a:pPr marL="0" marR="0" algn="ctr">
                        <a:spcBef>
                          <a:spcPts val="0"/>
                        </a:spcBef>
                        <a:spcAft>
                          <a:spcPts val="0"/>
                        </a:spcAft>
                      </a:pPr>
                      <a:r>
                        <a:rPr lang="cs-CZ" sz="2000">
                          <a:solidFill>
                            <a:schemeClr val="bg1"/>
                          </a:solidFill>
                          <a:effectLst/>
                          <a:latin typeface="Arial" panose="020B0604020202020204" pitchFamily="34" charset="0"/>
                          <a:cs typeface="Arial" panose="020B0604020202020204" pitchFamily="34" charset="0"/>
                        </a:rPr>
                        <a:t>0,80</a:t>
                      </a:r>
                      <a:endParaRPr lang="cs-CZ" sz="2000">
                        <a:solidFill>
                          <a:schemeClr val="bg1"/>
                        </a:solidFill>
                        <a:effectLst/>
                        <a:latin typeface="Arial" panose="020B0604020202020204" pitchFamily="34" charset="0"/>
                        <a:ea typeface="Times New Roman"/>
                        <a:cs typeface="Arial" panose="020B0604020202020204" pitchFamily="34" charset="0"/>
                      </a:endParaRPr>
                    </a:p>
                  </a:txBody>
                  <a:tcPr marL="68580" marR="68580" marT="0" marB="0">
                    <a:noFill/>
                  </a:tcPr>
                </a:tc>
                <a:tc>
                  <a:txBody>
                    <a:bodyPr/>
                    <a:lstStyle/>
                    <a:p>
                      <a:pPr marL="0" marR="0" algn="ctr">
                        <a:spcBef>
                          <a:spcPts val="0"/>
                        </a:spcBef>
                        <a:spcAft>
                          <a:spcPts val="0"/>
                        </a:spcAft>
                      </a:pPr>
                      <a:r>
                        <a:rPr lang="cs-CZ" sz="2000">
                          <a:solidFill>
                            <a:schemeClr val="bg1"/>
                          </a:solidFill>
                          <a:effectLst/>
                          <a:latin typeface="Arial" panose="020B0604020202020204" pitchFamily="34" charset="0"/>
                          <a:cs typeface="Arial" panose="020B0604020202020204" pitchFamily="34" charset="0"/>
                        </a:rPr>
                        <a:t>90,6</a:t>
                      </a:r>
                      <a:endParaRPr lang="cs-CZ" sz="2000">
                        <a:solidFill>
                          <a:schemeClr val="bg1"/>
                        </a:solidFill>
                        <a:effectLst/>
                        <a:latin typeface="Arial" panose="020B0604020202020204" pitchFamily="34" charset="0"/>
                        <a:ea typeface="Times New Roman"/>
                        <a:cs typeface="Arial" panose="020B0604020202020204" pitchFamily="34" charset="0"/>
                      </a:endParaRPr>
                    </a:p>
                  </a:txBody>
                  <a:tcPr marL="68580" marR="68580" marT="0" marB="0">
                    <a:noFill/>
                  </a:tcPr>
                </a:tc>
                <a:tc>
                  <a:txBody>
                    <a:bodyPr/>
                    <a:lstStyle/>
                    <a:p>
                      <a:pPr marL="0" marR="0" algn="ctr">
                        <a:spcBef>
                          <a:spcPts val="0"/>
                        </a:spcBef>
                        <a:spcAft>
                          <a:spcPts val="0"/>
                        </a:spcAft>
                      </a:pPr>
                      <a:r>
                        <a:rPr lang="cs-CZ" sz="2000">
                          <a:solidFill>
                            <a:schemeClr val="bg1"/>
                          </a:solidFill>
                          <a:effectLst/>
                          <a:latin typeface="Arial" panose="020B0604020202020204" pitchFamily="34" charset="0"/>
                          <a:cs typeface="Arial" panose="020B0604020202020204" pitchFamily="34" charset="0"/>
                        </a:rPr>
                        <a:t>0,43</a:t>
                      </a:r>
                      <a:endParaRPr lang="cs-CZ" sz="2000">
                        <a:solidFill>
                          <a:schemeClr val="bg1"/>
                        </a:solidFill>
                        <a:effectLst/>
                        <a:latin typeface="Arial" panose="020B0604020202020204" pitchFamily="34" charset="0"/>
                        <a:ea typeface="Times New Roman"/>
                        <a:cs typeface="Arial" panose="020B0604020202020204" pitchFamily="34" charset="0"/>
                      </a:endParaRPr>
                    </a:p>
                  </a:txBody>
                  <a:tcPr marL="68580" marR="68580" marT="0" marB="0">
                    <a:noFill/>
                  </a:tcPr>
                </a:tc>
                <a:tc>
                  <a:txBody>
                    <a:bodyPr/>
                    <a:lstStyle/>
                    <a:p>
                      <a:pPr marL="0" marR="0" algn="ctr">
                        <a:spcBef>
                          <a:spcPts val="0"/>
                        </a:spcBef>
                        <a:spcAft>
                          <a:spcPts val="0"/>
                        </a:spcAft>
                      </a:pPr>
                      <a:r>
                        <a:rPr lang="cs-CZ" sz="2000">
                          <a:solidFill>
                            <a:schemeClr val="bg1"/>
                          </a:solidFill>
                          <a:effectLst/>
                          <a:latin typeface="Arial" panose="020B0604020202020204" pitchFamily="34" charset="0"/>
                          <a:cs typeface="Arial" panose="020B0604020202020204" pitchFamily="34" charset="0"/>
                        </a:rPr>
                        <a:t>99,0</a:t>
                      </a:r>
                      <a:endParaRPr lang="cs-CZ" sz="2000">
                        <a:solidFill>
                          <a:schemeClr val="bg1"/>
                        </a:solidFill>
                        <a:effectLst/>
                        <a:latin typeface="Arial" panose="020B0604020202020204" pitchFamily="34" charset="0"/>
                        <a:ea typeface="Times New Roman"/>
                        <a:cs typeface="Arial" panose="020B0604020202020204" pitchFamily="34" charset="0"/>
                      </a:endParaRPr>
                    </a:p>
                  </a:txBody>
                  <a:tcPr marL="68580" marR="68580" marT="0" marB="0">
                    <a:noFill/>
                  </a:tcPr>
                </a:tc>
              </a:tr>
              <a:tr h="502920">
                <a:tc>
                  <a:txBody>
                    <a:bodyPr/>
                    <a:lstStyle/>
                    <a:p>
                      <a:pPr marL="0" marR="0">
                        <a:spcBef>
                          <a:spcPts val="0"/>
                        </a:spcBef>
                        <a:spcAft>
                          <a:spcPts val="0"/>
                        </a:spcAft>
                      </a:pPr>
                      <a:r>
                        <a:rPr lang="cs-CZ" sz="2000">
                          <a:solidFill>
                            <a:schemeClr val="bg1"/>
                          </a:solidFill>
                          <a:effectLst/>
                          <a:latin typeface="Arial" panose="020B0604020202020204" pitchFamily="34" charset="0"/>
                          <a:cs typeface="Arial" panose="020B0604020202020204" pitchFamily="34" charset="0"/>
                        </a:rPr>
                        <a:t>XIV</a:t>
                      </a:r>
                      <a:endParaRPr lang="cs-CZ" sz="2000">
                        <a:solidFill>
                          <a:schemeClr val="bg1"/>
                        </a:solidFill>
                        <a:effectLst/>
                        <a:latin typeface="Arial" panose="020B0604020202020204" pitchFamily="34" charset="0"/>
                        <a:ea typeface="Times New Roman"/>
                        <a:cs typeface="Arial" panose="020B0604020202020204" pitchFamily="34" charset="0"/>
                      </a:endParaRPr>
                    </a:p>
                  </a:txBody>
                  <a:tcPr marL="68580" marR="68580" marT="0" marB="0">
                    <a:noFill/>
                  </a:tcPr>
                </a:tc>
                <a:tc>
                  <a:txBody>
                    <a:bodyPr/>
                    <a:lstStyle/>
                    <a:p>
                      <a:pPr marL="0" marR="0" algn="ctr">
                        <a:spcBef>
                          <a:spcPts val="0"/>
                        </a:spcBef>
                        <a:spcAft>
                          <a:spcPts val="0"/>
                        </a:spcAft>
                      </a:pPr>
                      <a:r>
                        <a:rPr lang="cs-CZ" sz="2000">
                          <a:solidFill>
                            <a:schemeClr val="bg1"/>
                          </a:solidFill>
                          <a:effectLst/>
                          <a:latin typeface="Arial" panose="020B0604020202020204" pitchFamily="34" charset="0"/>
                          <a:cs typeface="Arial" panose="020B0604020202020204" pitchFamily="34" charset="0"/>
                        </a:rPr>
                        <a:t>10,59</a:t>
                      </a:r>
                      <a:endParaRPr lang="cs-CZ" sz="2000">
                        <a:solidFill>
                          <a:schemeClr val="bg1"/>
                        </a:solidFill>
                        <a:effectLst/>
                        <a:latin typeface="Arial" panose="020B0604020202020204" pitchFamily="34" charset="0"/>
                        <a:ea typeface="Times New Roman"/>
                        <a:cs typeface="Arial" panose="020B0604020202020204" pitchFamily="34" charset="0"/>
                      </a:endParaRPr>
                    </a:p>
                  </a:txBody>
                  <a:tcPr marL="68580" marR="68580" marT="0" marB="0">
                    <a:noFill/>
                  </a:tcPr>
                </a:tc>
                <a:tc>
                  <a:txBody>
                    <a:bodyPr/>
                    <a:lstStyle/>
                    <a:p>
                      <a:pPr marL="0" marR="0" algn="ctr">
                        <a:spcBef>
                          <a:spcPts val="0"/>
                        </a:spcBef>
                        <a:spcAft>
                          <a:spcPts val="0"/>
                        </a:spcAft>
                      </a:pPr>
                      <a:r>
                        <a:rPr lang="cs-CZ" sz="2000">
                          <a:solidFill>
                            <a:schemeClr val="bg1"/>
                          </a:solidFill>
                          <a:effectLst/>
                          <a:latin typeface="Arial" panose="020B0604020202020204" pitchFamily="34" charset="0"/>
                          <a:cs typeface="Arial" panose="020B0604020202020204" pitchFamily="34" charset="0"/>
                        </a:rPr>
                        <a:t>20,9</a:t>
                      </a:r>
                      <a:endParaRPr lang="cs-CZ" sz="2000">
                        <a:solidFill>
                          <a:schemeClr val="bg1"/>
                        </a:solidFill>
                        <a:effectLst/>
                        <a:latin typeface="Arial" panose="020B0604020202020204" pitchFamily="34" charset="0"/>
                        <a:ea typeface="Times New Roman"/>
                        <a:cs typeface="Arial" panose="020B0604020202020204" pitchFamily="34" charset="0"/>
                      </a:endParaRPr>
                    </a:p>
                  </a:txBody>
                  <a:tcPr marL="68580" marR="68580" marT="0" marB="0">
                    <a:noFill/>
                  </a:tcPr>
                </a:tc>
                <a:tc>
                  <a:txBody>
                    <a:bodyPr/>
                    <a:lstStyle/>
                    <a:p>
                      <a:pPr marL="0" marR="0" algn="ctr">
                        <a:spcBef>
                          <a:spcPts val="0"/>
                        </a:spcBef>
                        <a:spcAft>
                          <a:spcPts val="0"/>
                        </a:spcAft>
                      </a:pPr>
                      <a:r>
                        <a:rPr lang="cs-CZ" sz="2000">
                          <a:solidFill>
                            <a:schemeClr val="bg1"/>
                          </a:solidFill>
                          <a:effectLst/>
                          <a:latin typeface="Arial" panose="020B0604020202020204" pitchFamily="34" charset="0"/>
                          <a:cs typeface="Arial" panose="020B0604020202020204" pitchFamily="34" charset="0"/>
                        </a:rPr>
                        <a:t>8,01</a:t>
                      </a:r>
                      <a:endParaRPr lang="cs-CZ" sz="2000">
                        <a:solidFill>
                          <a:schemeClr val="bg1"/>
                        </a:solidFill>
                        <a:effectLst/>
                        <a:latin typeface="Arial" panose="020B0604020202020204" pitchFamily="34" charset="0"/>
                        <a:ea typeface="Times New Roman"/>
                        <a:cs typeface="Arial" panose="020B0604020202020204" pitchFamily="34" charset="0"/>
                      </a:endParaRPr>
                    </a:p>
                  </a:txBody>
                  <a:tcPr marL="68580" marR="68580" marT="0" marB="0">
                    <a:noFill/>
                  </a:tcPr>
                </a:tc>
                <a:tc>
                  <a:txBody>
                    <a:bodyPr/>
                    <a:lstStyle/>
                    <a:p>
                      <a:pPr marL="0" marR="0" algn="ctr">
                        <a:spcBef>
                          <a:spcPts val="0"/>
                        </a:spcBef>
                        <a:spcAft>
                          <a:spcPts val="0"/>
                        </a:spcAft>
                      </a:pPr>
                      <a:r>
                        <a:rPr lang="cs-CZ" sz="2000" dirty="0">
                          <a:solidFill>
                            <a:schemeClr val="bg1"/>
                          </a:solidFill>
                          <a:effectLst/>
                          <a:latin typeface="Arial" panose="020B0604020202020204" pitchFamily="34" charset="0"/>
                          <a:cs typeface="Arial" panose="020B0604020202020204" pitchFamily="34" charset="0"/>
                        </a:rPr>
                        <a:t>87,4</a:t>
                      </a:r>
                      <a:endParaRPr lang="cs-CZ" sz="2000" dirty="0">
                        <a:solidFill>
                          <a:schemeClr val="bg1"/>
                        </a:solidFill>
                        <a:effectLst/>
                        <a:latin typeface="Arial" panose="020B0604020202020204" pitchFamily="34" charset="0"/>
                        <a:ea typeface="Times New Roman"/>
                        <a:cs typeface="Arial" panose="020B0604020202020204" pitchFamily="34" charset="0"/>
                      </a:endParaRPr>
                    </a:p>
                  </a:txBody>
                  <a:tcPr marL="68580" marR="68580" marT="0" marB="0">
                    <a:noFill/>
                  </a:tcPr>
                </a:tc>
              </a:tr>
            </a:tbl>
          </a:graphicData>
        </a:graphic>
      </p:graphicFrame>
    </p:spTree>
    <p:extLst>
      <p:ext uri="{BB962C8B-B14F-4D97-AF65-F5344CB8AC3E}">
        <p14:creationId xmlns:p14="http://schemas.microsoft.com/office/powerpoint/2010/main" val="39929855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0"/>
            <a:ext cx="8229600" cy="685800"/>
          </a:xfrm>
        </p:spPr>
        <p:txBody>
          <a:bodyPr>
            <a:normAutofit fontScale="90000"/>
          </a:bodyPr>
          <a:lstStyle/>
          <a:p>
            <a:r>
              <a:rPr lang="cs-CZ" dirty="0" smtClean="0">
                <a:solidFill>
                  <a:srgbClr val="FF0000"/>
                </a:solidFill>
                <a:latin typeface="Arial" panose="020B0604020202020204" pitchFamily="34" charset="0"/>
                <a:cs typeface="Arial" panose="020B0604020202020204" pitchFamily="34" charset="0"/>
              </a:rPr>
              <a:t>Závěr</a:t>
            </a:r>
            <a:endParaRPr lang="cs-CZ" dirty="0">
              <a:solidFill>
                <a:srgbClr val="FF0000"/>
              </a:solidFill>
              <a:latin typeface="Arial" panose="020B0604020202020204" pitchFamily="34" charset="0"/>
              <a:cs typeface="Arial" panose="020B0604020202020204" pitchFamily="34" charset="0"/>
            </a:endParaRPr>
          </a:p>
        </p:txBody>
      </p:sp>
      <p:sp>
        <p:nvSpPr>
          <p:cNvPr id="3" name="Zástupný symbol pro obsah 2"/>
          <p:cNvSpPr>
            <a:spLocks noGrp="1"/>
          </p:cNvSpPr>
          <p:nvPr>
            <p:ph idx="1"/>
          </p:nvPr>
        </p:nvSpPr>
        <p:spPr>
          <a:xfrm>
            <a:off x="457200" y="914400"/>
            <a:ext cx="8229600" cy="5013960"/>
          </a:xfrm>
        </p:spPr>
        <p:txBody>
          <a:bodyPr/>
          <a:lstStyle/>
          <a:p>
            <a:pPr algn="just">
              <a:buClrTx/>
              <a:buSzPct val="100000"/>
              <a:buFont typeface="Arial" panose="020B0604020202020204" pitchFamily="34" charset="0"/>
              <a:buChar char="•"/>
            </a:pPr>
            <a:r>
              <a:rPr lang="cs-CZ" dirty="0" smtClean="0">
                <a:solidFill>
                  <a:schemeClr val="bg1"/>
                </a:solidFill>
                <a:latin typeface="Arial" panose="020B0604020202020204" pitchFamily="34" charset="0"/>
                <a:cs typeface="Arial" panose="020B0604020202020204" pitchFamily="34" charset="0"/>
              </a:rPr>
              <a:t>Silikagel byl úspěšně modifikován PEI.</a:t>
            </a:r>
          </a:p>
          <a:p>
            <a:pPr marL="137160" indent="0" algn="just">
              <a:buClrTx/>
              <a:buSzPct val="100000"/>
              <a:buNone/>
            </a:pPr>
            <a:endParaRPr lang="cs-CZ" dirty="0" smtClean="0">
              <a:solidFill>
                <a:schemeClr val="bg1"/>
              </a:solidFill>
              <a:latin typeface="Arial" panose="020B0604020202020204" pitchFamily="34" charset="0"/>
              <a:cs typeface="Arial" panose="020B0604020202020204" pitchFamily="34" charset="0"/>
            </a:endParaRPr>
          </a:p>
          <a:p>
            <a:pPr algn="just">
              <a:buClrTx/>
              <a:buSzPct val="100000"/>
              <a:buFont typeface="Arial" panose="020B0604020202020204" pitchFamily="34" charset="0"/>
              <a:buChar char="•"/>
            </a:pPr>
            <a:r>
              <a:rPr lang="cs-CZ" dirty="0" smtClean="0">
                <a:solidFill>
                  <a:schemeClr val="bg1"/>
                </a:solidFill>
                <a:latin typeface="Arial" panose="020B0604020202020204" pitchFamily="34" charset="0"/>
                <a:cs typeface="Arial" panose="020B0604020202020204" pitchFamily="34" charset="0"/>
              </a:rPr>
              <a:t>Několikanásobné zvýšení sorpce oxidu uhličitého.</a:t>
            </a:r>
          </a:p>
          <a:p>
            <a:pPr marL="137160" indent="0" algn="just">
              <a:buClrTx/>
              <a:buSzPct val="100000"/>
              <a:buNone/>
            </a:pPr>
            <a:endParaRPr lang="cs-CZ" dirty="0" smtClean="0">
              <a:solidFill>
                <a:schemeClr val="bg1"/>
              </a:solidFill>
              <a:latin typeface="Arial" panose="020B0604020202020204" pitchFamily="34" charset="0"/>
              <a:cs typeface="Arial" panose="020B0604020202020204" pitchFamily="34" charset="0"/>
            </a:endParaRPr>
          </a:p>
          <a:p>
            <a:pPr algn="just">
              <a:buClrTx/>
              <a:buSzPct val="100000"/>
              <a:buFont typeface="Arial" panose="020B0604020202020204" pitchFamily="34" charset="0"/>
              <a:buChar char="•"/>
            </a:pPr>
            <a:r>
              <a:rPr lang="cs-CZ" dirty="0" smtClean="0">
                <a:solidFill>
                  <a:schemeClr val="bg1"/>
                </a:solidFill>
                <a:latin typeface="Arial" panose="020B0604020202020204" pitchFamily="34" charset="0"/>
                <a:cs typeface="Arial" panose="020B0604020202020204" pitchFamily="34" charset="0"/>
              </a:rPr>
              <a:t>Dalším cílem je navýšit množství PEI </a:t>
            </a:r>
            <a:br>
              <a:rPr lang="cs-CZ" dirty="0" smtClean="0">
                <a:solidFill>
                  <a:schemeClr val="bg1"/>
                </a:solidFill>
                <a:latin typeface="Arial" panose="020B0604020202020204" pitchFamily="34" charset="0"/>
                <a:cs typeface="Arial" panose="020B0604020202020204" pitchFamily="34" charset="0"/>
              </a:rPr>
            </a:br>
            <a:r>
              <a:rPr lang="cs-CZ" dirty="0" smtClean="0">
                <a:solidFill>
                  <a:schemeClr val="bg1"/>
                </a:solidFill>
                <a:latin typeface="Arial" panose="020B0604020202020204" pitchFamily="34" charset="0"/>
                <a:cs typeface="Arial" panose="020B0604020202020204" pitchFamily="34" charset="0"/>
              </a:rPr>
              <a:t>v materiálu.</a:t>
            </a:r>
          </a:p>
          <a:p>
            <a:pPr marL="137160" indent="0" algn="just">
              <a:buClrTx/>
              <a:buSzPct val="100000"/>
              <a:buNone/>
            </a:pPr>
            <a:endParaRPr lang="cs-CZ" dirty="0" smtClean="0">
              <a:solidFill>
                <a:schemeClr val="bg1"/>
              </a:solidFill>
              <a:latin typeface="Arial" panose="020B0604020202020204" pitchFamily="34" charset="0"/>
              <a:cs typeface="Arial" panose="020B0604020202020204" pitchFamily="34" charset="0"/>
            </a:endParaRPr>
          </a:p>
          <a:p>
            <a:pPr algn="just">
              <a:buClrTx/>
              <a:buSzPct val="100000"/>
              <a:buFont typeface="Arial" panose="020B0604020202020204" pitchFamily="34" charset="0"/>
              <a:buChar char="•"/>
            </a:pPr>
            <a:r>
              <a:rPr lang="cs-CZ" dirty="0" smtClean="0">
                <a:solidFill>
                  <a:schemeClr val="bg1"/>
                </a:solidFill>
                <a:latin typeface="Arial" panose="020B0604020202020204" pitchFamily="34" charset="0"/>
                <a:cs typeface="Arial" panose="020B0604020202020204" pitchFamily="34" charset="0"/>
              </a:rPr>
              <a:t>Zjistit optimální způsob regenerace a tím zvýšit účinnost desorpce. </a:t>
            </a:r>
          </a:p>
          <a:p>
            <a:pPr marL="137160" indent="0" algn="just">
              <a:buClrTx/>
              <a:buSzPct val="100000"/>
              <a:buNone/>
            </a:pPr>
            <a:endParaRPr lang="cs-CZ" dirty="0" smtClean="0">
              <a:solidFill>
                <a:schemeClr val="bg1"/>
              </a:solidFill>
              <a:latin typeface="Arial" panose="020B0604020202020204" pitchFamily="34" charset="0"/>
              <a:cs typeface="Arial" panose="020B0604020202020204" pitchFamily="34" charset="0"/>
            </a:endParaRPr>
          </a:p>
          <a:p>
            <a:pPr marL="137160" indent="0" algn="just">
              <a:buClrTx/>
              <a:buSzPct val="100000"/>
              <a:buNone/>
            </a:pPr>
            <a:endParaRPr lang="cs-CZ" dirty="0" smtClean="0">
              <a:solidFill>
                <a:schemeClr val="bg1"/>
              </a:solidFill>
              <a:latin typeface="Arial" panose="020B0604020202020204" pitchFamily="34" charset="0"/>
              <a:cs typeface="Arial" panose="020B0604020202020204" pitchFamily="34" charset="0"/>
            </a:endParaRPr>
          </a:p>
          <a:p>
            <a:pPr algn="just">
              <a:buClrTx/>
              <a:buSzPct val="100000"/>
              <a:buFont typeface="Arial" panose="020B0604020202020204" pitchFamily="34" charset="0"/>
              <a:buChar char="•"/>
            </a:pPr>
            <a:endParaRPr lang="cs-CZ" dirty="0" smtClean="0">
              <a:solidFill>
                <a:schemeClr val="bg1"/>
              </a:solidFill>
              <a:latin typeface="Arial" panose="020B0604020202020204" pitchFamily="34" charset="0"/>
              <a:cs typeface="Arial" panose="020B0604020202020204" pitchFamily="34" charset="0"/>
            </a:endParaRPr>
          </a:p>
          <a:p>
            <a:pPr algn="just">
              <a:buClrTx/>
              <a:buSzPct val="100000"/>
              <a:buFont typeface="Arial" panose="020B0604020202020204" pitchFamily="34" charset="0"/>
              <a:buChar char="•"/>
            </a:pPr>
            <a:endParaRPr lang="cs-CZ" dirty="0" smtClean="0">
              <a:solidFill>
                <a:schemeClr val="bg1"/>
              </a:solidFill>
              <a:latin typeface="Arial" panose="020B0604020202020204" pitchFamily="34" charset="0"/>
              <a:cs typeface="Arial" panose="020B0604020202020204" pitchFamily="34" charset="0"/>
            </a:endParaRPr>
          </a:p>
          <a:p>
            <a:pPr marL="137160" indent="0" algn="just">
              <a:buClrTx/>
              <a:buSzPct val="100000"/>
              <a:buNone/>
            </a:pPr>
            <a:endParaRPr lang="cs-CZ" dirty="0">
              <a:solidFill>
                <a:schemeClr val="bg1"/>
              </a:solidFill>
              <a:latin typeface="Arial" panose="020B0604020202020204" pitchFamily="34" charset="0"/>
              <a:cs typeface="Arial" panose="020B0604020202020204" pitchFamily="34" charset="0"/>
            </a:endParaRPr>
          </a:p>
        </p:txBody>
      </p:sp>
      <p:pic>
        <p:nvPicPr>
          <p:cNvPr id="4" name="Picture 3" descr="u_logoVSCHT_FTOP_216UPPPO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504" y="6380162"/>
            <a:ext cx="348615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Přímá spojnice 4"/>
          <p:cNvCxnSpPr/>
          <p:nvPr/>
        </p:nvCxnSpPr>
        <p:spPr>
          <a:xfrm>
            <a:off x="0" y="6208643"/>
            <a:ext cx="914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Přímá spojnice 5"/>
          <p:cNvCxnSpPr/>
          <p:nvPr/>
        </p:nvCxnSpPr>
        <p:spPr>
          <a:xfrm>
            <a:off x="0" y="685800"/>
            <a:ext cx="914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ovéPole 6"/>
          <p:cNvSpPr txBox="1"/>
          <p:nvPr/>
        </p:nvSpPr>
        <p:spPr>
          <a:xfrm>
            <a:off x="7394803" y="6488668"/>
            <a:ext cx="1822037" cy="369332"/>
          </a:xfrm>
          <a:prstGeom prst="rect">
            <a:avLst/>
          </a:prstGeom>
          <a:noFill/>
        </p:spPr>
        <p:txBody>
          <a:bodyPr wrap="none" rtlCol="0">
            <a:spAutoFit/>
          </a:bodyPr>
          <a:lstStyle/>
          <a:p>
            <a:r>
              <a:rPr lang="cs-CZ" dirty="0" smtClean="0">
                <a:solidFill>
                  <a:schemeClr val="bg1"/>
                </a:solidFill>
                <a:latin typeface="Arial" panose="020B0604020202020204" pitchFamily="34" charset="0"/>
                <a:cs typeface="Arial" panose="020B0604020202020204" pitchFamily="34" charset="0"/>
              </a:rPr>
              <a:t>TVIP, 6. 3. 2018</a:t>
            </a:r>
            <a:endParaRPr lang="cs-CZ" dirty="0">
              <a:solidFill>
                <a:schemeClr val="bg1"/>
              </a:solidFill>
              <a:latin typeface="Arial" panose="020B0604020202020204" pitchFamily="34" charset="0"/>
              <a:cs typeface="Arial" panose="020B0604020202020204" pitchFamily="34" charset="0"/>
            </a:endParaRPr>
          </a:p>
        </p:txBody>
      </p:sp>
      <p:sp>
        <p:nvSpPr>
          <p:cNvPr id="9"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sp>
        <p:nvSpPr>
          <p:cNvPr id="11" name="Rectangle 3"/>
          <p:cNvSpPr>
            <a:spLocks noChangeArrowheads="1"/>
          </p:cNvSpPr>
          <p:nvPr/>
        </p:nvSpPr>
        <p:spPr bwMode="auto">
          <a:xfrm>
            <a:off x="0" y="3390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s-CZ" altLang="cs-CZ"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6565455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u_logoVSCHT_FTOP_216UPPPO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504" y="6380162"/>
            <a:ext cx="348615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Přímá spojnice 5"/>
          <p:cNvCxnSpPr/>
          <p:nvPr/>
        </p:nvCxnSpPr>
        <p:spPr>
          <a:xfrm>
            <a:off x="0" y="6208643"/>
            <a:ext cx="914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Přímá spojnice 8"/>
          <p:cNvCxnSpPr/>
          <p:nvPr/>
        </p:nvCxnSpPr>
        <p:spPr>
          <a:xfrm>
            <a:off x="0" y="685800"/>
            <a:ext cx="914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ovéPole 6"/>
          <p:cNvSpPr txBox="1"/>
          <p:nvPr/>
        </p:nvSpPr>
        <p:spPr>
          <a:xfrm>
            <a:off x="7394803" y="6488668"/>
            <a:ext cx="1822037" cy="369332"/>
          </a:xfrm>
          <a:prstGeom prst="rect">
            <a:avLst/>
          </a:prstGeom>
          <a:noFill/>
        </p:spPr>
        <p:txBody>
          <a:bodyPr wrap="none" rtlCol="0">
            <a:spAutoFit/>
          </a:bodyPr>
          <a:lstStyle/>
          <a:p>
            <a:r>
              <a:rPr lang="cs-CZ" dirty="0" smtClean="0">
                <a:solidFill>
                  <a:schemeClr val="bg1"/>
                </a:solidFill>
                <a:latin typeface="Arial" panose="020B0604020202020204" pitchFamily="34" charset="0"/>
                <a:cs typeface="Arial" panose="020B0604020202020204" pitchFamily="34" charset="0"/>
              </a:rPr>
              <a:t>TVIP, 6. 3. 2018</a:t>
            </a:r>
            <a:endParaRPr lang="cs-CZ" dirty="0">
              <a:solidFill>
                <a:schemeClr val="bg1"/>
              </a:solidFill>
              <a:latin typeface="Arial" panose="020B0604020202020204" pitchFamily="34" charset="0"/>
              <a:cs typeface="Arial" panose="020B0604020202020204" pitchFamily="34" charset="0"/>
            </a:endParaRPr>
          </a:p>
        </p:txBody>
      </p:sp>
      <p:sp>
        <p:nvSpPr>
          <p:cNvPr id="8" name="TextovéPole 7"/>
          <p:cNvSpPr txBox="1"/>
          <p:nvPr/>
        </p:nvSpPr>
        <p:spPr>
          <a:xfrm>
            <a:off x="1345924" y="1828800"/>
            <a:ext cx="6400800" cy="2062103"/>
          </a:xfrm>
          <a:prstGeom prst="rect">
            <a:avLst/>
          </a:prstGeom>
          <a:noFill/>
        </p:spPr>
        <p:txBody>
          <a:bodyPr wrap="square" rtlCol="0">
            <a:spAutoFit/>
          </a:bodyPr>
          <a:lstStyle/>
          <a:p>
            <a:pPr algn="ctr">
              <a:spcBef>
                <a:spcPct val="0"/>
              </a:spcBef>
            </a:pPr>
            <a:r>
              <a:rPr lang="cs-CZ" sz="4400" b="1" dirty="0" smtClean="0">
                <a:ln w="6350">
                  <a:noFill/>
                </a:ln>
                <a:solidFill>
                  <a:srgbClr val="FF0000"/>
                </a:solidFill>
                <a:effectLst>
                  <a:outerShdw blurRad="114300" dist="101600" dir="2700000" algn="tl" rotWithShape="0">
                    <a:srgbClr val="000000">
                      <a:alpha val="40000"/>
                    </a:srgbClr>
                  </a:outerShdw>
                </a:effectLst>
                <a:latin typeface="Arial" panose="020B0604020202020204" pitchFamily="34" charset="0"/>
                <a:ea typeface="+mj-ea"/>
                <a:cs typeface="Arial" panose="020B0604020202020204" pitchFamily="34" charset="0"/>
              </a:rPr>
              <a:t>Děkuji za pozornost!</a:t>
            </a:r>
            <a:endParaRPr lang="cs-CZ" sz="4400" b="1" baseline="-25000" dirty="0">
              <a:ln w="6350">
                <a:noFill/>
              </a:ln>
              <a:solidFill>
                <a:srgbClr val="FF0000"/>
              </a:solidFill>
              <a:effectLst>
                <a:outerShdw blurRad="114300" dist="101600" dir="2700000" algn="tl" rotWithShape="0">
                  <a:srgbClr val="000000">
                    <a:alpha val="40000"/>
                  </a:srgbClr>
                </a:outerShdw>
              </a:effectLst>
              <a:latin typeface="Arial" panose="020B0604020202020204" pitchFamily="34" charset="0"/>
              <a:ea typeface="+mj-ea"/>
              <a:cs typeface="Arial" panose="020B0604020202020204" pitchFamily="34" charset="0"/>
            </a:endParaRPr>
          </a:p>
          <a:p>
            <a:pPr algn="ctr"/>
            <a:endParaRPr lang="cs-CZ" sz="2800" dirty="0" smtClean="0">
              <a:solidFill>
                <a:schemeClr val="bg1"/>
              </a:solidFill>
              <a:latin typeface="Arial" panose="020B0604020202020204" pitchFamily="34" charset="0"/>
              <a:cs typeface="Arial" panose="020B0604020202020204" pitchFamily="34" charset="0"/>
            </a:endParaRPr>
          </a:p>
          <a:p>
            <a:pPr algn="ctr"/>
            <a:endParaRPr lang="cs-CZ" sz="2800" dirty="0">
              <a:solidFill>
                <a:schemeClr val="bg1"/>
              </a:solidFill>
              <a:latin typeface="Arial" panose="020B0604020202020204" pitchFamily="34" charset="0"/>
              <a:cs typeface="Arial" panose="020B0604020202020204" pitchFamily="34" charset="0"/>
            </a:endParaRPr>
          </a:p>
          <a:p>
            <a:pPr algn="ctr"/>
            <a:r>
              <a:rPr lang="cs-CZ" sz="2800" dirty="0">
                <a:solidFill>
                  <a:schemeClr val="bg1"/>
                </a:solidFill>
                <a:latin typeface="Arial" panose="020B0604020202020204" pitchFamily="34" charset="0"/>
                <a:cs typeface="Arial" panose="020B0604020202020204" pitchFamily="34" charset="0"/>
              </a:rPr>
              <a:t>v</a:t>
            </a:r>
            <a:r>
              <a:rPr lang="cs-CZ" sz="2800" dirty="0" smtClean="0">
                <a:solidFill>
                  <a:schemeClr val="bg1"/>
                </a:solidFill>
                <a:latin typeface="Arial" panose="020B0604020202020204" pitchFamily="34" charset="0"/>
                <a:cs typeface="Arial" panose="020B0604020202020204" pitchFamily="34" charset="0"/>
              </a:rPr>
              <a:t>eronika.vrbova@vscht.cz</a:t>
            </a:r>
            <a:endParaRPr lang="cs-CZ"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58517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0"/>
            <a:ext cx="8229600" cy="685800"/>
          </a:xfrm>
        </p:spPr>
        <p:txBody>
          <a:bodyPr>
            <a:normAutofit fontScale="90000"/>
          </a:bodyPr>
          <a:lstStyle/>
          <a:p>
            <a:r>
              <a:rPr lang="cs-CZ" dirty="0" smtClean="0">
                <a:solidFill>
                  <a:srgbClr val="FF0000"/>
                </a:solidFill>
                <a:latin typeface="Arial" panose="020B0604020202020204" pitchFamily="34" charset="0"/>
                <a:cs typeface="Arial" panose="020B0604020202020204" pitchFamily="34" charset="0"/>
              </a:rPr>
              <a:t>Technologie CCS</a:t>
            </a:r>
            <a:endParaRPr lang="cs-CZ" dirty="0">
              <a:solidFill>
                <a:srgbClr val="FF0000"/>
              </a:solidFill>
              <a:latin typeface="Arial" panose="020B0604020202020204" pitchFamily="34" charset="0"/>
              <a:cs typeface="Arial" panose="020B0604020202020204" pitchFamily="34" charset="0"/>
            </a:endParaRPr>
          </a:p>
        </p:txBody>
      </p:sp>
      <p:sp>
        <p:nvSpPr>
          <p:cNvPr id="3" name="Zástupný symbol pro obsah 2"/>
          <p:cNvSpPr>
            <a:spLocks noGrp="1"/>
          </p:cNvSpPr>
          <p:nvPr>
            <p:ph idx="1"/>
          </p:nvPr>
        </p:nvSpPr>
        <p:spPr>
          <a:xfrm>
            <a:off x="457200" y="1219200"/>
            <a:ext cx="8229600" cy="4709160"/>
          </a:xfrm>
        </p:spPr>
        <p:txBody>
          <a:bodyPr/>
          <a:lstStyle/>
          <a:p>
            <a:pPr algn="just">
              <a:buClrTx/>
              <a:buSzPct val="100000"/>
              <a:buFont typeface="Arial" panose="020B0604020202020204" pitchFamily="34" charset="0"/>
              <a:buChar char="•"/>
            </a:pPr>
            <a:r>
              <a:rPr lang="cs-CZ" dirty="0" smtClean="0">
                <a:solidFill>
                  <a:schemeClr val="bg1"/>
                </a:solidFill>
                <a:latin typeface="Arial" panose="020B0604020202020204" pitchFamily="34" charset="0"/>
                <a:cs typeface="Arial" panose="020B0604020202020204" pitchFamily="34" charset="0"/>
              </a:rPr>
              <a:t>Jedná se o ucelenou technologii, která může zabránit vypouštění velkého množství CO</a:t>
            </a:r>
            <a:r>
              <a:rPr lang="cs-CZ" baseline="-25000" dirty="0" smtClean="0">
                <a:solidFill>
                  <a:schemeClr val="bg1"/>
                </a:solidFill>
                <a:latin typeface="Arial" panose="020B0604020202020204" pitchFamily="34" charset="0"/>
                <a:cs typeface="Arial" panose="020B0604020202020204" pitchFamily="34" charset="0"/>
              </a:rPr>
              <a:t>2</a:t>
            </a:r>
            <a:r>
              <a:rPr lang="cs-CZ" dirty="0" smtClean="0">
                <a:solidFill>
                  <a:schemeClr val="bg1"/>
                </a:solidFill>
                <a:latin typeface="Arial" panose="020B0604020202020204" pitchFamily="34" charset="0"/>
                <a:cs typeface="Arial" panose="020B0604020202020204" pitchFamily="34" charset="0"/>
              </a:rPr>
              <a:t> </a:t>
            </a:r>
            <a:br>
              <a:rPr lang="cs-CZ" dirty="0" smtClean="0">
                <a:solidFill>
                  <a:schemeClr val="bg1"/>
                </a:solidFill>
                <a:latin typeface="Arial" panose="020B0604020202020204" pitchFamily="34" charset="0"/>
                <a:cs typeface="Arial" panose="020B0604020202020204" pitchFamily="34" charset="0"/>
              </a:rPr>
            </a:br>
            <a:r>
              <a:rPr lang="cs-CZ" dirty="0" smtClean="0">
                <a:solidFill>
                  <a:schemeClr val="bg1"/>
                </a:solidFill>
                <a:latin typeface="Arial" panose="020B0604020202020204" pitchFamily="34" charset="0"/>
                <a:cs typeface="Arial" panose="020B0604020202020204" pitchFamily="34" charset="0"/>
              </a:rPr>
              <a:t>do atmosféry.</a:t>
            </a:r>
          </a:p>
          <a:p>
            <a:pPr algn="just">
              <a:buClrTx/>
              <a:buSzPct val="100000"/>
              <a:buFont typeface="Arial" panose="020B0604020202020204" pitchFamily="34" charset="0"/>
              <a:buChar char="•"/>
            </a:pPr>
            <a:endParaRPr lang="cs-CZ" dirty="0">
              <a:solidFill>
                <a:schemeClr val="bg1"/>
              </a:solidFill>
              <a:latin typeface="Arial" panose="020B0604020202020204" pitchFamily="34" charset="0"/>
              <a:cs typeface="Arial" panose="020B0604020202020204" pitchFamily="34" charset="0"/>
            </a:endParaRPr>
          </a:p>
          <a:p>
            <a:pPr algn="just">
              <a:buClrTx/>
              <a:buSzPct val="100000"/>
              <a:buFont typeface="Arial" panose="020B0604020202020204" pitchFamily="34" charset="0"/>
              <a:buChar char="•"/>
            </a:pPr>
            <a:r>
              <a:rPr lang="cs-CZ" dirty="0" smtClean="0">
                <a:solidFill>
                  <a:schemeClr val="bg1"/>
                </a:solidFill>
                <a:latin typeface="Arial" panose="020B0604020202020204" pitchFamily="34" charset="0"/>
                <a:cs typeface="Arial" panose="020B0604020202020204" pitchFamily="34" charset="0"/>
              </a:rPr>
              <a:t>Zachytávání</a:t>
            </a:r>
          </a:p>
          <a:p>
            <a:pPr algn="just">
              <a:buClrTx/>
              <a:buSzPct val="100000"/>
              <a:buFont typeface="Arial" panose="020B0604020202020204" pitchFamily="34" charset="0"/>
              <a:buChar char="•"/>
            </a:pPr>
            <a:endParaRPr lang="cs-CZ" dirty="0" smtClean="0">
              <a:solidFill>
                <a:schemeClr val="bg1"/>
              </a:solidFill>
              <a:latin typeface="Arial" panose="020B0604020202020204" pitchFamily="34" charset="0"/>
              <a:cs typeface="Arial" panose="020B0604020202020204" pitchFamily="34" charset="0"/>
            </a:endParaRPr>
          </a:p>
          <a:p>
            <a:pPr algn="just">
              <a:buClrTx/>
              <a:buSzPct val="100000"/>
              <a:buFont typeface="Arial" panose="020B0604020202020204" pitchFamily="34" charset="0"/>
              <a:buChar char="•"/>
            </a:pPr>
            <a:r>
              <a:rPr lang="cs-CZ" dirty="0" smtClean="0">
                <a:solidFill>
                  <a:schemeClr val="bg1"/>
                </a:solidFill>
                <a:latin typeface="Arial" panose="020B0604020202020204" pitchFamily="34" charset="0"/>
                <a:cs typeface="Arial" panose="020B0604020202020204" pitchFamily="34" charset="0"/>
              </a:rPr>
              <a:t>Transport</a:t>
            </a:r>
          </a:p>
          <a:p>
            <a:pPr marL="137160" indent="0" algn="just">
              <a:buClrTx/>
              <a:buSzPct val="100000"/>
              <a:buNone/>
            </a:pPr>
            <a:endParaRPr lang="cs-CZ" dirty="0" smtClean="0">
              <a:solidFill>
                <a:schemeClr val="bg1"/>
              </a:solidFill>
              <a:latin typeface="Arial" panose="020B0604020202020204" pitchFamily="34" charset="0"/>
              <a:cs typeface="Arial" panose="020B0604020202020204" pitchFamily="34" charset="0"/>
            </a:endParaRPr>
          </a:p>
          <a:p>
            <a:pPr algn="just">
              <a:buClrTx/>
              <a:buSzPct val="100000"/>
              <a:buFont typeface="Arial" panose="020B0604020202020204" pitchFamily="34" charset="0"/>
              <a:buChar char="•"/>
            </a:pPr>
            <a:r>
              <a:rPr lang="cs-CZ" dirty="0" smtClean="0">
                <a:solidFill>
                  <a:schemeClr val="bg1"/>
                </a:solidFill>
                <a:latin typeface="Arial" panose="020B0604020202020204" pitchFamily="34" charset="0"/>
                <a:cs typeface="Arial" panose="020B0604020202020204" pitchFamily="34" charset="0"/>
              </a:rPr>
              <a:t>Ukládání</a:t>
            </a:r>
          </a:p>
          <a:p>
            <a:pPr marL="137160" indent="0" algn="just">
              <a:buClrTx/>
              <a:buSzPct val="100000"/>
              <a:buNone/>
            </a:pPr>
            <a:endParaRPr lang="cs-CZ" dirty="0">
              <a:solidFill>
                <a:schemeClr val="bg1"/>
              </a:solidFill>
              <a:latin typeface="Arial" panose="020B0604020202020204" pitchFamily="34" charset="0"/>
              <a:cs typeface="Arial" panose="020B0604020202020204" pitchFamily="34" charset="0"/>
            </a:endParaRPr>
          </a:p>
        </p:txBody>
      </p:sp>
      <p:pic>
        <p:nvPicPr>
          <p:cNvPr id="4" name="Picture 3" descr="u_logoVSCHT_FTOP_216UPPPO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504" y="6380162"/>
            <a:ext cx="348615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Přímá spojnice 4"/>
          <p:cNvCxnSpPr/>
          <p:nvPr/>
        </p:nvCxnSpPr>
        <p:spPr>
          <a:xfrm>
            <a:off x="0" y="6208643"/>
            <a:ext cx="914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Přímá spojnice 5"/>
          <p:cNvCxnSpPr/>
          <p:nvPr/>
        </p:nvCxnSpPr>
        <p:spPr>
          <a:xfrm>
            <a:off x="0" y="685800"/>
            <a:ext cx="914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ovéPole 6"/>
          <p:cNvSpPr txBox="1"/>
          <p:nvPr/>
        </p:nvSpPr>
        <p:spPr>
          <a:xfrm>
            <a:off x="7394803" y="6488668"/>
            <a:ext cx="1822037" cy="369332"/>
          </a:xfrm>
          <a:prstGeom prst="rect">
            <a:avLst/>
          </a:prstGeom>
          <a:noFill/>
        </p:spPr>
        <p:txBody>
          <a:bodyPr wrap="none" rtlCol="0">
            <a:spAutoFit/>
          </a:bodyPr>
          <a:lstStyle/>
          <a:p>
            <a:r>
              <a:rPr lang="cs-CZ" dirty="0" smtClean="0">
                <a:solidFill>
                  <a:schemeClr val="bg1"/>
                </a:solidFill>
                <a:latin typeface="Arial" panose="020B0604020202020204" pitchFamily="34" charset="0"/>
                <a:cs typeface="Arial" panose="020B0604020202020204" pitchFamily="34" charset="0"/>
              </a:rPr>
              <a:t>TVIP, 6. 3. 2018</a:t>
            </a:r>
            <a:endParaRPr lang="cs-CZ"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41929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0"/>
            <a:ext cx="8229600" cy="685800"/>
          </a:xfrm>
        </p:spPr>
        <p:txBody>
          <a:bodyPr>
            <a:normAutofit fontScale="90000"/>
          </a:bodyPr>
          <a:lstStyle/>
          <a:p>
            <a:r>
              <a:rPr lang="cs-CZ" dirty="0" smtClean="0">
                <a:solidFill>
                  <a:srgbClr val="FF0000"/>
                </a:solidFill>
                <a:latin typeface="Arial" panose="020B0604020202020204" pitchFamily="34" charset="0"/>
                <a:cs typeface="Arial" panose="020B0604020202020204" pitchFamily="34" charset="0"/>
              </a:rPr>
              <a:t>Technologie CCS</a:t>
            </a:r>
            <a:endParaRPr lang="cs-CZ" dirty="0">
              <a:solidFill>
                <a:srgbClr val="FF0000"/>
              </a:solidFill>
              <a:latin typeface="Arial" panose="020B0604020202020204" pitchFamily="34" charset="0"/>
              <a:cs typeface="Arial" panose="020B0604020202020204" pitchFamily="34" charset="0"/>
            </a:endParaRPr>
          </a:p>
        </p:txBody>
      </p:sp>
      <p:sp>
        <p:nvSpPr>
          <p:cNvPr id="3" name="Zástupný symbol pro obsah 2"/>
          <p:cNvSpPr>
            <a:spLocks noGrp="1"/>
          </p:cNvSpPr>
          <p:nvPr>
            <p:ph idx="1"/>
          </p:nvPr>
        </p:nvSpPr>
        <p:spPr>
          <a:xfrm>
            <a:off x="457200" y="1219200"/>
            <a:ext cx="8229600" cy="4709160"/>
          </a:xfrm>
        </p:spPr>
        <p:txBody>
          <a:bodyPr>
            <a:normAutofit/>
          </a:bodyPr>
          <a:lstStyle/>
          <a:p>
            <a:pPr marL="137160" indent="0" algn="just">
              <a:buClrTx/>
              <a:buSzPct val="100000"/>
              <a:buNone/>
            </a:pPr>
            <a:r>
              <a:rPr lang="cs-CZ" dirty="0" smtClean="0">
                <a:solidFill>
                  <a:schemeClr val="bg1"/>
                </a:solidFill>
                <a:latin typeface="Arial" panose="020B0604020202020204" pitchFamily="34" charset="0"/>
                <a:cs typeface="Arial" panose="020B0604020202020204" pitchFamily="34" charset="0"/>
              </a:rPr>
              <a:t>Záchyt oxidu uhličitého:</a:t>
            </a:r>
          </a:p>
          <a:p>
            <a:pPr marL="137160" indent="0" algn="just">
              <a:buClrTx/>
              <a:buSzPct val="100000"/>
              <a:buNone/>
            </a:pPr>
            <a:endParaRPr lang="cs-CZ" dirty="0" smtClean="0">
              <a:solidFill>
                <a:schemeClr val="bg1"/>
              </a:solidFill>
              <a:latin typeface="Arial" panose="020B0604020202020204" pitchFamily="34" charset="0"/>
              <a:cs typeface="Arial" panose="020B0604020202020204" pitchFamily="34" charset="0"/>
            </a:endParaRPr>
          </a:p>
          <a:p>
            <a:pPr algn="just">
              <a:buClrTx/>
              <a:buSzPct val="100000"/>
              <a:buFont typeface="Arial" panose="020B0604020202020204" pitchFamily="34" charset="0"/>
              <a:buChar char="•"/>
            </a:pPr>
            <a:r>
              <a:rPr lang="cs-CZ" dirty="0" smtClean="0">
                <a:solidFill>
                  <a:schemeClr val="bg1"/>
                </a:solidFill>
                <a:latin typeface="Arial" panose="020B0604020202020204" pitchFamily="34" charset="0"/>
                <a:cs typeface="Arial" panose="020B0604020202020204" pitchFamily="34" charset="0"/>
              </a:rPr>
              <a:t>Absorpce</a:t>
            </a:r>
          </a:p>
          <a:p>
            <a:pPr marL="137160" indent="0" algn="just">
              <a:buClrTx/>
              <a:buSzPct val="100000"/>
              <a:buNone/>
            </a:pPr>
            <a:endParaRPr lang="cs-CZ" dirty="0" smtClean="0">
              <a:solidFill>
                <a:schemeClr val="bg1"/>
              </a:solidFill>
              <a:latin typeface="Arial" panose="020B0604020202020204" pitchFamily="34" charset="0"/>
              <a:cs typeface="Arial" panose="020B0604020202020204" pitchFamily="34" charset="0"/>
            </a:endParaRPr>
          </a:p>
          <a:p>
            <a:pPr algn="just">
              <a:buClrTx/>
              <a:buSzPct val="100000"/>
              <a:buFont typeface="Arial" panose="020B0604020202020204" pitchFamily="34" charset="0"/>
              <a:buChar char="•"/>
            </a:pPr>
            <a:r>
              <a:rPr lang="cs-CZ" dirty="0" smtClean="0">
                <a:solidFill>
                  <a:schemeClr val="bg1"/>
                </a:solidFill>
                <a:latin typeface="Arial" panose="020B0604020202020204" pitchFamily="34" charset="0"/>
                <a:cs typeface="Arial" panose="020B0604020202020204" pitchFamily="34" charset="0"/>
              </a:rPr>
              <a:t>Adsorpce</a:t>
            </a:r>
          </a:p>
          <a:p>
            <a:pPr algn="just">
              <a:buClrTx/>
              <a:buSzPct val="100000"/>
              <a:buFont typeface="Arial" panose="020B0604020202020204" pitchFamily="34" charset="0"/>
              <a:buChar char="•"/>
            </a:pPr>
            <a:endParaRPr lang="cs-CZ" dirty="0">
              <a:solidFill>
                <a:schemeClr val="bg1"/>
              </a:solidFill>
              <a:latin typeface="Arial" panose="020B0604020202020204" pitchFamily="34" charset="0"/>
              <a:cs typeface="Arial" panose="020B0604020202020204" pitchFamily="34" charset="0"/>
            </a:endParaRPr>
          </a:p>
          <a:p>
            <a:pPr algn="just">
              <a:buClrTx/>
              <a:buSzPct val="100000"/>
              <a:buFont typeface="Arial" panose="020B0604020202020204" pitchFamily="34" charset="0"/>
              <a:buChar char="•"/>
            </a:pPr>
            <a:r>
              <a:rPr lang="cs-CZ" dirty="0" smtClean="0">
                <a:solidFill>
                  <a:schemeClr val="bg1"/>
                </a:solidFill>
                <a:latin typeface="Arial" panose="020B0604020202020204" pitchFamily="34" charset="0"/>
                <a:cs typeface="Arial" panose="020B0604020202020204" pitchFamily="34" charset="0"/>
              </a:rPr>
              <a:t>Membránová separace</a:t>
            </a:r>
          </a:p>
          <a:p>
            <a:pPr algn="just">
              <a:buClrTx/>
              <a:buSzPct val="100000"/>
              <a:buFont typeface="Arial" panose="020B0604020202020204" pitchFamily="34" charset="0"/>
              <a:buChar char="•"/>
            </a:pPr>
            <a:endParaRPr lang="cs-CZ" dirty="0">
              <a:solidFill>
                <a:schemeClr val="bg1"/>
              </a:solidFill>
              <a:latin typeface="Arial" panose="020B0604020202020204" pitchFamily="34" charset="0"/>
              <a:cs typeface="Arial" panose="020B0604020202020204" pitchFamily="34" charset="0"/>
            </a:endParaRPr>
          </a:p>
          <a:p>
            <a:pPr algn="just">
              <a:buClrTx/>
              <a:buSzPct val="100000"/>
              <a:buFont typeface="Arial" panose="020B0604020202020204" pitchFamily="34" charset="0"/>
              <a:buChar char="•"/>
            </a:pPr>
            <a:r>
              <a:rPr lang="cs-CZ" dirty="0" smtClean="0">
                <a:solidFill>
                  <a:schemeClr val="bg1"/>
                </a:solidFill>
                <a:latin typeface="Arial" panose="020B0604020202020204" pitchFamily="34" charset="0"/>
                <a:cs typeface="Arial" panose="020B0604020202020204" pitchFamily="34" charset="0"/>
              </a:rPr>
              <a:t>Kryogenní separace</a:t>
            </a:r>
          </a:p>
          <a:p>
            <a:pPr marL="137160" indent="0" algn="just">
              <a:buClrTx/>
              <a:buSzPct val="100000"/>
              <a:buNone/>
            </a:pPr>
            <a:endParaRPr lang="cs-CZ" dirty="0" smtClean="0">
              <a:solidFill>
                <a:schemeClr val="bg1"/>
              </a:solidFill>
              <a:latin typeface="Arial" panose="020B0604020202020204" pitchFamily="34" charset="0"/>
              <a:cs typeface="Arial" panose="020B0604020202020204" pitchFamily="34" charset="0"/>
            </a:endParaRPr>
          </a:p>
          <a:p>
            <a:pPr marL="137160" indent="0" algn="just">
              <a:buClrTx/>
              <a:buSzPct val="100000"/>
              <a:buNone/>
            </a:pPr>
            <a:endParaRPr lang="cs-CZ" dirty="0" smtClean="0">
              <a:solidFill>
                <a:schemeClr val="bg1"/>
              </a:solidFill>
              <a:latin typeface="Arial" panose="020B0604020202020204" pitchFamily="34" charset="0"/>
              <a:cs typeface="Arial" panose="020B0604020202020204" pitchFamily="34" charset="0"/>
            </a:endParaRPr>
          </a:p>
          <a:p>
            <a:pPr algn="just">
              <a:buClrTx/>
              <a:buSzPct val="100000"/>
              <a:buFont typeface="Arial" panose="020B0604020202020204" pitchFamily="34" charset="0"/>
              <a:buChar char="•"/>
            </a:pPr>
            <a:endParaRPr lang="cs-CZ" dirty="0" smtClean="0">
              <a:solidFill>
                <a:schemeClr val="bg1"/>
              </a:solidFill>
              <a:latin typeface="Arial" panose="020B0604020202020204" pitchFamily="34" charset="0"/>
              <a:cs typeface="Arial" panose="020B0604020202020204" pitchFamily="34" charset="0"/>
            </a:endParaRPr>
          </a:p>
          <a:p>
            <a:pPr algn="just">
              <a:buClrTx/>
              <a:buSzPct val="100000"/>
              <a:buFont typeface="Arial" panose="020B0604020202020204" pitchFamily="34" charset="0"/>
              <a:buChar char="•"/>
            </a:pPr>
            <a:endParaRPr lang="cs-CZ" dirty="0" smtClean="0">
              <a:solidFill>
                <a:schemeClr val="bg1"/>
              </a:solidFill>
              <a:latin typeface="Arial" panose="020B0604020202020204" pitchFamily="34" charset="0"/>
              <a:cs typeface="Arial" panose="020B0604020202020204" pitchFamily="34" charset="0"/>
            </a:endParaRPr>
          </a:p>
          <a:p>
            <a:pPr marL="137160" indent="0" algn="just">
              <a:buClrTx/>
              <a:buSzPct val="100000"/>
              <a:buNone/>
            </a:pPr>
            <a:endParaRPr lang="cs-CZ" dirty="0">
              <a:solidFill>
                <a:schemeClr val="bg1"/>
              </a:solidFill>
              <a:latin typeface="Arial" panose="020B0604020202020204" pitchFamily="34" charset="0"/>
              <a:cs typeface="Arial" panose="020B0604020202020204" pitchFamily="34" charset="0"/>
            </a:endParaRPr>
          </a:p>
        </p:txBody>
      </p:sp>
      <p:pic>
        <p:nvPicPr>
          <p:cNvPr id="4" name="Picture 3" descr="u_logoVSCHT_FTOP_216UPPPO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504" y="6380162"/>
            <a:ext cx="348615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Přímá spojnice 4"/>
          <p:cNvCxnSpPr/>
          <p:nvPr/>
        </p:nvCxnSpPr>
        <p:spPr>
          <a:xfrm>
            <a:off x="0" y="6208643"/>
            <a:ext cx="914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Přímá spojnice 5"/>
          <p:cNvCxnSpPr/>
          <p:nvPr/>
        </p:nvCxnSpPr>
        <p:spPr>
          <a:xfrm>
            <a:off x="0" y="685800"/>
            <a:ext cx="914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ovéPole 6"/>
          <p:cNvSpPr txBox="1"/>
          <p:nvPr/>
        </p:nvSpPr>
        <p:spPr>
          <a:xfrm>
            <a:off x="7394803" y="6488668"/>
            <a:ext cx="1822037" cy="369332"/>
          </a:xfrm>
          <a:prstGeom prst="rect">
            <a:avLst/>
          </a:prstGeom>
          <a:noFill/>
        </p:spPr>
        <p:txBody>
          <a:bodyPr wrap="none" rtlCol="0">
            <a:spAutoFit/>
          </a:bodyPr>
          <a:lstStyle/>
          <a:p>
            <a:r>
              <a:rPr lang="cs-CZ" dirty="0" smtClean="0">
                <a:solidFill>
                  <a:schemeClr val="bg1"/>
                </a:solidFill>
                <a:latin typeface="Arial" panose="020B0604020202020204" pitchFamily="34" charset="0"/>
                <a:cs typeface="Arial" panose="020B0604020202020204" pitchFamily="34" charset="0"/>
              </a:rPr>
              <a:t>TVIP, 6. 3. 2018</a:t>
            </a:r>
            <a:endParaRPr lang="cs-CZ"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1967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p:cTn id="15"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p:cTn id="23"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p:cTn id="31"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0"/>
            <a:ext cx="8229600" cy="685800"/>
          </a:xfrm>
        </p:spPr>
        <p:txBody>
          <a:bodyPr>
            <a:normAutofit fontScale="90000"/>
          </a:bodyPr>
          <a:lstStyle/>
          <a:p>
            <a:r>
              <a:rPr lang="cs-CZ" dirty="0" smtClean="0">
                <a:solidFill>
                  <a:srgbClr val="FF0000"/>
                </a:solidFill>
                <a:latin typeface="Arial" panose="020B0604020202020204" pitchFamily="34" charset="0"/>
                <a:cs typeface="Arial" panose="020B0604020202020204" pitchFamily="34" charset="0"/>
              </a:rPr>
              <a:t>Experimentální část</a:t>
            </a:r>
            <a:endParaRPr lang="cs-CZ" dirty="0">
              <a:solidFill>
                <a:srgbClr val="FF0000"/>
              </a:solidFill>
              <a:latin typeface="Arial" panose="020B0604020202020204" pitchFamily="34" charset="0"/>
              <a:cs typeface="Arial" panose="020B0604020202020204" pitchFamily="34" charset="0"/>
            </a:endParaRPr>
          </a:p>
        </p:txBody>
      </p:sp>
      <p:sp>
        <p:nvSpPr>
          <p:cNvPr id="3" name="Zástupný symbol pro obsah 2"/>
          <p:cNvSpPr>
            <a:spLocks noGrp="1"/>
          </p:cNvSpPr>
          <p:nvPr>
            <p:ph idx="1"/>
          </p:nvPr>
        </p:nvSpPr>
        <p:spPr>
          <a:xfrm>
            <a:off x="457200" y="914400"/>
            <a:ext cx="8229600" cy="5013960"/>
          </a:xfrm>
        </p:spPr>
        <p:txBody>
          <a:bodyPr/>
          <a:lstStyle/>
          <a:p>
            <a:pPr algn="just">
              <a:buClrTx/>
              <a:buSzPct val="100000"/>
              <a:buFont typeface="Arial" panose="020B0604020202020204" pitchFamily="34" charset="0"/>
              <a:buChar char="•"/>
            </a:pPr>
            <a:r>
              <a:rPr lang="cs-CZ" dirty="0" smtClean="0">
                <a:solidFill>
                  <a:schemeClr val="bg1"/>
                </a:solidFill>
                <a:latin typeface="Arial" panose="020B0604020202020204" pitchFamily="34" charset="0"/>
                <a:cs typeface="Arial" panose="020B0604020202020204" pitchFamily="34" charset="0"/>
              </a:rPr>
              <a:t>Silikagel</a:t>
            </a:r>
          </a:p>
          <a:p>
            <a:pPr marL="228600" lvl="0" indent="-228600">
              <a:lnSpc>
                <a:spcPct val="80000"/>
              </a:lnSpc>
              <a:spcBef>
                <a:spcPts val="1000"/>
              </a:spcBef>
              <a:buClr>
                <a:schemeClr val="dk1"/>
              </a:buClr>
              <a:buSzPct val="100000"/>
              <a:buFont typeface="Arial"/>
              <a:buChar char="-"/>
            </a:pPr>
            <a:r>
              <a:rPr lang="cs-CZ" dirty="0" err="1" smtClean="0">
                <a:solidFill>
                  <a:schemeClr val="dk1"/>
                </a:solidFill>
                <a:latin typeface="Calibri"/>
                <a:ea typeface="Calibri"/>
                <a:cs typeface="Calibri"/>
                <a:sym typeface="Calibri"/>
              </a:rPr>
              <a:t>široceporézní</a:t>
            </a:r>
            <a:r>
              <a:rPr lang="cs-CZ" dirty="0" smtClean="0">
                <a:solidFill>
                  <a:schemeClr val="dk1"/>
                </a:solidFill>
                <a:latin typeface="Calibri"/>
                <a:ea typeface="Calibri"/>
                <a:cs typeface="Calibri"/>
                <a:sym typeface="Calibri"/>
              </a:rPr>
              <a:t> </a:t>
            </a:r>
            <a:r>
              <a:rPr lang="cs-CZ" dirty="0">
                <a:solidFill>
                  <a:schemeClr val="dk1"/>
                </a:solidFill>
                <a:latin typeface="Calibri"/>
                <a:ea typeface="Calibri"/>
                <a:cs typeface="Calibri"/>
                <a:sym typeface="Calibri"/>
              </a:rPr>
              <a:t>forma SiO</a:t>
            </a:r>
            <a:r>
              <a:rPr lang="cs-CZ" baseline="-25000" dirty="0">
                <a:solidFill>
                  <a:schemeClr val="dk1"/>
                </a:solidFill>
                <a:latin typeface="Calibri"/>
                <a:ea typeface="Calibri"/>
                <a:cs typeface="Calibri"/>
                <a:sym typeface="Calibri"/>
              </a:rPr>
              <a:t>2</a:t>
            </a:r>
            <a:r>
              <a:rPr lang="cs-CZ" dirty="0">
                <a:solidFill>
                  <a:schemeClr val="dk1"/>
                </a:solidFill>
                <a:latin typeface="Calibri"/>
                <a:ea typeface="Calibri"/>
                <a:cs typeface="Calibri"/>
                <a:sym typeface="Calibri"/>
              </a:rPr>
              <a:t> vyráběná synteticky </a:t>
            </a:r>
            <a:r>
              <a:rPr lang="cs-CZ" dirty="0" smtClean="0">
                <a:solidFill>
                  <a:schemeClr val="dk1"/>
                </a:solidFill>
                <a:latin typeface="Calibri"/>
                <a:ea typeface="Calibri"/>
                <a:cs typeface="Calibri"/>
                <a:sym typeface="Calibri"/>
              </a:rPr>
              <a:t/>
            </a:r>
            <a:br>
              <a:rPr lang="cs-CZ" dirty="0" smtClean="0">
                <a:solidFill>
                  <a:schemeClr val="dk1"/>
                </a:solidFill>
                <a:latin typeface="Calibri"/>
                <a:ea typeface="Calibri"/>
                <a:cs typeface="Calibri"/>
                <a:sym typeface="Calibri"/>
              </a:rPr>
            </a:br>
            <a:r>
              <a:rPr lang="cs-CZ" dirty="0" smtClean="0">
                <a:solidFill>
                  <a:schemeClr val="dk1"/>
                </a:solidFill>
                <a:latin typeface="Calibri"/>
                <a:ea typeface="Calibri"/>
                <a:cs typeface="Calibri"/>
                <a:sym typeface="Calibri"/>
              </a:rPr>
              <a:t>z </a:t>
            </a:r>
            <a:r>
              <a:rPr lang="cs-CZ" dirty="0">
                <a:solidFill>
                  <a:schemeClr val="dk1"/>
                </a:solidFill>
                <a:latin typeface="Calibri"/>
                <a:ea typeface="Calibri"/>
                <a:cs typeface="Calibri"/>
                <a:sym typeface="Calibri"/>
              </a:rPr>
              <a:t>křemičitanu sodného</a:t>
            </a:r>
          </a:p>
          <a:p>
            <a:pPr marL="0" lvl="0" indent="-152400">
              <a:lnSpc>
                <a:spcPct val="80000"/>
              </a:lnSpc>
              <a:spcBef>
                <a:spcPts val="1000"/>
              </a:spcBef>
              <a:buClr>
                <a:schemeClr val="dk1"/>
              </a:buClr>
              <a:buSzPct val="100000"/>
              <a:buNone/>
            </a:pPr>
            <a:r>
              <a:rPr lang="cs-CZ" u="sng" dirty="0" smtClean="0">
                <a:solidFill>
                  <a:schemeClr val="dk1"/>
                </a:solidFill>
                <a:latin typeface="Calibri"/>
                <a:ea typeface="Calibri"/>
                <a:cs typeface="Calibri"/>
                <a:sym typeface="Calibri"/>
              </a:rPr>
              <a:t>SGR </a:t>
            </a:r>
            <a:r>
              <a:rPr lang="cs-CZ" u="sng" dirty="0">
                <a:solidFill>
                  <a:schemeClr val="dk1"/>
                </a:solidFill>
                <a:latin typeface="Calibri"/>
                <a:ea typeface="Calibri"/>
                <a:cs typeface="Calibri"/>
                <a:sym typeface="Calibri"/>
              </a:rPr>
              <a:t>50B, lot 73</a:t>
            </a:r>
          </a:p>
          <a:p>
            <a:pPr marL="137160" indent="0" algn="just">
              <a:buClrTx/>
              <a:buSzPct val="100000"/>
              <a:buNone/>
            </a:pPr>
            <a:endParaRPr lang="cs-CZ" dirty="0" smtClean="0">
              <a:solidFill>
                <a:schemeClr val="bg1"/>
              </a:solidFill>
              <a:latin typeface="Arial" panose="020B0604020202020204" pitchFamily="34" charset="0"/>
              <a:cs typeface="Arial" panose="020B0604020202020204" pitchFamily="34" charset="0"/>
            </a:endParaRPr>
          </a:p>
          <a:p>
            <a:pPr marL="137160" indent="0" algn="just">
              <a:buClrTx/>
              <a:buSzPct val="100000"/>
              <a:buNone/>
            </a:pPr>
            <a:endParaRPr lang="cs-CZ" dirty="0" smtClean="0">
              <a:solidFill>
                <a:schemeClr val="bg1"/>
              </a:solidFill>
              <a:latin typeface="Arial" panose="020B0604020202020204" pitchFamily="34" charset="0"/>
              <a:cs typeface="Arial" panose="020B0604020202020204" pitchFamily="34" charset="0"/>
            </a:endParaRPr>
          </a:p>
          <a:p>
            <a:pPr algn="just">
              <a:buClrTx/>
              <a:buSzPct val="100000"/>
              <a:buFont typeface="Arial" panose="020B0604020202020204" pitchFamily="34" charset="0"/>
              <a:buChar char="•"/>
            </a:pPr>
            <a:r>
              <a:rPr lang="cs-CZ" dirty="0" smtClean="0">
                <a:solidFill>
                  <a:schemeClr val="bg1"/>
                </a:solidFill>
                <a:latin typeface="Arial" panose="020B0604020202020204" pitchFamily="34" charset="0"/>
                <a:cs typeface="Arial" panose="020B0604020202020204" pitchFamily="34" charset="0"/>
              </a:rPr>
              <a:t>Impregnační činidlo</a:t>
            </a:r>
          </a:p>
          <a:p>
            <a:pPr marL="228600" lvl="0" indent="-228600">
              <a:lnSpc>
                <a:spcPct val="80000"/>
              </a:lnSpc>
              <a:spcBef>
                <a:spcPts val="1000"/>
              </a:spcBef>
              <a:buClr>
                <a:schemeClr val="dk1"/>
              </a:buClr>
              <a:buSzPct val="100000"/>
              <a:buFont typeface="Arial"/>
              <a:buChar char="-"/>
            </a:pPr>
            <a:r>
              <a:rPr lang="cs-CZ" dirty="0" smtClean="0">
                <a:solidFill>
                  <a:schemeClr val="dk1"/>
                </a:solidFill>
                <a:latin typeface="Calibri"/>
                <a:ea typeface="Calibri"/>
                <a:cs typeface="Calibri"/>
                <a:sym typeface="Calibri"/>
              </a:rPr>
              <a:t>chemická látka impregnovaná na materiál za účelem zvýšení jeho sorpční kapacity </a:t>
            </a:r>
          </a:p>
          <a:p>
            <a:pPr marL="0" lvl="0" indent="-152400">
              <a:lnSpc>
                <a:spcPct val="80000"/>
              </a:lnSpc>
              <a:spcBef>
                <a:spcPts val="1000"/>
              </a:spcBef>
              <a:buClr>
                <a:schemeClr val="dk1"/>
              </a:buClr>
              <a:buSzPct val="100000"/>
              <a:buNone/>
            </a:pPr>
            <a:r>
              <a:rPr lang="cs-CZ" u="sng" dirty="0" smtClean="0">
                <a:solidFill>
                  <a:schemeClr val="dk1"/>
                </a:solidFill>
                <a:latin typeface="Calibri"/>
                <a:ea typeface="Calibri"/>
                <a:cs typeface="Calibri"/>
                <a:sym typeface="Calibri"/>
              </a:rPr>
              <a:t>PEI (</a:t>
            </a:r>
            <a:r>
              <a:rPr lang="cs-CZ" u="sng" dirty="0" err="1" smtClean="0">
                <a:solidFill>
                  <a:schemeClr val="dk1"/>
                </a:solidFill>
                <a:latin typeface="Calibri"/>
                <a:ea typeface="Calibri"/>
                <a:cs typeface="Calibri"/>
                <a:sym typeface="Calibri"/>
              </a:rPr>
              <a:t>polyethylenimin</a:t>
            </a:r>
            <a:r>
              <a:rPr lang="cs-CZ" u="sng" dirty="0" smtClean="0">
                <a:solidFill>
                  <a:schemeClr val="dk1"/>
                </a:solidFill>
                <a:latin typeface="Calibri"/>
                <a:ea typeface="Calibri"/>
                <a:cs typeface="Calibri"/>
                <a:sym typeface="Calibri"/>
              </a:rPr>
              <a:t>)</a:t>
            </a:r>
            <a:endParaRPr lang="cs-CZ" dirty="0" smtClean="0">
              <a:solidFill>
                <a:schemeClr val="bg1"/>
              </a:solidFill>
              <a:latin typeface="Arial" panose="020B0604020202020204" pitchFamily="34" charset="0"/>
              <a:cs typeface="Arial" panose="020B0604020202020204" pitchFamily="34" charset="0"/>
            </a:endParaRPr>
          </a:p>
          <a:p>
            <a:pPr marL="137160" indent="0" algn="just">
              <a:buClrTx/>
              <a:buSzPct val="100000"/>
              <a:buNone/>
            </a:pPr>
            <a:endParaRPr lang="cs-CZ" dirty="0" smtClean="0">
              <a:solidFill>
                <a:schemeClr val="bg1"/>
              </a:solidFill>
              <a:latin typeface="Arial" panose="020B0604020202020204" pitchFamily="34" charset="0"/>
              <a:cs typeface="Arial" panose="020B0604020202020204" pitchFamily="34" charset="0"/>
            </a:endParaRPr>
          </a:p>
          <a:p>
            <a:pPr marL="137160" indent="0" algn="just">
              <a:buClrTx/>
              <a:buSzPct val="100000"/>
              <a:buNone/>
            </a:pPr>
            <a:endParaRPr lang="cs-CZ" dirty="0" smtClean="0">
              <a:solidFill>
                <a:schemeClr val="bg1"/>
              </a:solidFill>
              <a:latin typeface="Arial" panose="020B0604020202020204" pitchFamily="34" charset="0"/>
              <a:cs typeface="Arial" panose="020B0604020202020204" pitchFamily="34" charset="0"/>
            </a:endParaRPr>
          </a:p>
          <a:p>
            <a:pPr algn="just">
              <a:buClrTx/>
              <a:buSzPct val="100000"/>
              <a:buFont typeface="Arial" panose="020B0604020202020204" pitchFamily="34" charset="0"/>
              <a:buChar char="•"/>
            </a:pPr>
            <a:endParaRPr lang="cs-CZ" dirty="0" smtClean="0">
              <a:solidFill>
                <a:schemeClr val="bg1"/>
              </a:solidFill>
              <a:latin typeface="Arial" panose="020B0604020202020204" pitchFamily="34" charset="0"/>
              <a:cs typeface="Arial" panose="020B0604020202020204" pitchFamily="34" charset="0"/>
            </a:endParaRPr>
          </a:p>
          <a:p>
            <a:pPr algn="just">
              <a:buClrTx/>
              <a:buSzPct val="100000"/>
              <a:buFont typeface="Arial" panose="020B0604020202020204" pitchFamily="34" charset="0"/>
              <a:buChar char="•"/>
            </a:pPr>
            <a:endParaRPr lang="cs-CZ" dirty="0" smtClean="0">
              <a:solidFill>
                <a:schemeClr val="bg1"/>
              </a:solidFill>
              <a:latin typeface="Arial" panose="020B0604020202020204" pitchFamily="34" charset="0"/>
              <a:cs typeface="Arial" panose="020B0604020202020204" pitchFamily="34" charset="0"/>
            </a:endParaRPr>
          </a:p>
          <a:p>
            <a:pPr marL="137160" indent="0" algn="just">
              <a:buClrTx/>
              <a:buSzPct val="100000"/>
              <a:buNone/>
            </a:pPr>
            <a:endParaRPr lang="cs-CZ" dirty="0">
              <a:solidFill>
                <a:schemeClr val="bg1"/>
              </a:solidFill>
              <a:latin typeface="Arial" panose="020B0604020202020204" pitchFamily="34" charset="0"/>
              <a:cs typeface="Arial" panose="020B0604020202020204" pitchFamily="34" charset="0"/>
            </a:endParaRPr>
          </a:p>
        </p:txBody>
      </p:sp>
      <p:pic>
        <p:nvPicPr>
          <p:cNvPr id="4" name="Picture 3" descr="u_logoVSCHT_FTOP_216UPPPO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504" y="6380162"/>
            <a:ext cx="348615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Přímá spojnice 4"/>
          <p:cNvCxnSpPr/>
          <p:nvPr/>
        </p:nvCxnSpPr>
        <p:spPr>
          <a:xfrm>
            <a:off x="0" y="6208643"/>
            <a:ext cx="914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Přímá spojnice 5"/>
          <p:cNvCxnSpPr/>
          <p:nvPr/>
        </p:nvCxnSpPr>
        <p:spPr>
          <a:xfrm>
            <a:off x="0" y="685800"/>
            <a:ext cx="914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ovéPole 6"/>
          <p:cNvSpPr txBox="1"/>
          <p:nvPr/>
        </p:nvSpPr>
        <p:spPr>
          <a:xfrm>
            <a:off x="7394803" y="6488668"/>
            <a:ext cx="1822037" cy="369332"/>
          </a:xfrm>
          <a:prstGeom prst="rect">
            <a:avLst/>
          </a:prstGeom>
          <a:noFill/>
        </p:spPr>
        <p:txBody>
          <a:bodyPr wrap="none" rtlCol="0">
            <a:spAutoFit/>
          </a:bodyPr>
          <a:lstStyle/>
          <a:p>
            <a:r>
              <a:rPr lang="cs-CZ" dirty="0" smtClean="0">
                <a:solidFill>
                  <a:schemeClr val="bg1"/>
                </a:solidFill>
                <a:latin typeface="Arial" panose="020B0604020202020204" pitchFamily="34" charset="0"/>
                <a:cs typeface="Arial" panose="020B0604020202020204" pitchFamily="34" charset="0"/>
              </a:rPr>
              <a:t>TVIP, 6. 3. 2018</a:t>
            </a:r>
            <a:endParaRPr lang="cs-CZ" dirty="0">
              <a:solidFill>
                <a:schemeClr val="bg1"/>
              </a:solidFill>
              <a:latin typeface="Arial" panose="020B0604020202020204" pitchFamily="34" charset="0"/>
              <a:cs typeface="Arial" panose="020B0604020202020204" pitchFamily="34" charset="0"/>
            </a:endParaRPr>
          </a:p>
        </p:txBody>
      </p:sp>
      <p:pic>
        <p:nvPicPr>
          <p:cNvPr id="8" name="Shape 107" descr="https://upload.wikimedia.org/wikipedia/commons/7/75/Branched_PEI.png"/>
          <p:cNvPicPr preferRelativeResize="0"/>
          <p:nvPr/>
        </p:nvPicPr>
        <p:blipFill rotWithShape="1">
          <a:blip r:embed="rId4">
            <a:alphaModFix/>
          </a:blip>
          <a:srcRect/>
          <a:stretch/>
        </p:blipFill>
        <p:spPr>
          <a:xfrm>
            <a:off x="5105400" y="1981200"/>
            <a:ext cx="3857419" cy="2209800"/>
          </a:xfrm>
          <a:prstGeom prst="rect">
            <a:avLst/>
          </a:prstGeom>
          <a:noFill/>
          <a:ln w="9525" cap="sq" cmpd="thickThin">
            <a:solidFill>
              <a:srgbClr val="000000"/>
            </a:solidFill>
            <a:prstDash val="solid"/>
            <a:miter lim="800000"/>
            <a:headEnd type="none" w="med" len="med"/>
            <a:tailEnd type="none" w="med" len="med"/>
          </a:ln>
        </p:spPr>
      </p:pic>
    </p:spTree>
    <p:extLst>
      <p:ext uri="{BB962C8B-B14F-4D97-AF65-F5344CB8AC3E}">
        <p14:creationId xmlns:p14="http://schemas.microsoft.com/office/powerpoint/2010/main" val="2237197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p:cTn id="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5" end="5"/>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p:cTn id="13"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6" end="6"/>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p:cTn id="19"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 calcmode="lin" valueType="num">
                                      <p:cBhvr>
                                        <p:cTn id="29" dur="1000" fill="hold"/>
                                        <p:tgtEl>
                                          <p:spTgt spid="8"/>
                                        </p:tgtEl>
                                        <p:attrNameLst>
                                          <p:attrName>style.rotation</p:attrName>
                                        </p:attrNameLst>
                                      </p:cBhvr>
                                      <p:tavLst>
                                        <p:tav tm="0">
                                          <p:val>
                                            <p:fltVal val="90"/>
                                          </p:val>
                                        </p:tav>
                                        <p:tav tm="100000">
                                          <p:val>
                                            <p:fltVal val="0"/>
                                          </p:val>
                                        </p:tav>
                                      </p:tavLst>
                                    </p:anim>
                                    <p:animEffect transition="in" filter="fade">
                                      <p:cBhvr>
                                        <p:cTn id="3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0"/>
            <a:ext cx="8229600" cy="685800"/>
          </a:xfrm>
        </p:spPr>
        <p:txBody>
          <a:bodyPr>
            <a:normAutofit fontScale="90000"/>
          </a:bodyPr>
          <a:lstStyle/>
          <a:p>
            <a:r>
              <a:rPr lang="cs-CZ" dirty="0" smtClean="0">
                <a:solidFill>
                  <a:srgbClr val="FF0000"/>
                </a:solidFill>
                <a:latin typeface="Arial" panose="020B0604020202020204" pitchFamily="34" charset="0"/>
                <a:cs typeface="Arial" panose="020B0604020202020204" pitchFamily="34" charset="0"/>
              </a:rPr>
              <a:t>Experimentální část</a:t>
            </a:r>
            <a:endParaRPr lang="cs-CZ" dirty="0">
              <a:solidFill>
                <a:srgbClr val="FF0000"/>
              </a:solidFill>
              <a:latin typeface="Arial" panose="020B0604020202020204" pitchFamily="34" charset="0"/>
              <a:cs typeface="Arial" panose="020B0604020202020204" pitchFamily="34" charset="0"/>
            </a:endParaRPr>
          </a:p>
        </p:txBody>
      </p:sp>
      <p:sp>
        <p:nvSpPr>
          <p:cNvPr id="3" name="Zástupný symbol pro obsah 2"/>
          <p:cNvSpPr>
            <a:spLocks noGrp="1"/>
          </p:cNvSpPr>
          <p:nvPr>
            <p:ph idx="1"/>
          </p:nvPr>
        </p:nvSpPr>
        <p:spPr>
          <a:xfrm>
            <a:off x="457200" y="914400"/>
            <a:ext cx="8229600" cy="5013960"/>
          </a:xfrm>
        </p:spPr>
        <p:txBody>
          <a:bodyPr/>
          <a:lstStyle/>
          <a:p>
            <a:pPr algn="just">
              <a:buClrTx/>
              <a:buSzPct val="100000"/>
              <a:buFont typeface="Arial" panose="020B0604020202020204" pitchFamily="34" charset="0"/>
              <a:buChar char="•"/>
            </a:pPr>
            <a:r>
              <a:rPr lang="cs-CZ" dirty="0" smtClean="0">
                <a:solidFill>
                  <a:schemeClr val="bg1"/>
                </a:solidFill>
                <a:latin typeface="Arial" panose="020B0604020202020204" pitchFamily="34" charset="0"/>
                <a:cs typeface="Arial" panose="020B0604020202020204" pitchFamily="34" charset="0"/>
              </a:rPr>
              <a:t>Silikagel</a:t>
            </a:r>
          </a:p>
          <a:p>
            <a:pPr marL="0" lvl="0" indent="-152400">
              <a:lnSpc>
                <a:spcPct val="80000"/>
              </a:lnSpc>
              <a:spcBef>
                <a:spcPts val="1000"/>
              </a:spcBef>
              <a:buClr>
                <a:schemeClr val="dk1"/>
              </a:buClr>
              <a:buSzPct val="100000"/>
              <a:buNone/>
            </a:pPr>
            <a:r>
              <a:rPr lang="cs-CZ" u="sng" dirty="0" smtClean="0">
                <a:solidFill>
                  <a:schemeClr val="dk1"/>
                </a:solidFill>
                <a:latin typeface="Calibri"/>
                <a:ea typeface="Calibri"/>
                <a:cs typeface="Calibri"/>
                <a:sym typeface="Calibri"/>
              </a:rPr>
              <a:t>SGR </a:t>
            </a:r>
            <a:r>
              <a:rPr lang="cs-CZ" u="sng" dirty="0">
                <a:solidFill>
                  <a:schemeClr val="dk1"/>
                </a:solidFill>
                <a:latin typeface="Calibri"/>
                <a:ea typeface="Calibri"/>
                <a:cs typeface="Calibri"/>
                <a:sym typeface="Calibri"/>
              </a:rPr>
              <a:t>50B, lot 73</a:t>
            </a:r>
          </a:p>
          <a:p>
            <a:pPr marL="137160" indent="0" algn="just">
              <a:buClrTx/>
              <a:buSzPct val="100000"/>
              <a:buNone/>
            </a:pPr>
            <a:endParaRPr lang="cs-CZ" dirty="0" smtClean="0">
              <a:solidFill>
                <a:schemeClr val="bg1"/>
              </a:solidFill>
              <a:latin typeface="Arial" panose="020B0604020202020204" pitchFamily="34" charset="0"/>
              <a:cs typeface="Arial" panose="020B0604020202020204" pitchFamily="34" charset="0"/>
            </a:endParaRPr>
          </a:p>
          <a:p>
            <a:pPr marL="137160" indent="0" algn="just">
              <a:buClrTx/>
              <a:buSzPct val="100000"/>
              <a:buNone/>
            </a:pPr>
            <a:endParaRPr lang="cs-CZ" dirty="0" smtClean="0">
              <a:solidFill>
                <a:schemeClr val="bg1"/>
              </a:solidFill>
              <a:latin typeface="Arial" panose="020B0604020202020204" pitchFamily="34" charset="0"/>
              <a:cs typeface="Arial" panose="020B0604020202020204" pitchFamily="34" charset="0"/>
            </a:endParaRPr>
          </a:p>
          <a:p>
            <a:pPr marL="137160" indent="0" algn="just">
              <a:buClrTx/>
              <a:buSzPct val="100000"/>
              <a:buNone/>
            </a:pPr>
            <a:endParaRPr lang="cs-CZ" dirty="0" smtClean="0">
              <a:solidFill>
                <a:schemeClr val="bg1"/>
              </a:solidFill>
              <a:latin typeface="Arial" panose="020B0604020202020204" pitchFamily="34" charset="0"/>
              <a:cs typeface="Arial" panose="020B0604020202020204" pitchFamily="34" charset="0"/>
            </a:endParaRPr>
          </a:p>
          <a:p>
            <a:pPr marL="137160" indent="0" algn="just">
              <a:buClrTx/>
              <a:buSzPct val="100000"/>
              <a:buNone/>
            </a:pPr>
            <a:endParaRPr lang="cs-CZ" dirty="0" smtClean="0">
              <a:solidFill>
                <a:schemeClr val="bg1"/>
              </a:solidFill>
              <a:latin typeface="Arial" panose="020B0604020202020204" pitchFamily="34" charset="0"/>
              <a:cs typeface="Arial" panose="020B0604020202020204" pitchFamily="34" charset="0"/>
            </a:endParaRPr>
          </a:p>
          <a:p>
            <a:pPr algn="just">
              <a:buClrTx/>
              <a:buSzPct val="100000"/>
              <a:buFont typeface="Arial" panose="020B0604020202020204" pitchFamily="34" charset="0"/>
              <a:buChar char="•"/>
            </a:pPr>
            <a:endParaRPr lang="cs-CZ" dirty="0" smtClean="0">
              <a:solidFill>
                <a:schemeClr val="bg1"/>
              </a:solidFill>
              <a:latin typeface="Arial" panose="020B0604020202020204" pitchFamily="34" charset="0"/>
              <a:cs typeface="Arial" panose="020B0604020202020204" pitchFamily="34" charset="0"/>
            </a:endParaRPr>
          </a:p>
          <a:p>
            <a:pPr algn="just">
              <a:buClrTx/>
              <a:buSzPct val="100000"/>
              <a:buFont typeface="Arial" panose="020B0604020202020204" pitchFamily="34" charset="0"/>
              <a:buChar char="•"/>
            </a:pPr>
            <a:endParaRPr lang="cs-CZ" dirty="0" smtClean="0">
              <a:solidFill>
                <a:schemeClr val="bg1"/>
              </a:solidFill>
              <a:latin typeface="Arial" panose="020B0604020202020204" pitchFamily="34" charset="0"/>
              <a:cs typeface="Arial" panose="020B0604020202020204" pitchFamily="34" charset="0"/>
            </a:endParaRPr>
          </a:p>
          <a:p>
            <a:pPr marL="137160" indent="0" algn="just">
              <a:buClrTx/>
              <a:buSzPct val="100000"/>
              <a:buNone/>
            </a:pPr>
            <a:endParaRPr lang="cs-CZ" dirty="0">
              <a:solidFill>
                <a:schemeClr val="bg1"/>
              </a:solidFill>
              <a:latin typeface="Arial" panose="020B0604020202020204" pitchFamily="34" charset="0"/>
              <a:cs typeface="Arial" panose="020B0604020202020204" pitchFamily="34" charset="0"/>
            </a:endParaRPr>
          </a:p>
        </p:txBody>
      </p:sp>
      <p:pic>
        <p:nvPicPr>
          <p:cNvPr id="4" name="Picture 3" descr="u_logoVSCHT_FTOP_216UPPPO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504" y="6380162"/>
            <a:ext cx="348615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Přímá spojnice 4"/>
          <p:cNvCxnSpPr/>
          <p:nvPr/>
        </p:nvCxnSpPr>
        <p:spPr>
          <a:xfrm>
            <a:off x="0" y="6208643"/>
            <a:ext cx="914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Přímá spojnice 5"/>
          <p:cNvCxnSpPr/>
          <p:nvPr/>
        </p:nvCxnSpPr>
        <p:spPr>
          <a:xfrm>
            <a:off x="0" y="685800"/>
            <a:ext cx="914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ovéPole 6"/>
          <p:cNvSpPr txBox="1"/>
          <p:nvPr/>
        </p:nvSpPr>
        <p:spPr>
          <a:xfrm>
            <a:off x="7394803" y="6488668"/>
            <a:ext cx="1822037" cy="369332"/>
          </a:xfrm>
          <a:prstGeom prst="rect">
            <a:avLst/>
          </a:prstGeom>
          <a:noFill/>
        </p:spPr>
        <p:txBody>
          <a:bodyPr wrap="none" rtlCol="0">
            <a:spAutoFit/>
          </a:bodyPr>
          <a:lstStyle/>
          <a:p>
            <a:r>
              <a:rPr lang="cs-CZ" dirty="0" smtClean="0">
                <a:solidFill>
                  <a:schemeClr val="bg1"/>
                </a:solidFill>
                <a:latin typeface="Arial" panose="020B0604020202020204" pitchFamily="34" charset="0"/>
                <a:cs typeface="Arial" panose="020B0604020202020204" pitchFamily="34" charset="0"/>
              </a:rPr>
              <a:t>TVIP, 6. 3. 2018</a:t>
            </a:r>
            <a:endParaRPr lang="cs-CZ" dirty="0">
              <a:solidFill>
                <a:schemeClr val="bg1"/>
              </a:solidFill>
              <a:latin typeface="Arial" panose="020B0604020202020204" pitchFamily="34" charset="0"/>
              <a:cs typeface="Arial" panose="020B0604020202020204" pitchFamily="34" charset="0"/>
            </a:endParaRPr>
          </a:p>
        </p:txBody>
      </p:sp>
      <p:pic>
        <p:nvPicPr>
          <p:cNvPr id="9" name="Obrázek 8"/>
          <p:cNvPicPr>
            <a:picLocks noChangeAspect="1"/>
          </p:cNvPicPr>
          <p:nvPr/>
        </p:nvPicPr>
        <p:blipFill>
          <a:blip r:embed="rId5"/>
          <a:stretch>
            <a:fillRect/>
          </a:stretch>
        </p:blipFill>
        <p:spPr>
          <a:xfrm>
            <a:off x="235225" y="1981200"/>
            <a:ext cx="3750499" cy="621165"/>
          </a:xfrm>
          <a:prstGeom prst="rect">
            <a:avLst/>
          </a:prstGeom>
        </p:spPr>
      </p:pic>
      <p:graphicFrame>
        <p:nvGraphicFramePr>
          <p:cNvPr id="10" name="Objekt 9"/>
          <p:cNvGraphicFramePr>
            <a:graphicFrameLocks noChangeAspect="1"/>
          </p:cNvGraphicFramePr>
          <p:nvPr>
            <p:extLst>
              <p:ext uri="{D42A27DB-BD31-4B8C-83A1-F6EECF244321}">
                <p14:modId xmlns:p14="http://schemas.microsoft.com/office/powerpoint/2010/main" val="3034520036"/>
              </p:ext>
            </p:extLst>
          </p:nvPr>
        </p:nvGraphicFramePr>
        <p:xfrm>
          <a:off x="502754" y="2745027"/>
          <a:ext cx="3009900" cy="3067440"/>
        </p:xfrm>
        <a:graphic>
          <a:graphicData uri="http://schemas.openxmlformats.org/presentationml/2006/ole">
            <mc:AlternateContent xmlns:mc="http://schemas.openxmlformats.org/markup-compatibility/2006">
              <mc:Choice xmlns:v="urn:schemas-microsoft-com:vml" Requires="v">
                <p:oleObj spid="_x0000_s1035" name="List" r:id="rId7" imgW="2407857" imgH="2453544" progId="Excel.Sheet.12">
                  <p:embed/>
                </p:oleObj>
              </mc:Choice>
              <mc:Fallback>
                <p:oleObj name="List" r:id="rId7" imgW="2407857" imgH="2453544" progId="Excel.Sheet.12">
                  <p:embed/>
                  <p:pic>
                    <p:nvPicPr>
                      <p:cNvPr id="0" name=""/>
                      <p:cNvPicPr/>
                      <p:nvPr/>
                    </p:nvPicPr>
                    <p:blipFill>
                      <a:blip r:embed="rId8"/>
                      <a:stretch>
                        <a:fillRect/>
                      </a:stretch>
                    </p:blipFill>
                    <p:spPr>
                      <a:xfrm>
                        <a:off x="502754" y="2745027"/>
                        <a:ext cx="3009900" cy="3067440"/>
                      </a:xfrm>
                      <a:prstGeom prst="rect">
                        <a:avLst/>
                      </a:prstGeom>
                    </p:spPr>
                  </p:pic>
                </p:oleObj>
              </mc:Fallback>
            </mc:AlternateContent>
          </a:graphicData>
        </a:graphic>
      </p:graphicFrame>
      <p:pic>
        <p:nvPicPr>
          <p:cNvPr id="11" name="Obrázek 10">
            <a:extLst>
              <a:ext uri="{FF2B5EF4-FFF2-40B4-BE49-F238E27FC236}">
                <a16:creationId xmlns:a16="http://schemas.microsoft.com/office/drawing/2014/main" xmlns="" id="{17CC08C5-2C44-49BE-8F40-3A365238C976}"/>
              </a:ext>
            </a:extLst>
          </p:cNvPr>
          <p:cNvPicPr>
            <a:picLocks noChangeAspect="1"/>
          </p:cNvPicPr>
          <p:nvPr/>
        </p:nvPicPr>
        <p:blipFill>
          <a:blip r:embed="rId9"/>
          <a:stretch>
            <a:fillRect/>
          </a:stretch>
        </p:blipFill>
        <p:spPr>
          <a:xfrm>
            <a:off x="3985725" y="1219200"/>
            <a:ext cx="5074380" cy="4593267"/>
          </a:xfrm>
          <a:prstGeom prst="rect">
            <a:avLst/>
          </a:prstGeom>
        </p:spPr>
      </p:pic>
    </p:spTree>
    <p:extLst>
      <p:ext uri="{BB962C8B-B14F-4D97-AF65-F5344CB8AC3E}">
        <p14:creationId xmlns:p14="http://schemas.microsoft.com/office/powerpoint/2010/main" val="34552151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0"/>
            <a:ext cx="8229600" cy="685800"/>
          </a:xfrm>
        </p:spPr>
        <p:txBody>
          <a:bodyPr>
            <a:normAutofit fontScale="90000"/>
          </a:bodyPr>
          <a:lstStyle/>
          <a:p>
            <a:r>
              <a:rPr lang="cs-CZ" dirty="0" smtClean="0">
                <a:solidFill>
                  <a:srgbClr val="FF0000"/>
                </a:solidFill>
                <a:latin typeface="Arial" panose="020B0604020202020204" pitchFamily="34" charset="0"/>
                <a:cs typeface="Arial" panose="020B0604020202020204" pitchFamily="34" charset="0"/>
              </a:rPr>
              <a:t>Experimentální část</a:t>
            </a:r>
            <a:endParaRPr lang="cs-CZ" dirty="0">
              <a:solidFill>
                <a:srgbClr val="FF0000"/>
              </a:solidFill>
              <a:latin typeface="Arial" panose="020B0604020202020204" pitchFamily="34" charset="0"/>
              <a:cs typeface="Arial" panose="020B0604020202020204" pitchFamily="34" charset="0"/>
            </a:endParaRPr>
          </a:p>
        </p:txBody>
      </p:sp>
      <p:sp>
        <p:nvSpPr>
          <p:cNvPr id="3" name="Zástupný symbol pro obsah 2"/>
          <p:cNvSpPr>
            <a:spLocks noGrp="1"/>
          </p:cNvSpPr>
          <p:nvPr>
            <p:ph idx="1"/>
          </p:nvPr>
        </p:nvSpPr>
        <p:spPr>
          <a:xfrm>
            <a:off x="457200" y="914400"/>
            <a:ext cx="8229600" cy="5013960"/>
          </a:xfrm>
        </p:spPr>
        <p:txBody>
          <a:bodyPr/>
          <a:lstStyle/>
          <a:p>
            <a:pPr marL="137160" indent="0" algn="just">
              <a:buClrTx/>
              <a:buSzPct val="100000"/>
              <a:buNone/>
            </a:pPr>
            <a:r>
              <a:rPr lang="cs-CZ" dirty="0" smtClean="0">
                <a:solidFill>
                  <a:schemeClr val="bg1"/>
                </a:solidFill>
                <a:latin typeface="Arial" panose="020B0604020202020204" pitchFamily="34" charset="0"/>
                <a:cs typeface="Arial" panose="020B0604020202020204" pitchFamily="34" charset="0"/>
              </a:rPr>
              <a:t>Impregnace materiálu:</a:t>
            </a:r>
          </a:p>
          <a:p>
            <a:pPr marL="137160" indent="0" algn="just">
              <a:buClrTx/>
              <a:buSzPct val="100000"/>
              <a:buNone/>
            </a:pPr>
            <a:endParaRPr lang="cs-CZ" dirty="0" smtClean="0">
              <a:solidFill>
                <a:schemeClr val="bg1"/>
              </a:solidFill>
              <a:latin typeface="Arial" panose="020B0604020202020204" pitchFamily="34" charset="0"/>
              <a:cs typeface="Arial" panose="020B0604020202020204" pitchFamily="34" charset="0"/>
            </a:endParaRPr>
          </a:p>
          <a:p>
            <a:pPr algn="just">
              <a:buClrTx/>
              <a:buSzPct val="100000"/>
              <a:buFont typeface="Arial" panose="020B0604020202020204" pitchFamily="34" charset="0"/>
              <a:buChar char="•"/>
            </a:pPr>
            <a:r>
              <a:rPr lang="cs-CZ" dirty="0" smtClean="0">
                <a:solidFill>
                  <a:schemeClr val="bg1"/>
                </a:solidFill>
                <a:latin typeface="Arial" panose="020B0604020202020204" pitchFamily="34" charset="0"/>
                <a:cs typeface="Arial" panose="020B0604020202020204" pitchFamily="34" charset="0"/>
              </a:rPr>
              <a:t>Aktivace materiálu</a:t>
            </a:r>
          </a:p>
          <a:p>
            <a:pPr algn="just">
              <a:buClrTx/>
              <a:buSzPct val="100000"/>
              <a:buFont typeface="Arial" panose="020B0604020202020204" pitchFamily="34" charset="0"/>
              <a:buChar char="•"/>
            </a:pPr>
            <a:endParaRPr lang="cs-CZ" dirty="0">
              <a:solidFill>
                <a:schemeClr val="bg1"/>
              </a:solidFill>
              <a:latin typeface="Arial" panose="020B0604020202020204" pitchFamily="34" charset="0"/>
              <a:cs typeface="Arial" panose="020B0604020202020204" pitchFamily="34" charset="0"/>
            </a:endParaRPr>
          </a:p>
          <a:p>
            <a:pPr algn="just">
              <a:buClrTx/>
              <a:buSzPct val="100000"/>
              <a:buFont typeface="Arial" panose="020B0604020202020204" pitchFamily="34" charset="0"/>
              <a:buChar char="•"/>
            </a:pPr>
            <a:r>
              <a:rPr lang="cs-CZ" dirty="0" smtClean="0">
                <a:solidFill>
                  <a:schemeClr val="bg1"/>
                </a:solidFill>
                <a:latin typeface="Arial" panose="020B0604020202020204" pitchFamily="34" charset="0"/>
                <a:cs typeface="Arial" panose="020B0604020202020204" pitchFamily="34" charset="0"/>
              </a:rPr>
              <a:t>Směs PEI v </a:t>
            </a:r>
            <a:r>
              <a:rPr lang="cs-CZ" dirty="0" err="1" smtClean="0">
                <a:solidFill>
                  <a:schemeClr val="bg1"/>
                </a:solidFill>
                <a:latin typeface="Arial" panose="020B0604020202020204" pitchFamily="34" charset="0"/>
                <a:cs typeface="Arial" panose="020B0604020202020204" pitchFamily="34" charset="0"/>
              </a:rPr>
              <a:t>methanolu</a:t>
            </a:r>
            <a:r>
              <a:rPr lang="cs-CZ" dirty="0" smtClean="0">
                <a:solidFill>
                  <a:schemeClr val="bg1"/>
                </a:solidFill>
                <a:latin typeface="Arial" panose="020B0604020202020204" pitchFamily="34" charset="0"/>
                <a:cs typeface="Arial" panose="020B0604020202020204" pitchFamily="34" charset="0"/>
              </a:rPr>
              <a:t> a silikagel</a:t>
            </a:r>
          </a:p>
          <a:p>
            <a:pPr algn="just">
              <a:buClrTx/>
              <a:buSzPct val="100000"/>
              <a:buFont typeface="Arial" panose="020B0604020202020204" pitchFamily="34" charset="0"/>
              <a:buChar char="•"/>
            </a:pPr>
            <a:endParaRPr lang="cs-CZ" dirty="0">
              <a:solidFill>
                <a:schemeClr val="bg1"/>
              </a:solidFill>
              <a:latin typeface="Arial" panose="020B0604020202020204" pitchFamily="34" charset="0"/>
              <a:cs typeface="Arial" panose="020B0604020202020204" pitchFamily="34" charset="0"/>
            </a:endParaRPr>
          </a:p>
          <a:p>
            <a:pPr algn="just">
              <a:buClrTx/>
              <a:buSzPct val="100000"/>
              <a:buFont typeface="Arial" panose="020B0604020202020204" pitchFamily="34" charset="0"/>
              <a:buChar char="•"/>
            </a:pPr>
            <a:r>
              <a:rPr lang="cs-CZ" dirty="0" smtClean="0">
                <a:solidFill>
                  <a:schemeClr val="bg1"/>
                </a:solidFill>
                <a:latin typeface="Arial" panose="020B0604020202020204" pitchFamily="34" charset="0"/>
                <a:cs typeface="Arial" panose="020B0604020202020204" pitchFamily="34" charset="0"/>
              </a:rPr>
              <a:t>Opakování procesu evakuace a zavzdušňování</a:t>
            </a:r>
          </a:p>
          <a:p>
            <a:pPr algn="just">
              <a:buClrTx/>
              <a:buSzPct val="100000"/>
              <a:buFont typeface="Arial" panose="020B0604020202020204" pitchFamily="34" charset="0"/>
              <a:buChar char="•"/>
            </a:pPr>
            <a:endParaRPr lang="cs-CZ" dirty="0">
              <a:solidFill>
                <a:schemeClr val="bg1"/>
              </a:solidFill>
              <a:latin typeface="Arial" panose="020B0604020202020204" pitchFamily="34" charset="0"/>
              <a:cs typeface="Arial" panose="020B0604020202020204" pitchFamily="34" charset="0"/>
            </a:endParaRPr>
          </a:p>
          <a:p>
            <a:pPr algn="just">
              <a:buClrTx/>
              <a:buSzPct val="100000"/>
              <a:buFont typeface="Arial" panose="020B0604020202020204" pitchFamily="34" charset="0"/>
              <a:buChar char="•"/>
            </a:pPr>
            <a:r>
              <a:rPr lang="cs-CZ" dirty="0" smtClean="0">
                <a:solidFill>
                  <a:schemeClr val="bg1"/>
                </a:solidFill>
                <a:latin typeface="Arial" panose="020B0604020202020204" pitchFamily="34" charset="0"/>
                <a:cs typeface="Arial" panose="020B0604020202020204" pitchFamily="34" charset="0"/>
              </a:rPr>
              <a:t>Sušení materiálu </a:t>
            </a:r>
          </a:p>
          <a:p>
            <a:pPr marL="137160" indent="0" algn="just">
              <a:buClrTx/>
              <a:buSzPct val="100000"/>
              <a:buNone/>
            </a:pPr>
            <a:endParaRPr lang="cs-CZ" dirty="0" smtClean="0">
              <a:solidFill>
                <a:schemeClr val="bg1"/>
              </a:solidFill>
              <a:latin typeface="Arial" panose="020B0604020202020204" pitchFamily="34" charset="0"/>
              <a:cs typeface="Arial" panose="020B0604020202020204" pitchFamily="34" charset="0"/>
            </a:endParaRPr>
          </a:p>
          <a:p>
            <a:pPr algn="just">
              <a:buClrTx/>
              <a:buSzPct val="100000"/>
              <a:buFont typeface="Arial" panose="020B0604020202020204" pitchFamily="34" charset="0"/>
              <a:buChar char="•"/>
            </a:pPr>
            <a:endParaRPr lang="cs-CZ" dirty="0" smtClean="0">
              <a:solidFill>
                <a:schemeClr val="bg1"/>
              </a:solidFill>
              <a:latin typeface="Arial" panose="020B0604020202020204" pitchFamily="34" charset="0"/>
              <a:cs typeface="Arial" panose="020B0604020202020204" pitchFamily="34" charset="0"/>
            </a:endParaRPr>
          </a:p>
          <a:p>
            <a:pPr algn="just">
              <a:buClrTx/>
              <a:buSzPct val="100000"/>
              <a:buFont typeface="Arial" panose="020B0604020202020204" pitchFamily="34" charset="0"/>
              <a:buChar char="•"/>
            </a:pPr>
            <a:endParaRPr lang="cs-CZ" dirty="0" smtClean="0">
              <a:solidFill>
                <a:schemeClr val="bg1"/>
              </a:solidFill>
              <a:latin typeface="Arial" panose="020B0604020202020204" pitchFamily="34" charset="0"/>
              <a:cs typeface="Arial" panose="020B0604020202020204" pitchFamily="34" charset="0"/>
            </a:endParaRPr>
          </a:p>
          <a:p>
            <a:pPr marL="137160" indent="0" algn="just">
              <a:buClrTx/>
              <a:buSzPct val="100000"/>
              <a:buNone/>
            </a:pPr>
            <a:endParaRPr lang="cs-CZ" dirty="0">
              <a:solidFill>
                <a:schemeClr val="bg1"/>
              </a:solidFill>
              <a:latin typeface="Arial" panose="020B0604020202020204" pitchFamily="34" charset="0"/>
              <a:cs typeface="Arial" panose="020B0604020202020204" pitchFamily="34" charset="0"/>
            </a:endParaRPr>
          </a:p>
        </p:txBody>
      </p:sp>
      <p:pic>
        <p:nvPicPr>
          <p:cNvPr id="4" name="Picture 3" descr="u_logoVSCHT_FTOP_216UPPPO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504" y="6380162"/>
            <a:ext cx="348615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Přímá spojnice 4"/>
          <p:cNvCxnSpPr/>
          <p:nvPr/>
        </p:nvCxnSpPr>
        <p:spPr>
          <a:xfrm>
            <a:off x="0" y="6208643"/>
            <a:ext cx="914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Přímá spojnice 5"/>
          <p:cNvCxnSpPr/>
          <p:nvPr/>
        </p:nvCxnSpPr>
        <p:spPr>
          <a:xfrm>
            <a:off x="0" y="685800"/>
            <a:ext cx="914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ovéPole 6"/>
          <p:cNvSpPr txBox="1"/>
          <p:nvPr/>
        </p:nvSpPr>
        <p:spPr>
          <a:xfrm>
            <a:off x="7394803" y="6488668"/>
            <a:ext cx="1822037" cy="369332"/>
          </a:xfrm>
          <a:prstGeom prst="rect">
            <a:avLst/>
          </a:prstGeom>
          <a:noFill/>
        </p:spPr>
        <p:txBody>
          <a:bodyPr wrap="none" rtlCol="0">
            <a:spAutoFit/>
          </a:bodyPr>
          <a:lstStyle/>
          <a:p>
            <a:r>
              <a:rPr lang="cs-CZ" dirty="0" smtClean="0">
                <a:solidFill>
                  <a:schemeClr val="bg1"/>
                </a:solidFill>
                <a:latin typeface="Arial" panose="020B0604020202020204" pitchFamily="34" charset="0"/>
                <a:cs typeface="Arial" panose="020B0604020202020204" pitchFamily="34" charset="0"/>
              </a:rPr>
              <a:t>TVIP, 6. 3. 2018</a:t>
            </a:r>
            <a:endParaRPr lang="cs-CZ"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898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p:cTn id="15"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p:cTn id="23"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p:cTn id="31"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0"/>
            <a:ext cx="8229600" cy="685800"/>
          </a:xfrm>
        </p:spPr>
        <p:txBody>
          <a:bodyPr>
            <a:normAutofit fontScale="90000"/>
          </a:bodyPr>
          <a:lstStyle/>
          <a:p>
            <a:r>
              <a:rPr lang="cs-CZ" dirty="0" smtClean="0">
                <a:solidFill>
                  <a:srgbClr val="FF0000"/>
                </a:solidFill>
                <a:latin typeface="Arial" panose="020B0604020202020204" pitchFamily="34" charset="0"/>
                <a:cs typeface="Arial" panose="020B0604020202020204" pitchFamily="34" charset="0"/>
              </a:rPr>
              <a:t>Experimentální část</a:t>
            </a:r>
            <a:endParaRPr lang="cs-CZ" dirty="0">
              <a:solidFill>
                <a:srgbClr val="FF0000"/>
              </a:solidFill>
              <a:latin typeface="Arial" panose="020B0604020202020204" pitchFamily="34" charset="0"/>
              <a:cs typeface="Arial" panose="020B0604020202020204" pitchFamily="34" charset="0"/>
            </a:endParaRPr>
          </a:p>
        </p:txBody>
      </p:sp>
      <p:sp>
        <p:nvSpPr>
          <p:cNvPr id="3" name="Zástupný symbol pro obsah 2"/>
          <p:cNvSpPr>
            <a:spLocks noGrp="1"/>
          </p:cNvSpPr>
          <p:nvPr>
            <p:ph idx="1"/>
          </p:nvPr>
        </p:nvSpPr>
        <p:spPr>
          <a:xfrm>
            <a:off x="457200" y="914400"/>
            <a:ext cx="8229600" cy="5013960"/>
          </a:xfrm>
        </p:spPr>
        <p:txBody>
          <a:bodyPr/>
          <a:lstStyle/>
          <a:p>
            <a:pPr marL="137160" indent="0" algn="just">
              <a:buClrTx/>
              <a:buSzPct val="100000"/>
              <a:buNone/>
            </a:pPr>
            <a:r>
              <a:rPr lang="cs-CZ" dirty="0" smtClean="0">
                <a:solidFill>
                  <a:schemeClr val="bg1"/>
                </a:solidFill>
                <a:latin typeface="Arial" panose="020B0604020202020204" pitchFamily="34" charset="0"/>
                <a:cs typeface="Arial" panose="020B0604020202020204" pitchFamily="34" charset="0"/>
              </a:rPr>
              <a:t>Porovnání velikostí BET povrchů a objemu pórů</a:t>
            </a:r>
          </a:p>
          <a:p>
            <a:pPr marL="137160" indent="0" algn="just">
              <a:buClrTx/>
              <a:buSzPct val="100000"/>
              <a:buNone/>
            </a:pPr>
            <a:endParaRPr lang="cs-CZ" dirty="0" smtClean="0">
              <a:solidFill>
                <a:schemeClr val="bg1"/>
              </a:solidFill>
              <a:latin typeface="Arial" panose="020B0604020202020204" pitchFamily="34" charset="0"/>
              <a:cs typeface="Arial" panose="020B0604020202020204" pitchFamily="34" charset="0"/>
            </a:endParaRPr>
          </a:p>
          <a:p>
            <a:pPr marL="137160" indent="0" algn="just">
              <a:buClrTx/>
              <a:buSzPct val="100000"/>
              <a:buNone/>
            </a:pPr>
            <a:endParaRPr lang="cs-CZ" dirty="0" smtClean="0">
              <a:solidFill>
                <a:schemeClr val="bg1"/>
              </a:solidFill>
              <a:latin typeface="Arial" panose="020B0604020202020204" pitchFamily="34" charset="0"/>
              <a:cs typeface="Arial" panose="020B0604020202020204" pitchFamily="34" charset="0"/>
            </a:endParaRPr>
          </a:p>
          <a:p>
            <a:pPr algn="just">
              <a:buClrTx/>
              <a:buSzPct val="100000"/>
              <a:buFont typeface="Arial" panose="020B0604020202020204" pitchFamily="34" charset="0"/>
              <a:buChar char="•"/>
            </a:pPr>
            <a:endParaRPr lang="cs-CZ" dirty="0" smtClean="0">
              <a:solidFill>
                <a:schemeClr val="bg1"/>
              </a:solidFill>
              <a:latin typeface="Arial" panose="020B0604020202020204" pitchFamily="34" charset="0"/>
              <a:cs typeface="Arial" panose="020B0604020202020204" pitchFamily="34" charset="0"/>
            </a:endParaRPr>
          </a:p>
          <a:p>
            <a:pPr algn="just">
              <a:buClrTx/>
              <a:buSzPct val="100000"/>
              <a:buFont typeface="Arial" panose="020B0604020202020204" pitchFamily="34" charset="0"/>
              <a:buChar char="•"/>
            </a:pPr>
            <a:endParaRPr lang="cs-CZ" dirty="0" smtClean="0">
              <a:solidFill>
                <a:schemeClr val="bg1"/>
              </a:solidFill>
              <a:latin typeface="Arial" panose="020B0604020202020204" pitchFamily="34" charset="0"/>
              <a:cs typeface="Arial" panose="020B0604020202020204" pitchFamily="34" charset="0"/>
            </a:endParaRPr>
          </a:p>
          <a:p>
            <a:pPr marL="137160" indent="0" algn="just">
              <a:buClrTx/>
              <a:buSzPct val="100000"/>
              <a:buNone/>
            </a:pPr>
            <a:endParaRPr lang="cs-CZ" dirty="0">
              <a:solidFill>
                <a:schemeClr val="bg1"/>
              </a:solidFill>
              <a:latin typeface="Arial" panose="020B0604020202020204" pitchFamily="34" charset="0"/>
              <a:cs typeface="Arial" panose="020B0604020202020204" pitchFamily="34" charset="0"/>
            </a:endParaRPr>
          </a:p>
        </p:txBody>
      </p:sp>
      <p:pic>
        <p:nvPicPr>
          <p:cNvPr id="4" name="Picture 3" descr="u_logoVSCHT_FTOP_216UPPPO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504" y="6380162"/>
            <a:ext cx="348615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Přímá spojnice 4"/>
          <p:cNvCxnSpPr/>
          <p:nvPr/>
        </p:nvCxnSpPr>
        <p:spPr>
          <a:xfrm>
            <a:off x="0" y="6208643"/>
            <a:ext cx="914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Přímá spojnice 5"/>
          <p:cNvCxnSpPr/>
          <p:nvPr/>
        </p:nvCxnSpPr>
        <p:spPr>
          <a:xfrm>
            <a:off x="0" y="685800"/>
            <a:ext cx="914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ovéPole 6"/>
          <p:cNvSpPr txBox="1"/>
          <p:nvPr/>
        </p:nvSpPr>
        <p:spPr>
          <a:xfrm>
            <a:off x="7394803" y="6488668"/>
            <a:ext cx="1822037" cy="369332"/>
          </a:xfrm>
          <a:prstGeom prst="rect">
            <a:avLst/>
          </a:prstGeom>
          <a:noFill/>
        </p:spPr>
        <p:txBody>
          <a:bodyPr wrap="none" rtlCol="0">
            <a:spAutoFit/>
          </a:bodyPr>
          <a:lstStyle/>
          <a:p>
            <a:r>
              <a:rPr lang="cs-CZ" dirty="0" smtClean="0">
                <a:solidFill>
                  <a:schemeClr val="bg1"/>
                </a:solidFill>
                <a:latin typeface="Arial" panose="020B0604020202020204" pitchFamily="34" charset="0"/>
                <a:cs typeface="Arial" panose="020B0604020202020204" pitchFamily="34" charset="0"/>
              </a:rPr>
              <a:t>TVIP, 6. 3. 2018</a:t>
            </a:r>
            <a:endParaRPr lang="cs-CZ" dirty="0">
              <a:solidFill>
                <a:schemeClr val="bg1"/>
              </a:solidFill>
              <a:latin typeface="Arial" panose="020B0604020202020204" pitchFamily="34" charset="0"/>
              <a:cs typeface="Arial" panose="020B0604020202020204" pitchFamily="34" charset="0"/>
            </a:endParaRPr>
          </a:p>
        </p:txBody>
      </p:sp>
      <p:graphicFrame>
        <p:nvGraphicFramePr>
          <p:cNvPr id="8" name="Tabulka 7"/>
          <p:cNvGraphicFramePr>
            <a:graphicFrameLocks noGrp="1"/>
          </p:cNvGraphicFramePr>
          <p:nvPr>
            <p:extLst>
              <p:ext uri="{D42A27DB-BD31-4B8C-83A1-F6EECF244321}">
                <p14:modId xmlns:p14="http://schemas.microsoft.com/office/powerpoint/2010/main" val="2804682490"/>
              </p:ext>
            </p:extLst>
          </p:nvPr>
        </p:nvGraphicFramePr>
        <p:xfrm>
          <a:off x="419100" y="1828800"/>
          <a:ext cx="8305799" cy="3533274"/>
        </p:xfrm>
        <a:graphic>
          <a:graphicData uri="http://schemas.openxmlformats.org/drawingml/2006/table">
            <a:tbl>
              <a:tblPr firstRow="1" firstCol="1" bandRow="1">
                <a:tableStyleId>{5C22544A-7EE6-4342-B048-85BDC9FD1C3A}</a:tableStyleId>
              </a:tblPr>
              <a:tblGrid>
                <a:gridCol w="2172899"/>
                <a:gridCol w="1924204"/>
                <a:gridCol w="2110725"/>
                <a:gridCol w="2097971"/>
              </a:tblGrid>
              <a:tr h="695158">
                <a:tc>
                  <a:txBody>
                    <a:bodyPr/>
                    <a:lstStyle/>
                    <a:p>
                      <a:pPr marL="0" marR="0">
                        <a:spcBef>
                          <a:spcPts val="0"/>
                        </a:spcBef>
                        <a:spcAft>
                          <a:spcPts val="0"/>
                        </a:spcAft>
                      </a:pPr>
                      <a:r>
                        <a:rPr lang="cs-CZ" sz="2000" dirty="0">
                          <a:solidFill>
                            <a:schemeClr val="bg1"/>
                          </a:solidFill>
                          <a:effectLst/>
                          <a:latin typeface="Arial" panose="020B0604020202020204" pitchFamily="34" charset="0"/>
                          <a:cs typeface="Arial" panose="020B0604020202020204" pitchFamily="34" charset="0"/>
                        </a:rPr>
                        <a:t>Označení vzorku</a:t>
                      </a:r>
                      <a:endParaRPr lang="cs-CZ" sz="2000" dirty="0">
                        <a:solidFill>
                          <a:schemeClr val="bg1"/>
                        </a:solidFill>
                        <a:effectLst/>
                        <a:latin typeface="Arial" panose="020B0604020202020204" pitchFamily="34" charset="0"/>
                        <a:ea typeface="Times New Roman"/>
                        <a:cs typeface="Arial" panose="020B0604020202020204" pitchFamily="34" charset="0"/>
                      </a:endParaRPr>
                    </a:p>
                  </a:txBody>
                  <a:tcPr marL="68580" marR="68580" marT="0" marB="0">
                    <a:noFill/>
                  </a:tcPr>
                </a:tc>
                <a:tc>
                  <a:txBody>
                    <a:bodyPr/>
                    <a:lstStyle/>
                    <a:p>
                      <a:pPr marL="0" marR="0" algn="ctr">
                        <a:spcBef>
                          <a:spcPts val="0"/>
                        </a:spcBef>
                        <a:spcAft>
                          <a:spcPts val="0"/>
                        </a:spcAft>
                      </a:pPr>
                      <a:r>
                        <a:rPr lang="cs-CZ" sz="2000">
                          <a:solidFill>
                            <a:schemeClr val="bg1"/>
                          </a:solidFill>
                          <a:effectLst/>
                          <a:latin typeface="Arial" panose="020B0604020202020204" pitchFamily="34" charset="0"/>
                          <a:cs typeface="Arial" panose="020B0604020202020204" pitchFamily="34" charset="0"/>
                        </a:rPr>
                        <a:t>Obsah PEI (hm. %)</a:t>
                      </a:r>
                      <a:endParaRPr lang="cs-CZ" sz="2000">
                        <a:solidFill>
                          <a:schemeClr val="bg1"/>
                        </a:solidFill>
                        <a:effectLst/>
                        <a:latin typeface="Arial" panose="020B0604020202020204" pitchFamily="34" charset="0"/>
                        <a:ea typeface="Times New Roman"/>
                        <a:cs typeface="Arial" panose="020B0604020202020204" pitchFamily="34" charset="0"/>
                      </a:endParaRPr>
                    </a:p>
                  </a:txBody>
                  <a:tcPr marL="68580" marR="68580" marT="0" marB="0">
                    <a:noFill/>
                  </a:tcPr>
                </a:tc>
                <a:tc>
                  <a:txBody>
                    <a:bodyPr/>
                    <a:lstStyle/>
                    <a:p>
                      <a:pPr marL="0" marR="0" algn="ctr">
                        <a:spcBef>
                          <a:spcPts val="0"/>
                        </a:spcBef>
                        <a:spcAft>
                          <a:spcPts val="0"/>
                        </a:spcAft>
                      </a:pPr>
                      <a:r>
                        <a:rPr lang="cs-CZ" sz="2000">
                          <a:solidFill>
                            <a:schemeClr val="bg1"/>
                          </a:solidFill>
                          <a:effectLst/>
                          <a:latin typeface="Arial" panose="020B0604020202020204" pitchFamily="34" charset="0"/>
                          <a:cs typeface="Arial" panose="020B0604020202020204" pitchFamily="34" charset="0"/>
                        </a:rPr>
                        <a:t>BET povrch (m</a:t>
                      </a:r>
                      <a:r>
                        <a:rPr lang="cs-CZ" sz="2000" baseline="30000">
                          <a:solidFill>
                            <a:schemeClr val="bg1"/>
                          </a:solidFill>
                          <a:effectLst/>
                          <a:latin typeface="Arial" panose="020B0604020202020204" pitchFamily="34" charset="0"/>
                          <a:cs typeface="Arial" panose="020B0604020202020204" pitchFamily="34" charset="0"/>
                        </a:rPr>
                        <a:t>2</a:t>
                      </a:r>
                      <a:r>
                        <a:rPr lang="cs-CZ" sz="2000">
                          <a:solidFill>
                            <a:schemeClr val="bg1"/>
                          </a:solidFill>
                          <a:effectLst/>
                          <a:latin typeface="Arial" panose="020B0604020202020204" pitchFamily="34" charset="0"/>
                          <a:cs typeface="Arial" panose="020B0604020202020204" pitchFamily="34" charset="0"/>
                        </a:rPr>
                        <a:t>/g)</a:t>
                      </a:r>
                      <a:endParaRPr lang="cs-CZ" sz="2000">
                        <a:solidFill>
                          <a:schemeClr val="bg1"/>
                        </a:solidFill>
                        <a:effectLst/>
                        <a:latin typeface="Arial" panose="020B0604020202020204" pitchFamily="34" charset="0"/>
                        <a:ea typeface="Times New Roman"/>
                        <a:cs typeface="Arial" panose="020B0604020202020204" pitchFamily="34" charset="0"/>
                      </a:endParaRPr>
                    </a:p>
                  </a:txBody>
                  <a:tcPr marL="68580" marR="68580" marT="0" marB="0">
                    <a:noFill/>
                  </a:tcPr>
                </a:tc>
                <a:tc>
                  <a:txBody>
                    <a:bodyPr/>
                    <a:lstStyle/>
                    <a:p>
                      <a:pPr marL="0" marR="0" algn="ctr">
                        <a:spcBef>
                          <a:spcPts val="0"/>
                        </a:spcBef>
                        <a:spcAft>
                          <a:spcPts val="0"/>
                        </a:spcAft>
                      </a:pPr>
                      <a:r>
                        <a:rPr lang="cs-CZ" sz="2000">
                          <a:solidFill>
                            <a:schemeClr val="bg1"/>
                          </a:solidFill>
                          <a:effectLst/>
                          <a:latin typeface="Arial" panose="020B0604020202020204" pitchFamily="34" charset="0"/>
                          <a:cs typeface="Arial" panose="020B0604020202020204" pitchFamily="34" charset="0"/>
                        </a:rPr>
                        <a:t>Objem pórů (ml/g)</a:t>
                      </a:r>
                      <a:endParaRPr lang="cs-CZ" sz="2000">
                        <a:solidFill>
                          <a:schemeClr val="bg1"/>
                        </a:solidFill>
                        <a:effectLst/>
                        <a:latin typeface="Arial" panose="020B0604020202020204" pitchFamily="34" charset="0"/>
                        <a:ea typeface="Times New Roman"/>
                        <a:cs typeface="Arial" panose="020B0604020202020204" pitchFamily="34" charset="0"/>
                      </a:endParaRPr>
                    </a:p>
                  </a:txBody>
                  <a:tcPr marL="68580" marR="68580" marT="0" marB="0">
                    <a:noFill/>
                  </a:tcPr>
                </a:tc>
              </a:tr>
              <a:tr h="2429042">
                <a:tc>
                  <a:txBody>
                    <a:bodyPr/>
                    <a:lstStyle/>
                    <a:p>
                      <a:pPr marL="0" marR="0">
                        <a:spcBef>
                          <a:spcPts val="0"/>
                        </a:spcBef>
                        <a:spcAft>
                          <a:spcPts val="0"/>
                        </a:spcAft>
                      </a:pPr>
                      <a:r>
                        <a:rPr lang="cs-CZ" sz="2000" dirty="0">
                          <a:solidFill>
                            <a:schemeClr val="bg1"/>
                          </a:solidFill>
                          <a:effectLst/>
                          <a:latin typeface="Arial" panose="020B0604020202020204" pitchFamily="34" charset="0"/>
                          <a:cs typeface="Arial" panose="020B0604020202020204" pitchFamily="34" charset="0"/>
                        </a:rPr>
                        <a:t>čistý SiO</a:t>
                      </a:r>
                      <a:r>
                        <a:rPr lang="cs-CZ" sz="2000" baseline="-25000" dirty="0">
                          <a:solidFill>
                            <a:schemeClr val="bg1"/>
                          </a:solidFill>
                          <a:effectLst/>
                          <a:latin typeface="Arial" panose="020B0604020202020204" pitchFamily="34" charset="0"/>
                          <a:cs typeface="Arial" panose="020B0604020202020204" pitchFamily="34" charset="0"/>
                        </a:rPr>
                        <a:t>2</a:t>
                      </a:r>
                      <a:endParaRPr lang="cs-CZ" sz="2000" dirty="0">
                        <a:solidFill>
                          <a:schemeClr val="bg1"/>
                        </a:solidFill>
                        <a:effectLst/>
                        <a:latin typeface="Arial" panose="020B0604020202020204" pitchFamily="34" charset="0"/>
                        <a:cs typeface="Arial" panose="020B0604020202020204" pitchFamily="34" charset="0"/>
                      </a:endParaRPr>
                    </a:p>
                    <a:p>
                      <a:pPr marL="0" marR="0">
                        <a:spcBef>
                          <a:spcPts val="0"/>
                        </a:spcBef>
                        <a:spcAft>
                          <a:spcPts val="0"/>
                        </a:spcAft>
                      </a:pPr>
                      <a:r>
                        <a:rPr lang="cs-CZ" sz="2000" dirty="0">
                          <a:solidFill>
                            <a:schemeClr val="bg1"/>
                          </a:solidFill>
                          <a:effectLst/>
                          <a:latin typeface="Arial" panose="020B0604020202020204" pitchFamily="34" charset="0"/>
                          <a:cs typeface="Arial" panose="020B0604020202020204" pitchFamily="34" charset="0"/>
                        </a:rPr>
                        <a:t>VII</a:t>
                      </a:r>
                    </a:p>
                    <a:p>
                      <a:pPr marL="0" marR="0">
                        <a:spcBef>
                          <a:spcPts val="0"/>
                        </a:spcBef>
                        <a:spcAft>
                          <a:spcPts val="0"/>
                        </a:spcAft>
                      </a:pPr>
                      <a:r>
                        <a:rPr lang="cs-CZ" sz="2000" dirty="0">
                          <a:solidFill>
                            <a:schemeClr val="bg1"/>
                          </a:solidFill>
                          <a:effectLst/>
                          <a:latin typeface="Arial" panose="020B0604020202020204" pitchFamily="34" charset="0"/>
                          <a:cs typeface="Arial" panose="020B0604020202020204" pitchFamily="34" charset="0"/>
                        </a:rPr>
                        <a:t>VIII</a:t>
                      </a:r>
                    </a:p>
                    <a:p>
                      <a:pPr marL="0" marR="0">
                        <a:spcBef>
                          <a:spcPts val="0"/>
                        </a:spcBef>
                        <a:spcAft>
                          <a:spcPts val="0"/>
                        </a:spcAft>
                      </a:pPr>
                      <a:r>
                        <a:rPr lang="cs-CZ" sz="2000" dirty="0">
                          <a:solidFill>
                            <a:schemeClr val="bg1"/>
                          </a:solidFill>
                          <a:effectLst/>
                          <a:latin typeface="Arial" panose="020B0604020202020204" pitchFamily="34" charset="0"/>
                          <a:cs typeface="Arial" panose="020B0604020202020204" pitchFamily="34" charset="0"/>
                        </a:rPr>
                        <a:t>IX</a:t>
                      </a:r>
                    </a:p>
                    <a:p>
                      <a:pPr marL="0" marR="0">
                        <a:spcBef>
                          <a:spcPts val="0"/>
                        </a:spcBef>
                        <a:spcAft>
                          <a:spcPts val="0"/>
                        </a:spcAft>
                      </a:pPr>
                      <a:r>
                        <a:rPr lang="cs-CZ" sz="2000" dirty="0">
                          <a:solidFill>
                            <a:schemeClr val="bg1"/>
                          </a:solidFill>
                          <a:effectLst/>
                          <a:latin typeface="Arial" panose="020B0604020202020204" pitchFamily="34" charset="0"/>
                          <a:cs typeface="Arial" panose="020B0604020202020204" pitchFamily="34" charset="0"/>
                        </a:rPr>
                        <a:t>X</a:t>
                      </a:r>
                    </a:p>
                    <a:p>
                      <a:pPr marL="0" marR="0">
                        <a:spcBef>
                          <a:spcPts val="0"/>
                        </a:spcBef>
                        <a:spcAft>
                          <a:spcPts val="0"/>
                        </a:spcAft>
                      </a:pPr>
                      <a:r>
                        <a:rPr lang="cs-CZ" sz="2000" dirty="0">
                          <a:solidFill>
                            <a:schemeClr val="bg1"/>
                          </a:solidFill>
                          <a:effectLst/>
                          <a:latin typeface="Arial" panose="020B0604020202020204" pitchFamily="34" charset="0"/>
                          <a:cs typeface="Arial" panose="020B0604020202020204" pitchFamily="34" charset="0"/>
                        </a:rPr>
                        <a:t>XI</a:t>
                      </a:r>
                    </a:p>
                    <a:p>
                      <a:pPr marL="0" marR="0">
                        <a:spcBef>
                          <a:spcPts val="0"/>
                        </a:spcBef>
                        <a:spcAft>
                          <a:spcPts val="0"/>
                        </a:spcAft>
                      </a:pPr>
                      <a:r>
                        <a:rPr lang="cs-CZ" sz="2000" dirty="0">
                          <a:solidFill>
                            <a:schemeClr val="bg1"/>
                          </a:solidFill>
                          <a:effectLst/>
                          <a:latin typeface="Arial" panose="020B0604020202020204" pitchFamily="34" charset="0"/>
                          <a:cs typeface="Arial" panose="020B0604020202020204" pitchFamily="34" charset="0"/>
                        </a:rPr>
                        <a:t>XII</a:t>
                      </a:r>
                    </a:p>
                    <a:p>
                      <a:pPr marL="0" marR="0">
                        <a:spcBef>
                          <a:spcPts val="0"/>
                        </a:spcBef>
                        <a:spcAft>
                          <a:spcPts val="0"/>
                        </a:spcAft>
                      </a:pPr>
                      <a:r>
                        <a:rPr lang="cs-CZ" sz="2000" dirty="0">
                          <a:solidFill>
                            <a:schemeClr val="bg1"/>
                          </a:solidFill>
                          <a:effectLst/>
                          <a:latin typeface="Arial" panose="020B0604020202020204" pitchFamily="34" charset="0"/>
                          <a:cs typeface="Arial" panose="020B0604020202020204" pitchFamily="34" charset="0"/>
                        </a:rPr>
                        <a:t>XIII</a:t>
                      </a:r>
                      <a:endParaRPr lang="cs-CZ" sz="2000" dirty="0">
                        <a:solidFill>
                          <a:schemeClr val="bg1"/>
                        </a:solidFill>
                        <a:effectLst/>
                        <a:latin typeface="Arial" panose="020B0604020202020204" pitchFamily="34" charset="0"/>
                        <a:ea typeface="Times New Roman"/>
                        <a:cs typeface="Arial" panose="020B0604020202020204" pitchFamily="34" charset="0"/>
                      </a:endParaRPr>
                    </a:p>
                  </a:txBody>
                  <a:tcPr marL="68580" marR="68580" marT="0" marB="0">
                    <a:noFill/>
                  </a:tcPr>
                </a:tc>
                <a:tc>
                  <a:txBody>
                    <a:bodyPr/>
                    <a:lstStyle/>
                    <a:p>
                      <a:pPr marL="0" marR="0" algn="ctr">
                        <a:spcBef>
                          <a:spcPts val="0"/>
                        </a:spcBef>
                        <a:spcAft>
                          <a:spcPts val="0"/>
                        </a:spcAft>
                      </a:pPr>
                      <a:r>
                        <a:rPr lang="cs-CZ" sz="2000" dirty="0">
                          <a:solidFill>
                            <a:schemeClr val="bg1"/>
                          </a:solidFill>
                          <a:effectLst/>
                          <a:latin typeface="Arial" panose="020B0604020202020204" pitchFamily="34" charset="0"/>
                          <a:cs typeface="Arial" panose="020B0604020202020204" pitchFamily="34" charset="0"/>
                        </a:rPr>
                        <a:t>0</a:t>
                      </a:r>
                    </a:p>
                    <a:p>
                      <a:pPr marL="0" marR="0" algn="ctr">
                        <a:spcBef>
                          <a:spcPts val="0"/>
                        </a:spcBef>
                        <a:spcAft>
                          <a:spcPts val="0"/>
                        </a:spcAft>
                      </a:pPr>
                      <a:r>
                        <a:rPr lang="cs-CZ" sz="2000" dirty="0">
                          <a:solidFill>
                            <a:schemeClr val="bg1"/>
                          </a:solidFill>
                          <a:effectLst/>
                          <a:latin typeface="Arial" panose="020B0604020202020204" pitchFamily="34" charset="0"/>
                          <a:cs typeface="Arial" panose="020B0604020202020204" pitchFamily="34" charset="0"/>
                        </a:rPr>
                        <a:t>14</a:t>
                      </a:r>
                    </a:p>
                    <a:p>
                      <a:pPr marL="0" marR="0" algn="ctr">
                        <a:spcBef>
                          <a:spcPts val="0"/>
                        </a:spcBef>
                        <a:spcAft>
                          <a:spcPts val="0"/>
                        </a:spcAft>
                      </a:pPr>
                      <a:r>
                        <a:rPr lang="cs-CZ" sz="2000" dirty="0">
                          <a:solidFill>
                            <a:schemeClr val="bg1"/>
                          </a:solidFill>
                          <a:effectLst/>
                          <a:latin typeface="Arial" panose="020B0604020202020204" pitchFamily="34" charset="0"/>
                          <a:cs typeface="Arial" panose="020B0604020202020204" pitchFamily="34" charset="0"/>
                        </a:rPr>
                        <a:t>21</a:t>
                      </a:r>
                    </a:p>
                    <a:p>
                      <a:pPr marL="0" marR="0" algn="ctr">
                        <a:spcBef>
                          <a:spcPts val="0"/>
                        </a:spcBef>
                        <a:spcAft>
                          <a:spcPts val="0"/>
                        </a:spcAft>
                      </a:pPr>
                      <a:r>
                        <a:rPr lang="cs-CZ" sz="2000" dirty="0">
                          <a:solidFill>
                            <a:schemeClr val="bg1"/>
                          </a:solidFill>
                          <a:effectLst/>
                          <a:latin typeface="Arial" panose="020B0604020202020204" pitchFamily="34" charset="0"/>
                          <a:cs typeface="Arial" panose="020B0604020202020204" pitchFamily="34" charset="0"/>
                        </a:rPr>
                        <a:t>25</a:t>
                      </a:r>
                    </a:p>
                    <a:p>
                      <a:pPr marL="0" marR="0" algn="ctr">
                        <a:spcBef>
                          <a:spcPts val="0"/>
                        </a:spcBef>
                        <a:spcAft>
                          <a:spcPts val="0"/>
                        </a:spcAft>
                      </a:pPr>
                      <a:r>
                        <a:rPr lang="cs-CZ" sz="2000" dirty="0">
                          <a:solidFill>
                            <a:schemeClr val="bg1"/>
                          </a:solidFill>
                          <a:effectLst/>
                          <a:latin typeface="Arial" panose="020B0604020202020204" pitchFamily="34" charset="0"/>
                          <a:cs typeface="Arial" panose="020B0604020202020204" pitchFamily="34" charset="0"/>
                        </a:rPr>
                        <a:t>28</a:t>
                      </a:r>
                    </a:p>
                    <a:p>
                      <a:pPr marL="0" marR="0" algn="ctr">
                        <a:spcBef>
                          <a:spcPts val="0"/>
                        </a:spcBef>
                        <a:spcAft>
                          <a:spcPts val="0"/>
                        </a:spcAft>
                      </a:pPr>
                      <a:r>
                        <a:rPr lang="cs-CZ" sz="2000" dirty="0">
                          <a:solidFill>
                            <a:schemeClr val="bg1"/>
                          </a:solidFill>
                          <a:effectLst/>
                          <a:latin typeface="Arial" panose="020B0604020202020204" pitchFamily="34" charset="0"/>
                          <a:cs typeface="Arial" panose="020B0604020202020204" pitchFamily="34" charset="0"/>
                        </a:rPr>
                        <a:t>31</a:t>
                      </a:r>
                    </a:p>
                    <a:p>
                      <a:pPr marL="0" marR="0" algn="ctr">
                        <a:spcBef>
                          <a:spcPts val="0"/>
                        </a:spcBef>
                        <a:spcAft>
                          <a:spcPts val="0"/>
                        </a:spcAft>
                      </a:pPr>
                      <a:r>
                        <a:rPr lang="cs-CZ" sz="2000" dirty="0">
                          <a:solidFill>
                            <a:schemeClr val="bg1"/>
                          </a:solidFill>
                          <a:effectLst/>
                          <a:latin typeface="Arial" panose="020B0604020202020204" pitchFamily="34" charset="0"/>
                          <a:cs typeface="Arial" panose="020B0604020202020204" pitchFamily="34" charset="0"/>
                        </a:rPr>
                        <a:t>34</a:t>
                      </a:r>
                    </a:p>
                    <a:p>
                      <a:pPr marL="0" marR="0" algn="ctr">
                        <a:spcBef>
                          <a:spcPts val="0"/>
                        </a:spcBef>
                        <a:spcAft>
                          <a:spcPts val="0"/>
                        </a:spcAft>
                      </a:pPr>
                      <a:r>
                        <a:rPr lang="cs-CZ" sz="2000" dirty="0">
                          <a:solidFill>
                            <a:schemeClr val="bg1"/>
                          </a:solidFill>
                          <a:effectLst/>
                          <a:latin typeface="Arial" panose="020B0604020202020204" pitchFamily="34" charset="0"/>
                          <a:cs typeface="Arial" panose="020B0604020202020204" pitchFamily="34" charset="0"/>
                        </a:rPr>
                        <a:t>36</a:t>
                      </a:r>
                      <a:endParaRPr lang="cs-CZ" sz="2000" dirty="0">
                        <a:solidFill>
                          <a:schemeClr val="bg1"/>
                        </a:solidFill>
                        <a:effectLst/>
                        <a:latin typeface="Arial" panose="020B0604020202020204" pitchFamily="34" charset="0"/>
                        <a:ea typeface="Times New Roman"/>
                        <a:cs typeface="Arial" panose="020B0604020202020204" pitchFamily="34" charset="0"/>
                      </a:endParaRPr>
                    </a:p>
                  </a:txBody>
                  <a:tcPr marL="68580" marR="68580" marT="0" marB="0">
                    <a:noFill/>
                  </a:tcPr>
                </a:tc>
                <a:tc>
                  <a:txBody>
                    <a:bodyPr/>
                    <a:lstStyle/>
                    <a:p>
                      <a:pPr marL="0" marR="0" algn="ctr">
                        <a:spcBef>
                          <a:spcPts val="0"/>
                        </a:spcBef>
                        <a:spcAft>
                          <a:spcPts val="0"/>
                        </a:spcAft>
                      </a:pPr>
                      <a:r>
                        <a:rPr lang="cs-CZ" sz="2000">
                          <a:solidFill>
                            <a:schemeClr val="bg1"/>
                          </a:solidFill>
                          <a:effectLst/>
                          <a:latin typeface="Arial" panose="020B0604020202020204" pitchFamily="34" charset="0"/>
                          <a:cs typeface="Arial" panose="020B0604020202020204" pitchFamily="34" charset="0"/>
                        </a:rPr>
                        <a:t>416</a:t>
                      </a:r>
                    </a:p>
                    <a:p>
                      <a:pPr marL="0" marR="0" algn="ctr">
                        <a:spcBef>
                          <a:spcPts val="0"/>
                        </a:spcBef>
                        <a:spcAft>
                          <a:spcPts val="0"/>
                        </a:spcAft>
                      </a:pPr>
                      <a:r>
                        <a:rPr lang="cs-CZ" sz="2000">
                          <a:solidFill>
                            <a:schemeClr val="bg1"/>
                          </a:solidFill>
                          <a:effectLst/>
                          <a:latin typeface="Arial" panose="020B0604020202020204" pitchFamily="34" charset="0"/>
                          <a:cs typeface="Arial" panose="020B0604020202020204" pitchFamily="34" charset="0"/>
                        </a:rPr>
                        <a:t>-*</a:t>
                      </a:r>
                    </a:p>
                    <a:p>
                      <a:pPr marL="0" marR="0" algn="ctr">
                        <a:spcBef>
                          <a:spcPts val="0"/>
                        </a:spcBef>
                        <a:spcAft>
                          <a:spcPts val="0"/>
                        </a:spcAft>
                      </a:pPr>
                      <a:r>
                        <a:rPr lang="cs-CZ" sz="2000">
                          <a:solidFill>
                            <a:schemeClr val="bg1"/>
                          </a:solidFill>
                          <a:effectLst/>
                          <a:latin typeface="Arial" panose="020B0604020202020204" pitchFamily="34" charset="0"/>
                          <a:cs typeface="Arial" panose="020B0604020202020204" pitchFamily="34" charset="0"/>
                        </a:rPr>
                        <a:t>-*</a:t>
                      </a:r>
                    </a:p>
                    <a:p>
                      <a:pPr marL="0" marR="0" algn="ctr">
                        <a:spcBef>
                          <a:spcPts val="0"/>
                        </a:spcBef>
                        <a:spcAft>
                          <a:spcPts val="0"/>
                        </a:spcAft>
                      </a:pPr>
                      <a:r>
                        <a:rPr lang="cs-CZ" sz="2000">
                          <a:solidFill>
                            <a:schemeClr val="bg1"/>
                          </a:solidFill>
                          <a:effectLst/>
                          <a:latin typeface="Arial" panose="020B0604020202020204" pitchFamily="34" charset="0"/>
                          <a:cs typeface="Arial" panose="020B0604020202020204" pitchFamily="34" charset="0"/>
                        </a:rPr>
                        <a:t>-*</a:t>
                      </a:r>
                    </a:p>
                    <a:p>
                      <a:pPr marL="0" marR="0" algn="ctr">
                        <a:spcBef>
                          <a:spcPts val="0"/>
                        </a:spcBef>
                        <a:spcAft>
                          <a:spcPts val="0"/>
                        </a:spcAft>
                      </a:pPr>
                      <a:r>
                        <a:rPr lang="cs-CZ" sz="2000">
                          <a:solidFill>
                            <a:schemeClr val="bg1"/>
                          </a:solidFill>
                          <a:effectLst/>
                          <a:latin typeface="Arial" panose="020B0604020202020204" pitchFamily="34" charset="0"/>
                          <a:cs typeface="Arial" panose="020B0604020202020204" pitchFamily="34" charset="0"/>
                        </a:rPr>
                        <a:t>146</a:t>
                      </a:r>
                    </a:p>
                    <a:p>
                      <a:pPr marL="0" marR="0" algn="ctr">
                        <a:spcBef>
                          <a:spcPts val="0"/>
                        </a:spcBef>
                        <a:spcAft>
                          <a:spcPts val="0"/>
                        </a:spcAft>
                      </a:pPr>
                      <a:r>
                        <a:rPr lang="cs-CZ" sz="2000">
                          <a:solidFill>
                            <a:schemeClr val="bg1"/>
                          </a:solidFill>
                          <a:effectLst/>
                          <a:latin typeface="Arial" panose="020B0604020202020204" pitchFamily="34" charset="0"/>
                          <a:cs typeface="Arial" panose="020B0604020202020204" pitchFamily="34" charset="0"/>
                        </a:rPr>
                        <a:t>-*</a:t>
                      </a:r>
                    </a:p>
                    <a:p>
                      <a:pPr marL="0" marR="0" algn="ctr">
                        <a:spcBef>
                          <a:spcPts val="0"/>
                        </a:spcBef>
                        <a:spcAft>
                          <a:spcPts val="0"/>
                        </a:spcAft>
                      </a:pPr>
                      <a:r>
                        <a:rPr lang="cs-CZ" sz="2000">
                          <a:solidFill>
                            <a:schemeClr val="bg1"/>
                          </a:solidFill>
                          <a:effectLst/>
                          <a:latin typeface="Arial" panose="020B0604020202020204" pitchFamily="34" charset="0"/>
                          <a:cs typeface="Arial" panose="020B0604020202020204" pitchFamily="34" charset="0"/>
                        </a:rPr>
                        <a:t>106</a:t>
                      </a:r>
                    </a:p>
                    <a:p>
                      <a:pPr marL="0" marR="0" algn="ctr">
                        <a:spcBef>
                          <a:spcPts val="0"/>
                        </a:spcBef>
                        <a:spcAft>
                          <a:spcPts val="0"/>
                        </a:spcAft>
                      </a:pPr>
                      <a:r>
                        <a:rPr lang="cs-CZ" sz="2000">
                          <a:solidFill>
                            <a:schemeClr val="bg1"/>
                          </a:solidFill>
                          <a:effectLst/>
                          <a:latin typeface="Arial" panose="020B0604020202020204" pitchFamily="34" charset="0"/>
                          <a:cs typeface="Arial" panose="020B0604020202020204" pitchFamily="34" charset="0"/>
                        </a:rPr>
                        <a:t>111</a:t>
                      </a:r>
                      <a:endParaRPr lang="cs-CZ" sz="2000">
                        <a:solidFill>
                          <a:schemeClr val="bg1"/>
                        </a:solidFill>
                        <a:effectLst/>
                        <a:latin typeface="Arial" panose="020B0604020202020204" pitchFamily="34" charset="0"/>
                        <a:ea typeface="Times New Roman"/>
                        <a:cs typeface="Arial" panose="020B0604020202020204" pitchFamily="34" charset="0"/>
                      </a:endParaRPr>
                    </a:p>
                  </a:txBody>
                  <a:tcPr marL="68580" marR="68580" marT="0" marB="0">
                    <a:noFill/>
                  </a:tcPr>
                </a:tc>
                <a:tc>
                  <a:txBody>
                    <a:bodyPr/>
                    <a:lstStyle/>
                    <a:p>
                      <a:pPr marL="0" marR="0" algn="ctr">
                        <a:spcBef>
                          <a:spcPts val="0"/>
                        </a:spcBef>
                        <a:spcAft>
                          <a:spcPts val="0"/>
                        </a:spcAft>
                      </a:pPr>
                      <a:r>
                        <a:rPr lang="cs-CZ" sz="2000" dirty="0">
                          <a:solidFill>
                            <a:schemeClr val="bg1"/>
                          </a:solidFill>
                          <a:effectLst/>
                          <a:latin typeface="Arial" panose="020B0604020202020204" pitchFamily="34" charset="0"/>
                          <a:cs typeface="Arial" panose="020B0604020202020204" pitchFamily="34" charset="0"/>
                        </a:rPr>
                        <a:t>1,06</a:t>
                      </a:r>
                    </a:p>
                    <a:p>
                      <a:pPr marL="0" marR="0" algn="ctr">
                        <a:spcBef>
                          <a:spcPts val="0"/>
                        </a:spcBef>
                        <a:spcAft>
                          <a:spcPts val="0"/>
                        </a:spcAft>
                      </a:pPr>
                      <a:r>
                        <a:rPr lang="cs-CZ" sz="2000" dirty="0">
                          <a:solidFill>
                            <a:schemeClr val="bg1"/>
                          </a:solidFill>
                          <a:effectLst/>
                          <a:latin typeface="Arial" panose="020B0604020202020204" pitchFamily="34" charset="0"/>
                          <a:cs typeface="Arial" panose="020B0604020202020204" pitchFamily="34" charset="0"/>
                        </a:rPr>
                        <a:t>-*</a:t>
                      </a:r>
                    </a:p>
                    <a:p>
                      <a:pPr marL="0" marR="0" algn="ctr">
                        <a:spcBef>
                          <a:spcPts val="0"/>
                        </a:spcBef>
                        <a:spcAft>
                          <a:spcPts val="0"/>
                        </a:spcAft>
                      </a:pPr>
                      <a:r>
                        <a:rPr lang="cs-CZ" sz="2000" dirty="0">
                          <a:solidFill>
                            <a:schemeClr val="bg1"/>
                          </a:solidFill>
                          <a:effectLst/>
                          <a:latin typeface="Arial" panose="020B0604020202020204" pitchFamily="34" charset="0"/>
                          <a:cs typeface="Arial" panose="020B0604020202020204" pitchFamily="34" charset="0"/>
                        </a:rPr>
                        <a:t>-*</a:t>
                      </a:r>
                    </a:p>
                    <a:p>
                      <a:pPr marL="0" marR="0" algn="ctr">
                        <a:spcBef>
                          <a:spcPts val="0"/>
                        </a:spcBef>
                        <a:spcAft>
                          <a:spcPts val="0"/>
                        </a:spcAft>
                      </a:pPr>
                      <a:r>
                        <a:rPr lang="cs-CZ" sz="2000" dirty="0">
                          <a:solidFill>
                            <a:schemeClr val="bg1"/>
                          </a:solidFill>
                          <a:effectLst/>
                          <a:latin typeface="Arial" panose="020B0604020202020204" pitchFamily="34" charset="0"/>
                          <a:cs typeface="Arial" panose="020B0604020202020204" pitchFamily="34" charset="0"/>
                        </a:rPr>
                        <a:t>-*</a:t>
                      </a:r>
                    </a:p>
                    <a:p>
                      <a:pPr marL="0" marR="0" algn="ctr">
                        <a:spcBef>
                          <a:spcPts val="0"/>
                        </a:spcBef>
                        <a:spcAft>
                          <a:spcPts val="0"/>
                        </a:spcAft>
                      </a:pPr>
                      <a:r>
                        <a:rPr lang="cs-CZ" sz="2000" dirty="0">
                          <a:solidFill>
                            <a:schemeClr val="bg1"/>
                          </a:solidFill>
                          <a:effectLst/>
                          <a:latin typeface="Arial" panose="020B0604020202020204" pitchFamily="34" charset="0"/>
                          <a:cs typeface="Arial" panose="020B0604020202020204" pitchFamily="34" charset="0"/>
                        </a:rPr>
                        <a:t>0,438</a:t>
                      </a:r>
                    </a:p>
                    <a:p>
                      <a:pPr marL="0" marR="0" algn="ctr">
                        <a:spcBef>
                          <a:spcPts val="0"/>
                        </a:spcBef>
                        <a:spcAft>
                          <a:spcPts val="0"/>
                        </a:spcAft>
                      </a:pPr>
                      <a:r>
                        <a:rPr lang="cs-CZ" sz="2000" dirty="0">
                          <a:solidFill>
                            <a:schemeClr val="bg1"/>
                          </a:solidFill>
                          <a:effectLst/>
                          <a:latin typeface="Arial" panose="020B0604020202020204" pitchFamily="34" charset="0"/>
                          <a:cs typeface="Arial" panose="020B0604020202020204" pitchFamily="34" charset="0"/>
                        </a:rPr>
                        <a:t>-*</a:t>
                      </a:r>
                    </a:p>
                    <a:p>
                      <a:pPr marL="0" marR="0" algn="ctr">
                        <a:spcBef>
                          <a:spcPts val="0"/>
                        </a:spcBef>
                        <a:spcAft>
                          <a:spcPts val="0"/>
                        </a:spcAft>
                      </a:pPr>
                      <a:r>
                        <a:rPr lang="cs-CZ" sz="2000" dirty="0">
                          <a:solidFill>
                            <a:schemeClr val="bg1"/>
                          </a:solidFill>
                          <a:effectLst/>
                          <a:latin typeface="Arial" panose="020B0604020202020204" pitchFamily="34" charset="0"/>
                          <a:cs typeface="Arial" panose="020B0604020202020204" pitchFamily="34" charset="0"/>
                        </a:rPr>
                        <a:t>0,389</a:t>
                      </a:r>
                    </a:p>
                    <a:p>
                      <a:pPr marL="0" marR="0" algn="ctr">
                        <a:spcBef>
                          <a:spcPts val="0"/>
                        </a:spcBef>
                        <a:spcAft>
                          <a:spcPts val="0"/>
                        </a:spcAft>
                      </a:pPr>
                      <a:r>
                        <a:rPr lang="cs-CZ" sz="2000" dirty="0">
                          <a:solidFill>
                            <a:schemeClr val="bg1"/>
                          </a:solidFill>
                          <a:effectLst/>
                          <a:latin typeface="Arial" panose="020B0604020202020204" pitchFamily="34" charset="0"/>
                          <a:cs typeface="Arial" panose="020B0604020202020204" pitchFamily="34" charset="0"/>
                        </a:rPr>
                        <a:t>0,331</a:t>
                      </a:r>
                      <a:endParaRPr lang="cs-CZ" sz="2000" dirty="0">
                        <a:solidFill>
                          <a:schemeClr val="bg1"/>
                        </a:solidFill>
                        <a:effectLst/>
                        <a:latin typeface="Arial" panose="020B0604020202020204" pitchFamily="34" charset="0"/>
                        <a:ea typeface="Times New Roman"/>
                        <a:cs typeface="Arial" panose="020B0604020202020204" pitchFamily="34" charset="0"/>
                      </a:endParaRPr>
                    </a:p>
                  </a:txBody>
                  <a:tcPr marL="68580" marR="68580" marT="0" marB="0">
                    <a:noFill/>
                  </a:tcPr>
                </a:tc>
              </a:tr>
              <a:tr h="399716">
                <a:tc>
                  <a:txBody>
                    <a:bodyPr/>
                    <a:lstStyle/>
                    <a:p>
                      <a:pPr marL="0" marR="0">
                        <a:spcBef>
                          <a:spcPts val="0"/>
                        </a:spcBef>
                        <a:spcAft>
                          <a:spcPts val="0"/>
                        </a:spcAft>
                      </a:pPr>
                      <a:r>
                        <a:rPr lang="cs-CZ" sz="2000" dirty="0">
                          <a:solidFill>
                            <a:schemeClr val="bg1"/>
                          </a:solidFill>
                          <a:effectLst/>
                          <a:latin typeface="Arial" panose="020B0604020202020204" pitchFamily="34" charset="0"/>
                          <a:cs typeface="Arial" panose="020B0604020202020204" pitchFamily="34" charset="0"/>
                        </a:rPr>
                        <a:t>XIV</a:t>
                      </a:r>
                      <a:endParaRPr lang="cs-CZ" sz="2000" dirty="0">
                        <a:solidFill>
                          <a:schemeClr val="bg1"/>
                        </a:solidFill>
                        <a:effectLst/>
                        <a:latin typeface="Arial" panose="020B0604020202020204" pitchFamily="34" charset="0"/>
                        <a:ea typeface="Times New Roman"/>
                        <a:cs typeface="Arial" panose="020B0604020202020204" pitchFamily="34" charset="0"/>
                      </a:endParaRPr>
                    </a:p>
                  </a:txBody>
                  <a:tcPr marL="68580" marR="68580" marT="0" marB="0">
                    <a:noFill/>
                  </a:tcPr>
                </a:tc>
                <a:tc>
                  <a:txBody>
                    <a:bodyPr/>
                    <a:lstStyle/>
                    <a:p>
                      <a:pPr marL="0" marR="0" algn="ctr">
                        <a:spcBef>
                          <a:spcPts val="0"/>
                        </a:spcBef>
                        <a:spcAft>
                          <a:spcPts val="0"/>
                        </a:spcAft>
                      </a:pPr>
                      <a:r>
                        <a:rPr lang="cs-CZ" sz="2000">
                          <a:solidFill>
                            <a:schemeClr val="bg1"/>
                          </a:solidFill>
                          <a:effectLst/>
                          <a:latin typeface="Arial" panose="020B0604020202020204" pitchFamily="34" charset="0"/>
                          <a:cs typeface="Arial" panose="020B0604020202020204" pitchFamily="34" charset="0"/>
                        </a:rPr>
                        <a:t>37</a:t>
                      </a:r>
                      <a:endParaRPr lang="cs-CZ" sz="2000">
                        <a:solidFill>
                          <a:schemeClr val="bg1"/>
                        </a:solidFill>
                        <a:effectLst/>
                        <a:latin typeface="Arial" panose="020B0604020202020204" pitchFamily="34" charset="0"/>
                        <a:ea typeface="Times New Roman"/>
                        <a:cs typeface="Arial" panose="020B0604020202020204" pitchFamily="34" charset="0"/>
                      </a:endParaRPr>
                    </a:p>
                  </a:txBody>
                  <a:tcPr marL="68580" marR="68580" marT="0" marB="0">
                    <a:noFill/>
                  </a:tcPr>
                </a:tc>
                <a:tc>
                  <a:txBody>
                    <a:bodyPr/>
                    <a:lstStyle/>
                    <a:p>
                      <a:pPr marL="0" marR="0" algn="ctr">
                        <a:spcBef>
                          <a:spcPts val="0"/>
                        </a:spcBef>
                        <a:spcAft>
                          <a:spcPts val="0"/>
                        </a:spcAft>
                      </a:pPr>
                      <a:r>
                        <a:rPr lang="cs-CZ" sz="2000">
                          <a:solidFill>
                            <a:schemeClr val="bg1"/>
                          </a:solidFill>
                          <a:effectLst/>
                          <a:latin typeface="Arial" panose="020B0604020202020204" pitchFamily="34" charset="0"/>
                          <a:cs typeface="Arial" panose="020B0604020202020204" pitchFamily="34" charset="0"/>
                        </a:rPr>
                        <a:t>98</a:t>
                      </a:r>
                      <a:endParaRPr lang="cs-CZ" sz="2000">
                        <a:solidFill>
                          <a:schemeClr val="bg1"/>
                        </a:solidFill>
                        <a:effectLst/>
                        <a:latin typeface="Arial" panose="020B0604020202020204" pitchFamily="34" charset="0"/>
                        <a:ea typeface="Times New Roman"/>
                        <a:cs typeface="Arial" panose="020B0604020202020204" pitchFamily="34" charset="0"/>
                      </a:endParaRPr>
                    </a:p>
                  </a:txBody>
                  <a:tcPr marL="68580" marR="68580" marT="0" marB="0">
                    <a:noFill/>
                  </a:tcPr>
                </a:tc>
                <a:tc>
                  <a:txBody>
                    <a:bodyPr/>
                    <a:lstStyle/>
                    <a:p>
                      <a:pPr marL="0" marR="0" algn="ctr">
                        <a:spcBef>
                          <a:spcPts val="0"/>
                        </a:spcBef>
                        <a:spcAft>
                          <a:spcPts val="0"/>
                        </a:spcAft>
                      </a:pPr>
                      <a:r>
                        <a:rPr lang="cs-CZ" sz="2000" dirty="0">
                          <a:solidFill>
                            <a:schemeClr val="bg1"/>
                          </a:solidFill>
                          <a:effectLst/>
                          <a:latin typeface="Arial" panose="020B0604020202020204" pitchFamily="34" charset="0"/>
                          <a:cs typeface="Arial" panose="020B0604020202020204" pitchFamily="34" charset="0"/>
                        </a:rPr>
                        <a:t>0,303</a:t>
                      </a:r>
                      <a:endParaRPr lang="cs-CZ" sz="2000" dirty="0">
                        <a:solidFill>
                          <a:schemeClr val="bg1"/>
                        </a:solidFill>
                        <a:effectLst/>
                        <a:latin typeface="Arial" panose="020B0604020202020204" pitchFamily="34" charset="0"/>
                        <a:ea typeface="Times New Roman"/>
                        <a:cs typeface="Arial" panose="020B0604020202020204" pitchFamily="34" charset="0"/>
                      </a:endParaRPr>
                    </a:p>
                  </a:txBody>
                  <a:tcPr marL="68580" marR="68580" marT="0" marB="0">
                    <a:noFill/>
                  </a:tcPr>
                </a:tc>
              </a:tr>
            </a:tbl>
          </a:graphicData>
        </a:graphic>
      </p:graphicFrame>
      <p:pic>
        <p:nvPicPr>
          <p:cNvPr id="9" name="Obrázek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07704" y="770092"/>
            <a:ext cx="5044688" cy="5373147"/>
          </a:xfrm>
          <a:prstGeom prst="rect">
            <a:avLst/>
          </a:prstGeom>
        </p:spPr>
      </p:pic>
    </p:spTree>
    <p:extLst>
      <p:ext uri="{BB962C8B-B14F-4D97-AF65-F5344CB8AC3E}">
        <p14:creationId xmlns:p14="http://schemas.microsoft.com/office/powerpoint/2010/main" val="1679413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0"/>
            <a:ext cx="8229600" cy="685800"/>
          </a:xfrm>
        </p:spPr>
        <p:txBody>
          <a:bodyPr>
            <a:normAutofit fontScale="90000"/>
          </a:bodyPr>
          <a:lstStyle/>
          <a:p>
            <a:r>
              <a:rPr lang="cs-CZ" dirty="0" smtClean="0">
                <a:solidFill>
                  <a:srgbClr val="FF0000"/>
                </a:solidFill>
                <a:latin typeface="Arial" panose="020B0604020202020204" pitchFamily="34" charset="0"/>
                <a:cs typeface="Arial" panose="020B0604020202020204" pitchFamily="34" charset="0"/>
              </a:rPr>
              <a:t>Experimentální část</a:t>
            </a:r>
            <a:endParaRPr lang="cs-CZ" dirty="0">
              <a:solidFill>
                <a:srgbClr val="FF0000"/>
              </a:solidFill>
              <a:latin typeface="Arial" panose="020B0604020202020204" pitchFamily="34" charset="0"/>
              <a:cs typeface="Arial" panose="020B0604020202020204" pitchFamily="34" charset="0"/>
            </a:endParaRPr>
          </a:p>
        </p:txBody>
      </p:sp>
      <p:sp>
        <p:nvSpPr>
          <p:cNvPr id="3" name="Zástupný symbol pro obsah 2"/>
          <p:cNvSpPr>
            <a:spLocks noGrp="1"/>
          </p:cNvSpPr>
          <p:nvPr>
            <p:ph idx="1"/>
          </p:nvPr>
        </p:nvSpPr>
        <p:spPr>
          <a:xfrm>
            <a:off x="457200" y="914400"/>
            <a:ext cx="8229600" cy="5013960"/>
          </a:xfrm>
        </p:spPr>
        <p:txBody>
          <a:bodyPr/>
          <a:lstStyle/>
          <a:p>
            <a:pPr marL="137160" indent="0" algn="just">
              <a:buClrTx/>
              <a:buSzPct val="100000"/>
              <a:buNone/>
            </a:pPr>
            <a:r>
              <a:rPr lang="cs-CZ" dirty="0" smtClean="0">
                <a:solidFill>
                  <a:schemeClr val="bg1"/>
                </a:solidFill>
                <a:latin typeface="Arial" panose="020B0604020202020204" pitchFamily="34" charset="0"/>
                <a:cs typeface="Arial" panose="020B0604020202020204" pitchFamily="34" charset="0"/>
              </a:rPr>
              <a:t>Elementární analýza</a:t>
            </a:r>
          </a:p>
          <a:p>
            <a:pPr marL="137160" indent="0" algn="just">
              <a:buClrTx/>
              <a:buSzPct val="100000"/>
              <a:buNone/>
            </a:pPr>
            <a:endParaRPr lang="cs-CZ" dirty="0" smtClean="0">
              <a:solidFill>
                <a:schemeClr val="bg1"/>
              </a:solidFill>
              <a:latin typeface="Arial" panose="020B0604020202020204" pitchFamily="34" charset="0"/>
              <a:cs typeface="Arial" panose="020B0604020202020204" pitchFamily="34" charset="0"/>
            </a:endParaRPr>
          </a:p>
          <a:p>
            <a:pPr marL="137160" indent="0" algn="just">
              <a:buClrTx/>
              <a:buSzPct val="100000"/>
              <a:buNone/>
            </a:pPr>
            <a:endParaRPr lang="cs-CZ" dirty="0" smtClean="0">
              <a:solidFill>
                <a:schemeClr val="bg1"/>
              </a:solidFill>
              <a:latin typeface="Arial" panose="020B0604020202020204" pitchFamily="34" charset="0"/>
              <a:cs typeface="Arial" panose="020B0604020202020204" pitchFamily="34" charset="0"/>
            </a:endParaRPr>
          </a:p>
          <a:p>
            <a:pPr algn="just">
              <a:buClrTx/>
              <a:buSzPct val="100000"/>
              <a:buFont typeface="Arial" panose="020B0604020202020204" pitchFamily="34" charset="0"/>
              <a:buChar char="•"/>
            </a:pPr>
            <a:endParaRPr lang="cs-CZ" dirty="0" smtClean="0">
              <a:solidFill>
                <a:schemeClr val="bg1"/>
              </a:solidFill>
              <a:latin typeface="Arial" panose="020B0604020202020204" pitchFamily="34" charset="0"/>
              <a:cs typeface="Arial" panose="020B0604020202020204" pitchFamily="34" charset="0"/>
            </a:endParaRPr>
          </a:p>
          <a:p>
            <a:pPr algn="just">
              <a:buClrTx/>
              <a:buSzPct val="100000"/>
              <a:buFont typeface="Arial" panose="020B0604020202020204" pitchFamily="34" charset="0"/>
              <a:buChar char="•"/>
            </a:pPr>
            <a:endParaRPr lang="cs-CZ" dirty="0" smtClean="0">
              <a:solidFill>
                <a:schemeClr val="bg1"/>
              </a:solidFill>
              <a:latin typeface="Arial" panose="020B0604020202020204" pitchFamily="34" charset="0"/>
              <a:cs typeface="Arial" panose="020B0604020202020204" pitchFamily="34" charset="0"/>
            </a:endParaRPr>
          </a:p>
          <a:p>
            <a:pPr marL="137160" indent="0" algn="just">
              <a:buClrTx/>
              <a:buSzPct val="100000"/>
              <a:buNone/>
            </a:pPr>
            <a:endParaRPr lang="cs-CZ" dirty="0">
              <a:solidFill>
                <a:schemeClr val="bg1"/>
              </a:solidFill>
              <a:latin typeface="Arial" panose="020B0604020202020204" pitchFamily="34" charset="0"/>
              <a:cs typeface="Arial" panose="020B0604020202020204" pitchFamily="34" charset="0"/>
            </a:endParaRPr>
          </a:p>
        </p:txBody>
      </p:sp>
      <p:pic>
        <p:nvPicPr>
          <p:cNvPr id="4" name="Picture 3" descr="u_logoVSCHT_FTOP_216UPPPO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504" y="6380162"/>
            <a:ext cx="348615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Přímá spojnice 4"/>
          <p:cNvCxnSpPr/>
          <p:nvPr/>
        </p:nvCxnSpPr>
        <p:spPr>
          <a:xfrm>
            <a:off x="0" y="6208643"/>
            <a:ext cx="914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Přímá spojnice 5"/>
          <p:cNvCxnSpPr/>
          <p:nvPr/>
        </p:nvCxnSpPr>
        <p:spPr>
          <a:xfrm>
            <a:off x="0" y="685800"/>
            <a:ext cx="914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ovéPole 6"/>
          <p:cNvSpPr txBox="1"/>
          <p:nvPr/>
        </p:nvSpPr>
        <p:spPr>
          <a:xfrm>
            <a:off x="7394803" y="6488668"/>
            <a:ext cx="1822037" cy="369332"/>
          </a:xfrm>
          <a:prstGeom prst="rect">
            <a:avLst/>
          </a:prstGeom>
          <a:noFill/>
        </p:spPr>
        <p:txBody>
          <a:bodyPr wrap="none" rtlCol="0">
            <a:spAutoFit/>
          </a:bodyPr>
          <a:lstStyle/>
          <a:p>
            <a:r>
              <a:rPr lang="cs-CZ" dirty="0" smtClean="0">
                <a:solidFill>
                  <a:schemeClr val="bg1"/>
                </a:solidFill>
                <a:latin typeface="Arial" panose="020B0604020202020204" pitchFamily="34" charset="0"/>
                <a:cs typeface="Arial" panose="020B0604020202020204" pitchFamily="34" charset="0"/>
              </a:rPr>
              <a:t>TVIP, 6. 3. 2018</a:t>
            </a:r>
            <a:endParaRPr lang="cs-CZ" dirty="0">
              <a:solidFill>
                <a:schemeClr val="bg1"/>
              </a:solidFill>
              <a:latin typeface="Arial" panose="020B0604020202020204" pitchFamily="34" charset="0"/>
              <a:cs typeface="Arial" panose="020B0604020202020204" pitchFamily="34" charset="0"/>
            </a:endParaRPr>
          </a:p>
        </p:txBody>
      </p:sp>
      <p:sp>
        <p:nvSpPr>
          <p:cNvPr id="9"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graphicFrame>
        <p:nvGraphicFramePr>
          <p:cNvPr id="10" name="Graf 9"/>
          <p:cNvGraphicFramePr/>
          <p:nvPr>
            <p:extLst>
              <p:ext uri="{D42A27DB-BD31-4B8C-83A1-F6EECF244321}">
                <p14:modId xmlns:p14="http://schemas.microsoft.com/office/powerpoint/2010/main" val="657214885"/>
              </p:ext>
            </p:extLst>
          </p:nvPr>
        </p:nvGraphicFramePr>
        <p:xfrm>
          <a:off x="419100" y="1524000"/>
          <a:ext cx="8305800" cy="4495800"/>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3"/>
          <p:cNvSpPr>
            <a:spLocks noChangeArrowheads="1"/>
          </p:cNvSpPr>
          <p:nvPr/>
        </p:nvSpPr>
        <p:spPr bwMode="auto">
          <a:xfrm>
            <a:off x="0" y="3390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s-CZ" altLang="cs-CZ"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2125667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0"/>
            <a:ext cx="8229600" cy="685800"/>
          </a:xfrm>
        </p:spPr>
        <p:txBody>
          <a:bodyPr>
            <a:normAutofit fontScale="90000"/>
          </a:bodyPr>
          <a:lstStyle/>
          <a:p>
            <a:r>
              <a:rPr lang="cs-CZ" dirty="0" smtClean="0">
                <a:solidFill>
                  <a:srgbClr val="FF0000"/>
                </a:solidFill>
                <a:latin typeface="Arial" panose="020B0604020202020204" pitchFamily="34" charset="0"/>
                <a:cs typeface="Arial" panose="020B0604020202020204" pitchFamily="34" charset="0"/>
              </a:rPr>
              <a:t>Experimentální část</a:t>
            </a:r>
            <a:endParaRPr lang="cs-CZ" dirty="0">
              <a:solidFill>
                <a:srgbClr val="FF0000"/>
              </a:solidFill>
              <a:latin typeface="Arial" panose="020B0604020202020204" pitchFamily="34" charset="0"/>
              <a:cs typeface="Arial" panose="020B0604020202020204" pitchFamily="34" charset="0"/>
            </a:endParaRPr>
          </a:p>
        </p:txBody>
      </p:sp>
      <p:sp>
        <p:nvSpPr>
          <p:cNvPr id="3" name="Zástupný symbol pro obsah 2"/>
          <p:cNvSpPr>
            <a:spLocks noGrp="1"/>
          </p:cNvSpPr>
          <p:nvPr>
            <p:ph idx="1"/>
          </p:nvPr>
        </p:nvSpPr>
        <p:spPr>
          <a:xfrm>
            <a:off x="457200" y="914400"/>
            <a:ext cx="8229600" cy="5013960"/>
          </a:xfrm>
        </p:spPr>
        <p:txBody>
          <a:bodyPr/>
          <a:lstStyle/>
          <a:p>
            <a:pPr marL="137160" indent="0" algn="just">
              <a:buClrTx/>
              <a:buSzPct val="100000"/>
              <a:buNone/>
            </a:pPr>
            <a:r>
              <a:rPr lang="cs-CZ" dirty="0" smtClean="0">
                <a:solidFill>
                  <a:schemeClr val="bg1"/>
                </a:solidFill>
                <a:latin typeface="Arial" panose="020B0604020202020204" pitchFamily="34" charset="0"/>
                <a:cs typeface="Arial" panose="020B0604020202020204" pitchFamily="34" charset="0"/>
              </a:rPr>
              <a:t>Statický experiment</a:t>
            </a:r>
          </a:p>
          <a:p>
            <a:pPr marL="137160" indent="0" algn="just">
              <a:buClrTx/>
              <a:buSzPct val="100000"/>
              <a:buNone/>
            </a:pPr>
            <a:endParaRPr lang="cs-CZ" dirty="0" smtClean="0">
              <a:solidFill>
                <a:schemeClr val="bg1"/>
              </a:solidFill>
              <a:latin typeface="Arial" panose="020B0604020202020204" pitchFamily="34" charset="0"/>
              <a:cs typeface="Arial" panose="020B0604020202020204" pitchFamily="34" charset="0"/>
            </a:endParaRPr>
          </a:p>
          <a:p>
            <a:pPr marL="137160" indent="0" algn="just">
              <a:buClrTx/>
              <a:buSzPct val="100000"/>
              <a:buNone/>
            </a:pPr>
            <a:endParaRPr lang="cs-CZ" dirty="0" smtClean="0">
              <a:solidFill>
                <a:schemeClr val="bg1"/>
              </a:solidFill>
              <a:latin typeface="Arial" panose="020B0604020202020204" pitchFamily="34" charset="0"/>
              <a:cs typeface="Arial" panose="020B0604020202020204" pitchFamily="34" charset="0"/>
            </a:endParaRPr>
          </a:p>
          <a:p>
            <a:pPr algn="just">
              <a:buClrTx/>
              <a:buSzPct val="100000"/>
              <a:buFont typeface="Arial" panose="020B0604020202020204" pitchFamily="34" charset="0"/>
              <a:buChar char="•"/>
            </a:pPr>
            <a:endParaRPr lang="cs-CZ" dirty="0" smtClean="0">
              <a:solidFill>
                <a:schemeClr val="bg1"/>
              </a:solidFill>
              <a:latin typeface="Arial" panose="020B0604020202020204" pitchFamily="34" charset="0"/>
              <a:cs typeface="Arial" panose="020B0604020202020204" pitchFamily="34" charset="0"/>
            </a:endParaRPr>
          </a:p>
          <a:p>
            <a:pPr algn="just">
              <a:buClrTx/>
              <a:buSzPct val="100000"/>
              <a:buFont typeface="Arial" panose="020B0604020202020204" pitchFamily="34" charset="0"/>
              <a:buChar char="•"/>
            </a:pPr>
            <a:endParaRPr lang="cs-CZ" dirty="0" smtClean="0">
              <a:solidFill>
                <a:schemeClr val="bg1"/>
              </a:solidFill>
              <a:latin typeface="Arial" panose="020B0604020202020204" pitchFamily="34" charset="0"/>
              <a:cs typeface="Arial" panose="020B0604020202020204" pitchFamily="34" charset="0"/>
            </a:endParaRPr>
          </a:p>
          <a:p>
            <a:pPr marL="137160" indent="0" algn="just">
              <a:buClrTx/>
              <a:buSzPct val="100000"/>
              <a:buNone/>
            </a:pPr>
            <a:endParaRPr lang="cs-CZ" dirty="0">
              <a:solidFill>
                <a:schemeClr val="bg1"/>
              </a:solidFill>
              <a:latin typeface="Arial" panose="020B0604020202020204" pitchFamily="34" charset="0"/>
              <a:cs typeface="Arial" panose="020B0604020202020204" pitchFamily="34" charset="0"/>
            </a:endParaRPr>
          </a:p>
        </p:txBody>
      </p:sp>
      <p:pic>
        <p:nvPicPr>
          <p:cNvPr id="4" name="Picture 3" descr="u_logoVSCHT_FTOP_216UPPPO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504" y="6380162"/>
            <a:ext cx="348615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Přímá spojnice 4"/>
          <p:cNvCxnSpPr/>
          <p:nvPr/>
        </p:nvCxnSpPr>
        <p:spPr>
          <a:xfrm>
            <a:off x="0" y="6208643"/>
            <a:ext cx="914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Přímá spojnice 5"/>
          <p:cNvCxnSpPr/>
          <p:nvPr/>
        </p:nvCxnSpPr>
        <p:spPr>
          <a:xfrm>
            <a:off x="0" y="685800"/>
            <a:ext cx="914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ovéPole 6"/>
          <p:cNvSpPr txBox="1"/>
          <p:nvPr/>
        </p:nvSpPr>
        <p:spPr>
          <a:xfrm>
            <a:off x="7394803" y="6488668"/>
            <a:ext cx="1822037" cy="369332"/>
          </a:xfrm>
          <a:prstGeom prst="rect">
            <a:avLst/>
          </a:prstGeom>
          <a:noFill/>
        </p:spPr>
        <p:txBody>
          <a:bodyPr wrap="none" rtlCol="0">
            <a:spAutoFit/>
          </a:bodyPr>
          <a:lstStyle/>
          <a:p>
            <a:r>
              <a:rPr lang="cs-CZ" dirty="0" smtClean="0">
                <a:solidFill>
                  <a:schemeClr val="bg1"/>
                </a:solidFill>
                <a:latin typeface="Arial" panose="020B0604020202020204" pitchFamily="34" charset="0"/>
                <a:cs typeface="Arial" panose="020B0604020202020204" pitchFamily="34" charset="0"/>
              </a:rPr>
              <a:t>TVIP, 6. 3. 2018</a:t>
            </a:r>
            <a:endParaRPr lang="cs-CZ" dirty="0">
              <a:solidFill>
                <a:schemeClr val="bg1"/>
              </a:solidFill>
              <a:latin typeface="Arial" panose="020B0604020202020204" pitchFamily="34" charset="0"/>
              <a:cs typeface="Arial" panose="020B0604020202020204" pitchFamily="34" charset="0"/>
            </a:endParaRPr>
          </a:p>
        </p:txBody>
      </p:sp>
      <p:sp>
        <p:nvSpPr>
          <p:cNvPr id="9"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sp>
        <p:nvSpPr>
          <p:cNvPr id="11" name="Rectangle 3"/>
          <p:cNvSpPr>
            <a:spLocks noChangeArrowheads="1"/>
          </p:cNvSpPr>
          <p:nvPr/>
        </p:nvSpPr>
        <p:spPr bwMode="auto">
          <a:xfrm>
            <a:off x="0" y="3390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s-CZ" altLang="cs-CZ"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2" name="Graf 11"/>
          <p:cNvGraphicFramePr/>
          <p:nvPr>
            <p:extLst>
              <p:ext uri="{D42A27DB-BD31-4B8C-83A1-F6EECF244321}">
                <p14:modId xmlns:p14="http://schemas.microsoft.com/office/powerpoint/2010/main" val="1346827516"/>
              </p:ext>
            </p:extLst>
          </p:nvPr>
        </p:nvGraphicFramePr>
        <p:xfrm>
          <a:off x="647700" y="1752600"/>
          <a:ext cx="7848600" cy="3962400"/>
        </p:xfrm>
        <a:graphic>
          <a:graphicData uri="http://schemas.openxmlformats.org/drawingml/2006/chart">
            <c:chart xmlns:c="http://schemas.openxmlformats.org/drawingml/2006/chart" xmlns:r="http://schemas.openxmlformats.org/officeDocument/2006/relationships" r:id="rId4"/>
          </a:graphicData>
        </a:graphic>
      </p:graphicFrame>
      <p:sp>
        <p:nvSpPr>
          <p:cNvPr id="8" name="Ovál 7"/>
          <p:cNvSpPr/>
          <p:nvPr/>
        </p:nvSpPr>
        <p:spPr>
          <a:xfrm>
            <a:off x="6553200" y="1905000"/>
            <a:ext cx="1828800" cy="2895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555186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rchol">
  <a:themeElements>
    <a:clrScheme name="Vrchol">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Vrchol">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Vrchol">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445</TotalTime>
  <Words>650</Words>
  <Application>Microsoft Office PowerPoint</Application>
  <PresentationFormat>Předvádění na obrazovce (4:3)</PresentationFormat>
  <Paragraphs>224</Paragraphs>
  <Slides>15</Slides>
  <Notes>13</Notes>
  <HiddenSlides>0</HiddenSlides>
  <MMClips>0</MMClips>
  <ScaleCrop>false</ScaleCrop>
  <HeadingPairs>
    <vt:vector size="8" baseType="variant">
      <vt:variant>
        <vt:lpstr>Použitá písma</vt:lpstr>
      </vt:variant>
      <vt:variant>
        <vt:i4>8</vt:i4>
      </vt:variant>
      <vt:variant>
        <vt:lpstr>Motiv</vt:lpstr>
      </vt:variant>
      <vt:variant>
        <vt:i4>1</vt:i4>
      </vt:variant>
      <vt:variant>
        <vt:lpstr>Vložené servery OLE</vt:lpstr>
      </vt:variant>
      <vt:variant>
        <vt:i4>1</vt:i4>
      </vt:variant>
      <vt:variant>
        <vt:lpstr>Nadpisy snímků</vt:lpstr>
      </vt:variant>
      <vt:variant>
        <vt:i4>15</vt:i4>
      </vt:variant>
    </vt:vector>
  </HeadingPairs>
  <TitlesOfParts>
    <vt:vector size="25" baseType="lpstr">
      <vt:lpstr>Arial</vt:lpstr>
      <vt:lpstr>Book Antiqua</vt:lpstr>
      <vt:lpstr>Calibri</vt:lpstr>
      <vt:lpstr>Lucida Sans</vt:lpstr>
      <vt:lpstr>Times New Roman</vt:lpstr>
      <vt:lpstr>Wingdings</vt:lpstr>
      <vt:lpstr>Wingdings 2</vt:lpstr>
      <vt:lpstr>Wingdings 3</vt:lpstr>
      <vt:lpstr>Vrchol</vt:lpstr>
      <vt:lpstr>List</vt:lpstr>
      <vt:lpstr>Prezentace aplikace PowerPoint</vt:lpstr>
      <vt:lpstr>Technologie CCS</vt:lpstr>
      <vt:lpstr>Technologie CCS</vt:lpstr>
      <vt:lpstr>Experimentální část</vt:lpstr>
      <vt:lpstr>Experimentální část</vt:lpstr>
      <vt:lpstr>Experimentální část</vt:lpstr>
      <vt:lpstr>Experimentální část</vt:lpstr>
      <vt:lpstr>Experimentální část</vt:lpstr>
      <vt:lpstr>Experimentální část</vt:lpstr>
      <vt:lpstr>Experimentální část</vt:lpstr>
      <vt:lpstr>Experimentální část</vt:lpstr>
      <vt:lpstr>Experimentální část</vt:lpstr>
      <vt:lpstr>Experimentální část</vt:lpstr>
      <vt:lpstr>Závěr</vt:lpstr>
      <vt:lpstr>Prezentace aplikace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Vrbova Veronika</dc:creator>
  <cp:lastModifiedBy>Vrbova Veronika</cp:lastModifiedBy>
  <cp:revision>23</cp:revision>
  <dcterms:created xsi:type="dcterms:W3CDTF">2018-02-14T07:43:25Z</dcterms:created>
  <dcterms:modified xsi:type="dcterms:W3CDTF">2018-03-06T11:18:05Z</dcterms:modified>
</cp:coreProperties>
</file>