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20"/>
  </p:notesMasterIdLst>
  <p:sldIdLst>
    <p:sldId id="375" r:id="rId4"/>
    <p:sldId id="345" r:id="rId5"/>
    <p:sldId id="378" r:id="rId6"/>
    <p:sldId id="359" r:id="rId7"/>
    <p:sldId id="360" r:id="rId8"/>
    <p:sldId id="369" r:id="rId9"/>
    <p:sldId id="374" r:id="rId10"/>
    <p:sldId id="361" r:id="rId11"/>
    <p:sldId id="373" r:id="rId12"/>
    <p:sldId id="362" r:id="rId13"/>
    <p:sldId id="370" r:id="rId14"/>
    <p:sldId id="363" r:id="rId15"/>
    <p:sldId id="371" r:id="rId16"/>
    <p:sldId id="368" r:id="rId17"/>
    <p:sldId id="377" r:id="rId18"/>
    <p:sldId id="37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 varScale="1">
        <p:scale>
          <a:sx n="102" d="100"/>
          <a:sy n="102" d="100"/>
        </p:scale>
        <p:origin x="4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96C27-BDA2-4FE7-8CE7-5E459C4BC547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7FA9-315F-4C39-88FC-654098830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0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056ED-384E-4805-8C5C-3DC593A4E8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80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21F71-DF52-4660-8529-9145FB499CE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5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62A20-DF5F-40F4-9DF8-A03C338B971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2"/>
            <a:ext cx="10076688" cy="755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076688" cy="7555992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59807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8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1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1700808"/>
            <a:ext cx="9144000" cy="3552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386"/>
            <a:ext cx="5544615" cy="1230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1700808"/>
            <a:ext cx="9144000" cy="3552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127"/>
            <a:ext cx="5544615" cy="16407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0" y="0"/>
            <a:ext cx="9144000" cy="55412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Technika" panose="00000500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 marL="742950" indent="-285750">
              <a:buSzPct val="50000"/>
              <a:buFont typeface="Wingdings" panose="05000000000000000000" pitchFamily="2" charset="2"/>
              <a:buChar char="q"/>
              <a:defRPr sz="22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D0BCE-54D1-452A-85B4-2816E9AE31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7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065092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800198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chnika" panose="00000500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798"/>
            <a:ext cx="4038600" cy="3840425"/>
          </a:xfrm>
        </p:spPr>
        <p:txBody>
          <a:bodyPr/>
          <a:lstStyle>
            <a:lvl1pPr>
              <a:defRPr sz="2800">
                <a:latin typeface="Technika Book" panose="00000400000000000000" pitchFamily="2" charset="-18"/>
              </a:defRPr>
            </a:lvl1pPr>
            <a:lvl2pPr>
              <a:defRPr sz="2400">
                <a:latin typeface="Technika Book" panose="00000400000000000000" pitchFamily="2" charset="-18"/>
              </a:defRPr>
            </a:lvl2pPr>
            <a:lvl3pPr>
              <a:defRPr sz="2000">
                <a:latin typeface="Technika Book" panose="00000400000000000000" pitchFamily="2" charset="-18"/>
              </a:defRPr>
            </a:lvl3pPr>
            <a:lvl4pPr>
              <a:defRPr sz="1800">
                <a:latin typeface="Technika Book" panose="00000400000000000000" pitchFamily="2" charset="-18"/>
              </a:defRPr>
            </a:lvl4pPr>
            <a:lvl5pPr>
              <a:defRPr sz="1800">
                <a:latin typeface="Technika Book" panose="00000400000000000000" pitchFamily="2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798"/>
            <a:ext cx="4038600" cy="3840425"/>
          </a:xfrm>
        </p:spPr>
        <p:txBody>
          <a:bodyPr/>
          <a:lstStyle>
            <a:lvl1pPr>
              <a:defRPr sz="2800">
                <a:latin typeface="Technika Book" panose="00000400000000000000" pitchFamily="2" charset="-18"/>
              </a:defRPr>
            </a:lvl1pPr>
            <a:lvl2pPr>
              <a:defRPr sz="2400">
                <a:latin typeface="Technika Book" panose="00000400000000000000" pitchFamily="2" charset="-18"/>
              </a:defRPr>
            </a:lvl2pPr>
            <a:lvl3pPr>
              <a:defRPr sz="2000">
                <a:latin typeface="Technika Book" panose="00000400000000000000" pitchFamily="2" charset="-18"/>
              </a:defRPr>
            </a:lvl3pPr>
            <a:lvl4pPr>
              <a:defRPr sz="1800">
                <a:latin typeface="Technika Book" panose="00000400000000000000" pitchFamily="2" charset="-18"/>
              </a:defRPr>
            </a:lvl4pPr>
            <a:lvl5pPr>
              <a:defRPr sz="1800">
                <a:latin typeface="Technika Book" panose="00000400000000000000" pitchFamily="2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1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sla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/>
          <p:nvPr userDrawn="1"/>
        </p:nvSpPr>
        <p:spPr>
          <a:xfrm>
            <a:off x="0" y="0"/>
            <a:ext cx="9144000" cy="55412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798"/>
            <a:ext cx="4038600" cy="3840425"/>
          </a:xfr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0"/>
          </p:nvPr>
        </p:nvSpPr>
        <p:spPr>
          <a:xfrm>
            <a:off x="4644008" y="1604797"/>
            <a:ext cx="4499992" cy="525320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chnika" panose="00000500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4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5486400" cy="672075"/>
          </a:xfrm>
        </p:spPr>
        <p:txBody>
          <a:bodyPr/>
          <a:lstStyle>
            <a:lvl1pPr marL="0" indent="0">
              <a:buNone/>
              <a:defRPr sz="1400">
                <a:latin typeface="Technika Book" panose="00000400000000000000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5888935"/>
            <a:ext cx="1371591" cy="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proje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1700808"/>
            <a:ext cx="9144000" cy="3552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395536" y="1892830"/>
            <a:ext cx="8568952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kern="4800" cap="all" smtClean="0">
                <a:solidFill>
                  <a:schemeClr val="bg1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Centrum výzkumu nízkouhlíkových energetických technologií </a:t>
            </a:r>
            <a:endParaRPr lang="cs-CZ" sz="3600" b="1" cap="all" dirty="0" smtClean="0">
              <a:solidFill>
                <a:schemeClr val="bg1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450"/>
            <a:ext cx="5544615" cy="12305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7208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7B84-49C3-4C0B-B90F-437FA7C785B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9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6A697-9B4A-4789-8FDA-217E4F2454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24B1-4470-43DC-ABC4-8973A87B9C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6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189D-ABBA-466E-9BB6-8D29E70AC34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4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AB48-B080-48FF-B951-FCD805EA274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1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3E6D-3629-405A-90DF-FD92930057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CCAA-DBD1-4E4E-A080-166257541F3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71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AD45BF-815C-4CF0-B980-6894469D179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13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echnika" panose="00000500000000000000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9888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200" b="1" kern="4800" cap="all" smtClean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Možnosti zvýšení účinnosti záchytu SO</a:t>
            </a:r>
            <a:r>
              <a:rPr lang="cs-CZ" sz="3200" b="1" kern="4800" cap="all" baseline="-25000" smtClean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cs-CZ" sz="3200" b="1" kern="4800" cap="all" smtClean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v rozprašovacím </a:t>
            </a:r>
          </a:p>
          <a:p>
            <a:pPr lvl="0" algn="ctr"/>
            <a:r>
              <a:rPr lang="cs-CZ" sz="3200" b="1" kern="4800" cap="all" smtClean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absorbéru</a:t>
            </a:r>
            <a:endParaRPr lang="cs-CZ" sz="3200" b="1" cap="all" dirty="0">
              <a:solidFill>
                <a:prstClr val="white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4077072"/>
            <a:ext cx="58326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4152"/>
            <a:r>
              <a:rPr lang="cs-CZ" sz="20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HRDLIČKA, TOMÁŠ DLOUHÝ</a:t>
            </a:r>
          </a:p>
          <a:p>
            <a:pPr algn="ctr" defTabSz="684152"/>
            <a:r>
              <a:rPr lang="cs-CZ" sz="20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ČVUT V PRAZE, FAKULTA STROJNÍ</a:t>
            </a:r>
            <a:endParaRPr lang="en-US" sz="2000" b="1" kern="2800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VALIDACE ROSNÉHO BODU, VÝSLEDKY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" name="Obrázek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3158" r="7871"/>
          <a:stretch/>
        </p:blipFill>
        <p:spPr bwMode="auto">
          <a:xfrm>
            <a:off x="190500" y="2780928"/>
            <a:ext cx="8568952" cy="4077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25789"/>
              </p:ext>
            </p:extLst>
          </p:nvPr>
        </p:nvGraphicFramePr>
        <p:xfrm>
          <a:off x="190500" y="523218"/>
          <a:ext cx="8939788" cy="2257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011">
                  <a:extLst>
                    <a:ext uri="{9D8B030D-6E8A-4147-A177-3AD203B41FA5}">
                      <a16:colId xmlns:a16="http://schemas.microsoft.com/office/drawing/2014/main" val="1137939797"/>
                    </a:ext>
                  </a:extLst>
                </a:gridCol>
                <a:gridCol w="1055828">
                  <a:extLst>
                    <a:ext uri="{9D8B030D-6E8A-4147-A177-3AD203B41FA5}">
                      <a16:colId xmlns:a16="http://schemas.microsoft.com/office/drawing/2014/main" val="3130546119"/>
                    </a:ext>
                  </a:extLst>
                </a:gridCol>
                <a:gridCol w="2014546">
                  <a:extLst>
                    <a:ext uri="{9D8B030D-6E8A-4147-A177-3AD203B41FA5}">
                      <a16:colId xmlns:a16="http://schemas.microsoft.com/office/drawing/2014/main" val="2648835749"/>
                    </a:ext>
                  </a:extLst>
                </a:gridCol>
                <a:gridCol w="2156403">
                  <a:extLst>
                    <a:ext uri="{9D8B030D-6E8A-4147-A177-3AD203B41FA5}">
                      <a16:colId xmlns:a16="http://schemas.microsoft.com/office/drawing/2014/main" val="3854932006"/>
                    </a:ext>
                  </a:extLst>
                </a:gridCol>
              </a:tblGrid>
              <a:tr h="5017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Parametr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Jednotka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Absorbér - vstup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Absorbér - výstup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74088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teplota mokrého teploměru t</a:t>
                      </a:r>
                      <a:r>
                        <a:rPr lang="cs-CZ" sz="1600" baseline="-25000">
                          <a:effectLst/>
                        </a:rPr>
                        <a:t>Bw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52,8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53,5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431956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teplota suchého teploměru t</a:t>
                      </a:r>
                      <a:r>
                        <a:rPr lang="cs-CZ" sz="1600" baseline="-25000">
                          <a:effectLst/>
                        </a:rPr>
                        <a:t>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164,0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82,1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447609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</a:t>
                      </a:r>
                      <a:r>
                        <a:rPr lang="cs-CZ" sz="1600" baseline="-25000">
                          <a:effectLst/>
                        </a:rPr>
                        <a:t>w</a:t>
                      </a:r>
                      <a:r>
                        <a:rPr lang="cs-CZ" sz="1600" baseline="300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kPa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14,14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14,50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868402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</a:t>
                      </a:r>
                      <a:r>
                        <a:rPr lang="cs-CZ" sz="1600" baseline="-25000">
                          <a:effectLst/>
                        </a:rPr>
                        <a:t>w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kPa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12,60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669255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rosný bod – měření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38,7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50,4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940478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rosný bod – výpočet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49,6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06876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relativní odchylka výpočet-měření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+ 9,8 %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-1,6 %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59113"/>
                  </a:ext>
                </a:extLst>
              </a:tr>
            </a:tbl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VÝSLEDKY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476672"/>
            <a:ext cx="87129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bilancovány </a:t>
            </a:r>
            <a:r>
              <a:rPr lang="cs-CZ" sz="2400" u="sng" dirty="0" smtClean="0"/>
              <a:t>denní průměry, </a:t>
            </a:r>
            <a:r>
              <a:rPr lang="cs-CZ" sz="2400" dirty="0" smtClean="0"/>
              <a:t>zejm. s ohledem na nutnost určení spotřeby vápenného mléka – bilancováno z obsahu sušiny ve </a:t>
            </a:r>
            <a:r>
              <a:rPr lang="cs-CZ" sz="2400" dirty="0" err="1" smtClean="0"/>
              <a:t>v.m</a:t>
            </a:r>
            <a:r>
              <a:rPr lang="cs-CZ" sz="2400" dirty="0" smtClean="0"/>
              <a:t>., spotřeby CaO pro přípravu suspenze a spotřeby vody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48679"/>
              </p:ext>
            </p:extLst>
          </p:nvPr>
        </p:nvGraphicFramePr>
        <p:xfrm>
          <a:off x="359532" y="1988840"/>
          <a:ext cx="8208912" cy="4697602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438956304"/>
                    </a:ext>
                  </a:extLst>
                </a:gridCol>
                <a:gridCol w="873587">
                  <a:extLst>
                    <a:ext uri="{9D8B030D-6E8A-4147-A177-3AD203B41FA5}">
                      <a16:colId xmlns:a16="http://schemas.microsoft.com/office/drawing/2014/main" val="2186568393"/>
                    </a:ext>
                  </a:extLst>
                </a:gridCol>
                <a:gridCol w="1808989">
                  <a:extLst>
                    <a:ext uri="{9D8B030D-6E8A-4147-A177-3AD203B41FA5}">
                      <a16:colId xmlns:a16="http://schemas.microsoft.com/office/drawing/2014/main" val="3613125873"/>
                    </a:ext>
                  </a:extLst>
                </a:gridCol>
                <a:gridCol w="1808989">
                  <a:extLst>
                    <a:ext uri="{9D8B030D-6E8A-4147-A177-3AD203B41FA5}">
                      <a16:colId xmlns:a16="http://schemas.microsoft.com/office/drawing/2014/main" val="1006326703"/>
                    </a:ext>
                  </a:extLst>
                </a:gridCol>
                <a:gridCol w="1269075">
                  <a:extLst>
                    <a:ext uri="{9D8B030D-6E8A-4147-A177-3AD203B41FA5}">
                      <a16:colId xmlns:a16="http://schemas.microsoft.com/office/drawing/2014/main" val="1079052692"/>
                    </a:ext>
                  </a:extLst>
                </a:gridCol>
              </a:tblGrid>
              <a:tr h="217752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Ca/S [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záchyt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[%]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[°C]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98770"/>
                  </a:ext>
                </a:extLst>
              </a:tr>
              <a:tr h="217752">
                <a:tc rowSpan="4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cíl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 mg/Nm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50129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61981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074052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34338"/>
                  </a:ext>
                </a:extLst>
              </a:tr>
              <a:tr h="217752">
                <a:tc rowSpan="4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cíl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 mg/Nm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jako v běžném provozu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01708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2,50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17101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2,82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94087"/>
                  </a:ext>
                </a:extLst>
              </a:tr>
              <a:tr h="2537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27739"/>
                  </a:ext>
                </a:extLst>
              </a:tr>
              <a:tr h="217752">
                <a:tc rowSpan="4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cíl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 mg/Nm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snížen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2,34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42851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2,40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1382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2,69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39095"/>
                  </a:ext>
                </a:extLst>
              </a:tr>
              <a:tr h="3084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2,65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09029"/>
                  </a:ext>
                </a:extLst>
              </a:tr>
              <a:tr h="217752">
                <a:tc rowSpan="4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Normální provoz</a:t>
                      </a:r>
                      <a:r>
                        <a:rPr lang="cs-CZ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při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1350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mg/Nm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90290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85308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99374"/>
                  </a:ext>
                </a:extLst>
              </a:tr>
              <a:tr h="217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6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KORELACE Ca/S a </a:t>
            </a:r>
            <a:r>
              <a:rPr lang="el-GR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Δ</a:t>
            </a:r>
            <a:r>
              <a:rPr lang="cs-CZ" sz="2800" b="1" u="sng" dirty="0" err="1" smtClean="0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cs-CZ" sz="2800" b="1" u="sng" baseline="-25000" dirty="0" err="1" smtClean="0">
                <a:solidFill>
                  <a:srgbClr val="FF0000"/>
                </a:solidFill>
                <a:latin typeface="Bookman Old Style" pitchFamily="18" charset="0"/>
              </a:rPr>
              <a:t>AD</a:t>
            </a:r>
            <a:endParaRPr lang="cs-CZ" sz="2800" b="1" u="sng" baseline="-25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43989"/>
              </p:ext>
            </p:extLst>
          </p:nvPr>
        </p:nvGraphicFramePr>
        <p:xfrm>
          <a:off x="2896772" y="5301208"/>
          <a:ext cx="3323031" cy="1368153"/>
        </p:xfrm>
        <a:graphic>
          <a:graphicData uri="http://schemas.openxmlformats.org/drawingml/2006/table">
            <a:tbl>
              <a:tblPr firstRow="1" firstCol="1" bandRow="1"/>
              <a:tblGrid>
                <a:gridCol w="1600299">
                  <a:extLst>
                    <a:ext uri="{9D8B030D-6E8A-4147-A177-3AD203B41FA5}">
                      <a16:colId xmlns:a16="http://schemas.microsoft.com/office/drawing/2014/main" val="1682369815"/>
                    </a:ext>
                  </a:extLst>
                </a:gridCol>
                <a:gridCol w="1722732">
                  <a:extLst>
                    <a:ext uri="{9D8B030D-6E8A-4147-A177-3AD203B41FA5}">
                      <a16:colId xmlns:a16="http://schemas.microsoft.com/office/drawing/2014/main" val="3810603449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US" sz="20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[°C]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 [-]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14533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32161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32233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802" r="1602" b="30092"/>
          <a:stretch/>
        </p:blipFill>
        <p:spPr>
          <a:xfrm>
            <a:off x="179512" y="523220"/>
            <a:ext cx="8869369" cy="43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VALIDACE Ca/S měření-aproximace</a:t>
            </a:r>
            <a:endParaRPr lang="cs-CZ" sz="2800" b="1" u="sng" baseline="-25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523220"/>
            <a:ext cx="8712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validaci je nezbytné provést proto, aby bylo možné provést výpočet spotřeby sorbentu pro nové palivo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validace provedena pro průměry za experimentální dny 5-8 a 9-12 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36541"/>
              </p:ext>
            </p:extLst>
          </p:nvPr>
        </p:nvGraphicFramePr>
        <p:xfrm>
          <a:off x="557554" y="2277546"/>
          <a:ext cx="7812868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1047085">
                  <a:extLst>
                    <a:ext uri="{9D8B030D-6E8A-4147-A177-3AD203B41FA5}">
                      <a16:colId xmlns:a16="http://schemas.microsoft.com/office/drawing/2014/main" val="3684781698"/>
                    </a:ext>
                  </a:extLst>
                </a:gridCol>
                <a:gridCol w="1652233">
                  <a:extLst>
                    <a:ext uri="{9D8B030D-6E8A-4147-A177-3AD203B41FA5}">
                      <a16:colId xmlns:a16="http://schemas.microsoft.com/office/drawing/2014/main" val="2743850613"/>
                    </a:ext>
                  </a:extLst>
                </a:gridCol>
                <a:gridCol w="1652233">
                  <a:extLst>
                    <a:ext uri="{9D8B030D-6E8A-4147-A177-3AD203B41FA5}">
                      <a16:colId xmlns:a16="http://schemas.microsoft.com/office/drawing/2014/main" val="1034880170"/>
                    </a:ext>
                  </a:extLst>
                </a:gridCol>
                <a:gridCol w="2253141">
                  <a:extLst>
                    <a:ext uri="{9D8B030D-6E8A-4147-A177-3AD203B41FA5}">
                      <a16:colId xmlns:a16="http://schemas.microsoft.com/office/drawing/2014/main" val="3247293546"/>
                    </a:ext>
                  </a:extLst>
                </a:gridCol>
                <a:gridCol w="1208176">
                  <a:extLst>
                    <a:ext uri="{9D8B030D-6E8A-4147-A177-3AD203B41FA5}">
                      <a16:colId xmlns:a16="http://schemas.microsoft.com/office/drawing/2014/main" val="267541087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US" sz="20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cs-CZ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Ca/S </a:t>
                      </a: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měření</a:t>
                      </a:r>
                    </a:p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záchyt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cs-CZ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[%]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Ca/S </a:t>
                      </a: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rovnicí</a:t>
                      </a:r>
                      <a:r>
                        <a:rPr lang="cs-CZ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relativní</a:t>
                      </a:r>
                    </a:p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diference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353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- 9 %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581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+ 4,6 %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592960"/>
                  </a:ext>
                </a:extLst>
              </a:tr>
            </a:tbl>
          </a:graphicData>
        </a:graphic>
      </p:graphicFrame>
      <p:pic>
        <p:nvPicPr>
          <p:cNvPr id="8" name="Obrázek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098" r="22292" b="49981"/>
          <a:stretch/>
        </p:blipFill>
        <p:spPr bwMode="auto">
          <a:xfrm>
            <a:off x="1223628" y="4059304"/>
            <a:ext cx="6660740" cy="279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ZÁVĚRY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404664"/>
            <a:ext cx="871296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závislost Ca/S-účinnost odsíření lze dobře popsat rovnicí, která je původně určena pro suchou aditivní technologii ve fluidních kotlích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teplotní rozdíl absorbér-rosný bod zásadně ovlivňuje účinnost odsíření; 7°C snížení tohoto rozdílu zvýší účinnost odsíření o cca 10 </a:t>
            </a:r>
            <a:r>
              <a:rPr lang="cs-CZ" sz="2400" smtClean="0"/>
              <a:t>procentních bodů ve střední oblasti korelace</a:t>
            </a: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toto je významné zejména v oblasti 30-90 % účinnosti odsíření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požadavek na účinnost &gt;90 % přináší problém v ploché charakteristice závislosti na Ca/S a praktickou nemožnost provozovat absorbér s vysokými toky sorbentu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obecný problém polosuché technologie je nemožnost flexibilní změny koncentrace </a:t>
            </a:r>
            <a:r>
              <a:rPr lang="cs-CZ" sz="2400" smtClean="0"/>
              <a:t>vápenného mléka pro </a:t>
            </a:r>
            <a:r>
              <a:rPr lang="cs-CZ" sz="2400" dirty="0" smtClean="0"/>
              <a:t>dosažení vyšších Ca/S bez technických obtíží s dávkováním sorbentu.</a:t>
            </a:r>
          </a:p>
        </p:txBody>
      </p:sp>
    </p:spTree>
    <p:extLst>
      <p:ext uri="{BB962C8B-B14F-4D97-AF65-F5344CB8AC3E}">
        <p14:creationId xmlns:p14="http://schemas.microsoft.com/office/powerpoint/2010/main" val="28843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200800" cy="720080"/>
          </a:xfrm>
          <a:solidFill>
            <a:schemeClr val="bg1">
              <a:lumMod val="95000"/>
              <a:alpha val="66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cs-CZ" spc="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626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5" y="4005065"/>
            <a:ext cx="68460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4152" fontAlgn="auto">
              <a:spcBef>
                <a:spcPts val="0"/>
              </a:spcBef>
              <a:spcAft>
                <a:spcPts val="0"/>
              </a:spcAft>
            </a:pPr>
            <a:r>
              <a:rPr lang="cs-CZ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VYSOKÉ UČENÍ TECHNICKÉ V PRAZE</a:t>
            </a:r>
            <a: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STROJNÍ</a:t>
            </a:r>
            <a: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cs-CZ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reg. číslo</a:t>
            </a:r>
            <a:r>
              <a:rPr lang="en-US" sz="1400" spc="2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CZ.02.1.01/0.0/0.0/16_019/0000753</a:t>
            </a:r>
            <a:endParaRPr lang="en-US" sz="1400" b="1" kern="2800" spc="2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0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smtClean="0">
                <a:solidFill>
                  <a:srgbClr val="FF0000"/>
                </a:solidFill>
                <a:latin typeface="Bookman Old Style" pitchFamily="18" charset="0"/>
              </a:rPr>
              <a:t>MOTIVACE 1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496" y="507335"/>
            <a:ext cx="87129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200" smtClean="0"/>
              <a:t>nové BREF LCP dle IED; v </a:t>
            </a:r>
            <a:r>
              <a:rPr lang="cs-CZ" sz="2200" dirty="0" smtClean="0"/>
              <a:t>národní legislativě by měla implementace proběhnout do r. 2021 – </a:t>
            </a:r>
            <a:r>
              <a:rPr lang="cs-CZ" sz="2200" dirty="0"/>
              <a:t>viz rozhodnutí </a:t>
            </a:r>
            <a:r>
              <a:rPr lang="cs-CZ" sz="2200"/>
              <a:t>EK </a:t>
            </a:r>
            <a:r>
              <a:rPr lang="cs-CZ" sz="2200" smtClean="0"/>
              <a:t>2017/1442; směrnice MCP</a:t>
            </a:r>
            <a:endParaRPr lang="cs-CZ" sz="2200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62181"/>
              </p:ext>
            </p:extLst>
          </p:nvPr>
        </p:nvGraphicFramePr>
        <p:xfrm>
          <a:off x="345820" y="1844824"/>
          <a:ext cx="8424935" cy="4556327"/>
        </p:xfrm>
        <a:graphic>
          <a:graphicData uri="http://schemas.openxmlformats.org/drawingml/2006/table">
            <a:tbl>
              <a:tblPr firstRow="1" firstCol="1" bandRow="1"/>
              <a:tblGrid>
                <a:gridCol w="3810335">
                  <a:extLst>
                    <a:ext uri="{9D8B030D-6E8A-4147-A177-3AD203B41FA5}">
                      <a16:colId xmlns:a16="http://schemas.microsoft.com/office/drawing/2014/main" val="3383473364"/>
                    </a:ext>
                  </a:extLst>
                </a:gridCol>
                <a:gridCol w="2307300">
                  <a:extLst>
                    <a:ext uri="{9D8B030D-6E8A-4147-A177-3AD203B41FA5}">
                      <a16:colId xmlns:a16="http://schemas.microsoft.com/office/drawing/2014/main" val="2565225262"/>
                    </a:ext>
                  </a:extLst>
                </a:gridCol>
                <a:gridCol w="2307300">
                  <a:extLst>
                    <a:ext uri="{9D8B030D-6E8A-4147-A177-3AD203B41FA5}">
                      <a16:colId xmlns:a16="http://schemas.microsoft.com/office/drawing/2014/main" val="2250034689"/>
                    </a:ext>
                  </a:extLst>
                </a:gridCol>
              </a:tblGrid>
              <a:tr h="3730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Spalovací zařízení o jmenovitém tepelném příkonu (MW</a:t>
                      </a:r>
                      <a:r>
                        <a:rPr lang="cs-CZ" sz="2000" b="1" baseline="-25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cs-CZ" sz="2000" b="1" baseline="-25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(mg/Nm</a:t>
                      </a:r>
                      <a:r>
                        <a:rPr lang="cs-CZ" sz="2000" b="1" baseline="30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09602"/>
                  </a:ext>
                </a:extLst>
              </a:tr>
              <a:tr h="7461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nový zdroj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stávající zdroj </a:t>
                      </a:r>
                      <a:r>
                        <a:rPr lang="cs-CZ" sz="2000" b="1" baseline="30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33060"/>
                  </a:ext>
                </a:extLst>
              </a:tr>
              <a:tr h="373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roční průměr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85980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LCP BREF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150 - 200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150 - 360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99810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2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nyní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81189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 LCP BREF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95 - 200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16044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– 300 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nyní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6016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&gt;300 práškový 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kotel LCP BREF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10 - 130</a:t>
                      </a:r>
                      <a:r>
                        <a:rPr lang="cs-CZ" sz="2000" baseline="30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54427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&gt;300 práškový kotel nyní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54805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&gt;300 fluidní 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kotel LCP BREF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20 - 180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6748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&gt;300 fluidní kotel nyní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5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smtClean="0">
                <a:solidFill>
                  <a:srgbClr val="FF0000"/>
                </a:solidFill>
                <a:latin typeface="Bookman Old Style" pitchFamily="18" charset="0"/>
              </a:rPr>
              <a:t>MOTIVACE 2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496" y="616809"/>
            <a:ext cx="87129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200" smtClean="0"/>
              <a:t>novela vyhlášky 415/2012 Sb. v prosinci 2017</a:t>
            </a:r>
            <a:endParaRPr lang="cs-CZ" sz="2200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81487"/>
              </p:ext>
            </p:extLst>
          </p:nvPr>
        </p:nvGraphicFramePr>
        <p:xfrm>
          <a:off x="352365" y="1445557"/>
          <a:ext cx="8424935" cy="3417245"/>
        </p:xfrm>
        <a:graphic>
          <a:graphicData uri="http://schemas.openxmlformats.org/drawingml/2006/table">
            <a:tbl>
              <a:tblPr firstRow="1" firstCol="1" bandRow="1"/>
              <a:tblGrid>
                <a:gridCol w="3810335">
                  <a:extLst>
                    <a:ext uri="{9D8B030D-6E8A-4147-A177-3AD203B41FA5}">
                      <a16:colId xmlns:a16="http://schemas.microsoft.com/office/drawing/2014/main" val="3383473364"/>
                    </a:ext>
                  </a:extLst>
                </a:gridCol>
                <a:gridCol w="2307300">
                  <a:extLst>
                    <a:ext uri="{9D8B030D-6E8A-4147-A177-3AD203B41FA5}">
                      <a16:colId xmlns:a16="http://schemas.microsoft.com/office/drawing/2014/main" val="2565225262"/>
                    </a:ext>
                  </a:extLst>
                </a:gridCol>
                <a:gridCol w="2307300">
                  <a:extLst>
                    <a:ext uri="{9D8B030D-6E8A-4147-A177-3AD203B41FA5}">
                      <a16:colId xmlns:a16="http://schemas.microsoft.com/office/drawing/2014/main" val="2250034689"/>
                    </a:ext>
                  </a:extLst>
                </a:gridCol>
              </a:tblGrid>
              <a:tr h="373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Spalovací zařízení o jmenovitém tepelném příkonu (MW</a:t>
                      </a:r>
                      <a:r>
                        <a:rPr lang="cs-CZ" sz="2000" b="1" baseline="-25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cs-CZ" sz="2000" b="1" baseline="-25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(mg/Nm</a:t>
                      </a:r>
                      <a:r>
                        <a:rPr lang="cs-CZ" sz="2000" b="1" baseline="30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09602"/>
                  </a:ext>
                </a:extLst>
              </a:tr>
              <a:tr h="7461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nový zdroj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stávající </a:t>
                      </a:r>
                      <a:r>
                        <a:rPr lang="cs-CZ" sz="2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zdroj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33060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&lt;5-50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cs-CZ" sz="200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19. 12. 2018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1500/2000 **)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2500/1500 ***)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99810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&lt;1-5</a:t>
                      </a:r>
                      <a:r>
                        <a:rPr lang="cs-CZ" sz="20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19. 12. 2018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81189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&lt;5-50</a:t>
                      </a: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20. 12. 2018-31. 12. 2024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16044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&lt;1-5</a:t>
                      </a: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20. 12. 2018-31. 12.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6016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&lt;5-50</a:t>
                      </a: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od 1. 1.</a:t>
                      </a:r>
                      <a:r>
                        <a:rPr lang="cs-CZ" sz="20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  <a:endParaRPr lang="cs-CZ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400/1100 ****)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54427"/>
                  </a:ext>
                </a:extLst>
              </a:tr>
              <a:tr h="382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&lt;1-5</a:t>
                      </a: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od 1. 1. 2025</a:t>
                      </a:r>
                      <a:endParaRPr lang="cs-CZ" sz="200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*)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54805"/>
                  </a:ext>
                </a:extLst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496" y="5354252"/>
            <a:ext cx="871296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200"/>
              <a:t>*) nový = uv. do provozu po 20.12.2018  **) do 3200 hod/rok</a:t>
            </a:r>
          </a:p>
          <a:p>
            <a:pPr algn="just">
              <a:spcBef>
                <a:spcPct val="50000"/>
              </a:spcBef>
            </a:pPr>
            <a:r>
              <a:rPr lang="cs-CZ" sz="2200" smtClean="0"/>
              <a:t>***) fluidní kotle   ****) platí pro zdroje &lt;20 MW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6858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POLOSUCHÁ ODSIŘOVACÍ TECHNOLOGIE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639852"/>
            <a:ext cx="87129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dávkování sorbentu v podobě suspenze do rozprašovací sušárny (atomizéru); sorbentem je vápenné mléko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mechanismus:</a:t>
            </a:r>
            <a:endParaRPr lang="cs-CZ" sz="2400" dirty="0"/>
          </a:p>
        </p:txBody>
      </p:sp>
      <p:sp>
        <p:nvSpPr>
          <p:cNvPr id="24" name="Obdélník 23"/>
          <p:cNvSpPr/>
          <p:nvPr/>
        </p:nvSpPr>
        <p:spPr>
          <a:xfrm>
            <a:off x="145812" y="2838524"/>
            <a:ext cx="882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Účinnost odsíření závisí především na: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poměru Ca/S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relativní vlhkosti, resp. teplotním rozdílu mezi teplotou v absorbéru a rosným bodem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045620"/>
            <a:ext cx="3450893" cy="3752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024847"/>
            <a:ext cx="4331559" cy="38038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98" y="2496624"/>
            <a:ext cx="3548180" cy="385847"/>
          </a:xfrm>
          <a:prstGeom prst="rect">
            <a:avLst/>
          </a:prstGeom>
        </p:spPr>
      </p:pic>
      <p:pic>
        <p:nvPicPr>
          <p:cNvPr id="18" name="Obrázek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4212" b="27142"/>
          <a:stretch/>
        </p:blipFill>
        <p:spPr bwMode="auto">
          <a:xfrm>
            <a:off x="1475656" y="3790231"/>
            <a:ext cx="6264696" cy="3067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6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CÍLE, PODMÍNKY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692696"/>
            <a:ext cx="8712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stávající polosuchá technologie (TOT) je postavena pro kotle 2x130 t/h pro dosažení EL = 1350 mg/Nm</a:t>
            </a:r>
            <a:r>
              <a:rPr lang="cs-CZ" sz="2400" baseline="30000" dirty="0" smtClean="0"/>
              <a:t>3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smtClean="0"/>
              <a:t>se směsí HU+ČU, </a:t>
            </a:r>
            <a:r>
              <a:rPr lang="cs-CZ" sz="2400" dirty="0" smtClean="0"/>
              <a:t>cca 55 % účinnost odsíření.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cíl: dosažení EL= 200 a </a:t>
            </a:r>
            <a:r>
              <a:rPr lang="cs-CZ" sz="2400"/>
              <a:t>500 </a:t>
            </a:r>
            <a:r>
              <a:rPr lang="cs-CZ" sz="2400" smtClean="0"/>
              <a:t>mg/Nm</a:t>
            </a:r>
            <a:r>
              <a:rPr lang="cs-CZ" sz="2400" baseline="30000" smtClean="0"/>
              <a:t>3</a:t>
            </a:r>
            <a:endParaRPr lang="cs-CZ" sz="24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10620"/>
              </p:ext>
            </p:extLst>
          </p:nvPr>
        </p:nvGraphicFramePr>
        <p:xfrm>
          <a:off x="1331640" y="3159107"/>
          <a:ext cx="5993937" cy="2827140"/>
        </p:xfrm>
        <a:graphic>
          <a:graphicData uri="http://schemas.openxmlformats.org/drawingml/2006/table">
            <a:tbl>
              <a:tblPr firstRow="1" firstCol="1" bandRow="1"/>
              <a:tblGrid>
                <a:gridCol w="1999521">
                  <a:extLst>
                    <a:ext uri="{9D8B030D-6E8A-4147-A177-3AD203B41FA5}">
                      <a16:colId xmlns:a16="http://schemas.microsoft.com/office/drawing/2014/main" val="1987085455"/>
                    </a:ext>
                  </a:extLst>
                </a:gridCol>
                <a:gridCol w="2355504">
                  <a:extLst>
                    <a:ext uri="{9D8B030D-6E8A-4147-A177-3AD203B41FA5}">
                      <a16:colId xmlns:a16="http://schemas.microsoft.com/office/drawing/2014/main" val="3394333326"/>
                    </a:ext>
                  </a:extLst>
                </a:gridCol>
                <a:gridCol w="1638912">
                  <a:extLst>
                    <a:ext uri="{9D8B030D-6E8A-4147-A177-3AD203B41FA5}">
                      <a16:colId xmlns:a16="http://schemas.microsoft.com/office/drawing/2014/main" val="11349584"/>
                    </a:ext>
                  </a:extLst>
                </a:gridCol>
              </a:tblGrid>
              <a:tr h="56542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Parametr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Hodnota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Jednotka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34216"/>
                  </a:ext>
                </a:extLst>
              </a:tr>
              <a:tr h="56542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Výhřevnost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MJ/kg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753036"/>
                  </a:ext>
                </a:extLst>
              </a:tr>
              <a:tr h="56542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28,82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142844"/>
                  </a:ext>
                </a:extLst>
              </a:tr>
              <a:tr h="56542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23,84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37481"/>
                  </a:ext>
                </a:extLst>
              </a:tr>
              <a:tr h="56542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daf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56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STÁVAJÍCÍ PROVOZNÍ PODMÍNKY ODSÍŘENÍ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764704"/>
            <a:ext cx="8712968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hlavní parametry: Ca/S = 1,52, </a:t>
            </a:r>
            <a:r>
              <a:rPr lang="el-GR" sz="2400" dirty="0" smtClean="0"/>
              <a:t>Δ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AD</a:t>
            </a:r>
            <a:r>
              <a:rPr lang="cs-CZ" sz="2400" dirty="0" smtClean="0"/>
              <a:t> = 32,1°C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*) obsahuje podíl přivedené vody a přisátý falešný vzduch, určený na základě rozdílu koncentrace kyslíku ve spalinách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66054"/>
              </p:ext>
            </p:extLst>
          </p:nvPr>
        </p:nvGraphicFramePr>
        <p:xfrm>
          <a:off x="827584" y="1268760"/>
          <a:ext cx="7344816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5556">
                  <a:extLst>
                    <a:ext uri="{9D8B030D-6E8A-4147-A177-3AD203B41FA5}">
                      <a16:colId xmlns:a16="http://schemas.microsoft.com/office/drawing/2014/main" val="259855443"/>
                    </a:ext>
                  </a:extLst>
                </a:gridCol>
                <a:gridCol w="1490418">
                  <a:extLst>
                    <a:ext uri="{9D8B030D-6E8A-4147-A177-3AD203B41FA5}">
                      <a16:colId xmlns:a16="http://schemas.microsoft.com/office/drawing/2014/main" val="1362042220"/>
                    </a:ext>
                  </a:extLst>
                </a:gridCol>
                <a:gridCol w="2368842">
                  <a:extLst>
                    <a:ext uri="{9D8B030D-6E8A-4147-A177-3AD203B41FA5}">
                      <a16:colId xmlns:a16="http://schemas.microsoft.com/office/drawing/2014/main" val="2266106500"/>
                    </a:ext>
                  </a:extLst>
                </a:gridCol>
              </a:tblGrid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Parametr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Hodnota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Jednotka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0039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Teplota spalin na vstupu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165,3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1324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Teplota v absorbéru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83,3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83191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Teplota vápenného mléka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63694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Tlak v absorbéru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99,91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kPa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14094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Průtok spalin na vstupu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7,836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Nm</a:t>
                      </a:r>
                      <a:r>
                        <a:rPr lang="cs-CZ" sz="1600" baseline="30000">
                          <a:effectLst/>
                        </a:rPr>
                        <a:t>3</a:t>
                      </a:r>
                      <a:r>
                        <a:rPr lang="cs-CZ" sz="1600">
                          <a:effectLst/>
                        </a:rPr>
                        <a:t>/kg</a:t>
                      </a:r>
                      <a:r>
                        <a:rPr lang="cs-CZ" sz="1600" baseline="-25000">
                          <a:effectLst/>
                        </a:rPr>
                        <a:t>paliva</a:t>
                      </a:r>
                      <a:r>
                        <a:rPr lang="cs-CZ" sz="1600">
                          <a:effectLst/>
                        </a:rPr>
                        <a:t>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14907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Průtok spalin na výstupu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8,777 *)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Nm</a:t>
                      </a:r>
                      <a:r>
                        <a:rPr lang="cs-CZ" sz="1600" baseline="30000">
                          <a:effectLst/>
                        </a:rPr>
                        <a:t>3</a:t>
                      </a:r>
                      <a:r>
                        <a:rPr lang="cs-CZ" sz="1600">
                          <a:effectLst/>
                        </a:rPr>
                        <a:t>/kg</a:t>
                      </a:r>
                      <a:r>
                        <a:rPr lang="cs-CZ" sz="1600" baseline="-25000">
                          <a:effectLst/>
                        </a:rPr>
                        <a:t>paliva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38450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Parciální tlak vodní páry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13,3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kPa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35525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Rosný bod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51,5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°C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59704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Koncentrace SO</a:t>
                      </a:r>
                      <a:r>
                        <a:rPr lang="cs-CZ" sz="1600" baseline="-25000">
                          <a:effectLst/>
                        </a:rPr>
                        <a:t>2</a:t>
                      </a:r>
                      <a:r>
                        <a:rPr lang="cs-CZ" sz="1600">
                          <a:effectLst/>
                        </a:rPr>
                        <a:t> na vstupu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3051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mg/Nm</a:t>
                      </a:r>
                      <a:r>
                        <a:rPr lang="cs-CZ" sz="1600" baseline="30000">
                          <a:effectLst/>
                        </a:rPr>
                        <a:t>3</a:t>
                      </a:r>
                      <a:r>
                        <a:rPr lang="cs-CZ" sz="1600">
                          <a:effectLst/>
                        </a:rPr>
                        <a:t>, 6 % O</a:t>
                      </a:r>
                      <a:r>
                        <a:rPr lang="cs-CZ" sz="1600" baseline="-25000">
                          <a:effectLst/>
                        </a:rPr>
                        <a:t>2ref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598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Koncentrace SO</a:t>
                      </a:r>
                      <a:r>
                        <a:rPr lang="cs-CZ" sz="1600" baseline="-25000">
                          <a:effectLst/>
                        </a:rPr>
                        <a:t>2</a:t>
                      </a:r>
                      <a:r>
                        <a:rPr lang="cs-CZ" sz="1600">
                          <a:effectLst/>
                        </a:rPr>
                        <a:t> na výstupu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1354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mg/Nm</a:t>
                      </a:r>
                      <a:r>
                        <a:rPr lang="cs-CZ" sz="1600" baseline="30000">
                          <a:effectLst/>
                        </a:rPr>
                        <a:t>3</a:t>
                      </a:r>
                      <a:r>
                        <a:rPr lang="cs-CZ" sz="1600">
                          <a:effectLst/>
                        </a:rPr>
                        <a:t>, 6 % O</a:t>
                      </a:r>
                      <a:r>
                        <a:rPr lang="cs-CZ" sz="1600" baseline="-25000">
                          <a:effectLst/>
                        </a:rPr>
                        <a:t>2ref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03882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Koncentrace O</a:t>
                      </a:r>
                      <a:r>
                        <a:rPr lang="cs-CZ" sz="1600" baseline="-25000">
                          <a:effectLst/>
                        </a:rPr>
                        <a:t>2</a:t>
                      </a:r>
                      <a:r>
                        <a:rPr lang="cs-CZ" sz="1600">
                          <a:effectLst/>
                        </a:rPr>
                        <a:t> na vstupu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8,99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% vol.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73163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Koncentrace O</a:t>
                      </a:r>
                      <a:r>
                        <a:rPr lang="cs-CZ" sz="1600" baseline="-25000">
                          <a:effectLst/>
                        </a:rPr>
                        <a:t>2</a:t>
                      </a:r>
                      <a:r>
                        <a:rPr lang="cs-CZ" sz="1600">
                          <a:effectLst/>
                        </a:rPr>
                        <a:t> na výstupu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9,80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% vol.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0321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Spotřeba Ca(OH)</a:t>
                      </a:r>
                      <a:r>
                        <a:rPr lang="cs-CZ" sz="1600" baseline="-250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478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kg/h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99352"/>
                  </a:ext>
                </a:extLst>
              </a:tr>
              <a:tr h="278431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Průtok vody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0,336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kg/kg</a:t>
                      </a:r>
                      <a:r>
                        <a:rPr lang="cs-CZ" sz="1600" baseline="-25000">
                          <a:effectLst/>
                        </a:rPr>
                        <a:t>paliva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13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PROVEDENÍ EXPERIMENTŮ A HODNOCENÍ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0364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PROVEDENÍ EXPERIMENTŮ A HODNOCENÍ</a:t>
            </a:r>
            <a:endParaRPr lang="cs-CZ" sz="28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533540"/>
            <a:ext cx="871296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celkem 14 dní, z toho cíl 500 mg 4 dny (změna Ca/S) a cíl 200 mg 8 dní (změna Ca/S a </a:t>
            </a:r>
            <a:r>
              <a:rPr lang="el-GR" sz="2400" dirty="0"/>
              <a:t>Δ</a:t>
            </a:r>
            <a:r>
              <a:rPr lang="cs-CZ" sz="2400" dirty="0" err="1"/>
              <a:t>t</a:t>
            </a:r>
            <a:r>
              <a:rPr lang="cs-CZ" sz="2400" baseline="-25000" dirty="0" err="1"/>
              <a:t>AD</a:t>
            </a:r>
            <a:r>
              <a:rPr lang="cs-CZ" sz="2400" dirty="0"/>
              <a:t> </a:t>
            </a:r>
            <a:r>
              <a:rPr lang="cs-CZ" sz="2400" dirty="0" smtClean="0"/>
              <a:t>)</a:t>
            </a: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rosný bod na vstupu a výstupu absorbéru určen výpočtem z bilance a ověřen měřením teploty suchého a mokrého teploměru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 smtClean="0"/>
              <a:t>korelace Ca/S a účinnosti odsíření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39801" r="8518"/>
          <a:stretch/>
        </p:blipFill>
        <p:spPr bwMode="auto">
          <a:xfrm>
            <a:off x="1101904" y="2780928"/>
            <a:ext cx="691276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589240"/>
            <a:ext cx="2680601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37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cs-CZ" sz="2800" b="1" u="sng" smtClean="0">
                <a:solidFill>
                  <a:srgbClr val="FF0000"/>
                </a:solidFill>
                <a:latin typeface="Bookman Old Style" pitchFamily="18" charset="0"/>
              </a:rPr>
              <a:t>URČENÍ </a:t>
            </a:r>
            <a:r>
              <a:rPr lang="el-GR" sz="2800" b="1" u="sng">
                <a:solidFill>
                  <a:srgbClr val="FF0000"/>
                </a:solidFill>
                <a:latin typeface="Bookman Old Style" pitchFamily="18" charset="0"/>
              </a:rPr>
              <a:t>Δ</a:t>
            </a:r>
            <a:r>
              <a:rPr lang="cs-CZ" sz="2800" b="1" u="sng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cs-CZ" sz="2800" b="1" u="sng" baseline="-25000">
                <a:solidFill>
                  <a:srgbClr val="FF0000"/>
                </a:solidFill>
                <a:latin typeface="Bookman Old Style" pitchFamily="18" charset="0"/>
              </a:rPr>
              <a:t>AD</a:t>
            </a:r>
            <a:r>
              <a:rPr lang="cs-CZ" sz="2800" b="1" u="sng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533540"/>
            <a:ext cx="871296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smtClean="0"/>
              <a:t>tlak nasycených par (Antoineova rovnice)</a:t>
            </a:r>
          </a:p>
          <a:p>
            <a:pPr algn="just">
              <a:spcBef>
                <a:spcPct val="50000"/>
              </a:spcBef>
            </a:pPr>
            <a:endParaRPr lang="cs-CZ" sz="2400" smtClean="0"/>
          </a:p>
          <a:p>
            <a:pPr algn="just">
              <a:spcBef>
                <a:spcPct val="50000"/>
              </a:spcBef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smtClean="0"/>
              <a:t>parciální tlak vodní páry – psychrometrická rovnice</a:t>
            </a: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smtClean="0"/>
              <a:t>výpočet </a:t>
            </a:r>
            <a:r>
              <a:rPr lang="el-GR" sz="2400"/>
              <a:t>Δ</a:t>
            </a:r>
            <a:r>
              <a:rPr lang="cs-CZ" sz="2400"/>
              <a:t>t</a:t>
            </a:r>
            <a:r>
              <a:rPr lang="cs-CZ" sz="2400" baseline="-25000"/>
              <a:t>AD</a:t>
            </a:r>
            <a:r>
              <a:rPr lang="cs-CZ" sz="2400"/>
              <a:t> </a:t>
            </a:r>
            <a:endParaRPr lang="cs-CZ" sz="2400" dirty="0"/>
          </a:p>
          <a:p>
            <a:pPr algn="just">
              <a:spcBef>
                <a:spcPct val="50000"/>
              </a:spcBef>
            </a:pP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3803596" cy="864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23" y="2996952"/>
            <a:ext cx="3302873" cy="5659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23" y="4643018"/>
            <a:ext cx="4277180" cy="8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Z.potx" id="{1BD4F44E-F71F-4A14-9EF9-FF6613634235}" vid="{496B007D-76DB-4922-86C8-13F7F6C54EC7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945</Words>
  <Application>Microsoft Office PowerPoint</Application>
  <PresentationFormat>Předvádění na obrazovce (4:3)</PresentationFormat>
  <Paragraphs>305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30" baseType="lpstr">
      <vt:lpstr>SimSun-ExtB</vt:lpstr>
      <vt:lpstr>Arial</vt:lpstr>
      <vt:lpstr>Bookman Old Style</vt:lpstr>
      <vt:lpstr>Calibri</vt:lpstr>
      <vt:lpstr>Courier New</vt:lpstr>
      <vt:lpstr>Symbol</vt:lpstr>
      <vt:lpstr>Technika</vt:lpstr>
      <vt:lpstr>Technika Book</vt:lpstr>
      <vt:lpstr>Technika-Bold</vt:lpstr>
      <vt:lpstr>Times New Roman</vt:lpstr>
      <vt:lpstr>Wingdings</vt:lpstr>
      <vt:lpstr>Výchozí návrh</vt:lpstr>
      <vt:lpstr>Motiv Office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krakonosovo</dc:creator>
  <cp:lastModifiedBy>jhr</cp:lastModifiedBy>
  <cp:revision>385</cp:revision>
  <dcterms:created xsi:type="dcterms:W3CDTF">2009-05-15T09:08:01Z</dcterms:created>
  <dcterms:modified xsi:type="dcterms:W3CDTF">2018-03-05T16:08:33Z</dcterms:modified>
</cp:coreProperties>
</file>