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79" r:id="rId2"/>
    <p:sldId id="277" r:id="rId3"/>
    <p:sldId id="260" r:id="rId4"/>
    <p:sldId id="278" r:id="rId5"/>
    <p:sldId id="268" r:id="rId6"/>
    <p:sldId id="261" r:id="rId7"/>
    <p:sldId id="264" r:id="rId8"/>
    <p:sldId id="265" r:id="rId9"/>
    <p:sldId id="266" r:id="rId10"/>
    <p:sldId id="273" r:id="rId11"/>
    <p:sldId id="269" r:id="rId12"/>
    <p:sldId id="274" r:id="rId13"/>
    <p:sldId id="271" r:id="rId14"/>
    <p:sldId id="276" r:id="rId15"/>
    <p:sldId id="280" r:id="rId16"/>
    <p:sldId id="281" r:id="rId17"/>
  </p:sldIdLst>
  <p:sldSz cx="12192000" cy="6858000"/>
  <p:notesSz cx="6858000" cy="9144000"/>
  <p:embeddedFontLst>
    <p:embeddedFont>
      <p:font typeface="Technika-Bold" panose="00000600000000000000" charset="-18"/>
      <p:regular r:id="rId18"/>
    </p:embeddedFont>
    <p:embeddedFont>
      <p:font typeface="SimSun-ExtB" panose="02010609060101010101" pitchFamily="49" charset="-122"/>
      <p:regular r:id="rId19"/>
    </p:embeddedFont>
    <p:embeddedFont>
      <p:font typeface="Tahoma" panose="020B0604030504040204" pitchFamily="34" charset="0"/>
      <p:regular r:id="rId20"/>
      <p:bold r:id="rId21"/>
    </p:embeddedFont>
    <p:embeddedFont>
      <p:font typeface="Technika" panose="020B0604020202020204" charset="-18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9B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76" autoAdjust="0"/>
    <p:restoredTop sz="94660"/>
  </p:normalViewPr>
  <p:slideViewPr>
    <p:cSldViewPr snapToGrid="0">
      <p:cViewPr varScale="1">
        <p:scale>
          <a:sx n="71" d="100"/>
          <a:sy n="71" d="100"/>
        </p:scale>
        <p:origin x="4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1" b="92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64730" y="1800000"/>
            <a:ext cx="10315592" cy="1446663"/>
          </a:xfrm>
        </p:spPr>
        <p:txBody>
          <a:bodyPr anchor="t"/>
          <a:lstStyle>
            <a:lvl1pPr algn="l">
              <a:defRPr lang="cs-CZ" sz="4800" b="1" i="0" u="none" strike="noStrike" kern="4800" baseline="0" smtClean="0">
                <a:solidFill>
                  <a:schemeClr val="bg1"/>
                </a:solidFill>
                <a:latin typeface="Technika-Bold" panose="00000600000000000000" pitchFamily="50" charset="-18"/>
              </a:defRPr>
            </a:lvl1pPr>
          </a:lstStyle>
          <a:p>
            <a:r>
              <a:rPr lang="cs-CZ" sz="4800" b="1" i="0" u="none" strike="noStrike" baseline="0" dirty="0">
                <a:latin typeface="Technika-Bold" panose="00000600000000000000" pitchFamily="50" charset="-18"/>
              </a:rPr>
              <a:t>TITUL PREZENTACE</a:t>
            </a:r>
            <a:br>
              <a:rPr lang="cs-CZ" sz="4800" b="1" i="0" u="none" strike="noStrike" baseline="0" dirty="0">
                <a:latin typeface="Technika-Bold" panose="00000600000000000000" pitchFamily="50" charset="-18"/>
              </a:rPr>
            </a:br>
            <a:r>
              <a:rPr lang="cs-CZ" sz="4800" b="1" i="0" u="none" strike="noStrike" baseline="0" dirty="0">
                <a:latin typeface="Technika-Bold" panose="00000600000000000000" pitchFamily="50" charset="-18"/>
              </a:rPr>
              <a:t>PODTITUL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64728" y="3441731"/>
            <a:ext cx="10315591" cy="1771721"/>
          </a:xfrm>
        </p:spPr>
        <p:txBody>
          <a:bodyPr/>
          <a:lstStyle>
            <a:lvl1pPr marL="0" indent="0" algn="l">
              <a:buNone/>
              <a:defRPr lang="cs-CZ" sz="2400" b="1" i="0" u="none" strike="noStrike" kern="2800" baseline="0" smtClean="0">
                <a:solidFill>
                  <a:schemeClr val="bg1"/>
                </a:solidFill>
                <a:latin typeface="Technika-Bold" panose="00000600000000000000" pitchFamily="50" charset="-18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cs-CZ" dirty="0"/>
              <a:t>NÁZEV FAKULTY A PRACOVIŠTĚ</a:t>
            </a:r>
            <a:r>
              <a:rPr lang="en-US" dirty="0"/>
              <a:t/>
            </a:r>
            <a:br>
              <a:rPr lang="en-US" dirty="0"/>
            </a:br>
            <a:r>
              <a:rPr lang="cs-CZ" dirty="0"/>
              <a:t>AUTOR/TITUL JMÉNO PŘÍJMENÍ</a:t>
            </a:r>
            <a:r>
              <a:rPr lang="en-US" dirty="0"/>
              <a:t/>
            </a:r>
            <a:br>
              <a:rPr lang="en-US" dirty="0"/>
            </a:br>
            <a:r>
              <a:rPr lang="cs-CZ" dirty="0"/>
              <a:t>DATUM</a:t>
            </a:r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5" y="360000"/>
            <a:ext cx="2362577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0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1" b="92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 descr="https://www.email.cz/download/i/J_cdaADwWifiayZrAXd9jpkdWor_gYe_4QlhA3zsTzSB0jpv76wY4UUYT-LRJNvubDBn-to/logo_cvut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360006"/>
            <a:ext cx="2361064" cy="115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464730" y="1800000"/>
            <a:ext cx="10315592" cy="1446663"/>
          </a:xfrm>
        </p:spPr>
        <p:txBody>
          <a:bodyPr anchor="t"/>
          <a:lstStyle>
            <a:lvl1pPr algn="l">
              <a:defRPr lang="cs-CZ" sz="4800" b="1" i="0" u="none" strike="noStrike" kern="4800" baseline="0" smtClean="0">
                <a:solidFill>
                  <a:schemeClr val="tx1"/>
                </a:solidFill>
                <a:latin typeface="Technika-Bold" panose="00000600000000000000" pitchFamily="50" charset="-18"/>
              </a:defRPr>
            </a:lvl1pPr>
          </a:lstStyle>
          <a:p>
            <a:r>
              <a:rPr lang="cs-CZ" sz="4800" b="1" i="0" u="none" strike="noStrike" baseline="0" dirty="0">
                <a:latin typeface="Technika-Bold" panose="00000600000000000000" pitchFamily="50" charset="-18"/>
              </a:rPr>
              <a:t>TITUL PREZENTACE</a:t>
            </a:r>
            <a:br>
              <a:rPr lang="cs-CZ" sz="4800" b="1" i="0" u="none" strike="noStrike" baseline="0" dirty="0">
                <a:latin typeface="Technika-Bold" panose="00000600000000000000" pitchFamily="50" charset="-18"/>
              </a:rPr>
            </a:br>
            <a:r>
              <a:rPr lang="cs-CZ" sz="4800" b="1" i="0" u="none" strike="noStrike" baseline="0" dirty="0">
                <a:latin typeface="Technika-Bold" panose="00000600000000000000" pitchFamily="50" charset="-18"/>
              </a:rPr>
              <a:t>PODTITUL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64728" y="3441731"/>
            <a:ext cx="10315591" cy="1771721"/>
          </a:xfrm>
        </p:spPr>
        <p:txBody>
          <a:bodyPr/>
          <a:lstStyle>
            <a:lvl1pPr marL="0" indent="0" algn="l">
              <a:buNone/>
              <a:defRPr lang="cs-CZ" sz="2400" b="1" i="0" u="none" strike="noStrike" kern="2800" baseline="0" smtClean="0">
                <a:solidFill>
                  <a:schemeClr val="tx1"/>
                </a:solidFill>
                <a:latin typeface="Technika-Bold" panose="00000600000000000000" pitchFamily="50" charset="-18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cs-CZ" dirty="0"/>
              <a:t>NÁZEV FAKULTY A PRACOVIŠTĚ</a:t>
            </a:r>
            <a:r>
              <a:rPr lang="en-US" dirty="0"/>
              <a:t/>
            </a:r>
            <a:br>
              <a:rPr lang="en-US" dirty="0"/>
            </a:br>
            <a:r>
              <a:rPr lang="cs-CZ" dirty="0"/>
              <a:t>AUTOR/TITUL JMÉNO PŘÍJMENÍ</a:t>
            </a:r>
            <a:r>
              <a:rPr lang="en-US" dirty="0"/>
              <a:t/>
            </a:r>
            <a:br>
              <a:rPr lang="en-US" dirty="0"/>
            </a:br>
            <a:r>
              <a:rPr lang="cs-CZ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1057167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62597" y="1800000"/>
            <a:ext cx="10365226" cy="1087934"/>
          </a:xfrm>
        </p:spPr>
        <p:txBody>
          <a:bodyPr anchor="t"/>
          <a:lstStyle>
            <a:lvl1pPr>
              <a:defRPr sz="2800" kern="2800" baseline="0">
                <a:latin typeface="Technika-Bold" panose="00000600000000000000" pitchFamily="50" charset="-18"/>
              </a:defRPr>
            </a:lvl1pPr>
          </a:lstStyle>
          <a:p>
            <a:r>
              <a:rPr lang="cs-CZ" dirty="0"/>
              <a:t>PODTITUL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462594" y="3059766"/>
            <a:ext cx="10365223" cy="3412286"/>
          </a:xfrm>
        </p:spPr>
        <p:txBody>
          <a:bodyPr>
            <a:normAutofit/>
          </a:bodyPr>
          <a:lstStyle>
            <a:lvl1pPr marL="0" indent="0">
              <a:buNone/>
              <a:defRPr sz="2000" kern="3000" baseline="0">
                <a:latin typeface="Technika-Bold" panose="00000600000000000000" pitchFamily="50" charset="-18"/>
              </a:defRPr>
            </a:lvl1pPr>
          </a:lstStyle>
          <a:p>
            <a:pPr lvl="0"/>
            <a:r>
              <a:rPr lang="cs-CZ" dirty="0"/>
              <a:t>VLOŽIT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48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67543" y="1800000"/>
            <a:ext cx="10262129" cy="4702629"/>
          </a:xfrm>
        </p:spPr>
        <p:txBody>
          <a:bodyPr>
            <a:normAutofit/>
          </a:bodyPr>
          <a:lstStyle>
            <a:lvl1pPr marL="0" indent="0">
              <a:buNone/>
              <a:defRPr sz="2000" kern="3000" baseline="0">
                <a:latin typeface="Technika-Bold" panose="00000600000000000000" pitchFamily="50" charset="-18"/>
              </a:defRPr>
            </a:lvl1pPr>
          </a:lstStyle>
          <a:p>
            <a:pPr lvl="0"/>
            <a:r>
              <a:rPr lang="cs-CZ" dirty="0"/>
              <a:t>VLOŽIT OBRÁZEK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199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 userDrawn="1"/>
        </p:nvSpPr>
        <p:spPr>
          <a:xfrm>
            <a:off x="2756854" y="368300"/>
            <a:ext cx="9184943" cy="122848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0000" y="360000"/>
            <a:ext cx="11473200" cy="6138000"/>
          </a:xfrm>
        </p:spPr>
        <p:txBody>
          <a:bodyPr>
            <a:normAutofit/>
          </a:bodyPr>
          <a:lstStyle>
            <a:lvl1pPr marL="0" indent="0" algn="ctr">
              <a:buNone/>
              <a:defRPr sz="2000" kern="3000" baseline="0">
                <a:latin typeface="Technika-Bold" panose="00000600000000000000" pitchFamily="50" charset="-18"/>
              </a:defRPr>
            </a:lvl1pPr>
          </a:lstStyle>
          <a:p>
            <a:pPr lvl="0"/>
            <a:r>
              <a:rPr lang="cs-CZ" dirty="0"/>
              <a:t>VLOŽIT OBRÁZEK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733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 userDrawn="1"/>
        </p:nvSpPr>
        <p:spPr>
          <a:xfrm>
            <a:off x="0" y="1700808"/>
            <a:ext cx="12192000" cy="35523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9" y="60067"/>
            <a:ext cx="7392820" cy="164074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3" y="5888935"/>
            <a:ext cx="1828788" cy="68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067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065092"/>
            <a:ext cx="10363200" cy="1362075"/>
          </a:xfrm>
        </p:spPr>
        <p:txBody>
          <a:bodyPr anchor="t">
            <a:normAutofit/>
          </a:bodyPr>
          <a:lstStyle>
            <a:lvl1pPr algn="l">
              <a:defRPr sz="4800" b="1" cap="all"/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564904"/>
            <a:ext cx="103632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3" y="5888935"/>
            <a:ext cx="1828788" cy="68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71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děkování projek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 userDrawn="1"/>
        </p:nvSpPr>
        <p:spPr>
          <a:xfrm>
            <a:off x="0" y="1700808"/>
            <a:ext cx="12192000" cy="35523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9" y="60067"/>
            <a:ext cx="7392820" cy="1640741"/>
          </a:xfrm>
          <a:prstGeom prst="rect">
            <a:avLst/>
          </a:prstGeom>
        </p:spPr>
      </p:pic>
      <p:sp>
        <p:nvSpPr>
          <p:cNvPr id="11" name="TextovéPole 10"/>
          <p:cNvSpPr txBox="1"/>
          <p:nvPr userDrawn="1"/>
        </p:nvSpPr>
        <p:spPr>
          <a:xfrm>
            <a:off x="527382" y="1892830"/>
            <a:ext cx="11425269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800" b="1" kern="4800" cap="all" smtClean="0">
                <a:solidFill>
                  <a:schemeClr val="bg1"/>
                </a:solidFill>
                <a:latin typeface="Arial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rPr>
              <a:t>Centrum výzkumu nízkouhlíkových energetických technologií </a:t>
            </a:r>
            <a:endParaRPr lang="cs-CZ" sz="4800" b="1" cap="all" dirty="0" smtClean="0">
              <a:solidFill>
                <a:schemeClr val="bg1"/>
              </a:solidFill>
              <a:latin typeface="Arial" panose="020B0604020202020204" pitchFamily="34" charset="0"/>
              <a:ea typeface="SimSun-ExtB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3" y="5888935"/>
            <a:ext cx="1828788" cy="68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54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5713" y="142106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5713" y="2746628"/>
            <a:ext cx="10515600" cy="3944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pic>
        <p:nvPicPr>
          <p:cNvPr id="1026" name="Picture 2" descr="https://www.email.cz/download/i/J_cdaADwWifiayZrAXd9jpkdWor_gYe_4QlhA3zsTzSB0jpv76wY4UUYT-LRJNvubDBn-to/logo_cvut.jp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360006"/>
            <a:ext cx="2361064" cy="115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43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6" r:id="rId2"/>
    <p:sldLayoutId id="2147483674" r:id="rId3"/>
    <p:sldLayoutId id="2147483685" r:id="rId4"/>
    <p:sldLayoutId id="2147483684" r:id="rId5"/>
    <p:sldLayoutId id="2147483687" r:id="rId6"/>
    <p:sldLayoutId id="2147483688" r:id="rId7"/>
    <p:sldLayoutId id="2147483689" r:id="rId8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echnika-Bold" panose="00000600000000000000" pitchFamily="50" charset="-18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175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36540" y="1963169"/>
            <a:ext cx="117022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cs-CZ" sz="4800" b="1" kern="4800" cap="all" dirty="0" err="1" smtClean="0">
                <a:solidFill>
                  <a:prstClr val="white"/>
                </a:solidFill>
                <a:latin typeface="Arial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rPr>
              <a:t>Spoluspalování</a:t>
            </a:r>
            <a:r>
              <a:rPr lang="cs-CZ" sz="4800" b="1" kern="4800" cap="all" dirty="0" smtClean="0">
                <a:solidFill>
                  <a:prstClr val="white"/>
                </a:solidFill>
                <a:latin typeface="Arial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rPr>
              <a:t> uhlí s </a:t>
            </a:r>
            <a:r>
              <a:rPr lang="cs-CZ" sz="4800" b="1" kern="4800" cap="all" dirty="0" err="1" smtClean="0">
                <a:solidFill>
                  <a:prstClr val="white"/>
                </a:solidFill>
                <a:latin typeface="Arial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rPr>
              <a:t>Tap</a:t>
            </a:r>
            <a:endParaRPr lang="cs-CZ" sz="4800" b="1" kern="4800" cap="all" dirty="0" smtClean="0">
              <a:solidFill>
                <a:prstClr val="white"/>
              </a:solidFill>
              <a:latin typeface="Arial" panose="020B0604020202020204" pitchFamily="34" charset="0"/>
              <a:ea typeface="SimSun-ExtB" panose="02010609060101010101" pitchFamily="49" charset="-122"/>
              <a:cs typeface="Arial" panose="020B0604020202020204" pitchFamily="34" charset="0"/>
            </a:endParaRPr>
          </a:p>
          <a:p>
            <a:pPr lvl="0" algn="ctr"/>
            <a:r>
              <a:rPr lang="cs-CZ" sz="4800" b="1" kern="4800" cap="all" dirty="0" smtClean="0">
                <a:solidFill>
                  <a:prstClr val="white"/>
                </a:solidFill>
                <a:latin typeface="Arial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rPr>
              <a:t> jako způsob snižování emisí SO</a:t>
            </a:r>
            <a:r>
              <a:rPr lang="cs-CZ" sz="4800" b="1" kern="4800" cap="all" baseline="-25000" dirty="0" smtClean="0">
                <a:solidFill>
                  <a:prstClr val="white"/>
                </a:solidFill>
                <a:latin typeface="Arial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rPr>
              <a:t>2</a:t>
            </a:r>
            <a:endParaRPr lang="cs-CZ" sz="4800" b="1" cap="all" dirty="0">
              <a:solidFill>
                <a:prstClr val="white"/>
              </a:solidFill>
              <a:latin typeface="Arial" panose="020B0604020202020204" pitchFamily="34" charset="0"/>
              <a:ea typeface="SimSun-ExtB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923461" y="3793730"/>
            <a:ext cx="6328400" cy="11492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2180"/>
            <a:r>
              <a:rPr lang="cs-CZ" sz="1867" b="1" spc="27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Pavel SKOPEC, František HRDLIČKA, Jitka JENÍKOVÁ</a:t>
            </a:r>
            <a:endParaRPr lang="cs-CZ" sz="1867" b="1" spc="2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2180"/>
            <a:r>
              <a:rPr lang="cs-CZ" sz="1867" b="1" spc="27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České vysoké učení technické v Praze</a:t>
            </a:r>
          </a:p>
          <a:p>
            <a:pPr algn="ctr" defTabSz="912180"/>
            <a:r>
              <a:rPr lang="cs-CZ" sz="1867" b="1" kern="2800" spc="27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Fakulta strojní</a:t>
            </a:r>
          </a:p>
          <a:p>
            <a:pPr algn="ctr" defTabSz="912180"/>
            <a:r>
              <a:rPr lang="cs-CZ" sz="1867" b="1" kern="2800" spc="27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Ústav energetiky</a:t>
            </a:r>
            <a:endParaRPr lang="en-US" sz="1867" b="1" kern="2800" spc="2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1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23920" y="414953"/>
            <a:ext cx="7771609" cy="108793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3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Výsledky </a:t>
            </a:r>
            <a:r>
              <a:rPr lang="cs-CZ" sz="31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spoluspalování</a:t>
            </a:r>
            <a:r>
              <a:rPr lang="cs-CZ" sz="3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emise </a:t>
            </a:r>
            <a:r>
              <a:rPr lang="cs-CZ" sz="31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lang="cs-CZ" sz="3100" b="1" baseline="-25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cs-CZ" sz="3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</a:t>
            </a:r>
            <a:endParaRPr lang="en-GB" sz="3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9024910"/>
              </p:ext>
            </p:extLst>
          </p:nvPr>
        </p:nvGraphicFramePr>
        <p:xfrm>
          <a:off x="6091517" y="2122504"/>
          <a:ext cx="5674659" cy="2713356"/>
        </p:xfrm>
        <a:graphic>
          <a:graphicData uri="http://schemas.openxmlformats.org/drawingml/2006/table">
            <a:tbl>
              <a:tblPr firstRow="1" firstCol="1" bandRow="1"/>
              <a:tblGrid>
                <a:gridCol w="1277471"/>
                <a:gridCol w="1398494"/>
                <a:gridCol w="1519518"/>
                <a:gridCol w="1479176"/>
              </a:tblGrid>
              <a:tr h="680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 b="1" i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 [mg/m</a:t>
                      </a:r>
                      <a:r>
                        <a:rPr lang="en-GB" sz="2200" b="1" i="1" baseline="30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en-GB" sz="2200" b="1" i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 b="1" i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</a:t>
                      </a:r>
                      <a:r>
                        <a:rPr lang="en-GB" sz="2200" b="1" i="1" baseline="-25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 </a:t>
                      </a:r>
                      <a:r>
                        <a:rPr lang="en-GB" sz="2200" b="1" i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[mg/m</a:t>
                      </a:r>
                      <a:r>
                        <a:rPr lang="en-GB" sz="2200" b="1" i="1" baseline="30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en-GB" sz="2200" b="1" i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 b="1" i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  <a:r>
                        <a:rPr lang="en-GB" sz="2200" b="1" i="1" baseline="-25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 </a:t>
                      </a:r>
                      <a:endParaRPr lang="cs-CZ" sz="2200" b="1" i="1" baseline="-25000" dirty="0" smtClean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 b="1" i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[%]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4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2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Uhlí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388 ± 76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458 ± 94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14.7 ± 0.8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4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2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Směs</a:t>
                      </a: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I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407 ± 64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463 ± 66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13.9 ± 1.7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4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2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Směs</a:t>
                      </a: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II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402 ± 64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527 ± 82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15.1 ± 1.7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4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2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Směs</a:t>
                      </a: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III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359 ± 71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499 ± 54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14.8 ± 1.2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4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2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Emisní</a:t>
                      </a:r>
                      <a:r>
                        <a:rPr lang="cs-CZ" sz="2200" baseline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limity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2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300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2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2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ovéPole 11"/>
          <p:cNvSpPr txBox="1"/>
          <p:nvPr/>
        </p:nvSpPr>
        <p:spPr>
          <a:xfrm>
            <a:off x="430305" y="2122504"/>
            <a:ext cx="53653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Přísnější EL pro CO nedodržen ani při referenčním spalování uhlí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poměr sek./prim. vzduchu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vyšší přebytek </a:t>
            </a:r>
            <a:r>
              <a:rPr lang="cs-CZ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sp.vzduchu</a:t>
            </a: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nízké </a:t>
            </a:r>
            <a:r>
              <a:rPr lang="cs-CZ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tepl.spalování</a:t>
            </a:r>
            <a:endParaRPr lang="cs-CZ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lang="cs-CZ" sz="2400" baseline="-25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mírně zvýšené – na hraně EL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30305" y="5455477"/>
            <a:ext cx="11093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Dodržení těchto EL na hraně stávající technologie kotle – nutno optimalizovat spalovací proces pro danou směs paliv</a:t>
            </a:r>
          </a:p>
          <a:p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28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23920" y="414953"/>
            <a:ext cx="7220279" cy="1087934"/>
          </a:xfrm>
        </p:spPr>
        <p:txBody>
          <a:bodyPr>
            <a:normAutofit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Výsledky </a:t>
            </a:r>
            <a:r>
              <a:rPr lang="cs-CZ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spoluspalování</a:t>
            </a:r>
            <a:r>
              <a:rPr lang="cs-CZ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emise </a:t>
            </a:r>
            <a:r>
              <a:rPr lang="cs-CZ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TZL</a:t>
            </a:r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5979605"/>
              </p:ext>
            </p:extLst>
          </p:nvPr>
        </p:nvGraphicFramePr>
        <p:xfrm>
          <a:off x="7712005" y="2122504"/>
          <a:ext cx="3789084" cy="2383262"/>
        </p:xfrm>
        <a:graphic>
          <a:graphicData uri="http://schemas.openxmlformats.org/drawingml/2006/table">
            <a:tbl>
              <a:tblPr firstRow="1" firstCol="1" bandRow="1"/>
              <a:tblGrid>
                <a:gridCol w="1798920"/>
                <a:gridCol w="1990164"/>
              </a:tblGrid>
              <a:tr h="680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 b="1" i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TZL [mg/m</a:t>
                      </a:r>
                      <a:r>
                        <a:rPr lang="en-GB" sz="2200" b="1" i="1" baseline="30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en-GB" sz="2200" b="1" i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4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2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Uhlí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6.2 ± 5.9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4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2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Směs</a:t>
                      </a: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I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40.2 ± 47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4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2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Směs</a:t>
                      </a: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II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118 ± 54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4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2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Směs</a:t>
                      </a: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III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154 ± 23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4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2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Emisní</a:t>
                      </a:r>
                      <a:r>
                        <a:rPr lang="cs-CZ" sz="2200" baseline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limit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2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430305" y="2122505"/>
            <a:ext cx="683409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Limity TZL nedodrženy už pro Směs 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TAP – vysoký podíl malých lehkých částic, které se unášejí se spalinami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Možné příčiny: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cs-CZ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příliš vysoká rychlost v ohništi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cs-CZ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jiné fyzikální vlastnosti popelovin a jejich jiný </a:t>
            </a:r>
            <a:r>
              <a:rPr lang="cs-CZ" sz="2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el.statický</a:t>
            </a:r>
            <a:r>
              <a:rPr lang="cs-CZ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potenciál k záchytu v EO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Potenciální problém se zvýšeným zanášením výhřevných ploch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Nutný podrobnější výzkum tohoto problému – analýza velikosti částic, elementární rozbory popelovin</a:t>
            </a:r>
          </a:p>
        </p:txBody>
      </p:sp>
    </p:spTree>
    <p:extLst>
      <p:ext uri="{BB962C8B-B14F-4D97-AF65-F5344CB8AC3E}">
        <p14:creationId xmlns:p14="http://schemas.microsoft.com/office/powerpoint/2010/main" val="302723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23921" y="414953"/>
            <a:ext cx="7153044" cy="1087934"/>
          </a:xfrm>
        </p:spPr>
        <p:txBody>
          <a:bodyPr>
            <a:normAutofit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Výsledky </a:t>
            </a:r>
            <a:r>
              <a:rPr lang="cs-CZ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spoluspalování</a:t>
            </a:r>
            <a:r>
              <a:rPr lang="cs-CZ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emise </a:t>
            </a:r>
            <a:r>
              <a:rPr lang="cs-CZ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HCl</a:t>
            </a:r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7805043"/>
              </p:ext>
            </p:extLst>
          </p:nvPr>
        </p:nvGraphicFramePr>
        <p:xfrm>
          <a:off x="7559605" y="2122504"/>
          <a:ext cx="3789084" cy="2383262"/>
        </p:xfrm>
        <a:graphic>
          <a:graphicData uri="http://schemas.openxmlformats.org/drawingml/2006/table">
            <a:tbl>
              <a:tblPr firstRow="1" firstCol="1" bandRow="1"/>
              <a:tblGrid>
                <a:gridCol w="1798920"/>
                <a:gridCol w="1990164"/>
              </a:tblGrid>
              <a:tr h="680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 b="1" i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HCl</a:t>
                      </a:r>
                      <a:r>
                        <a:rPr lang="en-GB" sz="2200" b="1" i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[mg/m</a:t>
                      </a:r>
                      <a:r>
                        <a:rPr lang="en-GB" sz="2200" b="1" i="1" baseline="30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en-GB" sz="2200" b="1" i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4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2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Uhlí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6.4 ± 3.4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4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2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Směs</a:t>
                      </a: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I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18.2 ± 10.5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4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2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Směs</a:t>
                      </a: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II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17.6 ±17.7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4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2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Směs</a:t>
                      </a: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III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30.8 ± 23.1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4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2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Emisní</a:t>
                      </a:r>
                      <a:r>
                        <a:rPr lang="cs-CZ" sz="2200" baseline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limit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2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430304" y="2122504"/>
            <a:ext cx="69356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Zvýšené emise </a:t>
            </a:r>
            <a:r>
              <a:rPr lang="cs-CZ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HCl</a:t>
            </a: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nebezpečí z hlediska koroze kotle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Dáno vyšším obsahem chloru v TAP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Zvýšený podíl </a:t>
            </a:r>
            <a:r>
              <a:rPr lang="cs-CZ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HCl</a:t>
            </a: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ovšem nemusí znamenat výrazné problémy s korozí – záleží na konkrétních lokálních podmínkách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Nutná podrobnější analýza tohoto problému</a:t>
            </a:r>
          </a:p>
        </p:txBody>
      </p:sp>
    </p:spTree>
    <p:extLst>
      <p:ext uri="{BB962C8B-B14F-4D97-AF65-F5344CB8AC3E}">
        <p14:creationId xmlns:p14="http://schemas.microsoft.com/office/powerpoint/2010/main" val="351188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23921" y="414953"/>
            <a:ext cx="6242568" cy="1087934"/>
          </a:xfrm>
        </p:spPr>
        <p:txBody>
          <a:bodyPr>
            <a:normAutofit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Potenciální technické problémy</a:t>
            </a:r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045159"/>
              </p:ext>
            </p:extLst>
          </p:nvPr>
        </p:nvGraphicFramePr>
        <p:xfrm>
          <a:off x="3112992" y="4525421"/>
          <a:ext cx="5811669" cy="2011680"/>
        </p:xfrm>
        <a:graphic>
          <a:graphicData uri="http://schemas.openxmlformats.org/drawingml/2006/table">
            <a:tbl>
              <a:tblPr firstRow="1" firstCol="1" bandRow="1"/>
              <a:tblGrid>
                <a:gridCol w="1429548"/>
                <a:gridCol w="957591"/>
                <a:gridCol w="1264432"/>
                <a:gridCol w="2160098"/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200" b="1" i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Poměr</a:t>
                      </a:r>
                      <a:r>
                        <a:rPr lang="en-GB" sz="2200" b="1" i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2200" b="1" i="1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tep</a:t>
                      </a:r>
                      <a:r>
                        <a:rPr lang="cs-CZ" sz="2200" b="1" i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r>
                        <a:rPr lang="cs-CZ" sz="2200" b="1" i="1" baseline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2200" b="1" i="1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přík</a:t>
                      </a:r>
                      <a:r>
                        <a:rPr lang="cs-CZ" sz="2200" b="1" i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r>
                        <a:rPr lang="en-GB" sz="2200" b="1" i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2200" b="1" i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Uhlí</a:t>
                      </a:r>
                      <a:r>
                        <a:rPr lang="en-GB" sz="2200" b="1" i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/TAP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200" b="1" i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Měrný</a:t>
                      </a:r>
                      <a:r>
                        <a:rPr lang="en-GB" sz="2200" b="1" i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2200" b="1" i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objem</a:t>
                      </a:r>
                      <a:r>
                        <a:rPr lang="en-GB" sz="2200" b="1" i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[</a:t>
                      </a:r>
                      <a:r>
                        <a:rPr lang="en-GB" sz="2200" b="1" i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</a:t>
                      </a:r>
                      <a:r>
                        <a:rPr lang="en-GB" sz="2200" b="1" i="1" baseline="300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en-GB" sz="2200" b="1" i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</a:t>
                      </a:r>
                      <a:r>
                        <a:rPr lang="cs-CZ" sz="2200" b="1" i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</a:t>
                      </a:r>
                      <a:r>
                        <a:rPr lang="en-GB" sz="2200" b="1" i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Uhlí</a:t>
                      </a:r>
                      <a:endParaRPr lang="cs-CZ" sz="22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cs-CZ" sz="22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1.39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Směs I</a:t>
                      </a:r>
                      <a:endParaRPr lang="cs-CZ" sz="22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endParaRPr lang="cs-CZ" sz="22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endParaRPr lang="cs-CZ" sz="22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1.68</a:t>
                      </a:r>
                      <a:endParaRPr lang="cs-CZ" sz="22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Směs II</a:t>
                      </a:r>
                      <a:endParaRPr lang="cs-CZ" sz="22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75</a:t>
                      </a:r>
                      <a:endParaRPr lang="cs-CZ" sz="22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</a:t>
                      </a:r>
                      <a:endParaRPr lang="cs-CZ" sz="22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2.14</a:t>
                      </a:r>
                      <a:endParaRPr lang="cs-CZ" sz="22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Směs III</a:t>
                      </a:r>
                      <a:endParaRPr lang="cs-CZ" sz="22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</a:t>
                      </a:r>
                      <a:endParaRPr lang="cs-CZ" sz="22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2.63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640002" y="1918077"/>
            <a:ext cx="108975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Rozdílné fyzikální vlastnosti paliv –rozdíl v měrném objemu (1,4 / 5 [m</a:t>
            </a:r>
            <a:r>
              <a:rPr lang="cs-CZ" sz="24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/t])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Snížená kapacita skládky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Zajištění proti odvanutí lehkých drobných částic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Snížená kapacita denních zásobníků paliva – vyšší nároky na obsluhu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Dopravní (objemová) kapacita palivové trasy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Pohazování paliva na rošt</a:t>
            </a:r>
          </a:p>
        </p:txBody>
      </p:sp>
    </p:spTree>
    <p:extLst>
      <p:ext uri="{BB962C8B-B14F-4D97-AF65-F5344CB8AC3E}">
        <p14:creationId xmlns:p14="http://schemas.microsoft.com/office/powerpoint/2010/main" val="85866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23921" y="414953"/>
            <a:ext cx="6242568" cy="1087934"/>
          </a:xfrm>
        </p:spPr>
        <p:txBody>
          <a:bodyPr>
            <a:normAutofit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Závěr</a:t>
            </a:r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1194" y="1865966"/>
            <a:ext cx="11364406" cy="453483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Spoluspalováním</a:t>
            </a: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TAP lze dosáhnout snížení emisí SO</a:t>
            </a:r>
            <a:r>
              <a:rPr lang="cs-CZ" sz="2400" baseline="-25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pod stanovený 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 kotle o výkonu od 5 do 20 MW se jeví jako optimální varianta snížení SO</a:t>
            </a:r>
            <a:r>
              <a:rPr lang="cs-CZ" sz="2400" baseline="-25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cs-CZ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Nutné dodržet i ostatní 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Největší problémy zaznamenány s enormním zvýšením TZL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Zvýšené nároky na skladování a manipulaci s TAP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Využití TAP posuzovat vždy individuálně</a:t>
            </a:r>
          </a:p>
          <a:p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29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1679509" y="2468893"/>
            <a:ext cx="8928992" cy="960107"/>
          </a:xfrm>
          <a:solidFill>
            <a:schemeClr val="bg1">
              <a:lumMod val="95000"/>
              <a:alpha val="66000"/>
            </a:schemeClr>
          </a:solidFill>
        </p:spPr>
        <p:txBody>
          <a:bodyPr>
            <a:noAutofit/>
          </a:bodyPr>
          <a:lstStyle/>
          <a:p>
            <a:pPr lvl="0"/>
            <a:r>
              <a:rPr lang="cs-CZ" spc="667" dirty="0">
                <a:solidFill>
                  <a:srgbClr val="0070C0"/>
                </a:solidFill>
              </a:rPr>
              <a:t>Děkuji za pozornost</a:t>
            </a:r>
            <a:endParaRPr lang="cs-CZ" spc="667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5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23393" y="4197086"/>
            <a:ext cx="9128100" cy="8619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2180"/>
            <a:r>
              <a:rPr lang="cs-CZ" sz="1867" spc="2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ČESKÉ VYSOKÉ UČENÍ TECHNICKÉ V PRAZE</a:t>
            </a:r>
            <a:r>
              <a:rPr lang="en-US" sz="1867" spc="2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67" spc="2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867" spc="2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FAKULTA STROJNÍ</a:t>
            </a:r>
            <a:r>
              <a:rPr lang="en-US" sz="1867" spc="2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67" spc="2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67" spc="2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</a:t>
            </a:r>
            <a:r>
              <a:rPr lang="cs-CZ" sz="1867" spc="2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1867" spc="2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cs-CZ" sz="1867" spc="2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reg. číslo</a:t>
            </a:r>
            <a:r>
              <a:rPr lang="en-US" sz="1867" spc="2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CZ.02.1.01/0.0/0.0/16_019/0000753</a:t>
            </a:r>
            <a:endParaRPr lang="en-US" sz="1867" b="1" kern="2800" spc="2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85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23921" y="414953"/>
            <a:ext cx="6242568" cy="1087934"/>
          </a:xfrm>
        </p:spPr>
        <p:txBody>
          <a:bodyPr>
            <a:normAutofit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Úvod</a:t>
            </a:r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584200" y="1804894"/>
            <a:ext cx="1127610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současné době téměř 40% domácností vytápěno systémem CZT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Polovina dodaného tepla pochází ze spalování uhlí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Uhelné kotle čelí razantnímu zpřísnění emisních požadavků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Tento příspěvek se zabývá jednou z možností snížení emisí SO</a:t>
            </a:r>
            <a:r>
              <a:rPr lang="cs-CZ" sz="2800" baseline="-25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cs-CZ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roštového uhelného kotle spadající do výkonové kategorie tzv. střední zdrojů (tepelný příkon 5 – 50 MW)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77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23921" y="414953"/>
            <a:ext cx="6574820" cy="1087934"/>
          </a:xfrm>
        </p:spPr>
        <p:txBody>
          <a:bodyPr>
            <a:normAutofit/>
          </a:bodyPr>
          <a:lstStyle/>
          <a:p>
            <a:r>
              <a:rPr lang="cs-CZ" sz="3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Specifické emisní požadavky pro zdroje 5 – 50 MW</a:t>
            </a:r>
            <a:endParaRPr lang="en-GB" sz="3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4073766"/>
              </p:ext>
            </p:extLst>
          </p:nvPr>
        </p:nvGraphicFramePr>
        <p:xfrm>
          <a:off x="753036" y="1605134"/>
          <a:ext cx="10932458" cy="5252866"/>
        </p:xfrm>
        <a:graphic>
          <a:graphicData uri="http://schemas.openxmlformats.org/drawingml/2006/table">
            <a:tbl>
              <a:tblPr firstRow="1" firstCol="1" bandRow="1"/>
              <a:tblGrid>
                <a:gridCol w="2022936"/>
                <a:gridCol w="2629745"/>
                <a:gridCol w="1694330"/>
                <a:gridCol w="933905"/>
                <a:gridCol w="822328"/>
                <a:gridCol w="1325573"/>
                <a:gridCol w="1503641"/>
              </a:tblGrid>
              <a:tr h="155411">
                <a:tc>
                  <a:txBody>
                    <a:bodyPr/>
                    <a:lstStyle/>
                    <a:p>
                      <a:pPr algn="just"/>
                      <a:r>
                        <a:rPr lang="en-GB" sz="1600" b="1" i="1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Platnost</a:t>
                      </a:r>
                      <a:endParaRPr lang="cs-CZ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 b="1" i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cs-CZ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 b="1" i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Palivo</a:t>
                      </a:r>
                      <a:endParaRPr lang="cs-CZ" sz="16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 b="1" i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SO</a:t>
                      </a:r>
                      <a:r>
                        <a:rPr lang="en-GB" sz="1600" b="1" i="1" baseline="-25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cs-CZ" sz="16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 b="1" i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</a:t>
                      </a:r>
                      <a:r>
                        <a:rPr lang="en-GB" sz="1600" b="1" i="1" baseline="-25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</a:t>
                      </a:r>
                      <a:endParaRPr lang="cs-CZ" sz="16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 b="1" i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TZL</a:t>
                      </a:r>
                      <a:endParaRPr lang="cs-CZ" sz="16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 b="1" i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</a:t>
                      </a:r>
                      <a:endParaRPr lang="cs-CZ" sz="16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9876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do 31.12.2017</a:t>
                      </a:r>
                      <a:endParaRPr lang="cs-CZ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cs-CZ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Pevné</a:t>
                      </a: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palivo</a:t>
                      </a:r>
                      <a:endParaRPr lang="cs-CZ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2500</a:t>
                      </a:r>
                      <a:endParaRPr lang="cs-CZ" sz="1600" dirty="0" smtClean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1500 </a:t>
                      </a:r>
                      <a:r>
                        <a:rPr lang="en-GB" sz="1600" baseline="30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1)</a:t>
                      </a:r>
                      <a:endParaRPr lang="cs-CZ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650</a:t>
                      </a:r>
                      <a:endParaRPr lang="cs-CZ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 </a:t>
                      </a:r>
                      <a:r>
                        <a:rPr lang="en-GB" sz="1600" baseline="30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1)</a:t>
                      </a:r>
                      <a:endParaRPr lang="cs-CZ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150</a:t>
                      </a:r>
                      <a:endParaRPr lang="cs-CZ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 </a:t>
                      </a:r>
                      <a:r>
                        <a:rPr lang="en-GB" sz="1600" baseline="300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1)</a:t>
                      </a:r>
                      <a:r>
                        <a:rPr lang="cs-CZ" sz="16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 2</a:t>
                      </a:r>
                      <a:r>
                        <a:rPr lang="en-GB" sz="16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 </a:t>
                      </a:r>
                      <a:r>
                        <a:rPr lang="en-GB" sz="1600" baseline="30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2)</a:t>
                      </a:r>
                      <a:endParaRPr lang="cs-CZ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400</a:t>
                      </a:r>
                      <a:endParaRPr lang="cs-CZ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300 </a:t>
                      </a:r>
                      <a:r>
                        <a:rPr lang="en-GB" sz="1600" baseline="30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r>
                        <a:rPr lang="en-GB" sz="1600" baseline="300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r>
                        <a:rPr lang="cs-CZ" sz="1600" baseline="300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cs-CZ" sz="1600" baseline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 </a:t>
                      </a:r>
                      <a:r>
                        <a:rPr lang="en-GB" sz="16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650 </a:t>
                      </a:r>
                      <a:r>
                        <a:rPr lang="en-GB" sz="1600" baseline="30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2)</a:t>
                      </a:r>
                      <a:endParaRPr lang="cs-CZ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6870">
                <a:tc rowSpan="2"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1.1.2018 – 19.12.2018</a:t>
                      </a:r>
                      <a:endParaRPr lang="cs-CZ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600" baseline="30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cs-CZ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Zdroje</a:t>
                      </a: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uvedené</a:t>
                      </a: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do </a:t>
                      </a:r>
                      <a:r>
                        <a:rPr lang="en-GB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provozu</a:t>
                      </a: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do 1.9.2014</a:t>
                      </a:r>
                      <a:endParaRPr lang="cs-CZ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Pevné</a:t>
                      </a: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palivo</a:t>
                      </a:r>
                      <a:endParaRPr lang="cs-CZ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2500</a:t>
                      </a:r>
                      <a:endParaRPr lang="cs-CZ" sz="16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1500 </a:t>
                      </a:r>
                      <a:r>
                        <a:rPr lang="en-GB" sz="1600" baseline="30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1)</a:t>
                      </a:r>
                      <a:endParaRPr lang="cs-CZ" sz="16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650</a:t>
                      </a:r>
                      <a:endParaRPr lang="cs-CZ" sz="16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 </a:t>
                      </a:r>
                      <a:r>
                        <a:rPr lang="en-GB" sz="1600" baseline="30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1)</a:t>
                      </a:r>
                      <a:endParaRPr lang="cs-CZ" sz="16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150</a:t>
                      </a:r>
                      <a:endParaRPr lang="cs-CZ" sz="16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 </a:t>
                      </a:r>
                      <a:r>
                        <a:rPr lang="en-GB" sz="1600" baseline="30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1)</a:t>
                      </a:r>
                      <a:endParaRPr lang="cs-CZ" sz="16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400</a:t>
                      </a:r>
                      <a:endParaRPr lang="cs-CZ" sz="16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300 </a:t>
                      </a:r>
                      <a:r>
                        <a:rPr lang="en-GB" sz="1600" baseline="30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1)</a:t>
                      </a:r>
                      <a:endParaRPr lang="cs-CZ" sz="16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687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Zdroje</a:t>
                      </a: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uvedené</a:t>
                      </a: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do </a:t>
                      </a:r>
                      <a:r>
                        <a:rPr lang="en-GB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provozu</a:t>
                      </a: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cs-CZ" sz="16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</a:t>
                      </a:r>
                      <a:r>
                        <a:rPr lang="en-GB" sz="16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1.9.2014</a:t>
                      </a:r>
                      <a:endParaRPr lang="cs-CZ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Pevné</a:t>
                      </a: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palivo</a:t>
                      </a:r>
                      <a:endParaRPr lang="cs-CZ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1500 </a:t>
                      </a:r>
                      <a:r>
                        <a:rPr lang="en-GB" sz="1600" baseline="30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3)</a:t>
                      </a:r>
                      <a:endParaRPr lang="cs-CZ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</a:t>
                      </a:r>
                      <a:endParaRPr lang="cs-CZ" sz="16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</a:t>
                      </a:r>
                      <a:endParaRPr lang="cs-CZ" sz="16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300</a:t>
                      </a:r>
                      <a:endParaRPr lang="cs-CZ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 </a:t>
                      </a:r>
                      <a:r>
                        <a:rPr lang="en-GB" sz="1600" baseline="30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4)</a:t>
                      </a:r>
                      <a:endParaRPr lang="cs-CZ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6870">
                <a:tc rowSpan="2"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20.12.2018 – 31.12.2024</a:t>
                      </a:r>
                      <a:endParaRPr lang="cs-CZ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cs-CZ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Zdroje</a:t>
                      </a: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uvedené</a:t>
                      </a: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do </a:t>
                      </a:r>
                      <a:r>
                        <a:rPr lang="en-GB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provozu</a:t>
                      </a: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do </a:t>
                      </a:r>
                      <a:r>
                        <a:rPr lang="en-GB" sz="16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cs-CZ" sz="16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r>
                        <a:rPr lang="en-GB" sz="16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.12.2018</a:t>
                      </a:r>
                      <a:endParaRPr lang="cs-CZ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Pevné</a:t>
                      </a: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palivo</a:t>
                      </a:r>
                      <a:endParaRPr lang="cs-CZ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1500 </a:t>
                      </a:r>
                      <a:r>
                        <a:rPr lang="en-GB" sz="1600" baseline="30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3)</a:t>
                      </a:r>
                      <a:endParaRPr lang="cs-CZ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</a:t>
                      </a:r>
                      <a:endParaRPr lang="cs-CZ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</a:t>
                      </a:r>
                      <a:endParaRPr lang="cs-CZ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300</a:t>
                      </a:r>
                      <a:endParaRPr lang="cs-CZ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 </a:t>
                      </a:r>
                      <a:r>
                        <a:rPr lang="en-GB" sz="1600" baseline="30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4)</a:t>
                      </a:r>
                      <a:endParaRPr lang="cs-CZ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1082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Zdroje</a:t>
                      </a: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uvedené</a:t>
                      </a: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do </a:t>
                      </a:r>
                      <a:r>
                        <a:rPr lang="en-GB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provozu</a:t>
                      </a: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</a:t>
                      </a: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20.12.2018</a:t>
                      </a:r>
                      <a:endParaRPr lang="cs-CZ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Pevné</a:t>
                      </a: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palivo</a:t>
                      </a: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vyjma</a:t>
                      </a: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biomasy</a:t>
                      </a:r>
                      <a:endParaRPr lang="cs-CZ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400</a:t>
                      </a:r>
                      <a:endParaRPr lang="cs-CZ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300</a:t>
                      </a:r>
                      <a:endParaRPr lang="cs-CZ" sz="16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 </a:t>
                      </a:r>
                      <a:r>
                        <a:rPr lang="en-GB" sz="1600" baseline="300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5)</a:t>
                      </a:r>
                      <a:endParaRPr lang="cs-CZ" sz="16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300</a:t>
                      </a:r>
                      <a:endParaRPr lang="cs-CZ" sz="16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901">
                <a:tc rowSpan="2"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Od</a:t>
                      </a:r>
                      <a:r>
                        <a:rPr lang="cs-CZ" sz="16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16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1.1.2025</a:t>
                      </a:r>
                      <a:endParaRPr lang="cs-CZ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cs-CZ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Zdroje</a:t>
                      </a: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uvedené</a:t>
                      </a: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do </a:t>
                      </a:r>
                      <a:r>
                        <a:rPr lang="en-GB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provozu</a:t>
                      </a: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do </a:t>
                      </a:r>
                      <a:r>
                        <a:rPr lang="en-GB" sz="16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cs-CZ" sz="16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r>
                        <a:rPr lang="en-GB" sz="16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.12.2018</a:t>
                      </a:r>
                      <a:endParaRPr lang="cs-CZ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Pevné</a:t>
                      </a: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palivo</a:t>
                      </a: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vyjma</a:t>
                      </a: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biomasy</a:t>
                      </a:r>
                      <a:endParaRPr lang="cs-CZ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1100</a:t>
                      </a:r>
                      <a:r>
                        <a:rPr lang="en-GB" sz="1600" baseline="300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6)</a:t>
                      </a:r>
                      <a:endParaRPr lang="cs-CZ" sz="1600" dirty="0" smtClean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just">
                        <a:lnSpc>
                          <a:spcPts val="1500"/>
                        </a:lnSpc>
                        <a:spcAft>
                          <a:spcPts val="600"/>
                        </a:spcAft>
                      </a:pPr>
                      <a:r>
                        <a:rPr lang="en-GB" sz="16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400</a:t>
                      </a:r>
                      <a:endParaRPr lang="cs-CZ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</a:t>
                      </a:r>
                      <a:endParaRPr lang="cs-CZ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</a:t>
                      </a:r>
                      <a:endParaRPr lang="cs-CZ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300</a:t>
                      </a:r>
                      <a:endParaRPr lang="cs-CZ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82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Zdroje</a:t>
                      </a: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uvedené</a:t>
                      </a: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do </a:t>
                      </a:r>
                      <a:r>
                        <a:rPr lang="en-GB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provozu</a:t>
                      </a: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</a:t>
                      </a: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20.12.2018</a:t>
                      </a:r>
                      <a:endParaRPr lang="cs-CZ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Pevné</a:t>
                      </a: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palivo</a:t>
                      </a: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vyjma</a:t>
                      </a: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biomasy</a:t>
                      </a:r>
                      <a:endParaRPr lang="cs-CZ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400</a:t>
                      </a:r>
                      <a:endParaRPr lang="cs-CZ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300</a:t>
                      </a:r>
                      <a:endParaRPr lang="cs-CZ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 </a:t>
                      </a:r>
                      <a:r>
                        <a:rPr lang="en-GB" sz="1600" baseline="30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5)</a:t>
                      </a:r>
                      <a:endParaRPr lang="cs-CZ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300</a:t>
                      </a:r>
                      <a:endParaRPr lang="cs-CZ" sz="16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4470">
                <a:tc gridSpan="7">
                  <a:txBody>
                    <a:bodyPr/>
                    <a:lstStyle/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600"/>
                        </a:spcAft>
                        <a:buSzPts val="1000"/>
                        <a:buFont typeface="+mj-lt"/>
                        <a:buAutoNum type="arabicParenR"/>
                      </a:pPr>
                      <a:r>
                        <a:rPr lang="en-US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Vztahuje</a:t>
                      </a: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se </a:t>
                      </a:r>
                      <a:r>
                        <a:rPr lang="en-US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na</a:t>
                      </a: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spalovací</a:t>
                      </a: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stacionární</a:t>
                      </a: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zdroje</a:t>
                      </a: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s </a:t>
                      </a:r>
                      <a:r>
                        <a:rPr lang="en-US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fluidním</a:t>
                      </a: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100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ložem</a:t>
                      </a:r>
                      <a:r>
                        <a:rPr lang="en-US" sz="11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endParaRPr lang="cs-CZ" sz="1100" dirty="0" smtClean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600"/>
                        </a:spcAft>
                        <a:buSzPts val="1000"/>
                        <a:buFont typeface="+mj-lt"/>
                        <a:buAutoNum type="arabicParenR"/>
                      </a:pPr>
                      <a:r>
                        <a:rPr lang="en-US" sz="1100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Vztahuje</a:t>
                      </a:r>
                      <a:r>
                        <a:rPr lang="en-US" sz="11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 </a:t>
                      </a:r>
                      <a:r>
                        <a:rPr lang="en-US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na</a:t>
                      </a: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spalování</a:t>
                      </a: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biomasy</a:t>
                      </a: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pro </a:t>
                      </a:r>
                      <a:r>
                        <a:rPr lang="en-US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spalování</a:t>
                      </a: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ve</a:t>
                      </a: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stacionárních</a:t>
                      </a: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zdrojích</a:t>
                      </a: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endParaRPr lang="cs-CZ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600"/>
                        </a:spcAft>
                        <a:buSzPts val="1000"/>
                        <a:buFont typeface="+mj-lt"/>
                        <a:buAutoNum type="arabicParenR"/>
                      </a:pP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Na </a:t>
                      </a:r>
                      <a:r>
                        <a:rPr lang="en-US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spalovací</a:t>
                      </a: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stacionární</a:t>
                      </a: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zdroje</a:t>
                      </a: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spalující</a:t>
                      </a: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hnědé</a:t>
                      </a: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uhlí</a:t>
                      </a: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en-US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provozované</a:t>
                      </a: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nejvýše</a:t>
                      </a: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3200 </a:t>
                      </a:r>
                      <a:r>
                        <a:rPr lang="en-US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provozních</a:t>
                      </a: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hodin</a:t>
                      </a: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ročně</a:t>
                      </a: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se </a:t>
                      </a:r>
                      <a:r>
                        <a:rPr lang="en-US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vztahuje</a:t>
                      </a: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specifický</a:t>
                      </a: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emisní</a:t>
                      </a: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limit 2000 mg/m</a:t>
                      </a:r>
                      <a:r>
                        <a:rPr lang="en-US" sz="1100" baseline="30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endParaRPr lang="cs-CZ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+mj-lt"/>
                        <a:buAutoNum type="arabicParenR"/>
                      </a:pPr>
                      <a:r>
                        <a:rPr lang="cs-CZ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Platí v případě spalování biomasy ve stacionárních zdrojích s výjimkou spalování výlisků z biomasy</a:t>
                      </a:r>
                      <a:r>
                        <a:rPr lang="cs-CZ" sz="11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endParaRPr lang="cs-CZ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SzPts val="1000"/>
                        <a:buFont typeface="+mj-lt"/>
                        <a:buAutoNum type="arabicParenR"/>
                      </a:pP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 </a:t>
                      </a:r>
                      <a:r>
                        <a:rPr lang="en-US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případě</a:t>
                      </a: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spalovacích</a:t>
                      </a: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stacionárních</a:t>
                      </a: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zdrojů</a:t>
                      </a: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o </a:t>
                      </a:r>
                      <a:r>
                        <a:rPr lang="en-US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celkovém</a:t>
                      </a: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jmenovitém</a:t>
                      </a: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tepelném</a:t>
                      </a: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příkonu</a:t>
                      </a: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do 20 MW </a:t>
                      </a:r>
                      <a:r>
                        <a:rPr lang="en-US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včetně</a:t>
                      </a: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platí</a:t>
                      </a: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emisní</a:t>
                      </a: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limit 30 mg/m</a:t>
                      </a:r>
                      <a:r>
                        <a:rPr lang="en-US" sz="1100" baseline="30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endParaRPr lang="cs-CZ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600"/>
                        </a:spcAft>
                        <a:buSzPts val="1000"/>
                        <a:buFont typeface="+mj-lt"/>
                        <a:buAutoNum type="arabicParenR"/>
                      </a:pP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 </a:t>
                      </a:r>
                      <a:r>
                        <a:rPr lang="en-US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stacionární</a:t>
                      </a: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zdroje</a:t>
                      </a: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o </a:t>
                      </a:r>
                      <a:r>
                        <a:rPr lang="en-US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jmenovitém</a:t>
                      </a: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tepelném</a:t>
                      </a: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příkonu</a:t>
                      </a:r>
                      <a:r>
                        <a:rPr lang="en-US" sz="1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20 MW a </a:t>
                      </a:r>
                      <a:r>
                        <a:rPr lang="en-US" sz="1100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nižším</a:t>
                      </a:r>
                      <a:r>
                        <a:rPr lang="cs-CZ" sz="11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endParaRPr lang="cs-CZ" sz="1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455" marR="4445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838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23921" y="414953"/>
            <a:ext cx="6242568" cy="1087934"/>
          </a:xfrm>
        </p:spPr>
        <p:txBody>
          <a:bodyPr>
            <a:normAutofit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Možnosti snižování emisí SO</a:t>
            </a:r>
            <a:r>
              <a:rPr lang="cs-CZ" b="1" baseline="-25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611094" y="2248647"/>
            <a:ext cx="11176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Odsiřování uhlí – nepoužívá 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Odsiřování spalin – mokrá vápencová vypírka, polosuchá metoda</a:t>
            </a:r>
          </a:p>
          <a:p>
            <a:pPr lvl="1"/>
            <a:r>
              <a:rPr lang="cs-CZ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velká investice, drahý provoz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Suchá aditivní metoda odsiřování – nejsou vhodné podmínky – pro fluidní kotle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Přidání jiných typů aditiv (soda apod.)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Spalování nízko sirnatých paliv</a:t>
            </a:r>
            <a:endParaRPr lang="en-GB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78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23921" y="414953"/>
            <a:ext cx="6242568" cy="1087934"/>
          </a:xfrm>
        </p:spPr>
        <p:txBody>
          <a:bodyPr>
            <a:normAutofit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Tuhé alternativní palivo TAP</a:t>
            </a:r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584200" y="1778000"/>
            <a:ext cx="11176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Pochází z odpadů neklasifikovaných jako nebezpečné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Vyrobeno podrcením z výrobků – předmětů, které ukončily svou životnost a staly se odpadem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Složení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 </a:t>
            </a:r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80% </a:t>
            </a:r>
            <a:r>
              <a:rPr lang="cs-CZ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autotextil</a:t>
            </a:r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20% </a:t>
            </a:r>
            <a:r>
              <a:rPr lang="cs-CZ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sklolaminát </a:t>
            </a:r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 kartonovou výplní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10% </a:t>
            </a:r>
            <a:r>
              <a:rPr lang="cs-CZ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gumové hadice a gumový granulát </a:t>
            </a:r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10% skartace písemností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10% plastové obaly pro </a:t>
            </a:r>
            <a:r>
              <a:rPr lang="cs-CZ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potravinářství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10% </a:t>
            </a:r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plastové díly </a:t>
            </a:r>
            <a:r>
              <a:rPr lang="cs-CZ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 automobilový průmysl, </a:t>
            </a:r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igelity</a:t>
            </a:r>
            <a:r>
              <a:rPr lang="cs-CZ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cs-CZ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10% ostatní</a:t>
            </a:r>
            <a:endParaRPr lang="en-GB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57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05508" y="388059"/>
            <a:ext cx="7050433" cy="1087934"/>
          </a:xfrm>
        </p:spPr>
        <p:txBody>
          <a:bodyPr>
            <a:normAutofit/>
          </a:bodyPr>
          <a:lstStyle/>
          <a:p>
            <a:r>
              <a:rPr lang="cs-CZ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cs-CZ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Popis spalovacího zařízení</a:t>
            </a:r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5109105"/>
              </p:ext>
            </p:extLst>
          </p:nvPr>
        </p:nvGraphicFramePr>
        <p:xfrm>
          <a:off x="7360640" y="4482810"/>
          <a:ext cx="3778378" cy="1839162"/>
        </p:xfrm>
        <a:graphic>
          <a:graphicData uri="http://schemas.openxmlformats.org/drawingml/2006/table">
            <a:tbl>
              <a:tblPr firstRow="1" firstCol="1" bandRow="1"/>
              <a:tblGrid>
                <a:gridCol w="2474405"/>
                <a:gridCol w="1303973"/>
              </a:tblGrid>
              <a:tr h="286047">
                <a:tc>
                  <a:txBody>
                    <a:bodyPr/>
                    <a:lstStyle/>
                    <a:p>
                      <a:pPr algn="just"/>
                      <a:r>
                        <a:rPr lang="en-GB" sz="2000" b="1" i="1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Parametr</a:t>
                      </a:r>
                      <a:endParaRPr lang="cs-CZ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2000" b="1" i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Hodnota</a:t>
                      </a:r>
                      <a:endParaRPr lang="cs-CZ" sz="24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047">
                <a:tc>
                  <a:txBody>
                    <a:bodyPr/>
                    <a:lstStyle/>
                    <a:p>
                      <a:pPr algn="just"/>
                      <a:r>
                        <a:rPr lang="en-GB" sz="20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Parní</a:t>
                      </a: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výkon</a:t>
                      </a: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[t/h]</a:t>
                      </a:r>
                      <a:endParaRPr lang="cs-CZ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2000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r>
                        <a:rPr lang="cs-CZ" sz="2000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</a:t>
                      </a:r>
                      <a:r>
                        <a:rPr lang="en-GB" sz="2000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cs-CZ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162">
                <a:tc>
                  <a:txBody>
                    <a:bodyPr/>
                    <a:lstStyle/>
                    <a:p>
                      <a:pPr algn="just"/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Tepelný výkon [kW]</a:t>
                      </a:r>
                      <a:endParaRPr lang="cs-CZ" sz="24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4 266</a:t>
                      </a:r>
                      <a:endParaRPr lang="cs-CZ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047">
                <a:tc>
                  <a:txBody>
                    <a:bodyPr/>
                    <a:lstStyle/>
                    <a:p>
                      <a:pPr algn="just"/>
                      <a:r>
                        <a:rPr lang="en-GB" sz="20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Tepelný</a:t>
                      </a: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příkon</a:t>
                      </a: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[kW]</a:t>
                      </a:r>
                      <a:endParaRPr lang="cs-CZ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5 140</a:t>
                      </a:r>
                      <a:endParaRPr lang="cs-CZ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047">
                <a:tc>
                  <a:txBody>
                    <a:bodyPr/>
                    <a:lstStyle/>
                    <a:p>
                      <a:pPr algn="just"/>
                      <a:r>
                        <a:rPr lang="en-GB" sz="20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Tlak</a:t>
                      </a: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páry</a:t>
                      </a: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2000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</a:t>
                      </a:r>
                      <a:r>
                        <a:rPr lang="cs-CZ" sz="2000" dirty="0" err="1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MPa</a:t>
                      </a:r>
                      <a:r>
                        <a:rPr lang="en-GB" sz="2000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  <a:endParaRPr lang="cs-CZ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2000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1,2</a:t>
                      </a:r>
                      <a:endParaRPr lang="cs-CZ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047">
                <a:tc>
                  <a:txBody>
                    <a:bodyPr/>
                    <a:lstStyle/>
                    <a:p>
                      <a:pPr algn="just"/>
                      <a:r>
                        <a:rPr lang="en-GB" sz="20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Teplota</a:t>
                      </a: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páry</a:t>
                      </a: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[°C]</a:t>
                      </a:r>
                      <a:endParaRPr lang="cs-CZ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220</a:t>
                      </a:r>
                      <a:endParaRPr lang="cs-CZ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320" y="1603397"/>
            <a:ext cx="5058732" cy="25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879157" y="1603397"/>
            <a:ext cx="595716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Kotelna Kaplice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Roštový kotel s </a:t>
            </a:r>
            <a:r>
              <a:rPr lang="cs-CZ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pneumechanickým</a:t>
            </a: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pohazovačem</a:t>
            </a: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paliva na pásový protiběžný rošt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Vybaveno sekundárním spalovacím vzduchem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 kotlem vírový odlučovač a </a:t>
            </a:r>
            <a:r>
              <a:rPr lang="cs-CZ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elektroodlučovač</a:t>
            </a:r>
            <a:endParaRPr lang="cs-CZ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Výrobce: ČKD Dukla, </a:t>
            </a:r>
            <a:r>
              <a:rPr lang="cs-CZ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r.v</a:t>
            </a: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1981</a:t>
            </a:r>
          </a:p>
          <a:p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89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23921" y="414953"/>
            <a:ext cx="6242568" cy="1087934"/>
          </a:xfrm>
        </p:spPr>
        <p:txBody>
          <a:bodyPr>
            <a:normAutofit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Základní parametry paliv</a:t>
            </a:r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4063" y="2326341"/>
            <a:ext cx="5879501" cy="3697940"/>
          </a:xfrm>
        </p:spPr>
        <p:txBody>
          <a:bodyPr/>
          <a:lstStyle/>
          <a:p>
            <a:r>
              <a:rPr lang="cs-CZ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Hnědé uhlí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Bílina – typ 135 HP1</a:t>
            </a:r>
          </a:p>
          <a:p>
            <a:pPr marL="1028666" lvl="1" indent="-342900"/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Měrná hmotnost = 720 kg/m</a:t>
            </a:r>
            <a:r>
              <a:rPr lang="cs-CZ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  <a:p>
            <a:pPr marL="1028666" lvl="1" indent="-342900"/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Výhřevnost = 20,1 MJ/kg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6333564" y="2326341"/>
            <a:ext cx="5325036" cy="4625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3000" baseline="0">
                <a:solidFill>
                  <a:schemeClr val="tx1"/>
                </a:solidFill>
                <a:latin typeface="Technika-Bold" panose="00000600000000000000" pitchFamily="50" charset="-18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chnika" panose="00000600000000000000" pitchFamily="50" charset="-18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chnika" panose="00000600000000000000" pitchFamily="50" charset="-18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chnika" panose="00000600000000000000" pitchFamily="50" charset="-18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chnika" panose="00000600000000000000" pitchFamily="50" charset="-18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Tuhé alternativní palivo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TAP firmy </a:t>
            </a:r>
            <a:r>
              <a:rPr lang="cs-CZ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Rumpold</a:t>
            </a: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s.r.o.</a:t>
            </a:r>
          </a:p>
          <a:p>
            <a:pPr marL="1028666" lvl="1" indent="-342900"/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Měrná hmotnost = </a:t>
            </a:r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 kg/m</a:t>
            </a:r>
            <a:r>
              <a:rPr lang="cs-CZ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cs-CZ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28666" lvl="1" indent="-342900"/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Výhřevnost = </a:t>
            </a:r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25,6 MJ/kg</a:t>
            </a:r>
          </a:p>
          <a:p>
            <a:pPr marL="1028666" lvl="1" indent="-342900"/>
            <a:endParaRPr lang="cs-CZ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28666" lvl="1" indent="-342900"/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28666" lvl="1" indent="-342900"/>
            <a:endParaRPr lang="cs-CZ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28666" lvl="1" indent="-342900"/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9" name="Tabul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438917"/>
              </p:ext>
            </p:extLst>
          </p:nvPr>
        </p:nvGraphicFramePr>
        <p:xfrm>
          <a:off x="2554710" y="4780961"/>
          <a:ext cx="7856181" cy="1243320"/>
        </p:xfrm>
        <a:graphic>
          <a:graphicData uri="http://schemas.openxmlformats.org/drawingml/2006/table">
            <a:tbl>
              <a:tblPr firstRow="1" firstCol="1" bandRow="1"/>
              <a:tblGrid>
                <a:gridCol w="1080878"/>
                <a:gridCol w="769785"/>
                <a:gridCol w="884873"/>
                <a:gridCol w="883285"/>
                <a:gridCol w="769785"/>
                <a:gridCol w="884873"/>
                <a:gridCol w="763148"/>
                <a:gridCol w="769785"/>
                <a:gridCol w="1049769"/>
              </a:tblGrid>
              <a:tr h="359567">
                <a:tc>
                  <a:txBody>
                    <a:bodyPr/>
                    <a:lstStyle/>
                    <a:p>
                      <a:pPr algn="just"/>
                      <a:r>
                        <a:rPr lang="en-GB" sz="2400" b="1" i="1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Palivo</a:t>
                      </a:r>
                      <a:endParaRPr lang="cs-CZ" sz="2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2400" b="1" i="1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</a:t>
                      </a:r>
                      <a:r>
                        <a:rPr lang="cs-CZ" sz="2400" b="1" i="1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cs-CZ" sz="2400" b="1" i="1" baseline="30000" dirty="0" err="1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daf</a:t>
                      </a:r>
                      <a:endParaRPr lang="cs-CZ" sz="2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2400" b="1" i="1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  <a:r>
                        <a:rPr lang="cs-CZ" sz="2400" b="1" i="1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cs-CZ" sz="2400" b="1" i="1" baseline="30000" dirty="0" err="1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daf</a:t>
                      </a:r>
                      <a:endParaRPr lang="cs-CZ" sz="2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2400" b="1" i="1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  <a:r>
                        <a:rPr lang="cs-CZ" sz="2400" b="1" i="1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cs-CZ" sz="2400" b="1" i="1" baseline="30000" dirty="0" err="1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daf</a:t>
                      </a:r>
                      <a:endParaRPr lang="cs-CZ" sz="2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2400" b="1" i="1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</a:t>
                      </a:r>
                      <a:r>
                        <a:rPr lang="cs-CZ" sz="2400" b="1" i="1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cs-CZ" sz="2400" b="1" i="1" baseline="30000" dirty="0" err="1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daf</a:t>
                      </a:r>
                      <a:endParaRPr lang="cs-CZ" sz="2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2400" b="1" i="1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  <a:r>
                        <a:rPr lang="cs-CZ" sz="2400" b="1" i="1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cs-CZ" sz="2400" b="1" i="1" baseline="30000" dirty="0" err="1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daf</a:t>
                      </a:r>
                      <a:endParaRPr lang="cs-CZ" sz="2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2400" b="1" i="1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</a:t>
                      </a:r>
                      <a:r>
                        <a:rPr lang="cs-CZ" sz="2400" b="1" i="1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cs-CZ" sz="2400" b="1" i="1" baseline="30000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</a:t>
                      </a:r>
                      <a:endParaRPr lang="cs-CZ" sz="2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2400" b="1" i="1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</a:t>
                      </a:r>
                      <a:r>
                        <a:rPr lang="cs-CZ" sz="2400" b="1" i="1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2400" b="1" i="1" baseline="30000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</a:t>
                      </a:r>
                      <a:endParaRPr lang="cs-CZ" sz="2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2400" b="1" i="1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Cl</a:t>
                      </a:r>
                      <a:r>
                        <a:rPr lang="cs-CZ" sz="2400" b="1" i="1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2400" b="1" i="1" baseline="30000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</a:t>
                      </a:r>
                      <a:endParaRPr lang="cs-CZ" sz="2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23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780">
                <a:tc>
                  <a:txBody>
                    <a:bodyPr/>
                    <a:lstStyle/>
                    <a:p>
                      <a:pPr algn="just"/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Uhlí</a:t>
                      </a:r>
                      <a:endParaRPr lang="cs-CZ" sz="2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70,8</a:t>
                      </a:r>
                      <a:endParaRPr lang="cs-CZ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21,7</a:t>
                      </a:r>
                      <a:endParaRPr lang="cs-CZ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5,5</a:t>
                      </a:r>
                      <a:endParaRPr lang="cs-CZ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1,1</a:t>
                      </a:r>
                      <a:endParaRPr lang="cs-CZ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8,9</a:t>
                      </a:r>
                      <a:endParaRPr lang="cs-CZ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13,1</a:t>
                      </a:r>
                      <a:endParaRPr lang="cs-CZ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2400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18,5</a:t>
                      </a:r>
                      <a:endParaRPr lang="cs-CZ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 0,01</a:t>
                      </a:r>
                      <a:endParaRPr lang="cs-CZ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23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780">
                <a:tc>
                  <a:txBody>
                    <a:bodyPr/>
                    <a:lstStyle/>
                    <a:p>
                      <a:pPr algn="just"/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TAP</a:t>
                      </a:r>
                      <a:endParaRPr lang="cs-CZ" sz="28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4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</a:t>
                      </a:r>
                      <a:endParaRPr lang="cs-CZ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400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30,5</a:t>
                      </a:r>
                      <a:endParaRPr lang="cs-CZ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400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8,3</a:t>
                      </a:r>
                      <a:endParaRPr lang="cs-CZ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2400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</a:t>
                      </a:r>
                      <a:r>
                        <a:rPr lang="cs-CZ" sz="2400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endParaRPr lang="cs-CZ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2400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</a:t>
                      </a:r>
                      <a:r>
                        <a:rPr lang="cs-CZ" sz="2400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cs-CZ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400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9,3</a:t>
                      </a:r>
                      <a:endParaRPr lang="cs-CZ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2400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0,79</a:t>
                      </a:r>
                      <a:endParaRPr lang="cs-CZ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2400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r>
                        <a:rPr lang="cs-CZ" sz="2400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</a:t>
                      </a:r>
                      <a:r>
                        <a:rPr lang="en-GB" sz="2400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07</a:t>
                      </a:r>
                      <a:endParaRPr lang="cs-CZ" sz="2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23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932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23921" y="414953"/>
            <a:ext cx="6242568" cy="1087934"/>
          </a:xfrm>
        </p:spPr>
        <p:txBody>
          <a:bodyPr>
            <a:normAutofit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Testované směsi paliv</a:t>
            </a:r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6977508"/>
              </p:ext>
            </p:extLst>
          </p:nvPr>
        </p:nvGraphicFramePr>
        <p:xfrm>
          <a:off x="376516" y="1882625"/>
          <a:ext cx="11295531" cy="1721187"/>
        </p:xfrm>
        <a:graphic>
          <a:graphicData uri="http://schemas.openxmlformats.org/drawingml/2006/table">
            <a:tbl>
              <a:tblPr firstRow="1" firstCol="1" bandRow="1"/>
              <a:tblGrid>
                <a:gridCol w="1065810"/>
                <a:gridCol w="1099168"/>
                <a:gridCol w="1062317"/>
                <a:gridCol w="1169895"/>
                <a:gridCol w="1169894"/>
                <a:gridCol w="1492623"/>
                <a:gridCol w="1385047"/>
                <a:gridCol w="2850777"/>
              </a:tblGrid>
              <a:tr h="5608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cs-CZ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b="1" i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Poměr</a:t>
                      </a:r>
                      <a:r>
                        <a:rPr lang="en-GB" sz="1800" b="1" i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1800" b="1" i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tepelného</a:t>
                      </a:r>
                      <a:r>
                        <a:rPr lang="en-GB" sz="1800" b="1" i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1800" b="1" i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příkonu</a:t>
                      </a:r>
                      <a:r>
                        <a:rPr lang="en-GB" sz="1800" b="1" i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1800" b="1" i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Uhlí</a:t>
                      </a:r>
                      <a:r>
                        <a:rPr lang="en-GB" sz="1800" b="1" i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/TAP</a:t>
                      </a:r>
                      <a:endParaRPr lang="cs-CZ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b="1" i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Hmotnostní</a:t>
                      </a:r>
                      <a:r>
                        <a:rPr lang="en-GB" sz="1800" b="1" i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1800" b="1" i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poměr</a:t>
                      </a:r>
                      <a:endParaRPr lang="cs-CZ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b="1" i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Uhlí</a:t>
                      </a:r>
                      <a:r>
                        <a:rPr lang="en-GB" sz="1800" b="1" i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/TAP</a:t>
                      </a:r>
                      <a:endParaRPr lang="cs-CZ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b="1" i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Výhřevnost</a:t>
                      </a:r>
                      <a:r>
                        <a:rPr lang="en-GB" sz="1800" b="1" i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[MJ/kg]</a:t>
                      </a:r>
                      <a:endParaRPr lang="cs-CZ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b="1" i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Obsah</a:t>
                      </a:r>
                      <a:r>
                        <a:rPr lang="en-GB" sz="1800" b="1" i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1800" b="1" i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síry</a:t>
                      </a:r>
                      <a:r>
                        <a:rPr lang="en-GB" sz="1800" b="1" i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1800" b="1" i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</a:t>
                      </a:r>
                      <a:r>
                        <a:rPr lang="cs-CZ" sz="1800" b="1" i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hm</a:t>
                      </a:r>
                      <a:r>
                        <a:rPr lang="en-GB" sz="1800" b="1" i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.%]</a:t>
                      </a:r>
                      <a:endParaRPr lang="cs-CZ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b="1" i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Teoretická</a:t>
                      </a:r>
                      <a:r>
                        <a:rPr lang="en-GB" sz="1800" b="1" i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1800" b="1" i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koncentrace</a:t>
                      </a:r>
                      <a:r>
                        <a:rPr lang="en-GB" sz="1800" b="1" i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SO</a:t>
                      </a:r>
                      <a:r>
                        <a:rPr lang="en-GB" sz="1800" b="1" i="1" baseline="-25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en-GB" sz="1800" b="1" i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[mg/m</a:t>
                      </a:r>
                      <a:r>
                        <a:rPr lang="en-GB" sz="1800" b="1" i="1" baseline="30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en-GB" sz="1800" b="1" i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  <a:endParaRPr lang="cs-CZ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3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Uhlí</a:t>
                      </a:r>
                      <a:endParaRPr lang="cs-CZ" sz="18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  <a:endParaRPr lang="cs-CZ" sz="18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cs-CZ" sz="18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  <a:endParaRPr lang="cs-CZ" sz="18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cs-CZ" sz="18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</a:t>
                      </a:r>
                      <a:r>
                        <a:rPr lang="cs-CZ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</a:t>
                      </a:r>
                      <a:r>
                        <a:rPr lang="en-GB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cs-CZ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r>
                        <a:rPr lang="cs-CZ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</a:t>
                      </a:r>
                      <a:r>
                        <a:rPr lang="en-GB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endParaRPr lang="cs-CZ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2 273</a:t>
                      </a:r>
                      <a:endParaRPr lang="cs-CZ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3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Směs I</a:t>
                      </a:r>
                      <a:endParaRPr lang="cs-CZ" sz="18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endParaRPr lang="cs-CZ" sz="18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endParaRPr lang="cs-CZ" sz="18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92</a:t>
                      </a:r>
                      <a:endParaRPr lang="cs-CZ" sz="18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endParaRPr lang="cs-CZ" sz="18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</a:t>
                      </a:r>
                      <a:r>
                        <a:rPr lang="cs-CZ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</a:t>
                      </a:r>
                      <a:r>
                        <a:rPr lang="en-GB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cs-CZ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r>
                        <a:rPr lang="cs-CZ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</a:t>
                      </a:r>
                      <a:r>
                        <a:rPr lang="en-GB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75</a:t>
                      </a:r>
                      <a:endParaRPr lang="cs-CZ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2 081</a:t>
                      </a:r>
                      <a:endParaRPr lang="cs-CZ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3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Směs</a:t>
                      </a:r>
                      <a:r>
                        <a:rPr lang="en-GB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II</a:t>
                      </a:r>
                      <a:endParaRPr lang="cs-CZ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75</a:t>
                      </a:r>
                      <a:endParaRPr lang="cs-CZ" sz="18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</a:t>
                      </a:r>
                      <a:endParaRPr lang="cs-CZ" sz="18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79</a:t>
                      </a:r>
                      <a:endParaRPr lang="cs-CZ" sz="18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</a:t>
                      </a:r>
                      <a:endParaRPr lang="cs-CZ" sz="18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</a:t>
                      </a:r>
                      <a:r>
                        <a:rPr lang="cs-CZ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</a:t>
                      </a:r>
                      <a:r>
                        <a:rPr lang="en-GB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cs-CZ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r>
                        <a:rPr lang="cs-CZ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</a:t>
                      </a:r>
                      <a:r>
                        <a:rPr lang="en-GB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66</a:t>
                      </a:r>
                      <a:endParaRPr lang="cs-CZ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1 787</a:t>
                      </a:r>
                      <a:endParaRPr lang="cs-CZ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28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Směs</a:t>
                      </a:r>
                      <a:r>
                        <a:rPr lang="en-GB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III</a:t>
                      </a:r>
                      <a:endParaRPr lang="cs-CZ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</a:t>
                      </a:r>
                      <a:endParaRPr lang="cs-CZ" sz="18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</a:t>
                      </a:r>
                      <a:endParaRPr lang="cs-CZ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66</a:t>
                      </a:r>
                      <a:endParaRPr lang="cs-CZ" sz="18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34</a:t>
                      </a:r>
                      <a:endParaRPr lang="cs-CZ" sz="18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</a:t>
                      </a:r>
                      <a:r>
                        <a:rPr lang="cs-CZ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</a:t>
                      </a:r>
                      <a:r>
                        <a:rPr lang="en-GB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cs-CZ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r>
                        <a:rPr lang="cs-CZ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</a:t>
                      </a:r>
                      <a:r>
                        <a:rPr lang="en-GB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57</a:t>
                      </a:r>
                      <a:endParaRPr lang="cs-CZ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1 484</a:t>
                      </a:r>
                      <a:endParaRPr lang="cs-CZ" sz="1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578223" y="3993776"/>
            <a:ext cx="110938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Směs míchána v příslušném poměru na skládce paliva a dopravována do kotle jedním dopravníkem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Zkoušky byly dlouhodobé, celkově trvaly 20 dnů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Měření se </a:t>
            </a: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kládalo z kontinuální analýzy SO</a:t>
            </a:r>
            <a:r>
              <a:rPr lang="cs-CZ" sz="2400" baseline="-25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 a </a:t>
            </a:r>
            <a:r>
              <a:rPr lang="cs-CZ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lang="cs-CZ" sz="2400" baseline="-25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O</a:t>
            </a:r>
            <a:r>
              <a:rPr lang="cs-CZ" sz="2400" baseline="-25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TZL, </a:t>
            </a:r>
            <a:r>
              <a:rPr lang="cs-CZ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HCl</a:t>
            </a: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32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23920" y="414953"/>
            <a:ext cx="7085809" cy="108793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3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Výsledky </a:t>
            </a:r>
            <a:r>
              <a:rPr lang="cs-CZ" sz="31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spoluspalování</a:t>
            </a:r>
            <a:r>
              <a:rPr lang="cs-CZ" sz="3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emise SO</a:t>
            </a:r>
            <a:r>
              <a:rPr lang="cs-CZ" sz="3100" b="1" baseline="-25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GB" sz="3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5628678"/>
              </p:ext>
            </p:extLst>
          </p:nvPr>
        </p:nvGraphicFramePr>
        <p:xfrm>
          <a:off x="6091516" y="2122504"/>
          <a:ext cx="5827305" cy="2383262"/>
        </p:xfrm>
        <a:graphic>
          <a:graphicData uri="http://schemas.openxmlformats.org/drawingml/2006/table">
            <a:tbl>
              <a:tblPr firstRow="1" firstCol="1" bandRow="1"/>
              <a:tblGrid>
                <a:gridCol w="1631823"/>
                <a:gridCol w="2043953"/>
                <a:gridCol w="2151529"/>
              </a:tblGrid>
              <a:tr h="680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200" b="1" i="1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Teor</a:t>
                      </a:r>
                      <a:r>
                        <a:rPr lang="cs-CZ" sz="2200" b="1" i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</a:t>
                      </a:r>
                      <a:r>
                        <a:rPr lang="en-GB" sz="2200" b="1" i="1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konc</a:t>
                      </a:r>
                      <a:r>
                        <a:rPr lang="cs-CZ" sz="2200" b="1" i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r>
                        <a:rPr lang="en-GB" sz="2200" b="1" i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2200" b="1" i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SO</a:t>
                      </a:r>
                      <a:r>
                        <a:rPr lang="en-GB" sz="2200" b="1" i="1" baseline="-25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en-GB" sz="2200" b="1" i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[mg/m</a:t>
                      </a:r>
                      <a:r>
                        <a:rPr lang="en-GB" sz="2200" b="1" i="1" baseline="30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en-GB" sz="2200" b="1" i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200" b="1" i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Měřená </a:t>
                      </a:r>
                      <a:r>
                        <a:rPr lang="cs-CZ" sz="2200" b="1" i="1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konc</a:t>
                      </a:r>
                      <a:r>
                        <a:rPr lang="cs-CZ" sz="2200" b="1" i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r>
                        <a:rPr lang="cs-CZ" sz="2200" b="1" i="1" baseline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2200" b="1" i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SO</a:t>
                      </a:r>
                      <a:r>
                        <a:rPr lang="en-GB" sz="2200" b="1" i="1" baseline="-250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en-GB" sz="2200" b="1" i="1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GB" sz="2200" b="1" i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[mg/m</a:t>
                      </a:r>
                      <a:r>
                        <a:rPr lang="en-GB" sz="2200" b="1" i="1" baseline="30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en-GB" sz="2200" b="1" i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4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2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Uhlí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2 273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2 225 ± 134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4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2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Směs</a:t>
                      </a: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I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2 081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1 877 ± 173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4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2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Směs</a:t>
                      </a: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II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1 787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1 660 ± 206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4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2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Směs</a:t>
                      </a: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III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1 484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1 369 ± 171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4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2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Emisní</a:t>
                      </a:r>
                      <a:r>
                        <a:rPr lang="cs-CZ" sz="2200" baseline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limit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2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1 500</a:t>
                      </a:r>
                      <a:endParaRPr lang="cs-CZ" sz="22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ovéPole 11"/>
          <p:cNvSpPr txBox="1"/>
          <p:nvPr/>
        </p:nvSpPr>
        <p:spPr>
          <a:xfrm>
            <a:off x="430305" y="2122504"/>
            <a:ext cx="53653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Emisního limitu SO</a:t>
            </a:r>
            <a:r>
              <a:rPr lang="cs-CZ" sz="2400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dosaženo jen se směsí </a:t>
            </a: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Dobrá shoda teoretického výpočtu s měřením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Rozdíl oproti teoretickému výpočtu způsoben:</a:t>
            </a:r>
            <a:endParaRPr lang="cs-CZ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</a:t>
            </a: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ástečný záchyt SO</a:t>
            </a:r>
            <a:r>
              <a:rPr lang="cs-CZ" sz="2400" baseline="-25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 popeloviny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olísající množství síry v palivu</a:t>
            </a:r>
          </a:p>
        </p:txBody>
      </p:sp>
    </p:spTree>
    <p:extLst>
      <p:ext uri="{BB962C8B-B14F-4D97-AF65-F5344CB8AC3E}">
        <p14:creationId xmlns:p14="http://schemas.microsoft.com/office/powerpoint/2010/main" val="141367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chnika">
      <a:majorFont>
        <a:latin typeface="Technika-Bold"/>
        <a:ea typeface=""/>
        <a:cs typeface=""/>
      </a:majorFont>
      <a:minorFont>
        <a:latin typeface="Technika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.potx" id="{B71AA5B8-C7FF-48E9-9DDE-A2C5C9558129}" vid="{D3855675-ED1A-4EE7-AB1F-F528BDA1156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CZ</Template>
  <TotalTime>7055</TotalTime>
  <Words>1115</Words>
  <Application>Microsoft Office PowerPoint</Application>
  <PresentationFormat>Širokoúhlá obrazovka</PresentationFormat>
  <Paragraphs>334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2" baseType="lpstr">
      <vt:lpstr>Arial</vt:lpstr>
      <vt:lpstr>Technika-Bold</vt:lpstr>
      <vt:lpstr>SimSun-ExtB</vt:lpstr>
      <vt:lpstr>Tahoma</vt:lpstr>
      <vt:lpstr>Technika</vt:lpstr>
      <vt:lpstr>Motiv Office</vt:lpstr>
      <vt:lpstr>Prezentace aplikace PowerPoint</vt:lpstr>
      <vt:lpstr> Úvod</vt:lpstr>
      <vt:lpstr>Specifické emisní požadavky pro zdroje 5 – 50 MW</vt:lpstr>
      <vt:lpstr> Možnosti snižování emisí SO2</vt:lpstr>
      <vt:lpstr> Tuhé alternativní palivo TAP</vt:lpstr>
      <vt:lpstr> Popis spalovacího zařízení</vt:lpstr>
      <vt:lpstr> Základní parametry paliv</vt:lpstr>
      <vt:lpstr> Testované směsi paliv</vt:lpstr>
      <vt:lpstr> Výsledky spoluspalování – emise SO2</vt:lpstr>
      <vt:lpstr> Výsledky spoluspalování – emise NOx, CO</vt:lpstr>
      <vt:lpstr> Výsledky spoluspalování – emise TZL</vt:lpstr>
      <vt:lpstr> Výsledky spoluspalování – emise HCl</vt:lpstr>
      <vt:lpstr> Potenciální technické problémy</vt:lpstr>
      <vt:lpstr> Závěr</vt:lpstr>
      <vt:lpstr>Děkuji za pozornost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Spoluspalování uhlí s TAP jako způsob snižování emisí SO2</dc:title>
  <dc:creator>Pavel Skopec</dc:creator>
  <cp:lastModifiedBy>Pavel Skopec</cp:lastModifiedBy>
  <cp:revision>74</cp:revision>
  <dcterms:created xsi:type="dcterms:W3CDTF">2018-03-01T15:38:20Z</dcterms:created>
  <dcterms:modified xsi:type="dcterms:W3CDTF">2018-03-06T13:14:09Z</dcterms:modified>
</cp:coreProperties>
</file>