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8" r:id="rId3"/>
    <p:sldId id="316" r:id="rId4"/>
    <p:sldId id="315" r:id="rId5"/>
    <p:sldId id="314" r:id="rId6"/>
    <p:sldId id="295" r:id="rId7"/>
    <p:sldId id="296" r:id="rId8"/>
    <p:sldId id="297" r:id="rId9"/>
    <p:sldId id="298" r:id="rId10"/>
    <p:sldId id="273" r:id="rId11"/>
    <p:sldId id="271" r:id="rId12"/>
    <p:sldId id="319" r:id="rId13"/>
    <p:sldId id="311" r:id="rId14"/>
    <p:sldId id="275" r:id="rId15"/>
    <p:sldId id="293" r:id="rId16"/>
    <p:sldId id="274" r:id="rId17"/>
    <p:sldId id="289" r:id="rId18"/>
    <p:sldId id="276" r:id="rId19"/>
    <p:sldId id="291" r:id="rId20"/>
    <p:sldId id="292" r:id="rId21"/>
    <p:sldId id="305" r:id="rId22"/>
    <p:sldId id="317" r:id="rId23"/>
    <p:sldId id="318" r:id="rId24"/>
    <p:sldId id="313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ana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4660"/>
  </p:normalViewPr>
  <p:slideViewPr>
    <p:cSldViewPr>
      <p:cViewPr varScale="1">
        <p:scale>
          <a:sx n="65" d="100"/>
          <a:sy n="65" d="100"/>
        </p:scale>
        <p:origin x="118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7:39:46.957" idx="1">
    <p:pos x="10" y="10"/>
    <p:text>GACR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F9289-9AAF-4877-B84E-D95D7742374F}" type="datetimeFigureOut">
              <a:rPr lang="en-US" smtClean="0"/>
              <a:t>07-Mar-18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5C413-4A89-4BA4-B8BD-A3CA6EBB8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08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E0A6D-AB24-4BDB-A6D3-54C4D82477DE}" type="datetimeFigureOut">
              <a:rPr lang="en-US" smtClean="0"/>
              <a:t>07-Mar-18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4A51-54B8-49D7-8194-2E2B09EA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0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that we know that it will not work as a 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4A51-54B8-49D7-8194-2E2B09EA4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Passive sampling in all matrices</a:t>
            </a:r>
          </a:p>
          <a:p>
            <a:r>
              <a:rPr lang="en-US" dirty="0" err="1"/>
              <a:t>Jahnke</a:t>
            </a:r>
            <a:r>
              <a:rPr lang="en-US" dirty="0"/>
              <a:t> Mayer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4A51-54B8-49D7-8194-2E2B09EA49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0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4A51-54B8-49D7-8194-2E2B09EA49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0" descr="recetox-cerna-kulate-CZ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663" y="582613"/>
            <a:ext cx="827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1" descr="logo_mu_cerne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571500"/>
            <a:ext cx="8556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2" descr="logo_sci-black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571500"/>
            <a:ext cx="84613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1969" y="2057400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pic>
        <p:nvPicPr>
          <p:cNvPr id="11" name="Picture 4" descr="Výsledek obrázku pro gačr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869" y="404664"/>
            <a:ext cx="2381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4218"/>
            <a:ext cx="2267744" cy="5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6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TVIP 2018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4205C-360D-49F5-AC1C-FAE963C90DC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3539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2843808" y="6381327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600193" y="6381328"/>
            <a:ext cx="504056" cy="3385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72790AC-A46E-4A90-97B1-9352D5F70530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81696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452056" y="6374162"/>
            <a:ext cx="22398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TVIP 2018</a:t>
            </a:r>
            <a:endParaRPr lang="cs-CZ" dirty="0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372200" y="53732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071958-72F7-4EC1-918D-6A87934610C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2030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TVIP 2018</a:t>
            </a: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6BEF9B-9572-46B2-AFB4-2B38E511E8C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3247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TVIP 2018</a:t>
            </a: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D08B07-308F-4567-8435-A0DE02503B8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398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TVIP 2018</a:t>
            </a: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73BFE-35E2-45C9-8F40-E793B32C03C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8840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TVIP 2018</a:t>
            </a: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50C6F7-645D-4ED5-9DE4-24C5AD17A22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3880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TVIP 2018</a:t>
            </a: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74E908-E7BB-49B3-BB69-30AA2CE6A10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8884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TVIP 2018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1F549A-281C-4F86-B0AB-147222F9AFE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0977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dirty="0"/>
              <a:t>Klepnutím lze upravit styly předlohy textu.</a:t>
            </a:r>
          </a:p>
          <a:p>
            <a:pPr lvl="1"/>
            <a:r>
              <a:rPr lang="cs-CZ" altLang="en-US" dirty="0"/>
              <a:t>Druhá úroveň</a:t>
            </a:r>
          </a:p>
          <a:p>
            <a:pPr lvl="2"/>
            <a:r>
              <a:rPr lang="cs-CZ" altLang="en-US" dirty="0"/>
              <a:t>Třetí úroveň</a:t>
            </a:r>
          </a:p>
          <a:p>
            <a:pPr lvl="3"/>
            <a:r>
              <a:rPr lang="cs-CZ" altLang="en-US" dirty="0"/>
              <a:t>Čtvrtá úroveň</a:t>
            </a:r>
          </a:p>
          <a:p>
            <a:pPr lvl="4"/>
            <a:r>
              <a:rPr lang="cs-CZ" altLang="en-US" dirty="0"/>
              <a:t>Pátá úroveň</a:t>
            </a:r>
          </a:p>
        </p:txBody>
      </p:sp>
      <p:pic>
        <p:nvPicPr>
          <p:cNvPr id="1029" name="Obrázek 17" descr="recetox-cerna-kulate-CZ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6385879"/>
            <a:ext cx="376238" cy="37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1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574" y="6384274"/>
            <a:ext cx="392762" cy="3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Obrázek 20" descr="logo_sci-black.g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443" y="6383326"/>
            <a:ext cx="388949" cy="3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logo_mu_cerne.gi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78" y="6313073"/>
            <a:ext cx="1872208" cy="44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ýsledek obrázku pro gačr 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6384275"/>
            <a:ext cx="1079589" cy="3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203848" y="6383326"/>
            <a:ext cx="22398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TVIP 2018</a:t>
            </a:r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20645" y="6439294"/>
            <a:ext cx="496999" cy="244204"/>
          </a:xfrm>
          <a:prstGeom prst="rect">
            <a:avLst/>
          </a:prstGeom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>
            <a:lvl1pPr>
              <a:defRPr sz="1600"/>
            </a:lvl1pPr>
          </a:lstStyle>
          <a:p>
            <a:fld id="{B72790AC-A46E-4A90-97B1-9352D5F70530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755576" y="1700808"/>
            <a:ext cx="7772400" cy="1656184"/>
          </a:xfrm>
        </p:spPr>
        <p:txBody>
          <a:bodyPr wrap="square" numCol="1" anchor="ctr" anchorCtr="1" compatLnSpc="1">
            <a:prstTxWarp prst="textNoShape">
              <a:avLst/>
            </a:prstTxWarp>
          </a:bodyPr>
          <a:lstStyle/>
          <a:p>
            <a:r>
              <a:rPr lang="en-US" sz="2800" dirty="0" err="1"/>
              <a:t>Výzkum</a:t>
            </a:r>
            <a:r>
              <a:rPr lang="en-US" sz="2800" dirty="0"/>
              <a:t> </a:t>
            </a:r>
            <a:r>
              <a:rPr lang="en-US" sz="2800" dirty="0" err="1"/>
              <a:t>akumulace</a:t>
            </a:r>
            <a:r>
              <a:rPr lang="en-US" sz="2800" dirty="0"/>
              <a:t> </a:t>
            </a:r>
            <a:r>
              <a:rPr lang="en-US" sz="2800" dirty="0" err="1"/>
              <a:t>persistentních</a:t>
            </a:r>
            <a:r>
              <a:rPr lang="en-US" sz="2800" dirty="0"/>
              <a:t> </a:t>
            </a:r>
            <a:r>
              <a:rPr lang="en-US" sz="2800" dirty="0" err="1" smtClean="0"/>
              <a:t>bioakumulativních</a:t>
            </a:r>
            <a:r>
              <a:rPr lang="en-US" sz="2800" dirty="0" smtClean="0"/>
              <a:t> </a:t>
            </a:r>
            <a:r>
              <a:rPr lang="en-US" sz="2800" dirty="0" err="1" smtClean="0"/>
              <a:t>toxických</a:t>
            </a:r>
            <a:r>
              <a:rPr lang="en-US" sz="2800" dirty="0" smtClean="0"/>
              <a:t> </a:t>
            </a:r>
            <a:r>
              <a:rPr lang="en-US" sz="2800" dirty="0" err="1"/>
              <a:t>organických</a:t>
            </a:r>
            <a:r>
              <a:rPr lang="en-US" sz="2800" dirty="0"/>
              <a:t> </a:t>
            </a:r>
            <a:r>
              <a:rPr lang="en-US" sz="2800" dirty="0" err="1"/>
              <a:t>látek</a:t>
            </a:r>
            <a:r>
              <a:rPr lang="en-US" sz="2800" dirty="0"/>
              <a:t> do </a:t>
            </a:r>
            <a:r>
              <a:rPr lang="en-US" sz="2800" dirty="0" err="1"/>
              <a:t>vodních</a:t>
            </a:r>
            <a:r>
              <a:rPr lang="en-US" sz="2800" dirty="0"/>
              <a:t> </a:t>
            </a:r>
            <a:r>
              <a:rPr lang="en-US" sz="2800" dirty="0" err="1"/>
              <a:t>organismů</a:t>
            </a:r>
            <a:endParaRPr lang="en-US" sz="28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1313384" y="3501008"/>
            <a:ext cx="6656784" cy="1752600"/>
          </a:xfrm>
        </p:spPr>
        <p:txBody>
          <a:bodyPr/>
          <a:lstStyle/>
          <a:p>
            <a:pPr eaLnBrk="1" hangingPunct="1"/>
            <a:r>
              <a:rPr lang="en-US" altLang="en-US" sz="2800" baseline="30000" dirty="0"/>
              <a:t>1</a:t>
            </a:r>
            <a:r>
              <a:rPr lang="en-US" altLang="en-US" sz="2800" dirty="0"/>
              <a:t>Branislav Vrana, </a:t>
            </a:r>
            <a:r>
              <a:rPr lang="en-US" altLang="en-US" sz="2800" baseline="30000" dirty="0"/>
              <a:t>1</a:t>
            </a:r>
            <a:r>
              <a:rPr lang="en-US" altLang="en-US" sz="2800" dirty="0"/>
              <a:t>Foppe Smedes, </a:t>
            </a:r>
            <a:r>
              <a:rPr lang="en-US" altLang="en-US" sz="2800" baseline="30000" dirty="0"/>
              <a:t>1</a:t>
            </a:r>
            <a:r>
              <a:rPr lang="en-US" altLang="en-US" sz="2800" dirty="0"/>
              <a:t>Tatsiana </a:t>
            </a:r>
            <a:r>
              <a:rPr lang="en-US" altLang="en-US" sz="2800" dirty="0" err="1"/>
              <a:t>Rusina</a:t>
            </a:r>
            <a:r>
              <a:rPr lang="en-US" altLang="en-US" sz="2800" dirty="0"/>
              <a:t>, 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Radovan </a:t>
            </a:r>
            <a:r>
              <a:rPr lang="en-US" altLang="en-US" sz="2800" dirty="0" smtClean="0"/>
              <a:t>Kopp, </a:t>
            </a:r>
            <a:br>
              <a:rPr lang="en-US" altLang="en-US" sz="2800" dirty="0" smtClean="0"/>
            </a:br>
            <a:r>
              <a:rPr lang="en-US" altLang="en-US" sz="2800" dirty="0" smtClean="0"/>
              <a:t> </a:t>
            </a:r>
            <a:r>
              <a:rPr lang="en-US" altLang="en-US" sz="2800" baseline="30000" dirty="0"/>
              <a:t>1</a:t>
            </a:r>
            <a:r>
              <a:rPr lang="en-US" altLang="en-US" sz="2800" dirty="0"/>
              <a:t>Pernilla Carlsson </a:t>
            </a:r>
          </a:p>
          <a:p>
            <a:pPr eaLnBrk="1" hangingPunct="1"/>
            <a:endParaRPr lang="en-US" altLang="en-US" sz="16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ko-KR" sz="1600" kern="0" baseline="30000" dirty="0" smtClean="0">
                <a:solidFill>
                  <a:schemeClr val="tx1"/>
                </a:solidFill>
              </a:rPr>
              <a:t>1</a:t>
            </a:r>
            <a:r>
              <a:rPr lang="en-US" altLang="ko-KR" sz="1600" kern="0" dirty="0" smtClean="0">
                <a:solidFill>
                  <a:schemeClr val="tx1"/>
                </a:solidFill>
              </a:rPr>
              <a:t>Masarykova </a:t>
            </a:r>
            <a:r>
              <a:rPr lang="en-US" altLang="ko-KR" sz="1600" kern="0" dirty="0" err="1" smtClean="0">
                <a:solidFill>
                  <a:schemeClr val="tx1"/>
                </a:solidFill>
              </a:rPr>
              <a:t>univerzita</a:t>
            </a:r>
            <a:r>
              <a:rPr lang="en-US" altLang="ko-KR" sz="1600" kern="0" dirty="0" smtClean="0">
                <a:solidFill>
                  <a:schemeClr val="tx1"/>
                </a:solidFill>
              </a:rPr>
              <a:t>, RECETOX</a:t>
            </a:r>
          </a:p>
          <a:p>
            <a:pPr eaLnBrk="1" hangingPunct="1"/>
            <a:r>
              <a:rPr lang="en-US" altLang="ko-KR" sz="1600" kern="0" baseline="30000" dirty="0">
                <a:solidFill>
                  <a:schemeClr val="tx1"/>
                </a:solidFill>
              </a:rPr>
              <a:t>2</a:t>
            </a:r>
            <a:r>
              <a:rPr lang="en-US" altLang="ko-KR" sz="1600" kern="0" dirty="0">
                <a:solidFill>
                  <a:schemeClr val="tx1"/>
                </a:solidFill>
              </a:rPr>
              <a:t>Mendelova </a:t>
            </a:r>
            <a:r>
              <a:rPr lang="en-US" altLang="ko-KR" sz="1600" kern="0" dirty="0" err="1">
                <a:solidFill>
                  <a:schemeClr val="tx1"/>
                </a:solidFill>
              </a:rPr>
              <a:t>univerzita</a:t>
            </a:r>
            <a:r>
              <a:rPr lang="en-US" altLang="ko-KR" sz="1600" kern="0" dirty="0">
                <a:solidFill>
                  <a:schemeClr val="tx1"/>
                </a:solidFill>
              </a:rPr>
              <a:t>, </a:t>
            </a:r>
            <a:r>
              <a:rPr lang="en-US" altLang="ko-KR" sz="1600" kern="0" dirty="0" err="1">
                <a:solidFill>
                  <a:schemeClr val="tx1"/>
                </a:solidFill>
              </a:rPr>
              <a:t>Agronomická</a:t>
            </a:r>
            <a:r>
              <a:rPr lang="en-US" altLang="ko-KR" sz="1600" kern="0" dirty="0">
                <a:solidFill>
                  <a:schemeClr val="tx1"/>
                </a:solidFill>
              </a:rPr>
              <a:t> </a:t>
            </a:r>
            <a:r>
              <a:rPr lang="en-US" altLang="ko-KR" sz="1600" kern="0" dirty="0" err="1" smtClean="0">
                <a:solidFill>
                  <a:schemeClr val="tx1"/>
                </a:solidFill>
              </a:rPr>
              <a:t>fakulta</a:t>
            </a:r>
            <a:endParaRPr lang="en-US" altLang="ko-KR" sz="1600" kern="0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 311"/>
          <p:cNvGrpSpPr/>
          <p:nvPr/>
        </p:nvGrpSpPr>
        <p:grpSpPr>
          <a:xfrm>
            <a:off x="683568" y="476672"/>
            <a:ext cx="8441831" cy="4320480"/>
            <a:chOff x="-32050" y="1009099"/>
            <a:chExt cx="9157449" cy="4921585"/>
          </a:xfrm>
        </p:grpSpPr>
        <p:grpSp>
          <p:nvGrpSpPr>
            <p:cNvPr id="304" name="Group 303"/>
            <p:cNvGrpSpPr/>
            <p:nvPr/>
          </p:nvGrpSpPr>
          <p:grpSpPr>
            <a:xfrm>
              <a:off x="-32050" y="1009099"/>
              <a:ext cx="9157449" cy="4921585"/>
              <a:chOff x="-6724" y="1016809"/>
              <a:chExt cx="9157449" cy="4921585"/>
            </a:xfrm>
          </p:grpSpPr>
          <p:sp>
            <p:nvSpPr>
              <p:cNvPr id="5" name="Freeform: Shape 4"/>
              <p:cNvSpPr/>
              <p:nvPr/>
            </p:nvSpPr>
            <p:spPr>
              <a:xfrm flipH="1">
                <a:off x="-6724" y="1016809"/>
                <a:ext cx="9157448" cy="4460213"/>
              </a:xfrm>
              <a:custGeom>
                <a:avLst/>
                <a:gdLst>
                  <a:gd name="connsiteX0" fmla="*/ 679577 w 9830301"/>
                  <a:gd name="connsiteY0" fmla="*/ 1156447 h 1231923"/>
                  <a:gd name="connsiteX1" fmla="*/ 9830301 w 9830301"/>
                  <a:gd name="connsiteY1" fmla="*/ 1163170 h 1231923"/>
                  <a:gd name="connsiteX2" fmla="*/ 9823577 w 9830301"/>
                  <a:gd name="connsiteY2" fmla="*/ 67235 h 1231923"/>
                  <a:gd name="connsiteX3" fmla="*/ 8714195 w 9830301"/>
                  <a:gd name="connsiteY3" fmla="*/ 369794 h 1231923"/>
                  <a:gd name="connsiteX4" fmla="*/ 7705665 w 9830301"/>
                  <a:gd name="connsiteY4" fmla="*/ 87405 h 1231923"/>
                  <a:gd name="connsiteX5" fmla="*/ 6441642 w 9830301"/>
                  <a:gd name="connsiteY5" fmla="*/ 329453 h 1231923"/>
                  <a:gd name="connsiteX6" fmla="*/ 4626289 w 9830301"/>
                  <a:gd name="connsiteY6" fmla="*/ 60511 h 1231923"/>
                  <a:gd name="connsiteX7" fmla="*/ 3974106 w 9830301"/>
                  <a:gd name="connsiteY7" fmla="*/ 248770 h 1231923"/>
                  <a:gd name="connsiteX8" fmla="*/ 2918512 w 9830301"/>
                  <a:gd name="connsiteY8" fmla="*/ 100853 h 1231923"/>
                  <a:gd name="connsiteX9" fmla="*/ 1963771 w 9830301"/>
                  <a:gd name="connsiteY9" fmla="*/ 282388 h 1231923"/>
                  <a:gd name="connsiteX10" fmla="*/ 1338483 w 9830301"/>
                  <a:gd name="connsiteY10" fmla="*/ 0 h 1231923"/>
                  <a:gd name="connsiteX11" fmla="*/ 672853 w 9830301"/>
                  <a:gd name="connsiteY11" fmla="*/ 161364 h 1231923"/>
                  <a:gd name="connsiteX12" fmla="*/ 679577 w 9830301"/>
                  <a:gd name="connsiteY12" fmla="*/ 1156447 h 1231923"/>
                  <a:gd name="connsiteX0" fmla="*/ 6724 w 9157448"/>
                  <a:gd name="connsiteY0" fmla="*/ 1156447 h 1231923"/>
                  <a:gd name="connsiteX1" fmla="*/ 9157448 w 9157448"/>
                  <a:gd name="connsiteY1" fmla="*/ 1163170 h 1231923"/>
                  <a:gd name="connsiteX2" fmla="*/ 9150724 w 9157448"/>
                  <a:gd name="connsiteY2" fmla="*/ 67235 h 1231923"/>
                  <a:gd name="connsiteX3" fmla="*/ 8041342 w 9157448"/>
                  <a:gd name="connsiteY3" fmla="*/ 369794 h 1231923"/>
                  <a:gd name="connsiteX4" fmla="*/ 7032812 w 9157448"/>
                  <a:gd name="connsiteY4" fmla="*/ 87405 h 1231923"/>
                  <a:gd name="connsiteX5" fmla="*/ 5768789 w 9157448"/>
                  <a:gd name="connsiteY5" fmla="*/ 329453 h 1231923"/>
                  <a:gd name="connsiteX6" fmla="*/ 3953436 w 9157448"/>
                  <a:gd name="connsiteY6" fmla="*/ 60511 h 1231923"/>
                  <a:gd name="connsiteX7" fmla="*/ 3301253 w 9157448"/>
                  <a:gd name="connsiteY7" fmla="*/ 248770 h 1231923"/>
                  <a:gd name="connsiteX8" fmla="*/ 2245659 w 9157448"/>
                  <a:gd name="connsiteY8" fmla="*/ 100853 h 1231923"/>
                  <a:gd name="connsiteX9" fmla="*/ 1290918 w 9157448"/>
                  <a:gd name="connsiteY9" fmla="*/ 282388 h 1231923"/>
                  <a:gd name="connsiteX10" fmla="*/ 665630 w 9157448"/>
                  <a:gd name="connsiteY10" fmla="*/ 0 h 1231923"/>
                  <a:gd name="connsiteX11" fmla="*/ 0 w 9157448"/>
                  <a:gd name="connsiteY11" fmla="*/ 161364 h 1231923"/>
                  <a:gd name="connsiteX12" fmla="*/ 6724 w 9157448"/>
                  <a:gd name="connsiteY12" fmla="*/ 1156447 h 1231923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644152 w 9157448"/>
                  <a:gd name="connsiteY7" fmla="*/ 165196 h 1242478"/>
                  <a:gd name="connsiteX8" fmla="*/ 3301253 w 9157448"/>
                  <a:gd name="connsiteY8" fmla="*/ 259325 h 1242478"/>
                  <a:gd name="connsiteX9" fmla="*/ 2245659 w 9157448"/>
                  <a:gd name="connsiteY9" fmla="*/ 111408 h 1242478"/>
                  <a:gd name="connsiteX10" fmla="*/ 1290918 w 9157448"/>
                  <a:gd name="connsiteY10" fmla="*/ 292943 h 1242478"/>
                  <a:gd name="connsiteX11" fmla="*/ 665630 w 9157448"/>
                  <a:gd name="connsiteY11" fmla="*/ 10555 h 1242478"/>
                  <a:gd name="connsiteX12" fmla="*/ 0 w 9157448"/>
                  <a:gd name="connsiteY12" fmla="*/ 171919 h 1242478"/>
                  <a:gd name="connsiteX13" fmla="*/ 6724 w 9157448"/>
                  <a:gd name="connsiteY13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57448" h="1242478">
                    <a:moveTo>
                      <a:pt x="6724" y="1167002"/>
                    </a:moveTo>
                    <a:cubicBezTo>
                      <a:pt x="1532965" y="1333970"/>
                      <a:pt x="6107207" y="1171484"/>
                      <a:pt x="9157448" y="1173725"/>
                    </a:cubicBezTo>
                    <a:cubicBezTo>
                      <a:pt x="9155207" y="808413"/>
                      <a:pt x="9152965" y="443102"/>
                      <a:pt x="9150724" y="77790"/>
                    </a:cubicBezTo>
                    <a:cubicBezTo>
                      <a:pt x="8964706" y="-54439"/>
                      <a:pt x="8394327" y="376987"/>
                      <a:pt x="8041342" y="380349"/>
                    </a:cubicBezTo>
                    <a:cubicBezTo>
                      <a:pt x="7688357" y="383711"/>
                      <a:pt x="7411571" y="104683"/>
                      <a:pt x="7032812" y="97960"/>
                    </a:cubicBezTo>
                    <a:cubicBezTo>
                      <a:pt x="6654053" y="91237"/>
                      <a:pt x="6282018" y="344490"/>
                      <a:pt x="5768789" y="340008"/>
                    </a:cubicBezTo>
                    <a:cubicBezTo>
                      <a:pt x="5255560" y="335526"/>
                      <a:pt x="4364692" y="84513"/>
                      <a:pt x="3953436" y="71066"/>
                    </a:cubicBezTo>
                    <a:cubicBezTo>
                      <a:pt x="3542180" y="57619"/>
                      <a:pt x="3585882" y="252601"/>
                      <a:pt x="3301253" y="259325"/>
                    </a:cubicBezTo>
                    <a:cubicBezTo>
                      <a:pt x="3016624" y="266049"/>
                      <a:pt x="2580715" y="105805"/>
                      <a:pt x="2245659" y="111408"/>
                    </a:cubicBezTo>
                    <a:cubicBezTo>
                      <a:pt x="1910603" y="117011"/>
                      <a:pt x="1554256" y="309752"/>
                      <a:pt x="1290918" y="292943"/>
                    </a:cubicBezTo>
                    <a:cubicBezTo>
                      <a:pt x="1027580" y="276134"/>
                      <a:pt x="880783" y="30726"/>
                      <a:pt x="665630" y="10555"/>
                    </a:cubicBezTo>
                    <a:cubicBezTo>
                      <a:pt x="450477" y="-9616"/>
                      <a:pt x="109818" y="-20822"/>
                      <a:pt x="0" y="171919"/>
                    </a:cubicBezTo>
                    <a:cubicBezTo>
                      <a:pt x="2241" y="503613"/>
                      <a:pt x="4483" y="835308"/>
                      <a:pt x="6724" y="1167002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Freeform: Shape 3"/>
              <p:cNvSpPr/>
              <p:nvPr/>
            </p:nvSpPr>
            <p:spPr>
              <a:xfrm>
                <a:off x="-6723" y="4941168"/>
                <a:ext cx="9157448" cy="997226"/>
              </a:xfrm>
              <a:custGeom>
                <a:avLst/>
                <a:gdLst>
                  <a:gd name="connsiteX0" fmla="*/ 679577 w 9830301"/>
                  <a:gd name="connsiteY0" fmla="*/ 1156447 h 1231923"/>
                  <a:gd name="connsiteX1" fmla="*/ 9830301 w 9830301"/>
                  <a:gd name="connsiteY1" fmla="*/ 1163170 h 1231923"/>
                  <a:gd name="connsiteX2" fmla="*/ 9823577 w 9830301"/>
                  <a:gd name="connsiteY2" fmla="*/ 67235 h 1231923"/>
                  <a:gd name="connsiteX3" fmla="*/ 8714195 w 9830301"/>
                  <a:gd name="connsiteY3" fmla="*/ 369794 h 1231923"/>
                  <a:gd name="connsiteX4" fmla="*/ 7705665 w 9830301"/>
                  <a:gd name="connsiteY4" fmla="*/ 87405 h 1231923"/>
                  <a:gd name="connsiteX5" fmla="*/ 6441642 w 9830301"/>
                  <a:gd name="connsiteY5" fmla="*/ 329453 h 1231923"/>
                  <a:gd name="connsiteX6" fmla="*/ 4626289 w 9830301"/>
                  <a:gd name="connsiteY6" fmla="*/ 60511 h 1231923"/>
                  <a:gd name="connsiteX7" fmla="*/ 3974106 w 9830301"/>
                  <a:gd name="connsiteY7" fmla="*/ 248770 h 1231923"/>
                  <a:gd name="connsiteX8" fmla="*/ 2918512 w 9830301"/>
                  <a:gd name="connsiteY8" fmla="*/ 100853 h 1231923"/>
                  <a:gd name="connsiteX9" fmla="*/ 1963771 w 9830301"/>
                  <a:gd name="connsiteY9" fmla="*/ 282388 h 1231923"/>
                  <a:gd name="connsiteX10" fmla="*/ 1338483 w 9830301"/>
                  <a:gd name="connsiteY10" fmla="*/ 0 h 1231923"/>
                  <a:gd name="connsiteX11" fmla="*/ 672853 w 9830301"/>
                  <a:gd name="connsiteY11" fmla="*/ 161364 h 1231923"/>
                  <a:gd name="connsiteX12" fmla="*/ 679577 w 9830301"/>
                  <a:gd name="connsiteY12" fmla="*/ 1156447 h 1231923"/>
                  <a:gd name="connsiteX0" fmla="*/ 6724 w 9157448"/>
                  <a:gd name="connsiteY0" fmla="*/ 1156447 h 1231923"/>
                  <a:gd name="connsiteX1" fmla="*/ 9157448 w 9157448"/>
                  <a:gd name="connsiteY1" fmla="*/ 1163170 h 1231923"/>
                  <a:gd name="connsiteX2" fmla="*/ 9150724 w 9157448"/>
                  <a:gd name="connsiteY2" fmla="*/ 67235 h 1231923"/>
                  <a:gd name="connsiteX3" fmla="*/ 8041342 w 9157448"/>
                  <a:gd name="connsiteY3" fmla="*/ 369794 h 1231923"/>
                  <a:gd name="connsiteX4" fmla="*/ 7032812 w 9157448"/>
                  <a:gd name="connsiteY4" fmla="*/ 87405 h 1231923"/>
                  <a:gd name="connsiteX5" fmla="*/ 5768789 w 9157448"/>
                  <a:gd name="connsiteY5" fmla="*/ 329453 h 1231923"/>
                  <a:gd name="connsiteX6" fmla="*/ 3953436 w 9157448"/>
                  <a:gd name="connsiteY6" fmla="*/ 60511 h 1231923"/>
                  <a:gd name="connsiteX7" fmla="*/ 3301253 w 9157448"/>
                  <a:gd name="connsiteY7" fmla="*/ 248770 h 1231923"/>
                  <a:gd name="connsiteX8" fmla="*/ 2245659 w 9157448"/>
                  <a:gd name="connsiteY8" fmla="*/ 100853 h 1231923"/>
                  <a:gd name="connsiteX9" fmla="*/ 1290918 w 9157448"/>
                  <a:gd name="connsiteY9" fmla="*/ 282388 h 1231923"/>
                  <a:gd name="connsiteX10" fmla="*/ 665630 w 9157448"/>
                  <a:gd name="connsiteY10" fmla="*/ 0 h 1231923"/>
                  <a:gd name="connsiteX11" fmla="*/ 0 w 9157448"/>
                  <a:gd name="connsiteY11" fmla="*/ 161364 h 1231923"/>
                  <a:gd name="connsiteX12" fmla="*/ 6724 w 9157448"/>
                  <a:gd name="connsiteY12" fmla="*/ 1156447 h 1231923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644152 w 9157448"/>
                  <a:gd name="connsiteY7" fmla="*/ 165196 h 1242478"/>
                  <a:gd name="connsiteX8" fmla="*/ 3301253 w 9157448"/>
                  <a:gd name="connsiteY8" fmla="*/ 259325 h 1242478"/>
                  <a:gd name="connsiteX9" fmla="*/ 2245659 w 9157448"/>
                  <a:gd name="connsiteY9" fmla="*/ 111408 h 1242478"/>
                  <a:gd name="connsiteX10" fmla="*/ 1290918 w 9157448"/>
                  <a:gd name="connsiteY10" fmla="*/ 292943 h 1242478"/>
                  <a:gd name="connsiteX11" fmla="*/ 665630 w 9157448"/>
                  <a:gd name="connsiteY11" fmla="*/ 10555 h 1242478"/>
                  <a:gd name="connsiteX12" fmla="*/ 0 w 9157448"/>
                  <a:gd name="connsiteY12" fmla="*/ 171919 h 1242478"/>
                  <a:gd name="connsiteX13" fmla="*/ 6724 w 9157448"/>
                  <a:gd name="connsiteY13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57448" h="1242478">
                    <a:moveTo>
                      <a:pt x="6724" y="1167002"/>
                    </a:moveTo>
                    <a:cubicBezTo>
                      <a:pt x="1532965" y="1333970"/>
                      <a:pt x="6107207" y="1171484"/>
                      <a:pt x="9157448" y="1173725"/>
                    </a:cubicBezTo>
                    <a:cubicBezTo>
                      <a:pt x="9155207" y="808413"/>
                      <a:pt x="9152965" y="443102"/>
                      <a:pt x="9150724" y="77790"/>
                    </a:cubicBezTo>
                    <a:cubicBezTo>
                      <a:pt x="8964706" y="-54439"/>
                      <a:pt x="8394327" y="376987"/>
                      <a:pt x="8041342" y="380349"/>
                    </a:cubicBezTo>
                    <a:cubicBezTo>
                      <a:pt x="7688357" y="383711"/>
                      <a:pt x="7411571" y="104683"/>
                      <a:pt x="7032812" y="97960"/>
                    </a:cubicBezTo>
                    <a:cubicBezTo>
                      <a:pt x="6654053" y="91237"/>
                      <a:pt x="6282018" y="344490"/>
                      <a:pt x="5768789" y="340008"/>
                    </a:cubicBezTo>
                    <a:cubicBezTo>
                      <a:pt x="5255560" y="335526"/>
                      <a:pt x="4364692" y="84513"/>
                      <a:pt x="3953436" y="71066"/>
                    </a:cubicBezTo>
                    <a:cubicBezTo>
                      <a:pt x="3542180" y="57619"/>
                      <a:pt x="3585882" y="252601"/>
                      <a:pt x="3301253" y="259325"/>
                    </a:cubicBezTo>
                    <a:cubicBezTo>
                      <a:pt x="3016624" y="266049"/>
                      <a:pt x="2580715" y="105805"/>
                      <a:pt x="2245659" y="111408"/>
                    </a:cubicBezTo>
                    <a:cubicBezTo>
                      <a:pt x="1910603" y="117011"/>
                      <a:pt x="1554256" y="309752"/>
                      <a:pt x="1290918" y="292943"/>
                    </a:cubicBezTo>
                    <a:cubicBezTo>
                      <a:pt x="1027580" y="276134"/>
                      <a:pt x="880783" y="30726"/>
                      <a:pt x="665630" y="10555"/>
                    </a:cubicBezTo>
                    <a:cubicBezTo>
                      <a:pt x="450477" y="-9616"/>
                      <a:pt x="109818" y="-20822"/>
                      <a:pt x="0" y="171919"/>
                    </a:cubicBezTo>
                    <a:cubicBezTo>
                      <a:pt x="2241" y="503613"/>
                      <a:pt x="4483" y="835308"/>
                      <a:pt x="6724" y="1167002"/>
                    </a:cubicBez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4654" y="3759446"/>
              <a:ext cx="2602312" cy="1109714"/>
              <a:chOff x="117432" y="2917306"/>
              <a:chExt cx="2041166" cy="965698"/>
            </a:xfrm>
          </p:grpSpPr>
          <p:sp>
            <p:nvSpPr>
              <p:cNvPr id="22" name="Freeform: Shape 21"/>
              <p:cNvSpPr/>
              <p:nvPr/>
            </p:nvSpPr>
            <p:spPr>
              <a:xfrm>
                <a:off x="117432" y="2917306"/>
                <a:ext cx="2041166" cy="965698"/>
              </a:xfrm>
              <a:custGeom>
                <a:avLst/>
                <a:gdLst>
                  <a:gd name="connsiteX0" fmla="*/ 73959 w 1398494"/>
                  <a:gd name="connsiteY0" fmla="*/ 6723 h 652182"/>
                  <a:gd name="connsiteX1" fmla="*/ 316006 w 1398494"/>
                  <a:gd name="connsiteY1" fmla="*/ 174811 h 652182"/>
                  <a:gd name="connsiteX2" fmla="*/ 598394 w 1398494"/>
                  <a:gd name="connsiteY2" fmla="*/ 33617 h 652182"/>
                  <a:gd name="connsiteX3" fmla="*/ 941294 w 1398494"/>
                  <a:gd name="connsiteY3" fmla="*/ 0 h 652182"/>
                  <a:gd name="connsiteX4" fmla="*/ 1196788 w 1398494"/>
                  <a:gd name="connsiteY4" fmla="*/ 87405 h 652182"/>
                  <a:gd name="connsiteX5" fmla="*/ 1398494 w 1398494"/>
                  <a:gd name="connsiteY5" fmla="*/ 309282 h 652182"/>
                  <a:gd name="connsiteX6" fmla="*/ 1109382 w 1398494"/>
                  <a:gd name="connsiteY6" fmla="*/ 396688 h 652182"/>
                  <a:gd name="connsiteX7" fmla="*/ 1337982 w 1398494"/>
                  <a:gd name="connsiteY7" fmla="*/ 537882 h 652182"/>
                  <a:gd name="connsiteX8" fmla="*/ 1102659 w 1398494"/>
                  <a:gd name="connsiteY8" fmla="*/ 611841 h 652182"/>
                  <a:gd name="connsiteX9" fmla="*/ 847165 w 1398494"/>
                  <a:gd name="connsiteY9" fmla="*/ 652182 h 652182"/>
                  <a:gd name="connsiteX10" fmla="*/ 517712 w 1398494"/>
                  <a:gd name="connsiteY10" fmla="*/ 558052 h 652182"/>
                  <a:gd name="connsiteX11" fmla="*/ 295835 w 1398494"/>
                  <a:gd name="connsiteY11" fmla="*/ 383241 h 652182"/>
                  <a:gd name="connsiteX12" fmla="*/ 0 w 1398494"/>
                  <a:gd name="connsiteY12" fmla="*/ 416858 h 652182"/>
                  <a:gd name="connsiteX13" fmla="*/ 154641 w 1398494"/>
                  <a:gd name="connsiteY13" fmla="*/ 255494 h 652182"/>
                  <a:gd name="connsiteX14" fmla="*/ 73959 w 1398494"/>
                  <a:gd name="connsiteY14" fmla="*/ 6723 h 652182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64508 w 1399547"/>
                  <a:gd name="connsiteY0" fmla="*/ 535 h 714851"/>
                  <a:gd name="connsiteX1" fmla="*/ 316006 w 1399547"/>
                  <a:gd name="connsiteY1" fmla="*/ 235859 h 714851"/>
                  <a:gd name="connsiteX2" fmla="*/ 598394 w 1399547"/>
                  <a:gd name="connsiteY2" fmla="*/ 94665 h 714851"/>
                  <a:gd name="connsiteX3" fmla="*/ 941294 w 1399547"/>
                  <a:gd name="connsiteY3" fmla="*/ 61048 h 714851"/>
                  <a:gd name="connsiteX4" fmla="*/ 1196788 w 1399547"/>
                  <a:gd name="connsiteY4" fmla="*/ 148453 h 714851"/>
                  <a:gd name="connsiteX5" fmla="*/ 1398494 w 1399547"/>
                  <a:gd name="connsiteY5" fmla="*/ 370330 h 714851"/>
                  <a:gd name="connsiteX6" fmla="*/ 1109382 w 1399547"/>
                  <a:gd name="connsiteY6" fmla="*/ 457736 h 714851"/>
                  <a:gd name="connsiteX7" fmla="*/ 1337982 w 1399547"/>
                  <a:gd name="connsiteY7" fmla="*/ 598930 h 714851"/>
                  <a:gd name="connsiteX8" fmla="*/ 1102659 w 1399547"/>
                  <a:gd name="connsiteY8" fmla="*/ 672889 h 714851"/>
                  <a:gd name="connsiteX9" fmla="*/ 847165 w 1399547"/>
                  <a:gd name="connsiteY9" fmla="*/ 713230 h 714851"/>
                  <a:gd name="connsiteX10" fmla="*/ 517712 w 1399547"/>
                  <a:gd name="connsiteY10" fmla="*/ 619100 h 714851"/>
                  <a:gd name="connsiteX11" fmla="*/ 295835 w 1399547"/>
                  <a:gd name="connsiteY11" fmla="*/ 444289 h 714851"/>
                  <a:gd name="connsiteX12" fmla="*/ 0 w 1399547"/>
                  <a:gd name="connsiteY12" fmla="*/ 477906 h 714851"/>
                  <a:gd name="connsiteX13" fmla="*/ 154641 w 1399547"/>
                  <a:gd name="connsiteY13" fmla="*/ 316542 h 714851"/>
                  <a:gd name="connsiteX14" fmla="*/ 64508 w 1399547"/>
                  <a:gd name="connsiteY14" fmla="*/ 535 h 714851"/>
                  <a:gd name="connsiteX0" fmla="*/ 31429 w 1366468"/>
                  <a:gd name="connsiteY0" fmla="*/ 535 h 714851"/>
                  <a:gd name="connsiteX1" fmla="*/ 282927 w 1366468"/>
                  <a:gd name="connsiteY1" fmla="*/ 235859 h 714851"/>
                  <a:gd name="connsiteX2" fmla="*/ 565315 w 1366468"/>
                  <a:gd name="connsiteY2" fmla="*/ 94665 h 714851"/>
                  <a:gd name="connsiteX3" fmla="*/ 908215 w 1366468"/>
                  <a:gd name="connsiteY3" fmla="*/ 61048 h 714851"/>
                  <a:gd name="connsiteX4" fmla="*/ 1163709 w 1366468"/>
                  <a:gd name="connsiteY4" fmla="*/ 148453 h 714851"/>
                  <a:gd name="connsiteX5" fmla="*/ 1365415 w 1366468"/>
                  <a:gd name="connsiteY5" fmla="*/ 370330 h 714851"/>
                  <a:gd name="connsiteX6" fmla="*/ 1076303 w 1366468"/>
                  <a:gd name="connsiteY6" fmla="*/ 457736 h 714851"/>
                  <a:gd name="connsiteX7" fmla="*/ 1304903 w 1366468"/>
                  <a:gd name="connsiteY7" fmla="*/ 598930 h 714851"/>
                  <a:gd name="connsiteX8" fmla="*/ 1069580 w 1366468"/>
                  <a:gd name="connsiteY8" fmla="*/ 672889 h 714851"/>
                  <a:gd name="connsiteX9" fmla="*/ 814086 w 1366468"/>
                  <a:gd name="connsiteY9" fmla="*/ 713230 h 714851"/>
                  <a:gd name="connsiteX10" fmla="*/ 484633 w 1366468"/>
                  <a:gd name="connsiteY10" fmla="*/ 619100 h 714851"/>
                  <a:gd name="connsiteX11" fmla="*/ 262756 w 1366468"/>
                  <a:gd name="connsiteY11" fmla="*/ 444289 h 714851"/>
                  <a:gd name="connsiteX12" fmla="*/ 0 w 1366468"/>
                  <a:gd name="connsiteY12" fmla="*/ 518247 h 714851"/>
                  <a:gd name="connsiteX13" fmla="*/ 121562 w 1366468"/>
                  <a:gd name="connsiteY13" fmla="*/ 316542 h 714851"/>
                  <a:gd name="connsiteX14" fmla="*/ 31429 w 1366468"/>
                  <a:gd name="connsiteY14" fmla="*/ 535 h 71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6468" h="714851">
                    <a:moveTo>
                      <a:pt x="31429" y="535"/>
                    </a:moveTo>
                    <a:cubicBezTo>
                      <a:pt x="58323" y="-12912"/>
                      <a:pt x="195521" y="231377"/>
                      <a:pt x="282927" y="235859"/>
                    </a:cubicBezTo>
                    <a:lnTo>
                      <a:pt x="565315" y="94665"/>
                    </a:lnTo>
                    <a:cubicBezTo>
                      <a:pt x="669530" y="65530"/>
                      <a:pt x="808483" y="52083"/>
                      <a:pt x="908215" y="61048"/>
                    </a:cubicBezTo>
                    <a:cubicBezTo>
                      <a:pt x="1007947" y="70013"/>
                      <a:pt x="1087509" y="96906"/>
                      <a:pt x="1163709" y="148453"/>
                    </a:cubicBezTo>
                    <a:cubicBezTo>
                      <a:pt x="1239909" y="200000"/>
                      <a:pt x="1379983" y="318783"/>
                      <a:pt x="1365415" y="370330"/>
                    </a:cubicBezTo>
                    <a:lnTo>
                      <a:pt x="1076303" y="457736"/>
                    </a:lnTo>
                    <a:lnTo>
                      <a:pt x="1304903" y="598930"/>
                    </a:lnTo>
                    <a:cubicBezTo>
                      <a:pt x="1303783" y="634789"/>
                      <a:pt x="1151383" y="653839"/>
                      <a:pt x="1069580" y="672889"/>
                    </a:cubicBezTo>
                    <a:cubicBezTo>
                      <a:pt x="987777" y="691939"/>
                      <a:pt x="911577" y="722195"/>
                      <a:pt x="814086" y="713230"/>
                    </a:cubicBezTo>
                    <a:cubicBezTo>
                      <a:pt x="716595" y="704265"/>
                      <a:pt x="576521" y="663923"/>
                      <a:pt x="484633" y="619100"/>
                    </a:cubicBezTo>
                    <a:cubicBezTo>
                      <a:pt x="392745" y="574277"/>
                      <a:pt x="349041" y="467821"/>
                      <a:pt x="262756" y="444289"/>
                    </a:cubicBezTo>
                    <a:cubicBezTo>
                      <a:pt x="176471" y="420757"/>
                      <a:pt x="23532" y="539538"/>
                      <a:pt x="0" y="518247"/>
                    </a:cubicBezTo>
                    <a:lnTo>
                      <a:pt x="121562" y="316542"/>
                    </a:lnTo>
                    <a:lnTo>
                      <a:pt x="31429" y="535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c 22"/>
              <p:cNvSpPr/>
              <p:nvPr/>
            </p:nvSpPr>
            <p:spPr>
              <a:xfrm flipH="1">
                <a:off x="1475656" y="3267865"/>
                <a:ext cx="288032" cy="360040"/>
              </a:xfrm>
              <a:prstGeom prst="arc">
                <a:avLst>
                  <a:gd name="adj1" fmla="val 16200000"/>
                  <a:gd name="adj2" fmla="val 5359936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799691" y="3284984"/>
                <a:ext cx="72000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flipH="1">
              <a:off x="4868347" y="4100974"/>
              <a:ext cx="1314974" cy="631358"/>
              <a:chOff x="117432" y="2917306"/>
              <a:chExt cx="2041166" cy="965698"/>
            </a:xfrm>
          </p:grpSpPr>
          <p:sp>
            <p:nvSpPr>
              <p:cNvPr id="27" name="Freeform: Shape 26"/>
              <p:cNvSpPr/>
              <p:nvPr/>
            </p:nvSpPr>
            <p:spPr>
              <a:xfrm>
                <a:off x="117432" y="2917306"/>
                <a:ext cx="2041166" cy="965698"/>
              </a:xfrm>
              <a:custGeom>
                <a:avLst/>
                <a:gdLst>
                  <a:gd name="connsiteX0" fmla="*/ 73959 w 1398494"/>
                  <a:gd name="connsiteY0" fmla="*/ 6723 h 652182"/>
                  <a:gd name="connsiteX1" fmla="*/ 316006 w 1398494"/>
                  <a:gd name="connsiteY1" fmla="*/ 174811 h 652182"/>
                  <a:gd name="connsiteX2" fmla="*/ 598394 w 1398494"/>
                  <a:gd name="connsiteY2" fmla="*/ 33617 h 652182"/>
                  <a:gd name="connsiteX3" fmla="*/ 941294 w 1398494"/>
                  <a:gd name="connsiteY3" fmla="*/ 0 h 652182"/>
                  <a:gd name="connsiteX4" fmla="*/ 1196788 w 1398494"/>
                  <a:gd name="connsiteY4" fmla="*/ 87405 h 652182"/>
                  <a:gd name="connsiteX5" fmla="*/ 1398494 w 1398494"/>
                  <a:gd name="connsiteY5" fmla="*/ 309282 h 652182"/>
                  <a:gd name="connsiteX6" fmla="*/ 1109382 w 1398494"/>
                  <a:gd name="connsiteY6" fmla="*/ 396688 h 652182"/>
                  <a:gd name="connsiteX7" fmla="*/ 1337982 w 1398494"/>
                  <a:gd name="connsiteY7" fmla="*/ 537882 h 652182"/>
                  <a:gd name="connsiteX8" fmla="*/ 1102659 w 1398494"/>
                  <a:gd name="connsiteY8" fmla="*/ 611841 h 652182"/>
                  <a:gd name="connsiteX9" fmla="*/ 847165 w 1398494"/>
                  <a:gd name="connsiteY9" fmla="*/ 652182 h 652182"/>
                  <a:gd name="connsiteX10" fmla="*/ 517712 w 1398494"/>
                  <a:gd name="connsiteY10" fmla="*/ 558052 h 652182"/>
                  <a:gd name="connsiteX11" fmla="*/ 295835 w 1398494"/>
                  <a:gd name="connsiteY11" fmla="*/ 383241 h 652182"/>
                  <a:gd name="connsiteX12" fmla="*/ 0 w 1398494"/>
                  <a:gd name="connsiteY12" fmla="*/ 416858 h 652182"/>
                  <a:gd name="connsiteX13" fmla="*/ 154641 w 1398494"/>
                  <a:gd name="connsiteY13" fmla="*/ 255494 h 652182"/>
                  <a:gd name="connsiteX14" fmla="*/ 73959 w 1398494"/>
                  <a:gd name="connsiteY14" fmla="*/ 6723 h 652182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64508 w 1399547"/>
                  <a:gd name="connsiteY0" fmla="*/ 535 h 714851"/>
                  <a:gd name="connsiteX1" fmla="*/ 316006 w 1399547"/>
                  <a:gd name="connsiteY1" fmla="*/ 235859 h 714851"/>
                  <a:gd name="connsiteX2" fmla="*/ 598394 w 1399547"/>
                  <a:gd name="connsiteY2" fmla="*/ 94665 h 714851"/>
                  <a:gd name="connsiteX3" fmla="*/ 941294 w 1399547"/>
                  <a:gd name="connsiteY3" fmla="*/ 61048 h 714851"/>
                  <a:gd name="connsiteX4" fmla="*/ 1196788 w 1399547"/>
                  <a:gd name="connsiteY4" fmla="*/ 148453 h 714851"/>
                  <a:gd name="connsiteX5" fmla="*/ 1398494 w 1399547"/>
                  <a:gd name="connsiteY5" fmla="*/ 370330 h 714851"/>
                  <a:gd name="connsiteX6" fmla="*/ 1109382 w 1399547"/>
                  <a:gd name="connsiteY6" fmla="*/ 457736 h 714851"/>
                  <a:gd name="connsiteX7" fmla="*/ 1337982 w 1399547"/>
                  <a:gd name="connsiteY7" fmla="*/ 598930 h 714851"/>
                  <a:gd name="connsiteX8" fmla="*/ 1102659 w 1399547"/>
                  <a:gd name="connsiteY8" fmla="*/ 672889 h 714851"/>
                  <a:gd name="connsiteX9" fmla="*/ 847165 w 1399547"/>
                  <a:gd name="connsiteY9" fmla="*/ 713230 h 714851"/>
                  <a:gd name="connsiteX10" fmla="*/ 517712 w 1399547"/>
                  <a:gd name="connsiteY10" fmla="*/ 619100 h 714851"/>
                  <a:gd name="connsiteX11" fmla="*/ 295835 w 1399547"/>
                  <a:gd name="connsiteY11" fmla="*/ 444289 h 714851"/>
                  <a:gd name="connsiteX12" fmla="*/ 0 w 1399547"/>
                  <a:gd name="connsiteY12" fmla="*/ 477906 h 714851"/>
                  <a:gd name="connsiteX13" fmla="*/ 154641 w 1399547"/>
                  <a:gd name="connsiteY13" fmla="*/ 316542 h 714851"/>
                  <a:gd name="connsiteX14" fmla="*/ 64508 w 1399547"/>
                  <a:gd name="connsiteY14" fmla="*/ 535 h 714851"/>
                  <a:gd name="connsiteX0" fmla="*/ 31429 w 1366468"/>
                  <a:gd name="connsiteY0" fmla="*/ 535 h 714851"/>
                  <a:gd name="connsiteX1" fmla="*/ 282927 w 1366468"/>
                  <a:gd name="connsiteY1" fmla="*/ 235859 h 714851"/>
                  <a:gd name="connsiteX2" fmla="*/ 565315 w 1366468"/>
                  <a:gd name="connsiteY2" fmla="*/ 94665 h 714851"/>
                  <a:gd name="connsiteX3" fmla="*/ 908215 w 1366468"/>
                  <a:gd name="connsiteY3" fmla="*/ 61048 h 714851"/>
                  <a:gd name="connsiteX4" fmla="*/ 1163709 w 1366468"/>
                  <a:gd name="connsiteY4" fmla="*/ 148453 h 714851"/>
                  <a:gd name="connsiteX5" fmla="*/ 1365415 w 1366468"/>
                  <a:gd name="connsiteY5" fmla="*/ 370330 h 714851"/>
                  <a:gd name="connsiteX6" fmla="*/ 1076303 w 1366468"/>
                  <a:gd name="connsiteY6" fmla="*/ 457736 h 714851"/>
                  <a:gd name="connsiteX7" fmla="*/ 1304903 w 1366468"/>
                  <a:gd name="connsiteY7" fmla="*/ 598930 h 714851"/>
                  <a:gd name="connsiteX8" fmla="*/ 1069580 w 1366468"/>
                  <a:gd name="connsiteY8" fmla="*/ 672889 h 714851"/>
                  <a:gd name="connsiteX9" fmla="*/ 814086 w 1366468"/>
                  <a:gd name="connsiteY9" fmla="*/ 713230 h 714851"/>
                  <a:gd name="connsiteX10" fmla="*/ 484633 w 1366468"/>
                  <a:gd name="connsiteY10" fmla="*/ 619100 h 714851"/>
                  <a:gd name="connsiteX11" fmla="*/ 262756 w 1366468"/>
                  <a:gd name="connsiteY11" fmla="*/ 444289 h 714851"/>
                  <a:gd name="connsiteX12" fmla="*/ 0 w 1366468"/>
                  <a:gd name="connsiteY12" fmla="*/ 518247 h 714851"/>
                  <a:gd name="connsiteX13" fmla="*/ 121562 w 1366468"/>
                  <a:gd name="connsiteY13" fmla="*/ 316542 h 714851"/>
                  <a:gd name="connsiteX14" fmla="*/ 31429 w 1366468"/>
                  <a:gd name="connsiteY14" fmla="*/ 535 h 71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6468" h="714851">
                    <a:moveTo>
                      <a:pt x="31429" y="535"/>
                    </a:moveTo>
                    <a:cubicBezTo>
                      <a:pt x="58323" y="-12912"/>
                      <a:pt x="195521" y="231377"/>
                      <a:pt x="282927" y="235859"/>
                    </a:cubicBezTo>
                    <a:lnTo>
                      <a:pt x="565315" y="94665"/>
                    </a:lnTo>
                    <a:cubicBezTo>
                      <a:pt x="669530" y="65530"/>
                      <a:pt x="808483" y="52083"/>
                      <a:pt x="908215" y="61048"/>
                    </a:cubicBezTo>
                    <a:cubicBezTo>
                      <a:pt x="1007947" y="70013"/>
                      <a:pt x="1087509" y="96906"/>
                      <a:pt x="1163709" y="148453"/>
                    </a:cubicBezTo>
                    <a:cubicBezTo>
                      <a:pt x="1239909" y="200000"/>
                      <a:pt x="1379983" y="318783"/>
                      <a:pt x="1365415" y="370330"/>
                    </a:cubicBezTo>
                    <a:lnTo>
                      <a:pt x="1076303" y="457736"/>
                    </a:lnTo>
                    <a:lnTo>
                      <a:pt x="1304903" y="598930"/>
                    </a:lnTo>
                    <a:cubicBezTo>
                      <a:pt x="1303783" y="634789"/>
                      <a:pt x="1151383" y="653839"/>
                      <a:pt x="1069580" y="672889"/>
                    </a:cubicBezTo>
                    <a:cubicBezTo>
                      <a:pt x="987777" y="691939"/>
                      <a:pt x="911577" y="722195"/>
                      <a:pt x="814086" y="713230"/>
                    </a:cubicBezTo>
                    <a:cubicBezTo>
                      <a:pt x="716595" y="704265"/>
                      <a:pt x="576521" y="663923"/>
                      <a:pt x="484633" y="619100"/>
                    </a:cubicBezTo>
                    <a:cubicBezTo>
                      <a:pt x="392745" y="574277"/>
                      <a:pt x="349041" y="467821"/>
                      <a:pt x="262756" y="444289"/>
                    </a:cubicBezTo>
                    <a:cubicBezTo>
                      <a:pt x="176471" y="420757"/>
                      <a:pt x="23532" y="539538"/>
                      <a:pt x="0" y="518247"/>
                    </a:cubicBezTo>
                    <a:lnTo>
                      <a:pt x="121562" y="316542"/>
                    </a:lnTo>
                    <a:lnTo>
                      <a:pt x="31429" y="535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flipH="1">
                <a:off x="1475656" y="3267865"/>
                <a:ext cx="288032" cy="360040"/>
              </a:xfrm>
              <a:prstGeom prst="arc">
                <a:avLst>
                  <a:gd name="adj1" fmla="val 16200000"/>
                  <a:gd name="adj2" fmla="val 535993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799691" y="3284984"/>
                <a:ext cx="72000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flipH="1">
              <a:off x="7580660" y="4338071"/>
              <a:ext cx="500977" cy="291869"/>
              <a:chOff x="117432" y="2917306"/>
              <a:chExt cx="2041166" cy="965698"/>
            </a:xfrm>
          </p:grpSpPr>
          <p:sp>
            <p:nvSpPr>
              <p:cNvPr id="53" name="Freeform: Shape 52"/>
              <p:cNvSpPr/>
              <p:nvPr/>
            </p:nvSpPr>
            <p:spPr>
              <a:xfrm>
                <a:off x="117432" y="2917306"/>
                <a:ext cx="2041166" cy="965698"/>
              </a:xfrm>
              <a:custGeom>
                <a:avLst/>
                <a:gdLst>
                  <a:gd name="connsiteX0" fmla="*/ 73959 w 1398494"/>
                  <a:gd name="connsiteY0" fmla="*/ 6723 h 652182"/>
                  <a:gd name="connsiteX1" fmla="*/ 316006 w 1398494"/>
                  <a:gd name="connsiteY1" fmla="*/ 174811 h 652182"/>
                  <a:gd name="connsiteX2" fmla="*/ 598394 w 1398494"/>
                  <a:gd name="connsiteY2" fmla="*/ 33617 h 652182"/>
                  <a:gd name="connsiteX3" fmla="*/ 941294 w 1398494"/>
                  <a:gd name="connsiteY3" fmla="*/ 0 h 652182"/>
                  <a:gd name="connsiteX4" fmla="*/ 1196788 w 1398494"/>
                  <a:gd name="connsiteY4" fmla="*/ 87405 h 652182"/>
                  <a:gd name="connsiteX5" fmla="*/ 1398494 w 1398494"/>
                  <a:gd name="connsiteY5" fmla="*/ 309282 h 652182"/>
                  <a:gd name="connsiteX6" fmla="*/ 1109382 w 1398494"/>
                  <a:gd name="connsiteY6" fmla="*/ 396688 h 652182"/>
                  <a:gd name="connsiteX7" fmla="*/ 1337982 w 1398494"/>
                  <a:gd name="connsiteY7" fmla="*/ 537882 h 652182"/>
                  <a:gd name="connsiteX8" fmla="*/ 1102659 w 1398494"/>
                  <a:gd name="connsiteY8" fmla="*/ 611841 h 652182"/>
                  <a:gd name="connsiteX9" fmla="*/ 847165 w 1398494"/>
                  <a:gd name="connsiteY9" fmla="*/ 652182 h 652182"/>
                  <a:gd name="connsiteX10" fmla="*/ 517712 w 1398494"/>
                  <a:gd name="connsiteY10" fmla="*/ 558052 h 652182"/>
                  <a:gd name="connsiteX11" fmla="*/ 295835 w 1398494"/>
                  <a:gd name="connsiteY11" fmla="*/ 383241 h 652182"/>
                  <a:gd name="connsiteX12" fmla="*/ 0 w 1398494"/>
                  <a:gd name="connsiteY12" fmla="*/ 416858 h 652182"/>
                  <a:gd name="connsiteX13" fmla="*/ 154641 w 1398494"/>
                  <a:gd name="connsiteY13" fmla="*/ 255494 h 652182"/>
                  <a:gd name="connsiteX14" fmla="*/ 73959 w 1398494"/>
                  <a:gd name="connsiteY14" fmla="*/ 6723 h 652182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64508 w 1399547"/>
                  <a:gd name="connsiteY0" fmla="*/ 535 h 714851"/>
                  <a:gd name="connsiteX1" fmla="*/ 316006 w 1399547"/>
                  <a:gd name="connsiteY1" fmla="*/ 235859 h 714851"/>
                  <a:gd name="connsiteX2" fmla="*/ 598394 w 1399547"/>
                  <a:gd name="connsiteY2" fmla="*/ 94665 h 714851"/>
                  <a:gd name="connsiteX3" fmla="*/ 941294 w 1399547"/>
                  <a:gd name="connsiteY3" fmla="*/ 61048 h 714851"/>
                  <a:gd name="connsiteX4" fmla="*/ 1196788 w 1399547"/>
                  <a:gd name="connsiteY4" fmla="*/ 148453 h 714851"/>
                  <a:gd name="connsiteX5" fmla="*/ 1398494 w 1399547"/>
                  <a:gd name="connsiteY5" fmla="*/ 370330 h 714851"/>
                  <a:gd name="connsiteX6" fmla="*/ 1109382 w 1399547"/>
                  <a:gd name="connsiteY6" fmla="*/ 457736 h 714851"/>
                  <a:gd name="connsiteX7" fmla="*/ 1337982 w 1399547"/>
                  <a:gd name="connsiteY7" fmla="*/ 598930 h 714851"/>
                  <a:gd name="connsiteX8" fmla="*/ 1102659 w 1399547"/>
                  <a:gd name="connsiteY8" fmla="*/ 672889 h 714851"/>
                  <a:gd name="connsiteX9" fmla="*/ 847165 w 1399547"/>
                  <a:gd name="connsiteY9" fmla="*/ 713230 h 714851"/>
                  <a:gd name="connsiteX10" fmla="*/ 517712 w 1399547"/>
                  <a:gd name="connsiteY10" fmla="*/ 619100 h 714851"/>
                  <a:gd name="connsiteX11" fmla="*/ 295835 w 1399547"/>
                  <a:gd name="connsiteY11" fmla="*/ 444289 h 714851"/>
                  <a:gd name="connsiteX12" fmla="*/ 0 w 1399547"/>
                  <a:gd name="connsiteY12" fmla="*/ 477906 h 714851"/>
                  <a:gd name="connsiteX13" fmla="*/ 154641 w 1399547"/>
                  <a:gd name="connsiteY13" fmla="*/ 316542 h 714851"/>
                  <a:gd name="connsiteX14" fmla="*/ 64508 w 1399547"/>
                  <a:gd name="connsiteY14" fmla="*/ 535 h 714851"/>
                  <a:gd name="connsiteX0" fmla="*/ 31429 w 1366468"/>
                  <a:gd name="connsiteY0" fmla="*/ 535 h 714851"/>
                  <a:gd name="connsiteX1" fmla="*/ 282927 w 1366468"/>
                  <a:gd name="connsiteY1" fmla="*/ 235859 h 714851"/>
                  <a:gd name="connsiteX2" fmla="*/ 565315 w 1366468"/>
                  <a:gd name="connsiteY2" fmla="*/ 94665 h 714851"/>
                  <a:gd name="connsiteX3" fmla="*/ 908215 w 1366468"/>
                  <a:gd name="connsiteY3" fmla="*/ 61048 h 714851"/>
                  <a:gd name="connsiteX4" fmla="*/ 1163709 w 1366468"/>
                  <a:gd name="connsiteY4" fmla="*/ 148453 h 714851"/>
                  <a:gd name="connsiteX5" fmla="*/ 1365415 w 1366468"/>
                  <a:gd name="connsiteY5" fmla="*/ 370330 h 714851"/>
                  <a:gd name="connsiteX6" fmla="*/ 1076303 w 1366468"/>
                  <a:gd name="connsiteY6" fmla="*/ 457736 h 714851"/>
                  <a:gd name="connsiteX7" fmla="*/ 1304903 w 1366468"/>
                  <a:gd name="connsiteY7" fmla="*/ 598930 h 714851"/>
                  <a:gd name="connsiteX8" fmla="*/ 1069580 w 1366468"/>
                  <a:gd name="connsiteY8" fmla="*/ 672889 h 714851"/>
                  <a:gd name="connsiteX9" fmla="*/ 814086 w 1366468"/>
                  <a:gd name="connsiteY9" fmla="*/ 713230 h 714851"/>
                  <a:gd name="connsiteX10" fmla="*/ 484633 w 1366468"/>
                  <a:gd name="connsiteY10" fmla="*/ 619100 h 714851"/>
                  <a:gd name="connsiteX11" fmla="*/ 262756 w 1366468"/>
                  <a:gd name="connsiteY11" fmla="*/ 444289 h 714851"/>
                  <a:gd name="connsiteX12" fmla="*/ 0 w 1366468"/>
                  <a:gd name="connsiteY12" fmla="*/ 518247 h 714851"/>
                  <a:gd name="connsiteX13" fmla="*/ 121562 w 1366468"/>
                  <a:gd name="connsiteY13" fmla="*/ 316542 h 714851"/>
                  <a:gd name="connsiteX14" fmla="*/ 31429 w 1366468"/>
                  <a:gd name="connsiteY14" fmla="*/ 535 h 71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6468" h="714851">
                    <a:moveTo>
                      <a:pt x="31429" y="535"/>
                    </a:moveTo>
                    <a:cubicBezTo>
                      <a:pt x="58323" y="-12912"/>
                      <a:pt x="195521" y="231377"/>
                      <a:pt x="282927" y="235859"/>
                    </a:cubicBezTo>
                    <a:lnTo>
                      <a:pt x="565315" y="94665"/>
                    </a:lnTo>
                    <a:cubicBezTo>
                      <a:pt x="669530" y="65530"/>
                      <a:pt x="808483" y="52083"/>
                      <a:pt x="908215" y="61048"/>
                    </a:cubicBezTo>
                    <a:cubicBezTo>
                      <a:pt x="1007947" y="70013"/>
                      <a:pt x="1087509" y="96906"/>
                      <a:pt x="1163709" y="148453"/>
                    </a:cubicBezTo>
                    <a:cubicBezTo>
                      <a:pt x="1239909" y="200000"/>
                      <a:pt x="1379983" y="318783"/>
                      <a:pt x="1365415" y="370330"/>
                    </a:cubicBezTo>
                    <a:lnTo>
                      <a:pt x="1076303" y="457736"/>
                    </a:lnTo>
                    <a:lnTo>
                      <a:pt x="1304903" y="598930"/>
                    </a:lnTo>
                    <a:cubicBezTo>
                      <a:pt x="1303783" y="634789"/>
                      <a:pt x="1151383" y="653839"/>
                      <a:pt x="1069580" y="672889"/>
                    </a:cubicBezTo>
                    <a:cubicBezTo>
                      <a:pt x="987777" y="691939"/>
                      <a:pt x="911577" y="722195"/>
                      <a:pt x="814086" y="713230"/>
                    </a:cubicBezTo>
                    <a:cubicBezTo>
                      <a:pt x="716595" y="704265"/>
                      <a:pt x="576521" y="663923"/>
                      <a:pt x="484633" y="619100"/>
                    </a:cubicBezTo>
                    <a:cubicBezTo>
                      <a:pt x="392745" y="574277"/>
                      <a:pt x="349041" y="467821"/>
                      <a:pt x="262756" y="444289"/>
                    </a:cubicBezTo>
                    <a:cubicBezTo>
                      <a:pt x="176471" y="420757"/>
                      <a:pt x="23532" y="539538"/>
                      <a:pt x="0" y="518247"/>
                    </a:cubicBezTo>
                    <a:lnTo>
                      <a:pt x="121562" y="316542"/>
                    </a:lnTo>
                    <a:lnTo>
                      <a:pt x="31429" y="535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 53"/>
              <p:cNvSpPr/>
              <p:nvPr/>
            </p:nvSpPr>
            <p:spPr>
              <a:xfrm flipH="1">
                <a:off x="1475656" y="3267865"/>
                <a:ext cx="288032" cy="360040"/>
              </a:xfrm>
              <a:prstGeom prst="arc">
                <a:avLst>
                  <a:gd name="adj1" fmla="val 16200000"/>
                  <a:gd name="adj2" fmla="val 535993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799691" y="3284984"/>
                <a:ext cx="72000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116118" y="4008107"/>
              <a:ext cx="1503006" cy="805207"/>
              <a:chOff x="117432" y="2917306"/>
              <a:chExt cx="2041166" cy="965698"/>
            </a:xfrm>
          </p:grpSpPr>
          <p:sp>
            <p:nvSpPr>
              <p:cNvPr id="81" name="Freeform: Shape 80"/>
              <p:cNvSpPr/>
              <p:nvPr/>
            </p:nvSpPr>
            <p:spPr>
              <a:xfrm>
                <a:off x="117432" y="2917306"/>
                <a:ext cx="2041166" cy="965698"/>
              </a:xfrm>
              <a:custGeom>
                <a:avLst/>
                <a:gdLst>
                  <a:gd name="connsiteX0" fmla="*/ 73959 w 1398494"/>
                  <a:gd name="connsiteY0" fmla="*/ 6723 h 652182"/>
                  <a:gd name="connsiteX1" fmla="*/ 316006 w 1398494"/>
                  <a:gd name="connsiteY1" fmla="*/ 174811 h 652182"/>
                  <a:gd name="connsiteX2" fmla="*/ 598394 w 1398494"/>
                  <a:gd name="connsiteY2" fmla="*/ 33617 h 652182"/>
                  <a:gd name="connsiteX3" fmla="*/ 941294 w 1398494"/>
                  <a:gd name="connsiteY3" fmla="*/ 0 h 652182"/>
                  <a:gd name="connsiteX4" fmla="*/ 1196788 w 1398494"/>
                  <a:gd name="connsiteY4" fmla="*/ 87405 h 652182"/>
                  <a:gd name="connsiteX5" fmla="*/ 1398494 w 1398494"/>
                  <a:gd name="connsiteY5" fmla="*/ 309282 h 652182"/>
                  <a:gd name="connsiteX6" fmla="*/ 1109382 w 1398494"/>
                  <a:gd name="connsiteY6" fmla="*/ 396688 h 652182"/>
                  <a:gd name="connsiteX7" fmla="*/ 1337982 w 1398494"/>
                  <a:gd name="connsiteY7" fmla="*/ 537882 h 652182"/>
                  <a:gd name="connsiteX8" fmla="*/ 1102659 w 1398494"/>
                  <a:gd name="connsiteY8" fmla="*/ 611841 h 652182"/>
                  <a:gd name="connsiteX9" fmla="*/ 847165 w 1398494"/>
                  <a:gd name="connsiteY9" fmla="*/ 652182 h 652182"/>
                  <a:gd name="connsiteX10" fmla="*/ 517712 w 1398494"/>
                  <a:gd name="connsiteY10" fmla="*/ 558052 h 652182"/>
                  <a:gd name="connsiteX11" fmla="*/ 295835 w 1398494"/>
                  <a:gd name="connsiteY11" fmla="*/ 383241 h 652182"/>
                  <a:gd name="connsiteX12" fmla="*/ 0 w 1398494"/>
                  <a:gd name="connsiteY12" fmla="*/ 416858 h 652182"/>
                  <a:gd name="connsiteX13" fmla="*/ 154641 w 1398494"/>
                  <a:gd name="connsiteY13" fmla="*/ 255494 h 652182"/>
                  <a:gd name="connsiteX14" fmla="*/ 73959 w 1398494"/>
                  <a:gd name="connsiteY14" fmla="*/ 6723 h 652182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64508 w 1399547"/>
                  <a:gd name="connsiteY0" fmla="*/ 535 h 714851"/>
                  <a:gd name="connsiteX1" fmla="*/ 316006 w 1399547"/>
                  <a:gd name="connsiteY1" fmla="*/ 235859 h 714851"/>
                  <a:gd name="connsiteX2" fmla="*/ 598394 w 1399547"/>
                  <a:gd name="connsiteY2" fmla="*/ 94665 h 714851"/>
                  <a:gd name="connsiteX3" fmla="*/ 941294 w 1399547"/>
                  <a:gd name="connsiteY3" fmla="*/ 61048 h 714851"/>
                  <a:gd name="connsiteX4" fmla="*/ 1196788 w 1399547"/>
                  <a:gd name="connsiteY4" fmla="*/ 148453 h 714851"/>
                  <a:gd name="connsiteX5" fmla="*/ 1398494 w 1399547"/>
                  <a:gd name="connsiteY5" fmla="*/ 370330 h 714851"/>
                  <a:gd name="connsiteX6" fmla="*/ 1109382 w 1399547"/>
                  <a:gd name="connsiteY6" fmla="*/ 457736 h 714851"/>
                  <a:gd name="connsiteX7" fmla="*/ 1337982 w 1399547"/>
                  <a:gd name="connsiteY7" fmla="*/ 598930 h 714851"/>
                  <a:gd name="connsiteX8" fmla="*/ 1102659 w 1399547"/>
                  <a:gd name="connsiteY8" fmla="*/ 672889 h 714851"/>
                  <a:gd name="connsiteX9" fmla="*/ 847165 w 1399547"/>
                  <a:gd name="connsiteY9" fmla="*/ 713230 h 714851"/>
                  <a:gd name="connsiteX10" fmla="*/ 517712 w 1399547"/>
                  <a:gd name="connsiteY10" fmla="*/ 619100 h 714851"/>
                  <a:gd name="connsiteX11" fmla="*/ 295835 w 1399547"/>
                  <a:gd name="connsiteY11" fmla="*/ 444289 h 714851"/>
                  <a:gd name="connsiteX12" fmla="*/ 0 w 1399547"/>
                  <a:gd name="connsiteY12" fmla="*/ 477906 h 714851"/>
                  <a:gd name="connsiteX13" fmla="*/ 154641 w 1399547"/>
                  <a:gd name="connsiteY13" fmla="*/ 316542 h 714851"/>
                  <a:gd name="connsiteX14" fmla="*/ 64508 w 1399547"/>
                  <a:gd name="connsiteY14" fmla="*/ 535 h 714851"/>
                  <a:gd name="connsiteX0" fmla="*/ 31429 w 1366468"/>
                  <a:gd name="connsiteY0" fmla="*/ 535 h 714851"/>
                  <a:gd name="connsiteX1" fmla="*/ 282927 w 1366468"/>
                  <a:gd name="connsiteY1" fmla="*/ 235859 h 714851"/>
                  <a:gd name="connsiteX2" fmla="*/ 565315 w 1366468"/>
                  <a:gd name="connsiteY2" fmla="*/ 94665 h 714851"/>
                  <a:gd name="connsiteX3" fmla="*/ 908215 w 1366468"/>
                  <a:gd name="connsiteY3" fmla="*/ 61048 h 714851"/>
                  <a:gd name="connsiteX4" fmla="*/ 1163709 w 1366468"/>
                  <a:gd name="connsiteY4" fmla="*/ 148453 h 714851"/>
                  <a:gd name="connsiteX5" fmla="*/ 1365415 w 1366468"/>
                  <a:gd name="connsiteY5" fmla="*/ 370330 h 714851"/>
                  <a:gd name="connsiteX6" fmla="*/ 1076303 w 1366468"/>
                  <a:gd name="connsiteY6" fmla="*/ 457736 h 714851"/>
                  <a:gd name="connsiteX7" fmla="*/ 1304903 w 1366468"/>
                  <a:gd name="connsiteY7" fmla="*/ 598930 h 714851"/>
                  <a:gd name="connsiteX8" fmla="*/ 1069580 w 1366468"/>
                  <a:gd name="connsiteY8" fmla="*/ 672889 h 714851"/>
                  <a:gd name="connsiteX9" fmla="*/ 814086 w 1366468"/>
                  <a:gd name="connsiteY9" fmla="*/ 713230 h 714851"/>
                  <a:gd name="connsiteX10" fmla="*/ 484633 w 1366468"/>
                  <a:gd name="connsiteY10" fmla="*/ 619100 h 714851"/>
                  <a:gd name="connsiteX11" fmla="*/ 262756 w 1366468"/>
                  <a:gd name="connsiteY11" fmla="*/ 444289 h 714851"/>
                  <a:gd name="connsiteX12" fmla="*/ 0 w 1366468"/>
                  <a:gd name="connsiteY12" fmla="*/ 518247 h 714851"/>
                  <a:gd name="connsiteX13" fmla="*/ 121562 w 1366468"/>
                  <a:gd name="connsiteY13" fmla="*/ 316542 h 714851"/>
                  <a:gd name="connsiteX14" fmla="*/ 31429 w 1366468"/>
                  <a:gd name="connsiteY14" fmla="*/ 535 h 71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6468" h="714851">
                    <a:moveTo>
                      <a:pt x="31429" y="535"/>
                    </a:moveTo>
                    <a:cubicBezTo>
                      <a:pt x="58323" y="-12912"/>
                      <a:pt x="195521" y="231377"/>
                      <a:pt x="282927" y="235859"/>
                    </a:cubicBezTo>
                    <a:lnTo>
                      <a:pt x="565315" y="94665"/>
                    </a:lnTo>
                    <a:cubicBezTo>
                      <a:pt x="669530" y="65530"/>
                      <a:pt x="808483" y="52083"/>
                      <a:pt x="908215" y="61048"/>
                    </a:cubicBezTo>
                    <a:cubicBezTo>
                      <a:pt x="1007947" y="70013"/>
                      <a:pt x="1087509" y="96906"/>
                      <a:pt x="1163709" y="148453"/>
                    </a:cubicBezTo>
                    <a:cubicBezTo>
                      <a:pt x="1239909" y="200000"/>
                      <a:pt x="1379983" y="318783"/>
                      <a:pt x="1365415" y="370330"/>
                    </a:cubicBezTo>
                    <a:lnTo>
                      <a:pt x="1076303" y="457736"/>
                    </a:lnTo>
                    <a:lnTo>
                      <a:pt x="1304903" y="598930"/>
                    </a:lnTo>
                    <a:cubicBezTo>
                      <a:pt x="1303783" y="634789"/>
                      <a:pt x="1151383" y="653839"/>
                      <a:pt x="1069580" y="672889"/>
                    </a:cubicBezTo>
                    <a:cubicBezTo>
                      <a:pt x="987777" y="691939"/>
                      <a:pt x="911577" y="722195"/>
                      <a:pt x="814086" y="713230"/>
                    </a:cubicBezTo>
                    <a:cubicBezTo>
                      <a:pt x="716595" y="704265"/>
                      <a:pt x="576521" y="663923"/>
                      <a:pt x="484633" y="619100"/>
                    </a:cubicBezTo>
                    <a:cubicBezTo>
                      <a:pt x="392745" y="574277"/>
                      <a:pt x="349041" y="467821"/>
                      <a:pt x="262756" y="444289"/>
                    </a:cubicBezTo>
                    <a:cubicBezTo>
                      <a:pt x="176471" y="420757"/>
                      <a:pt x="23532" y="539538"/>
                      <a:pt x="0" y="518247"/>
                    </a:cubicBezTo>
                    <a:lnTo>
                      <a:pt x="121562" y="316542"/>
                    </a:lnTo>
                    <a:lnTo>
                      <a:pt x="31429" y="535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Arc 81"/>
              <p:cNvSpPr/>
              <p:nvPr/>
            </p:nvSpPr>
            <p:spPr>
              <a:xfrm flipH="1">
                <a:off x="1475656" y="3267865"/>
                <a:ext cx="288032" cy="360040"/>
              </a:xfrm>
              <a:prstGeom prst="arc">
                <a:avLst>
                  <a:gd name="adj1" fmla="val 16200000"/>
                  <a:gd name="adj2" fmla="val 535993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799691" y="3284984"/>
                <a:ext cx="72000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413839" y="4327170"/>
              <a:ext cx="865697" cy="372824"/>
              <a:chOff x="117432" y="2917306"/>
              <a:chExt cx="2041166" cy="965698"/>
            </a:xfrm>
          </p:grpSpPr>
          <p:sp>
            <p:nvSpPr>
              <p:cNvPr id="85" name="Freeform: Shape 84"/>
              <p:cNvSpPr/>
              <p:nvPr/>
            </p:nvSpPr>
            <p:spPr>
              <a:xfrm>
                <a:off x="117432" y="2917306"/>
                <a:ext cx="2041166" cy="965698"/>
              </a:xfrm>
              <a:custGeom>
                <a:avLst/>
                <a:gdLst>
                  <a:gd name="connsiteX0" fmla="*/ 73959 w 1398494"/>
                  <a:gd name="connsiteY0" fmla="*/ 6723 h 652182"/>
                  <a:gd name="connsiteX1" fmla="*/ 316006 w 1398494"/>
                  <a:gd name="connsiteY1" fmla="*/ 174811 h 652182"/>
                  <a:gd name="connsiteX2" fmla="*/ 598394 w 1398494"/>
                  <a:gd name="connsiteY2" fmla="*/ 33617 h 652182"/>
                  <a:gd name="connsiteX3" fmla="*/ 941294 w 1398494"/>
                  <a:gd name="connsiteY3" fmla="*/ 0 h 652182"/>
                  <a:gd name="connsiteX4" fmla="*/ 1196788 w 1398494"/>
                  <a:gd name="connsiteY4" fmla="*/ 87405 h 652182"/>
                  <a:gd name="connsiteX5" fmla="*/ 1398494 w 1398494"/>
                  <a:gd name="connsiteY5" fmla="*/ 309282 h 652182"/>
                  <a:gd name="connsiteX6" fmla="*/ 1109382 w 1398494"/>
                  <a:gd name="connsiteY6" fmla="*/ 396688 h 652182"/>
                  <a:gd name="connsiteX7" fmla="*/ 1337982 w 1398494"/>
                  <a:gd name="connsiteY7" fmla="*/ 537882 h 652182"/>
                  <a:gd name="connsiteX8" fmla="*/ 1102659 w 1398494"/>
                  <a:gd name="connsiteY8" fmla="*/ 611841 h 652182"/>
                  <a:gd name="connsiteX9" fmla="*/ 847165 w 1398494"/>
                  <a:gd name="connsiteY9" fmla="*/ 652182 h 652182"/>
                  <a:gd name="connsiteX10" fmla="*/ 517712 w 1398494"/>
                  <a:gd name="connsiteY10" fmla="*/ 558052 h 652182"/>
                  <a:gd name="connsiteX11" fmla="*/ 295835 w 1398494"/>
                  <a:gd name="connsiteY11" fmla="*/ 383241 h 652182"/>
                  <a:gd name="connsiteX12" fmla="*/ 0 w 1398494"/>
                  <a:gd name="connsiteY12" fmla="*/ 416858 h 652182"/>
                  <a:gd name="connsiteX13" fmla="*/ 154641 w 1398494"/>
                  <a:gd name="connsiteY13" fmla="*/ 255494 h 652182"/>
                  <a:gd name="connsiteX14" fmla="*/ 73959 w 1398494"/>
                  <a:gd name="connsiteY14" fmla="*/ 6723 h 652182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64508 w 1399547"/>
                  <a:gd name="connsiteY0" fmla="*/ 535 h 714851"/>
                  <a:gd name="connsiteX1" fmla="*/ 316006 w 1399547"/>
                  <a:gd name="connsiteY1" fmla="*/ 235859 h 714851"/>
                  <a:gd name="connsiteX2" fmla="*/ 598394 w 1399547"/>
                  <a:gd name="connsiteY2" fmla="*/ 94665 h 714851"/>
                  <a:gd name="connsiteX3" fmla="*/ 941294 w 1399547"/>
                  <a:gd name="connsiteY3" fmla="*/ 61048 h 714851"/>
                  <a:gd name="connsiteX4" fmla="*/ 1196788 w 1399547"/>
                  <a:gd name="connsiteY4" fmla="*/ 148453 h 714851"/>
                  <a:gd name="connsiteX5" fmla="*/ 1398494 w 1399547"/>
                  <a:gd name="connsiteY5" fmla="*/ 370330 h 714851"/>
                  <a:gd name="connsiteX6" fmla="*/ 1109382 w 1399547"/>
                  <a:gd name="connsiteY6" fmla="*/ 457736 h 714851"/>
                  <a:gd name="connsiteX7" fmla="*/ 1337982 w 1399547"/>
                  <a:gd name="connsiteY7" fmla="*/ 598930 h 714851"/>
                  <a:gd name="connsiteX8" fmla="*/ 1102659 w 1399547"/>
                  <a:gd name="connsiteY8" fmla="*/ 672889 h 714851"/>
                  <a:gd name="connsiteX9" fmla="*/ 847165 w 1399547"/>
                  <a:gd name="connsiteY9" fmla="*/ 713230 h 714851"/>
                  <a:gd name="connsiteX10" fmla="*/ 517712 w 1399547"/>
                  <a:gd name="connsiteY10" fmla="*/ 619100 h 714851"/>
                  <a:gd name="connsiteX11" fmla="*/ 295835 w 1399547"/>
                  <a:gd name="connsiteY11" fmla="*/ 444289 h 714851"/>
                  <a:gd name="connsiteX12" fmla="*/ 0 w 1399547"/>
                  <a:gd name="connsiteY12" fmla="*/ 477906 h 714851"/>
                  <a:gd name="connsiteX13" fmla="*/ 154641 w 1399547"/>
                  <a:gd name="connsiteY13" fmla="*/ 316542 h 714851"/>
                  <a:gd name="connsiteX14" fmla="*/ 64508 w 1399547"/>
                  <a:gd name="connsiteY14" fmla="*/ 535 h 714851"/>
                  <a:gd name="connsiteX0" fmla="*/ 31429 w 1366468"/>
                  <a:gd name="connsiteY0" fmla="*/ 535 h 714851"/>
                  <a:gd name="connsiteX1" fmla="*/ 282927 w 1366468"/>
                  <a:gd name="connsiteY1" fmla="*/ 235859 h 714851"/>
                  <a:gd name="connsiteX2" fmla="*/ 565315 w 1366468"/>
                  <a:gd name="connsiteY2" fmla="*/ 94665 h 714851"/>
                  <a:gd name="connsiteX3" fmla="*/ 908215 w 1366468"/>
                  <a:gd name="connsiteY3" fmla="*/ 61048 h 714851"/>
                  <a:gd name="connsiteX4" fmla="*/ 1163709 w 1366468"/>
                  <a:gd name="connsiteY4" fmla="*/ 148453 h 714851"/>
                  <a:gd name="connsiteX5" fmla="*/ 1365415 w 1366468"/>
                  <a:gd name="connsiteY5" fmla="*/ 370330 h 714851"/>
                  <a:gd name="connsiteX6" fmla="*/ 1076303 w 1366468"/>
                  <a:gd name="connsiteY6" fmla="*/ 457736 h 714851"/>
                  <a:gd name="connsiteX7" fmla="*/ 1304903 w 1366468"/>
                  <a:gd name="connsiteY7" fmla="*/ 598930 h 714851"/>
                  <a:gd name="connsiteX8" fmla="*/ 1069580 w 1366468"/>
                  <a:gd name="connsiteY8" fmla="*/ 672889 h 714851"/>
                  <a:gd name="connsiteX9" fmla="*/ 814086 w 1366468"/>
                  <a:gd name="connsiteY9" fmla="*/ 713230 h 714851"/>
                  <a:gd name="connsiteX10" fmla="*/ 484633 w 1366468"/>
                  <a:gd name="connsiteY10" fmla="*/ 619100 h 714851"/>
                  <a:gd name="connsiteX11" fmla="*/ 262756 w 1366468"/>
                  <a:gd name="connsiteY11" fmla="*/ 444289 h 714851"/>
                  <a:gd name="connsiteX12" fmla="*/ 0 w 1366468"/>
                  <a:gd name="connsiteY12" fmla="*/ 518247 h 714851"/>
                  <a:gd name="connsiteX13" fmla="*/ 121562 w 1366468"/>
                  <a:gd name="connsiteY13" fmla="*/ 316542 h 714851"/>
                  <a:gd name="connsiteX14" fmla="*/ 31429 w 1366468"/>
                  <a:gd name="connsiteY14" fmla="*/ 535 h 71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6468" h="714851">
                    <a:moveTo>
                      <a:pt x="31429" y="535"/>
                    </a:moveTo>
                    <a:cubicBezTo>
                      <a:pt x="58323" y="-12912"/>
                      <a:pt x="195521" y="231377"/>
                      <a:pt x="282927" y="235859"/>
                    </a:cubicBezTo>
                    <a:lnTo>
                      <a:pt x="565315" y="94665"/>
                    </a:lnTo>
                    <a:cubicBezTo>
                      <a:pt x="669530" y="65530"/>
                      <a:pt x="808483" y="52083"/>
                      <a:pt x="908215" y="61048"/>
                    </a:cubicBezTo>
                    <a:cubicBezTo>
                      <a:pt x="1007947" y="70013"/>
                      <a:pt x="1087509" y="96906"/>
                      <a:pt x="1163709" y="148453"/>
                    </a:cubicBezTo>
                    <a:cubicBezTo>
                      <a:pt x="1239909" y="200000"/>
                      <a:pt x="1379983" y="318783"/>
                      <a:pt x="1365415" y="370330"/>
                    </a:cubicBezTo>
                    <a:lnTo>
                      <a:pt x="1076303" y="457736"/>
                    </a:lnTo>
                    <a:lnTo>
                      <a:pt x="1304903" y="598930"/>
                    </a:lnTo>
                    <a:cubicBezTo>
                      <a:pt x="1303783" y="634789"/>
                      <a:pt x="1151383" y="653839"/>
                      <a:pt x="1069580" y="672889"/>
                    </a:cubicBezTo>
                    <a:cubicBezTo>
                      <a:pt x="987777" y="691939"/>
                      <a:pt x="911577" y="722195"/>
                      <a:pt x="814086" y="713230"/>
                    </a:cubicBezTo>
                    <a:cubicBezTo>
                      <a:pt x="716595" y="704265"/>
                      <a:pt x="576521" y="663923"/>
                      <a:pt x="484633" y="619100"/>
                    </a:cubicBezTo>
                    <a:cubicBezTo>
                      <a:pt x="392745" y="574277"/>
                      <a:pt x="349041" y="467821"/>
                      <a:pt x="262756" y="444289"/>
                    </a:cubicBezTo>
                    <a:cubicBezTo>
                      <a:pt x="176471" y="420757"/>
                      <a:pt x="23532" y="539538"/>
                      <a:pt x="0" y="518247"/>
                    </a:cubicBezTo>
                    <a:lnTo>
                      <a:pt x="121562" y="316542"/>
                    </a:lnTo>
                    <a:lnTo>
                      <a:pt x="31429" y="535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/>
              <p:cNvSpPr/>
              <p:nvPr/>
            </p:nvSpPr>
            <p:spPr>
              <a:xfrm flipH="1">
                <a:off x="1475656" y="3267865"/>
                <a:ext cx="288032" cy="360040"/>
              </a:xfrm>
              <a:prstGeom prst="arc">
                <a:avLst>
                  <a:gd name="adj1" fmla="val 16200000"/>
                  <a:gd name="adj2" fmla="val 535993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799691" y="3284984"/>
                <a:ext cx="72000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52205" y="2071551"/>
            <a:ext cx="4797152" cy="654050"/>
          </a:xfrm>
        </p:spPr>
        <p:txBody>
          <a:bodyPr/>
          <a:lstStyle/>
          <a:p>
            <a:r>
              <a:rPr lang="cs-CZ" dirty="0" smtClean="0"/>
              <a:t>Konstantní expoziční podmínky</a:t>
            </a:r>
            <a:endParaRPr lang="en-US" dirty="0"/>
          </a:p>
        </p:txBody>
      </p:sp>
      <p:grpSp>
        <p:nvGrpSpPr>
          <p:cNvPr id="317" name="Group 316"/>
          <p:cNvGrpSpPr/>
          <p:nvPr/>
        </p:nvGrpSpPr>
        <p:grpSpPr>
          <a:xfrm>
            <a:off x="2368874" y="2510151"/>
            <a:ext cx="5643655" cy="397700"/>
            <a:chOff x="2010662" y="4697228"/>
            <a:chExt cx="6107849" cy="393610"/>
          </a:xfrm>
        </p:grpSpPr>
        <p:sp>
          <p:nvSpPr>
            <p:cNvPr id="232" name="Rectangle 155"/>
            <p:cNvSpPr>
              <a:spLocks noChangeArrowheads="1"/>
            </p:cNvSpPr>
            <p:nvPr/>
          </p:nvSpPr>
          <p:spPr bwMode="auto">
            <a:xfrm>
              <a:off x="6713396" y="4790959"/>
              <a:ext cx="672202" cy="27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kapr</a:t>
              </a:r>
              <a:endParaRPr lang="en-US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Rectangle 157"/>
            <p:cNvSpPr>
              <a:spLocks noChangeArrowheads="1"/>
            </p:cNvSpPr>
            <p:nvPr/>
          </p:nvSpPr>
          <p:spPr bwMode="auto">
            <a:xfrm>
              <a:off x="7555629" y="4697228"/>
              <a:ext cx="562882" cy="36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amur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Rectangle 150"/>
            <p:cNvSpPr>
              <a:spLocks noChangeArrowheads="1"/>
            </p:cNvSpPr>
            <p:nvPr/>
          </p:nvSpPr>
          <p:spPr bwMode="auto">
            <a:xfrm>
              <a:off x="2010662" y="4784753"/>
              <a:ext cx="689985" cy="27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sumec</a:t>
              </a:r>
              <a:endParaRPr lang="en-US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" name="Rectangle 152"/>
            <p:cNvSpPr>
              <a:spLocks noChangeArrowheads="1"/>
            </p:cNvSpPr>
            <p:nvPr/>
          </p:nvSpPr>
          <p:spPr bwMode="auto">
            <a:xfrm>
              <a:off x="3811359" y="4725304"/>
              <a:ext cx="441227" cy="36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cejn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Rectangle 153"/>
            <p:cNvSpPr>
              <a:spLocks noChangeArrowheads="1"/>
            </p:cNvSpPr>
            <p:nvPr/>
          </p:nvSpPr>
          <p:spPr bwMode="auto">
            <a:xfrm>
              <a:off x="5119940" y="4711877"/>
              <a:ext cx="1138476" cy="36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Jelec jesen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1403648" y="172860"/>
            <a:ext cx="608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Modelová studie – rybí farma</a:t>
            </a:r>
            <a:endParaRPr lang="en-US" sz="2800" dirty="0"/>
          </a:p>
        </p:txBody>
      </p:sp>
      <p:sp>
        <p:nvSpPr>
          <p:cNvPr id="318" name="AutoShape 5"/>
          <p:cNvSpPr>
            <a:spLocks noChangeArrowheads="1"/>
          </p:cNvSpPr>
          <p:nvPr/>
        </p:nvSpPr>
        <p:spPr bwMode="auto">
          <a:xfrm rot="16200000">
            <a:off x="1966346" y="1653651"/>
            <a:ext cx="582249" cy="26634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3FBA3"/>
              </a:gs>
              <a:gs pos="50000">
                <a:srgbClr val="FFCC66"/>
              </a:gs>
              <a:gs pos="100000">
                <a:srgbClr val="F3FBA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AutoShape 5"/>
          <p:cNvSpPr>
            <a:spLocks noChangeArrowheads="1"/>
          </p:cNvSpPr>
          <p:nvPr/>
        </p:nvSpPr>
        <p:spPr bwMode="auto">
          <a:xfrm rot="16200000">
            <a:off x="1821883" y="3302120"/>
            <a:ext cx="582249" cy="26634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3FBA3"/>
              </a:gs>
              <a:gs pos="50000">
                <a:srgbClr val="FFCC66"/>
              </a:gs>
              <a:gs pos="100000">
                <a:srgbClr val="F3FBA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AutoShape 5"/>
          <p:cNvSpPr>
            <a:spLocks noChangeArrowheads="1"/>
          </p:cNvSpPr>
          <p:nvPr/>
        </p:nvSpPr>
        <p:spPr bwMode="auto">
          <a:xfrm rot="16200000">
            <a:off x="3599529" y="3442729"/>
            <a:ext cx="582249" cy="26634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3FBA3"/>
              </a:gs>
              <a:gs pos="50000">
                <a:srgbClr val="FFCC66"/>
              </a:gs>
              <a:gs pos="100000">
                <a:srgbClr val="F3FBA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AutoShape 5"/>
          <p:cNvSpPr>
            <a:spLocks noChangeArrowheads="1"/>
          </p:cNvSpPr>
          <p:nvPr/>
        </p:nvSpPr>
        <p:spPr bwMode="auto">
          <a:xfrm rot="16200000">
            <a:off x="5193366" y="3434199"/>
            <a:ext cx="582249" cy="26634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3FBA3"/>
              </a:gs>
              <a:gs pos="50000">
                <a:srgbClr val="FFCC66"/>
              </a:gs>
              <a:gs pos="100000">
                <a:srgbClr val="F3FBA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AutoShape 5"/>
          <p:cNvSpPr>
            <a:spLocks noChangeArrowheads="1"/>
          </p:cNvSpPr>
          <p:nvPr/>
        </p:nvSpPr>
        <p:spPr bwMode="auto">
          <a:xfrm rot="16200000">
            <a:off x="6621751" y="3391104"/>
            <a:ext cx="582249" cy="26634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3FBA3"/>
              </a:gs>
              <a:gs pos="50000">
                <a:srgbClr val="FFCC66"/>
              </a:gs>
              <a:gs pos="100000">
                <a:srgbClr val="F3FBA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AutoShape 5"/>
          <p:cNvSpPr>
            <a:spLocks noChangeArrowheads="1"/>
          </p:cNvSpPr>
          <p:nvPr/>
        </p:nvSpPr>
        <p:spPr bwMode="auto">
          <a:xfrm rot="16200000">
            <a:off x="7607501" y="3373457"/>
            <a:ext cx="582249" cy="26634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3FBA3"/>
              </a:gs>
              <a:gs pos="50000">
                <a:srgbClr val="FFCC66"/>
              </a:gs>
              <a:gs pos="100000">
                <a:srgbClr val="F3FBA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2459243" y="1653439"/>
            <a:ext cx="1172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PS rybníku</a:t>
            </a:r>
            <a:endParaRPr lang="en-US" dirty="0"/>
          </a:p>
        </p:txBody>
      </p:sp>
      <p:grpSp>
        <p:nvGrpSpPr>
          <p:cNvPr id="329" name="Group 328"/>
          <p:cNvGrpSpPr/>
          <p:nvPr/>
        </p:nvGrpSpPr>
        <p:grpSpPr>
          <a:xfrm>
            <a:off x="8012530" y="2331340"/>
            <a:ext cx="1112868" cy="575077"/>
            <a:chOff x="7918192" y="3599900"/>
            <a:chExt cx="1207206" cy="569163"/>
          </a:xfrm>
        </p:grpSpPr>
        <p:cxnSp>
          <p:nvCxnSpPr>
            <p:cNvPr id="327" name="Straight Arrow Connector 326"/>
            <p:cNvCxnSpPr/>
            <p:nvPr/>
          </p:nvCxnSpPr>
          <p:spPr>
            <a:xfrm>
              <a:off x="8181767" y="3599900"/>
              <a:ext cx="943631" cy="0"/>
            </a:xfrm>
            <a:prstGeom prst="straightConnector1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ectangle 327"/>
            <p:cNvSpPr/>
            <p:nvPr/>
          </p:nvSpPr>
          <p:spPr>
            <a:xfrm>
              <a:off x="7918192" y="3803529"/>
              <a:ext cx="897476" cy="3655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000000"/>
                  </a:solidFill>
                  <a:latin typeface="Calibri" panose="020F0502020204030204" pitchFamily="34" charset="0"/>
                </a:rPr>
                <a:t>Výpusť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19" name="AutoShape 5"/>
          <p:cNvSpPr>
            <a:spLocks noChangeArrowheads="1"/>
          </p:cNvSpPr>
          <p:nvPr/>
        </p:nvSpPr>
        <p:spPr bwMode="auto">
          <a:xfrm rot="16200000">
            <a:off x="8350981" y="2124125"/>
            <a:ext cx="582249" cy="26634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3FBA3"/>
              </a:gs>
              <a:gs pos="50000">
                <a:srgbClr val="FFCC66"/>
              </a:gs>
              <a:gs pos="100000">
                <a:srgbClr val="F3FBA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1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43" y="353290"/>
            <a:ext cx="7987098" cy="680297"/>
          </a:xfrm>
        </p:spPr>
        <p:txBody>
          <a:bodyPr/>
          <a:lstStyle/>
          <a:p>
            <a:r>
              <a:rPr lang="cs-CZ" dirty="0" smtClean="0"/>
              <a:t>Pasivní vzorkování ve vodě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270" y="1346212"/>
            <a:ext cx="3290283" cy="43870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701317" y="1340768"/>
            <a:ext cx="3011624" cy="43924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3" y="1340768"/>
            <a:ext cx="2470775" cy="43924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836" y="4149080"/>
            <a:ext cx="139080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Pasívní vzorkování v rybí tkáni</a:t>
            </a:r>
            <a:endParaRPr lang="cs-CZ" dirty="0"/>
          </a:p>
        </p:txBody>
      </p:sp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88" y="1159303"/>
            <a:ext cx="3187783" cy="234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08" y="3655529"/>
            <a:ext cx="3132109" cy="22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397" y="3642106"/>
            <a:ext cx="3151174" cy="232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H="1">
            <a:off x="2093259" y="2407024"/>
            <a:ext cx="466165" cy="147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3906" y="2232212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Film ze </a:t>
            </a:r>
            <a:br>
              <a:rPr lang="sk-SK" sz="1200" dirty="0" smtClean="0"/>
            </a:br>
            <a:r>
              <a:rPr lang="sk-SK" sz="1200" dirty="0" smtClean="0"/>
              <a:t>silikonové</a:t>
            </a:r>
            <a:br>
              <a:rPr lang="sk-SK" sz="1200" dirty="0" smtClean="0"/>
            </a:br>
            <a:r>
              <a:rPr lang="sk-SK" sz="1200" dirty="0" smtClean="0"/>
              <a:t>pryže</a:t>
            </a:r>
            <a:endParaRPr lang="cs-CZ" sz="1200" dirty="0"/>
          </a:p>
        </p:txBody>
      </p:sp>
      <p:pic>
        <p:nvPicPr>
          <p:cNvPr id="13" name="Obrázek 18" descr="1608650_10201151213291695_1292141253_n.jpg"/>
          <p:cNvPicPr/>
          <p:nvPr/>
        </p:nvPicPr>
        <p:blipFill rotWithShape="1">
          <a:blip r:embed="rId5" cstate="print"/>
          <a:srcRect l="1672" t="1857"/>
          <a:stretch/>
        </p:blipFill>
        <p:spPr bwMode="auto">
          <a:xfrm>
            <a:off x="4703837" y="1087671"/>
            <a:ext cx="3034552" cy="2333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6606988" y="1461247"/>
            <a:ext cx="389966" cy="582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75835" y="1245634"/>
            <a:ext cx="96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Film ze</a:t>
            </a:r>
            <a:br>
              <a:rPr lang="sk-SK" sz="1200" dirty="0" smtClean="0"/>
            </a:br>
            <a:r>
              <a:rPr lang="sk-SK" sz="1200" dirty="0" smtClean="0"/>
              <a:t>silikonové</a:t>
            </a:r>
            <a:br>
              <a:rPr lang="sk-SK" sz="1200" dirty="0" smtClean="0"/>
            </a:br>
            <a:r>
              <a:rPr lang="sk-SK" sz="1200" dirty="0" smtClean="0"/>
              <a:t>pryže</a:t>
            </a:r>
            <a:endParaRPr lang="cs-CZ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382871" y="1438835"/>
            <a:ext cx="636495" cy="681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8227" y="1517715"/>
            <a:ext cx="2356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344702" y="2901423"/>
            <a:ext cx="2100991" cy="1137175"/>
            <a:chOff x="6760269" y="5413795"/>
            <a:chExt cx="2100991" cy="1137175"/>
          </a:xfrm>
        </p:grpSpPr>
        <p:pic>
          <p:nvPicPr>
            <p:cNvPr id="18" name="Picture 17" descr="fish-clip-art-black-and-white-1058727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0800000" flipH="1">
              <a:off x="6760269" y="5413795"/>
              <a:ext cx="2100991" cy="1137175"/>
            </a:xfrm>
            <a:prstGeom prst="rect">
              <a:avLst/>
            </a:prstGeom>
            <a:noFill/>
          </p:spPr>
        </p:pic>
        <p:cxnSp>
          <p:nvCxnSpPr>
            <p:cNvPr id="23" name="Straight Connector 22"/>
            <p:cNvCxnSpPr/>
            <p:nvPr/>
          </p:nvCxnSpPr>
          <p:spPr>
            <a:xfrm flipH="1">
              <a:off x="7484882" y="6036297"/>
              <a:ext cx="653592" cy="81699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hord 25"/>
            <p:cNvSpPr/>
            <p:nvPr/>
          </p:nvSpPr>
          <p:spPr>
            <a:xfrm rot="6087846">
              <a:off x="7581099" y="5703003"/>
              <a:ext cx="459333" cy="552042"/>
            </a:xfrm>
            <a:prstGeom prst="chord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5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57" y="147624"/>
            <a:ext cx="8516690" cy="654050"/>
          </a:xfrm>
        </p:spPr>
        <p:txBody>
          <a:bodyPr/>
          <a:lstStyle/>
          <a:p>
            <a:r>
              <a:rPr lang="cs-CZ" dirty="0" smtClean="0"/>
              <a:t>Pasvní vzorkování v rybí tkáni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73238" y="6309319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57" y="860980"/>
            <a:ext cx="6096984" cy="386842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969568"/>
            <a:ext cx="5112568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804248" y="4894211"/>
            <a:ext cx="1933058" cy="1015663"/>
            <a:chOff x="7930049" y="4869160"/>
            <a:chExt cx="1933058" cy="1015663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7930049" y="5303034"/>
              <a:ext cx="466165" cy="147917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424893" y="4869160"/>
              <a:ext cx="14382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 smtClean="0">
                  <a:solidFill>
                    <a:schemeClr val="bg2">
                      <a:lumMod val="10000"/>
                    </a:schemeClr>
                  </a:solidFill>
                </a:rPr>
                <a:t>Film ze </a:t>
              </a:r>
              <a:br>
                <a:rPr lang="sk-SK" sz="2000" b="1" dirty="0" smtClean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sk-SK" sz="2000" b="1" dirty="0" smtClean="0">
                  <a:solidFill>
                    <a:schemeClr val="bg2">
                      <a:lumMod val="10000"/>
                    </a:schemeClr>
                  </a:solidFill>
                </a:rPr>
                <a:t>silikonové</a:t>
              </a:r>
              <a:br>
                <a:rPr lang="sk-SK" sz="2000" b="1" dirty="0" smtClean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sk-SK" sz="2000" b="1" dirty="0" smtClean="0">
                  <a:solidFill>
                    <a:schemeClr val="bg2">
                      <a:lumMod val="10000"/>
                    </a:schemeClr>
                  </a:solidFill>
                </a:rPr>
                <a:t>pryže</a:t>
              </a:r>
              <a:endParaRPr lang="cs-CZ" sz="2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0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83519" y="1783519"/>
            <a:ext cx="4221088" cy="654050"/>
          </a:xfrm>
        </p:spPr>
        <p:txBody>
          <a:bodyPr/>
          <a:lstStyle/>
          <a:p>
            <a:r>
              <a:rPr lang="en-US" dirty="0" err="1" smtClean="0"/>
              <a:t>Sledovan</a:t>
            </a:r>
            <a:r>
              <a:rPr lang="sk-SK" dirty="0" smtClean="0"/>
              <a:t>é parametry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8064896" cy="430993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</a:t>
            </a:r>
            <a:r>
              <a:rPr lang="en-US" sz="2400" dirty="0" smtClean="0"/>
              <a:t> </a:t>
            </a:r>
            <a:r>
              <a:rPr lang="en-US" sz="2400" dirty="0"/>
              <a:t>5 </a:t>
            </a:r>
            <a:r>
              <a:rPr lang="cs-CZ" dirty="0" smtClean="0"/>
              <a:t>druhů</a:t>
            </a:r>
            <a:r>
              <a:rPr lang="en-US" sz="2400" dirty="0" smtClean="0"/>
              <a:t> </a:t>
            </a:r>
            <a:r>
              <a:rPr lang="cs-CZ" sz="2400" dirty="0" smtClean="0"/>
              <a:t>ryb</a:t>
            </a:r>
            <a:r>
              <a:rPr lang="en-US" sz="2400" dirty="0" smtClean="0"/>
              <a:t>, </a:t>
            </a:r>
            <a:r>
              <a:rPr lang="en-US" sz="2400" dirty="0"/>
              <a:t>PCBs OCPs, </a:t>
            </a:r>
            <a:r>
              <a:rPr lang="en-US" sz="2400" dirty="0" smtClean="0"/>
              <a:t> </a:t>
            </a:r>
            <a:r>
              <a:rPr lang="en-US" sz="2400" dirty="0" err="1" smtClean="0"/>
              <a:t>fra</a:t>
            </a:r>
            <a:r>
              <a:rPr lang="cs-CZ" sz="2400" dirty="0" smtClean="0"/>
              <a:t>kce lipidu</a:t>
            </a:r>
            <a:endParaRPr lang="en-US" sz="2400" dirty="0"/>
          </a:p>
          <a:p>
            <a:r>
              <a:rPr lang="cs-CZ" dirty="0" smtClean="0"/>
              <a:t> na </a:t>
            </a:r>
            <a:r>
              <a:rPr lang="en-US" dirty="0" err="1" smtClean="0"/>
              <a:t>čerstv</a:t>
            </a:r>
            <a:r>
              <a:rPr lang="cs-CZ" dirty="0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hmotnost</a:t>
            </a:r>
            <a:r>
              <a:rPr lang="en-US" dirty="0" smtClean="0"/>
              <a:t> </a:t>
            </a:r>
            <a:r>
              <a:rPr lang="en-US" sz="2400" dirty="0"/>
              <a:t>		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i="1" dirty="0" err="1"/>
              <a:t>C</a:t>
            </a:r>
            <a:r>
              <a:rPr lang="en-US" sz="2400" baseline="-25000" dirty="0" err="1"/>
              <a:t>ww</a:t>
            </a:r>
            <a:r>
              <a:rPr lang="en-US" dirty="0"/>
              <a:t>;</a:t>
            </a:r>
            <a:r>
              <a:rPr lang="en-US" sz="2400" dirty="0"/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= </a:t>
            </a:r>
            <a:r>
              <a:rPr lang="en-US" sz="2000" dirty="0" err="1" smtClean="0"/>
              <a:t>fra</a:t>
            </a:r>
            <a:r>
              <a:rPr lang="cs-CZ" sz="2000" dirty="0" smtClean="0"/>
              <a:t>kce lipidu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normaliz</a:t>
            </a:r>
            <a:r>
              <a:rPr lang="cs-CZ" sz="2400" dirty="0" smtClean="0"/>
              <a:t>ované na lipid</a:t>
            </a:r>
            <a:r>
              <a:rPr lang="en-US" sz="2400" dirty="0" smtClean="0"/>
              <a:t>  </a:t>
            </a:r>
            <a:r>
              <a:rPr lang="en-US" sz="2400" dirty="0"/>
              <a:t>		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2400" i="1" dirty="0"/>
              <a:t>C</a:t>
            </a:r>
            <a:r>
              <a:rPr lang="en-US" sz="2400" baseline="-25000" dirty="0"/>
              <a:t>L</a:t>
            </a:r>
            <a:endParaRPr lang="en-US" sz="2400" dirty="0"/>
          </a:p>
          <a:p>
            <a:r>
              <a:rPr lang="en-US" sz="2400" dirty="0" smtClean="0"/>
              <a:t>A-</a:t>
            </a:r>
            <a:r>
              <a:rPr lang="sk-SK" sz="2400" dirty="0" smtClean="0"/>
              <a:t>b</a:t>
            </a:r>
            <a:r>
              <a:rPr lang="en-US" sz="2400" dirty="0" err="1" smtClean="0"/>
              <a:t>iotic</a:t>
            </a:r>
            <a:r>
              <a:rPr lang="cs-CZ" sz="2400" dirty="0" smtClean="0"/>
              <a:t>ký</a:t>
            </a:r>
            <a:r>
              <a:rPr lang="en-US" sz="2400" dirty="0" smtClean="0"/>
              <a:t> </a:t>
            </a:r>
            <a:r>
              <a:rPr lang="en-US" sz="2400" dirty="0"/>
              <a:t>lipid </a:t>
            </a:r>
            <a:r>
              <a:rPr lang="en-US" sz="2400" dirty="0" smtClean="0"/>
              <a:t>– PS v </a:t>
            </a:r>
            <a:r>
              <a:rPr lang="en-US" sz="2400" dirty="0" err="1" smtClean="0"/>
              <a:t>tk</a:t>
            </a:r>
            <a:r>
              <a:rPr lang="sk-SK" dirty="0" smtClean="0"/>
              <a:t>áni</a:t>
            </a:r>
            <a:r>
              <a:rPr lang="en-US" sz="2400" dirty="0"/>
              <a:t>	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2400" i="1" dirty="0"/>
              <a:t>C</a:t>
            </a:r>
            <a:r>
              <a:rPr lang="en-US" sz="2400" baseline="-25000" dirty="0"/>
              <a:t>AL</a:t>
            </a:r>
            <a:r>
              <a:rPr lang="en-US" sz="2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⇌</a:t>
            </a:r>
            <a:r>
              <a:rPr lang="cs-CZ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filet</a:t>
            </a:r>
            <a:r>
              <a:rPr lang="en-US" sz="2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cs-CZ" sz="2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játra</a:t>
            </a:r>
            <a:endParaRPr lang="en-US" sz="2400" dirty="0"/>
          </a:p>
          <a:p>
            <a:r>
              <a:rPr lang="en-US" sz="2400" dirty="0" smtClean="0"/>
              <a:t>A-Biotic</a:t>
            </a:r>
            <a:r>
              <a:rPr lang="cs-CZ" sz="2400" dirty="0" smtClean="0"/>
              <a:t>ký</a:t>
            </a:r>
            <a:r>
              <a:rPr lang="en-US" sz="2400" dirty="0" smtClean="0"/>
              <a:t> </a:t>
            </a:r>
            <a:r>
              <a:rPr lang="en-US" sz="2400" dirty="0"/>
              <a:t>lipid </a:t>
            </a:r>
            <a:r>
              <a:rPr lang="en-US" sz="2400" dirty="0" smtClean="0"/>
              <a:t>– PS</a:t>
            </a:r>
            <a:r>
              <a:rPr lang="sk-SK" sz="2400" dirty="0" smtClean="0"/>
              <a:t> ve vodě</a:t>
            </a:r>
            <a:r>
              <a:rPr lang="en-US" sz="2400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2400" i="1" dirty="0"/>
              <a:t>C</a:t>
            </a:r>
            <a:r>
              <a:rPr lang="en-US" sz="2400" baseline="-25000" dirty="0"/>
              <a:t>AL</a:t>
            </a:r>
            <a:r>
              <a:rPr lang="en-US" sz="2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⇌</a:t>
            </a:r>
            <a:r>
              <a:rPr lang="cs-CZ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voda</a:t>
            </a:r>
            <a:endParaRPr lang="en-US" sz="2400" dirty="0"/>
          </a:p>
          <a:p>
            <a:r>
              <a:rPr lang="cs-CZ" dirty="0" smtClean="0"/>
              <a:t>P</a:t>
            </a:r>
            <a:r>
              <a:rPr lang="cs-CZ" sz="2400" dirty="0" smtClean="0"/>
              <a:t>oměr izotopů dusíku</a:t>
            </a:r>
            <a:r>
              <a:rPr lang="en-US" sz="2400" dirty="0" smtClean="0"/>
              <a:t> </a:t>
            </a:r>
            <a:r>
              <a:rPr lang="en-US" sz="2400" dirty="0"/>
              <a:t>	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/>
              <a:t>PS = passive sampler = pasivní vzorkování</a:t>
            </a:r>
            <a:endParaRPr lang="en-US" dirty="0"/>
          </a:p>
          <a:p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75656" y="168468"/>
            <a:ext cx="6624735" cy="3404548"/>
            <a:chOff x="1475656" y="-76001"/>
            <a:chExt cx="6624735" cy="3260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5436096" y="1844824"/>
              <a:ext cx="2304256" cy="1339680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75656" y="-76001"/>
              <a:ext cx="6624735" cy="114954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 smtClean="0">
                  <a:solidFill>
                    <a:srgbClr val="00B050"/>
                  </a:solidFill>
                </a:rPr>
                <a:t>Je možné porovnání koncentrací v různých matricích ve stejných jednotkách </a:t>
              </a:r>
              <a:r>
                <a:rPr lang="en-US" sz="2400" dirty="0" smtClean="0">
                  <a:solidFill>
                    <a:srgbClr val="00B050"/>
                  </a:solidFill>
                </a:rPr>
                <a:t>!!</a:t>
              </a:r>
              <a:endParaRPr lang="en-US" sz="2400" dirty="0">
                <a:solidFill>
                  <a:srgbClr val="00B050"/>
                </a:solidFill>
              </a:endParaRPr>
            </a:p>
            <a:p>
              <a:r>
                <a:rPr lang="cs-CZ" sz="2400" dirty="0" smtClean="0">
                  <a:solidFill>
                    <a:srgbClr val="00B050"/>
                  </a:solidFill>
                </a:rPr>
                <a:t>V tomto případé </a:t>
              </a:r>
              <a:r>
                <a:rPr lang="en-US" sz="2400" dirty="0" smtClean="0">
                  <a:solidFill>
                    <a:srgbClr val="00B050"/>
                  </a:solidFill>
                </a:rPr>
                <a:t>ng/g </a:t>
              </a:r>
              <a:r>
                <a:rPr lang="cs-CZ" sz="2400" dirty="0" smtClean="0">
                  <a:solidFill>
                    <a:srgbClr val="00B050"/>
                  </a:solidFill>
                </a:rPr>
                <a:t>na obsah </a:t>
              </a:r>
              <a:r>
                <a:rPr lang="en-US" sz="2400" dirty="0" smtClean="0">
                  <a:solidFill>
                    <a:srgbClr val="00B050"/>
                  </a:solidFill>
                </a:rPr>
                <a:t>lipid</a:t>
              </a:r>
              <a:r>
                <a:rPr lang="cs-CZ" sz="2400" dirty="0" smtClean="0">
                  <a:solidFill>
                    <a:srgbClr val="00B050"/>
                  </a:solidFill>
                </a:rPr>
                <a:t>u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7" name="Straight Connector 6"/>
            <p:cNvCxnSpPr>
              <a:endCxn id="5" idx="2"/>
            </p:cNvCxnSpPr>
            <p:nvPr/>
          </p:nvCxnSpPr>
          <p:spPr>
            <a:xfrm flipH="1" flipV="1">
              <a:off x="4788024" y="1073543"/>
              <a:ext cx="720080" cy="869659"/>
            </a:xfrm>
            <a:prstGeom prst="line">
              <a:avLst/>
            </a:prstGeom>
            <a:ln w="539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1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2240" y="332656"/>
            <a:ext cx="2397472" cy="654050"/>
          </a:xfrm>
        </p:spPr>
        <p:txBody>
          <a:bodyPr/>
          <a:lstStyle/>
          <a:p>
            <a:r>
              <a:rPr lang="en-US" dirty="0"/>
              <a:t>PCB 153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752955" y="37608"/>
            <a:ext cx="344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ng/g WW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en-US" sz="2800" dirty="0" err="1" smtClean="0"/>
              <a:t>čerstvé</a:t>
            </a:r>
            <a:r>
              <a:rPr lang="en-US" sz="2800" dirty="0" smtClean="0"/>
              <a:t> </a:t>
            </a:r>
            <a:r>
              <a:rPr lang="en-US" sz="2800" dirty="0" err="1"/>
              <a:t>hmotnosti</a:t>
            </a:r>
            <a:endParaRPr lang="en-US" sz="2800" dirty="0"/>
          </a:p>
        </p:txBody>
      </p:sp>
      <p:sp>
        <p:nvSpPr>
          <p:cNvPr id="297" name="Rectangle 15"/>
          <p:cNvSpPr>
            <a:spLocks noChangeArrowheads="1"/>
          </p:cNvSpPr>
          <p:nvPr/>
        </p:nvSpPr>
        <p:spPr bwMode="auto">
          <a:xfrm>
            <a:off x="261823" y="11491"/>
            <a:ext cx="302097" cy="360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Rectangle 16"/>
          <p:cNvSpPr>
            <a:spLocks noChangeArrowheads="1"/>
          </p:cNvSpPr>
          <p:nvPr/>
        </p:nvSpPr>
        <p:spPr bwMode="auto">
          <a:xfrm>
            <a:off x="284459" y="438112"/>
            <a:ext cx="311979" cy="3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550457" y="-27384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</a:t>
            </a:r>
            <a:r>
              <a:rPr lang="en-US" baseline="-25000" dirty="0"/>
              <a:t>WW </a:t>
            </a:r>
            <a:r>
              <a:rPr lang="cs-CZ" dirty="0" smtClean="0"/>
              <a:t>ve filetu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(ng/g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dirty="0"/>
          </a:p>
        </p:txBody>
      </p:sp>
      <p:sp>
        <p:nvSpPr>
          <p:cNvPr id="311" name="Rectangle 310"/>
          <p:cNvSpPr/>
          <p:nvPr/>
        </p:nvSpPr>
        <p:spPr>
          <a:xfrm>
            <a:off x="573144" y="439809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</a:t>
            </a:r>
            <a:r>
              <a:rPr lang="en-US" baseline="-25000" dirty="0"/>
              <a:t>WW </a:t>
            </a:r>
            <a:r>
              <a:rPr lang="cs-CZ" dirty="0" smtClean="0"/>
              <a:t>v játrech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(ng/g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57" y="1285594"/>
            <a:ext cx="8414032" cy="3799623"/>
          </a:xfrm>
          <a:prstGeom prst="rect">
            <a:avLst/>
          </a:prstGeom>
        </p:spPr>
      </p:pic>
      <p:sp>
        <p:nvSpPr>
          <p:cNvPr id="76" name="Rectangle 16"/>
          <p:cNvSpPr>
            <a:spLocks noChangeArrowheads="1"/>
          </p:cNvSpPr>
          <p:nvPr/>
        </p:nvSpPr>
        <p:spPr bwMode="auto">
          <a:xfrm>
            <a:off x="284459" y="894276"/>
            <a:ext cx="311979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050" y="854457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Obsah lipidu 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41421"/>
              </p:ext>
            </p:extLst>
          </p:nvPr>
        </p:nvGraphicFramePr>
        <p:xfrm>
          <a:off x="899592" y="4405342"/>
          <a:ext cx="792088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42026593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1468613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9601141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705738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6137533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449968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7669805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8654014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1332055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83126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ysClr val="windowText" lastClr="000000"/>
                          </a:solidFill>
                        </a:rPr>
                        <a:t>filet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ysClr val="windowText" lastClr="000000"/>
                          </a:solidFill>
                        </a:rPr>
                        <a:t>játra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ysClr val="windowText" lastClr="000000"/>
                          </a:solidFill>
                        </a:rPr>
                        <a:t>filet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ysClr val="windowText" lastClr="000000"/>
                          </a:solidFill>
                        </a:rPr>
                        <a:t>játra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ysClr val="windowText" lastClr="000000"/>
                          </a:solidFill>
                        </a:rPr>
                        <a:t>filet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ysClr val="windowText" lastClr="000000"/>
                          </a:solidFill>
                        </a:rPr>
                        <a:t>játra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ysClr val="windowText" lastClr="000000"/>
                          </a:solidFill>
                        </a:rPr>
                        <a:t>filet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ysClr val="windowText" lastClr="000000"/>
                          </a:solidFill>
                        </a:rPr>
                        <a:t>játra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ysClr val="windowText" lastClr="000000"/>
                          </a:solidFill>
                        </a:rPr>
                        <a:t>filet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ysClr val="windowText" lastClr="000000"/>
                          </a:solidFill>
                        </a:rPr>
                        <a:t>játra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4533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ysClr val="windowText" lastClr="000000"/>
                          </a:solidFill>
                        </a:rPr>
                        <a:t>sumec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ysClr val="windowText" lastClr="000000"/>
                          </a:solidFill>
                        </a:rPr>
                        <a:t>cejn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ysClr val="windowText" lastClr="000000"/>
                          </a:solidFill>
                        </a:rPr>
                        <a:t>jelec jesen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ysClr val="windowText" lastClr="000000"/>
                          </a:solidFill>
                        </a:rPr>
                        <a:t>kapr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ysClr val="windowText" lastClr="000000"/>
                          </a:solidFill>
                        </a:rPr>
                        <a:t>amur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12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8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4288" y="332656"/>
            <a:ext cx="9144000" cy="654050"/>
          </a:xfrm>
        </p:spPr>
        <p:txBody>
          <a:bodyPr/>
          <a:lstStyle/>
          <a:p>
            <a:r>
              <a:rPr lang="en-US" dirty="0"/>
              <a:t>PCB 153</a:t>
            </a:r>
          </a:p>
        </p:txBody>
      </p:sp>
      <p:grpSp>
        <p:nvGrpSpPr>
          <p:cNvPr id="272" name="Group 271"/>
          <p:cNvGrpSpPr/>
          <p:nvPr/>
        </p:nvGrpSpPr>
        <p:grpSpPr>
          <a:xfrm>
            <a:off x="539552" y="1445419"/>
            <a:ext cx="8223504" cy="3639765"/>
            <a:chOff x="92075" y="1785938"/>
            <a:chExt cx="9247780" cy="3647673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833608" y="2227263"/>
              <a:ext cx="350837" cy="26289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191895" y="1928813"/>
              <a:ext cx="339725" cy="29273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559899" y="3392488"/>
              <a:ext cx="350837" cy="146367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910451" y="3495675"/>
              <a:ext cx="339725" cy="13604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302876" y="3495675"/>
              <a:ext cx="349250" cy="13604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636308" y="3351213"/>
              <a:ext cx="339725" cy="15049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090776" y="4475163"/>
              <a:ext cx="317500" cy="3810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407900" y="4403725"/>
              <a:ext cx="308841" cy="4524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742422" y="4206875"/>
              <a:ext cx="339725" cy="649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8081862" y="4135438"/>
              <a:ext cx="350837" cy="7207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514350" y="1878013"/>
              <a:ext cx="0" cy="2968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463550" y="4424363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463550" y="4000500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21"/>
            <p:cNvSpPr>
              <a:spLocks noChangeShapeType="1"/>
            </p:cNvSpPr>
            <p:nvPr/>
          </p:nvSpPr>
          <p:spPr bwMode="auto">
            <a:xfrm>
              <a:off x="463550" y="3578225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22"/>
            <p:cNvSpPr>
              <a:spLocks noChangeShapeType="1"/>
            </p:cNvSpPr>
            <p:nvPr/>
          </p:nvSpPr>
          <p:spPr bwMode="auto">
            <a:xfrm>
              <a:off x="463550" y="3144838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23"/>
            <p:cNvSpPr>
              <a:spLocks noChangeShapeType="1"/>
            </p:cNvSpPr>
            <p:nvPr/>
          </p:nvSpPr>
          <p:spPr bwMode="auto">
            <a:xfrm>
              <a:off x="463550" y="2722563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24"/>
            <p:cNvSpPr>
              <a:spLocks noChangeShapeType="1"/>
            </p:cNvSpPr>
            <p:nvPr/>
          </p:nvSpPr>
          <p:spPr bwMode="auto">
            <a:xfrm>
              <a:off x="463550" y="2300288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25"/>
            <p:cNvSpPr>
              <a:spLocks noChangeShapeType="1"/>
            </p:cNvSpPr>
            <p:nvPr/>
          </p:nvSpPr>
          <p:spPr bwMode="auto">
            <a:xfrm>
              <a:off x="463550" y="1878013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26"/>
            <p:cNvSpPr>
              <a:spLocks noChangeShapeType="1"/>
            </p:cNvSpPr>
            <p:nvPr/>
          </p:nvSpPr>
          <p:spPr bwMode="auto">
            <a:xfrm>
              <a:off x="514350" y="4846638"/>
              <a:ext cx="88255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309563" y="4764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236538" y="43322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16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236538" y="39084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32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236538" y="348615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64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165100" y="305276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128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165100" y="263048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256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165100" y="220821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512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92075" y="1785938"/>
              <a:ext cx="3141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1024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" name="Rectangle 57"/>
            <p:cNvSpPr>
              <a:spLocks noChangeArrowheads="1"/>
            </p:cNvSpPr>
            <p:nvPr/>
          </p:nvSpPr>
          <p:spPr bwMode="auto">
            <a:xfrm>
              <a:off x="1091412" y="4941168"/>
              <a:ext cx="78215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Wels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Cattfish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Rectangle 58"/>
            <p:cNvSpPr>
              <a:spLocks noChangeArrowheads="1"/>
            </p:cNvSpPr>
            <p:nvPr/>
          </p:nvSpPr>
          <p:spPr bwMode="auto">
            <a:xfrm>
              <a:off x="2895994" y="4941168"/>
              <a:ext cx="67809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Bronze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Bream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" name="Rectangle 59"/>
            <p:cNvSpPr>
              <a:spLocks noChangeArrowheads="1"/>
            </p:cNvSpPr>
            <p:nvPr/>
          </p:nvSpPr>
          <p:spPr bwMode="auto">
            <a:xfrm>
              <a:off x="4861852" y="4941168"/>
              <a:ext cx="2612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Ide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" name="Rectangle 60"/>
            <p:cNvSpPr>
              <a:spLocks noChangeArrowheads="1"/>
            </p:cNvSpPr>
            <p:nvPr/>
          </p:nvSpPr>
          <p:spPr bwMode="auto">
            <a:xfrm>
              <a:off x="6343800" y="4898371"/>
              <a:ext cx="92536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Common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Carp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9" name="Rectangle 61"/>
            <p:cNvSpPr>
              <a:spLocks noChangeArrowheads="1"/>
            </p:cNvSpPr>
            <p:nvPr/>
          </p:nvSpPr>
          <p:spPr bwMode="auto">
            <a:xfrm>
              <a:off x="8181264" y="4941168"/>
              <a:ext cx="57534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Grass </a:t>
              </a:r>
              <a:b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Carp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2805822" y="1370291"/>
            <a:ext cx="410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ng/g </a:t>
            </a:r>
            <a:r>
              <a:rPr lang="en-US" sz="2800" dirty="0" err="1" smtClean="0"/>
              <a:t>lipidu</a:t>
            </a:r>
            <a:endParaRPr lang="en-US" sz="2800" dirty="0"/>
          </a:p>
        </p:txBody>
      </p:sp>
      <p:grpSp>
        <p:nvGrpSpPr>
          <p:cNvPr id="315" name="Group 314"/>
          <p:cNvGrpSpPr/>
          <p:nvPr/>
        </p:nvGrpSpPr>
        <p:grpSpPr>
          <a:xfrm>
            <a:off x="1580936" y="1532484"/>
            <a:ext cx="6975800" cy="2970861"/>
            <a:chOff x="1580936" y="1532484"/>
            <a:chExt cx="6975800" cy="2970861"/>
          </a:xfrm>
        </p:grpSpPr>
        <p:grpSp>
          <p:nvGrpSpPr>
            <p:cNvPr id="274" name="Group 273"/>
            <p:cNvGrpSpPr/>
            <p:nvPr/>
          </p:nvGrpSpPr>
          <p:grpSpPr>
            <a:xfrm>
              <a:off x="1580936" y="1532484"/>
              <a:ext cx="6975800" cy="2970861"/>
              <a:chOff x="1940976" y="1532484"/>
              <a:chExt cx="6975800" cy="2970861"/>
            </a:xfrm>
          </p:grpSpPr>
          <p:sp>
            <p:nvSpPr>
              <p:cNvPr id="191" name="Rectangle 6"/>
              <p:cNvSpPr>
                <a:spLocks noChangeArrowheads="1"/>
              </p:cNvSpPr>
              <p:nvPr/>
            </p:nvSpPr>
            <p:spPr bwMode="auto">
              <a:xfrm>
                <a:off x="2526568" y="1532484"/>
                <a:ext cx="304907" cy="297086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7"/>
              <p:cNvSpPr>
                <a:spLocks noChangeArrowheads="1"/>
              </p:cNvSpPr>
              <p:nvPr/>
            </p:nvSpPr>
            <p:spPr bwMode="auto">
              <a:xfrm>
                <a:off x="4076745" y="3099943"/>
                <a:ext cx="304907" cy="140340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8"/>
              <p:cNvSpPr>
                <a:spLocks noChangeArrowheads="1"/>
              </p:cNvSpPr>
              <p:nvPr/>
            </p:nvSpPr>
            <p:spPr bwMode="auto">
              <a:xfrm>
                <a:off x="7114409" y="3888130"/>
                <a:ext cx="304907" cy="61521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9"/>
              <p:cNvSpPr>
                <a:spLocks noChangeArrowheads="1"/>
              </p:cNvSpPr>
              <p:nvPr/>
            </p:nvSpPr>
            <p:spPr bwMode="auto">
              <a:xfrm>
                <a:off x="8601896" y="3818584"/>
                <a:ext cx="314880" cy="68476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0"/>
              <p:cNvSpPr>
                <a:spLocks noEditPoints="1"/>
              </p:cNvSpPr>
              <p:nvPr/>
            </p:nvSpPr>
            <p:spPr bwMode="auto">
              <a:xfrm>
                <a:off x="2208838" y="1846332"/>
                <a:ext cx="6393058" cy="2657011"/>
              </a:xfrm>
              <a:custGeom>
                <a:avLst/>
                <a:gdLst>
                  <a:gd name="T0" fmla="*/ 0 w 4495"/>
                  <a:gd name="T1" fmla="*/ 0 h 1490"/>
                  <a:gd name="T2" fmla="*/ 221 w 4495"/>
                  <a:gd name="T3" fmla="*/ 0 h 1490"/>
                  <a:gd name="T4" fmla="*/ 221 w 4495"/>
                  <a:gd name="T5" fmla="*/ 1490 h 1490"/>
                  <a:gd name="T6" fmla="*/ 0 w 4495"/>
                  <a:gd name="T7" fmla="*/ 1490 h 1490"/>
                  <a:gd name="T8" fmla="*/ 0 w 4495"/>
                  <a:gd name="T9" fmla="*/ 0 h 1490"/>
                  <a:gd name="T10" fmla="*/ 1070 w 4495"/>
                  <a:gd name="T11" fmla="*/ 677 h 1490"/>
                  <a:gd name="T12" fmla="*/ 1291 w 4495"/>
                  <a:gd name="T13" fmla="*/ 677 h 1490"/>
                  <a:gd name="T14" fmla="*/ 1291 w 4495"/>
                  <a:gd name="T15" fmla="*/ 1490 h 1490"/>
                  <a:gd name="T16" fmla="*/ 1070 w 4495"/>
                  <a:gd name="T17" fmla="*/ 1490 h 1490"/>
                  <a:gd name="T18" fmla="*/ 1070 w 4495"/>
                  <a:gd name="T19" fmla="*/ 677 h 1490"/>
                  <a:gd name="T20" fmla="*/ 2141 w 4495"/>
                  <a:gd name="T21" fmla="*/ 709 h 1490"/>
                  <a:gd name="T22" fmla="*/ 2361 w 4495"/>
                  <a:gd name="T23" fmla="*/ 709 h 1490"/>
                  <a:gd name="T24" fmla="*/ 2361 w 4495"/>
                  <a:gd name="T25" fmla="*/ 1490 h 1490"/>
                  <a:gd name="T26" fmla="*/ 2141 w 4495"/>
                  <a:gd name="T27" fmla="*/ 1490 h 1490"/>
                  <a:gd name="T28" fmla="*/ 2141 w 4495"/>
                  <a:gd name="T29" fmla="*/ 709 h 1490"/>
                  <a:gd name="T30" fmla="*/ 3211 w 4495"/>
                  <a:gd name="T31" fmla="*/ 1178 h 1490"/>
                  <a:gd name="T32" fmla="*/ 3431 w 4495"/>
                  <a:gd name="T33" fmla="*/ 1178 h 1490"/>
                  <a:gd name="T34" fmla="*/ 3431 w 4495"/>
                  <a:gd name="T35" fmla="*/ 1490 h 1490"/>
                  <a:gd name="T36" fmla="*/ 3211 w 4495"/>
                  <a:gd name="T37" fmla="*/ 1490 h 1490"/>
                  <a:gd name="T38" fmla="*/ 3211 w 4495"/>
                  <a:gd name="T39" fmla="*/ 1178 h 1490"/>
                  <a:gd name="T40" fmla="*/ 4281 w 4495"/>
                  <a:gd name="T41" fmla="*/ 1106 h 1490"/>
                  <a:gd name="T42" fmla="*/ 4495 w 4495"/>
                  <a:gd name="T43" fmla="*/ 1106 h 1490"/>
                  <a:gd name="T44" fmla="*/ 4495 w 4495"/>
                  <a:gd name="T45" fmla="*/ 1490 h 1490"/>
                  <a:gd name="T46" fmla="*/ 4281 w 4495"/>
                  <a:gd name="T47" fmla="*/ 1490 h 1490"/>
                  <a:gd name="T48" fmla="*/ 4281 w 4495"/>
                  <a:gd name="T49" fmla="*/ 1106 h 1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95" h="1490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490"/>
                    </a:lnTo>
                    <a:lnTo>
                      <a:pt x="0" y="1490"/>
                    </a:lnTo>
                    <a:lnTo>
                      <a:pt x="0" y="0"/>
                    </a:lnTo>
                    <a:close/>
                    <a:moveTo>
                      <a:pt x="1070" y="677"/>
                    </a:moveTo>
                    <a:lnTo>
                      <a:pt x="1291" y="677"/>
                    </a:lnTo>
                    <a:lnTo>
                      <a:pt x="1291" y="1490"/>
                    </a:lnTo>
                    <a:lnTo>
                      <a:pt x="1070" y="1490"/>
                    </a:lnTo>
                    <a:lnTo>
                      <a:pt x="1070" y="677"/>
                    </a:lnTo>
                    <a:close/>
                    <a:moveTo>
                      <a:pt x="2141" y="709"/>
                    </a:moveTo>
                    <a:lnTo>
                      <a:pt x="2361" y="709"/>
                    </a:lnTo>
                    <a:lnTo>
                      <a:pt x="2361" y="1490"/>
                    </a:lnTo>
                    <a:lnTo>
                      <a:pt x="2141" y="1490"/>
                    </a:lnTo>
                    <a:lnTo>
                      <a:pt x="2141" y="709"/>
                    </a:lnTo>
                    <a:close/>
                    <a:moveTo>
                      <a:pt x="3211" y="1178"/>
                    </a:moveTo>
                    <a:lnTo>
                      <a:pt x="3431" y="1178"/>
                    </a:lnTo>
                    <a:lnTo>
                      <a:pt x="3431" y="1490"/>
                    </a:lnTo>
                    <a:lnTo>
                      <a:pt x="3211" y="1490"/>
                    </a:lnTo>
                    <a:lnTo>
                      <a:pt x="3211" y="1178"/>
                    </a:lnTo>
                    <a:close/>
                    <a:moveTo>
                      <a:pt x="4281" y="1106"/>
                    </a:moveTo>
                    <a:lnTo>
                      <a:pt x="4495" y="1106"/>
                    </a:lnTo>
                    <a:lnTo>
                      <a:pt x="4495" y="1490"/>
                    </a:lnTo>
                    <a:lnTo>
                      <a:pt x="4281" y="1490"/>
                    </a:lnTo>
                    <a:lnTo>
                      <a:pt x="4281" y="110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12"/>
              <p:cNvSpPr>
                <a:spLocks noChangeShapeType="1"/>
              </p:cNvSpPr>
              <p:nvPr/>
            </p:nvSpPr>
            <p:spPr bwMode="auto">
              <a:xfrm>
                <a:off x="1940976" y="4492644"/>
                <a:ext cx="455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6855160" y="1789293"/>
              <a:ext cx="1283304" cy="752863"/>
              <a:chOff x="6855160" y="1789293"/>
              <a:chExt cx="1283304" cy="752863"/>
            </a:xfrm>
          </p:grpSpPr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6871253" y="1789293"/>
                <a:ext cx="302097" cy="360000"/>
              </a:xfrm>
              <a:prstGeom prst="rect">
                <a:avLst/>
              </a:prstGeom>
              <a:pattFill prst="ltUpDiag">
                <a:fgClr>
                  <a:srgbClr val="FFFF00"/>
                </a:fgClr>
                <a:bgClr>
                  <a:srgbClr val="00B050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16"/>
              <p:cNvSpPr>
                <a:spLocks noChangeArrowheads="1"/>
              </p:cNvSpPr>
              <p:nvPr/>
            </p:nvSpPr>
            <p:spPr bwMode="auto">
              <a:xfrm>
                <a:off x="6855160" y="2182156"/>
                <a:ext cx="311979" cy="360000"/>
              </a:xfrm>
              <a:prstGeom prst="rect">
                <a:avLst/>
              </a:prstGeom>
              <a:pattFill prst="ltUpDiag">
                <a:fgClr>
                  <a:schemeClr val="accent3">
                    <a:lumMod val="60000"/>
                    <a:lumOff val="40000"/>
                  </a:schemeClr>
                </a:fgClr>
                <a:bgClr>
                  <a:srgbClr val="CC3300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7152142" y="1801158"/>
                <a:ext cx="9252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C</a:t>
                </a:r>
                <a:r>
                  <a:rPr lang="en-US" baseline="-25000" dirty="0"/>
                  <a:t>AL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⇌</a:t>
                </a:r>
                <a:r>
                  <a:rPr lang="cs-CZ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filet</a:t>
                </a:r>
                <a:endParaRPr lang="en-US" dirty="0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7166147" y="2171250"/>
                <a:ext cx="9723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C</a:t>
                </a:r>
                <a:r>
                  <a:rPr lang="en-US" baseline="-25000" dirty="0"/>
                  <a:t>AL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⇌</a:t>
                </a:r>
                <a:r>
                  <a:rPr lang="cs-CZ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játra</a:t>
                </a:r>
                <a:endParaRPr lang="en-US" dirty="0"/>
              </a:p>
            </p:txBody>
          </p:sp>
        </p:grpSp>
      </p:grpSp>
      <p:grpSp>
        <p:nvGrpSpPr>
          <p:cNvPr id="313" name="Group 312"/>
          <p:cNvGrpSpPr/>
          <p:nvPr/>
        </p:nvGrpSpPr>
        <p:grpSpPr>
          <a:xfrm>
            <a:off x="6864282" y="980693"/>
            <a:ext cx="1634631" cy="802767"/>
            <a:chOff x="6864282" y="980693"/>
            <a:chExt cx="1634631" cy="802767"/>
          </a:xfrm>
        </p:grpSpPr>
        <p:sp>
          <p:nvSpPr>
            <p:cNvPr id="297" name="Rectangle 15"/>
            <p:cNvSpPr>
              <a:spLocks noChangeArrowheads="1"/>
            </p:cNvSpPr>
            <p:nvPr/>
          </p:nvSpPr>
          <p:spPr bwMode="auto">
            <a:xfrm>
              <a:off x="6864333" y="1019568"/>
              <a:ext cx="302097" cy="3600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16"/>
            <p:cNvSpPr>
              <a:spLocks noChangeArrowheads="1"/>
            </p:cNvSpPr>
            <p:nvPr/>
          </p:nvSpPr>
          <p:spPr bwMode="auto">
            <a:xfrm>
              <a:off x="6864282" y="1412431"/>
              <a:ext cx="311979" cy="36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7152967" y="980693"/>
              <a:ext cx="12690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C</a:t>
              </a:r>
              <a:r>
                <a:rPr lang="en-US" baseline="-25000" dirty="0"/>
                <a:t>L </a:t>
              </a:r>
              <a:r>
                <a:rPr lang="cs-CZ" dirty="0" smtClean="0"/>
                <a:t>ve filetu</a:t>
              </a:r>
              <a:endParaRPr lang="en-US" dirty="0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7152967" y="1414128"/>
              <a:ext cx="1345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C</a:t>
              </a:r>
              <a:r>
                <a:rPr lang="en-US" baseline="-25000" dirty="0"/>
                <a:t>L </a:t>
              </a:r>
              <a:r>
                <a:rPr lang="cs-CZ" dirty="0" smtClean="0"/>
                <a:t>v játrech</a:t>
              </a:r>
              <a:endParaRPr lang="en-US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02606"/>
              </p:ext>
            </p:extLst>
          </p:nvPr>
        </p:nvGraphicFramePr>
        <p:xfrm>
          <a:off x="922127" y="4617025"/>
          <a:ext cx="7920880" cy="552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16754072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484246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521596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9618931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6273301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32595081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9938128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4796958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4690284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87185771"/>
                    </a:ext>
                  </a:extLst>
                </a:gridCol>
              </a:tblGrid>
              <a:tr h="552980"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ysClr val="windowText" lastClr="000000"/>
                          </a:solidFill>
                        </a:rPr>
                        <a:t>sumec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ysClr val="windowText" lastClr="000000"/>
                          </a:solidFill>
                        </a:rPr>
                        <a:t>cejn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ysClr val="windowText" lastClr="000000"/>
                          </a:solidFill>
                        </a:rPr>
                        <a:t>jelec jesen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ysClr val="windowText" lastClr="000000"/>
                          </a:solidFill>
                        </a:rPr>
                        <a:t>kapr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ysClr val="windowText" lastClr="000000"/>
                          </a:solidFill>
                        </a:rPr>
                        <a:t>amur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8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9071"/>
            <a:ext cx="4572000" cy="1121461"/>
          </a:xfrm>
        </p:spPr>
        <p:txBody>
          <a:bodyPr/>
          <a:lstStyle/>
          <a:p>
            <a:r>
              <a:rPr lang="en-US" dirty="0" smtClean="0"/>
              <a:t>PS</a:t>
            </a:r>
            <a:r>
              <a:rPr lang="sk-SK" dirty="0" smtClean="0"/>
              <a:t> v tkáni</a:t>
            </a:r>
            <a:r>
              <a:rPr lang="en-US" dirty="0" smtClean="0"/>
              <a:t> </a:t>
            </a:r>
            <a:r>
              <a:rPr lang="en-US" dirty="0"/>
              <a:t>(C</a:t>
            </a:r>
            <a:r>
              <a:rPr lang="en-US" baseline="-25000" dirty="0"/>
              <a:t>AL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⇌</a:t>
            </a:r>
            <a:r>
              <a:rPr lang="sk-SK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tkáň</a:t>
            </a:r>
            <a:r>
              <a:rPr lang="en-US" dirty="0" smtClean="0"/>
              <a:t>) </a:t>
            </a:r>
            <a:r>
              <a:rPr lang="sk-SK" dirty="0" smtClean="0"/>
              <a:t>proti</a:t>
            </a:r>
            <a:r>
              <a:rPr lang="en-US" dirty="0" smtClean="0"/>
              <a:t>  </a:t>
            </a:r>
            <a:r>
              <a:rPr lang="sk-SK" dirty="0" smtClean="0"/>
              <a:t>koncenraci </a:t>
            </a:r>
            <a:r>
              <a:rPr lang="en-US" dirty="0" err="1" smtClean="0"/>
              <a:t>normali</a:t>
            </a:r>
            <a:r>
              <a:rPr lang="sk-SK" dirty="0" smtClean="0"/>
              <a:t>zované</a:t>
            </a:r>
            <a:br>
              <a:rPr lang="sk-SK" dirty="0" smtClean="0"/>
            </a:br>
            <a:r>
              <a:rPr lang="sk-SK" dirty="0" smtClean="0"/>
              <a:t> na obsah lipidu</a:t>
            </a:r>
            <a:r>
              <a:rPr lang="en-US" dirty="0" smtClean="0"/>
              <a:t> </a:t>
            </a:r>
            <a:r>
              <a:rPr lang="en-US" dirty="0"/>
              <a:t>(C</a:t>
            </a:r>
            <a:r>
              <a:rPr lang="en-US" baseline="-25000" dirty="0"/>
              <a:t>L</a:t>
            </a:r>
            <a:r>
              <a:rPr lang="en-US" dirty="0"/>
              <a:t>)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5347373" y="201633"/>
            <a:ext cx="2195629" cy="724059"/>
            <a:chOff x="5724128" y="1161415"/>
            <a:chExt cx="2195629" cy="724059"/>
          </a:xfrm>
        </p:grpSpPr>
        <p:sp>
          <p:nvSpPr>
            <p:cNvPr id="103" name="Freeform 20"/>
            <p:cNvSpPr>
              <a:spLocks/>
            </p:cNvSpPr>
            <p:nvPr/>
          </p:nvSpPr>
          <p:spPr bwMode="auto">
            <a:xfrm>
              <a:off x="5724128" y="1609612"/>
              <a:ext cx="195005" cy="227105"/>
            </a:xfrm>
            <a:custGeom>
              <a:avLst/>
              <a:gdLst>
                <a:gd name="T0" fmla="*/ 0 w 184"/>
                <a:gd name="T1" fmla="*/ 89 h 184"/>
                <a:gd name="T2" fmla="*/ 5 w 184"/>
                <a:gd name="T3" fmla="*/ 56 h 184"/>
                <a:gd name="T4" fmla="*/ 22 w 184"/>
                <a:gd name="T5" fmla="*/ 22 h 184"/>
                <a:gd name="T6" fmla="*/ 55 w 184"/>
                <a:gd name="T7" fmla="*/ 5 h 184"/>
                <a:gd name="T8" fmla="*/ 89 w 184"/>
                <a:gd name="T9" fmla="*/ 0 h 184"/>
                <a:gd name="T10" fmla="*/ 122 w 184"/>
                <a:gd name="T11" fmla="*/ 5 h 184"/>
                <a:gd name="T12" fmla="*/ 156 w 184"/>
                <a:gd name="T13" fmla="*/ 22 h 184"/>
                <a:gd name="T14" fmla="*/ 172 w 184"/>
                <a:gd name="T15" fmla="*/ 56 h 184"/>
                <a:gd name="T16" fmla="*/ 184 w 184"/>
                <a:gd name="T17" fmla="*/ 89 h 184"/>
                <a:gd name="T18" fmla="*/ 172 w 184"/>
                <a:gd name="T19" fmla="*/ 123 h 184"/>
                <a:gd name="T20" fmla="*/ 156 w 184"/>
                <a:gd name="T21" fmla="*/ 156 h 184"/>
                <a:gd name="T22" fmla="*/ 122 w 184"/>
                <a:gd name="T23" fmla="*/ 173 h 184"/>
                <a:gd name="T24" fmla="*/ 89 w 184"/>
                <a:gd name="T25" fmla="*/ 184 h 184"/>
                <a:gd name="T26" fmla="*/ 55 w 184"/>
                <a:gd name="T27" fmla="*/ 173 h 184"/>
                <a:gd name="T28" fmla="*/ 22 w 184"/>
                <a:gd name="T29" fmla="*/ 156 h 184"/>
                <a:gd name="T30" fmla="*/ 5 w 184"/>
                <a:gd name="T31" fmla="*/ 123 h 184"/>
                <a:gd name="T32" fmla="*/ 0 w 184"/>
                <a:gd name="T33" fmla="*/ 8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184">
                  <a:moveTo>
                    <a:pt x="0" y="89"/>
                  </a:moveTo>
                  <a:lnTo>
                    <a:pt x="5" y="56"/>
                  </a:lnTo>
                  <a:lnTo>
                    <a:pt x="22" y="22"/>
                  </a:lnTo>
                  <a:lnTo>
                    <a:pt x="55" y="5"/>
                  </a:lnTo>
                  <a:lnTo>
                    <a:pt x="89" y="0"/>
                  </a:lnTo>
                  <a:lnTo>
                    <a:pt x="122" y="5"/>
                  </a:lnTo>
                  <a:lnTo>
                    <a:pt x="156" y="22"/>
                  </a:lnTo>
                  <a:lnTo>
                    <a:pt x="172" y="56"/>
                  </a:lnTo>
                  <a:lnTo>
                    <a:pt x="184" y="89"/>
                  </a:lnTo>
                  <a:lnTo>
                    <a:pt x="172" y="123"/>
                  </a:lnTo>
                  <a:lnTo>
                    <a:pt x="156" y="156"/>
                  </a:lnTo>
                  <a:lnTo>
                    <a:pt x="122" y="173"/>
                  </a:lnTo>
                  <a:lnTo>
                    <a:pt x="89" y="184"/>
                  </a:lnTo>
                  <a:lnTo>
                    <a:pt x="55" y="173"/>
                  </a:lnTo>
                  <a:lnTo>
                    <a:pt x="22" y="156"/>
                  </a:lnTo>
                  <a:lnTo>
                    <a:pt x="5" y="123"/>
                  </a:lnTo>
                  <a:lnTo>
                    <a:pt x="0" y="89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6"/>
            <p:cNvSpPr>
              <a:spLocks/>
            </p:cNvSpPr>
            <p:nvPr/>
          </p:nvSpPr>
          <p:spPr bwMode="auto">
            <a:xfrm>
              <a:off x="5731273" y="1261616"/>
              <a:ext cx="178048" cy="206123"/>
            </a:xfrm>
            <a:custGeom>
              <a:avLst/>
              <a:gdLst>
                <a:gd name="T0" fmla="*/ 0 w 168"/>
                <a:gd name="T1" fmla="*/ 84 h 167"/>
                <a:gd name="T2" fmla="*/ 6 w 168"/>
                <a:gd name="T3" fmla="*/ 50 h 167"/>
                <a:gd name="T4" fmla="*/ 23 w 168"/>
                <a:gd name="T5" fmla="*/ 22 h 167"/>
                <a:gd name="T6" fmla="*/ 50 w 168"/>
                <a:gd name="T7" fmla="*/ 5 h 167"/>
                <a:gd name="T8" fmla="*/ 84 w 168"/>
                <a:gd name="T9" fmla="*/ 0 h 167"/>
                <a:gd name="T10" fmla="*/ 112 w 168"/>
                <a:gd name="T11" fmla="*/ 5 h 167"/>
                <a:gd name="T12" fmla="*/ 140 w 168"/>
                <a:gd name="T13" fmla="*/ 22 h 167"/>
                <a:gd name="T14" fmla="*/ 156 w 168"/>
                <a:gd name="T15" fmla="*/ 50 h 167"/>
                <a:gd name="T16" fmla="*/ 168 w 168"/>
                <a:gd name="T17" fmla="*/ 84 h 167"/>
                <a:gd name="T18" fmla="*/ 156 w 168"/>
                <a:gd name="T19" fmla="*/ 112 h 167"/>
                <a:gd name="T20" fmla="*/ 140 w 168"/>
                <a:gd name="T21" fmla="*/ 139 h 167"/>
                <a:gd name="T22" fmla="*/ 112 w 168"/>
                <a:gd name="T23" fmla="*/ 156 h 167"/>
                <a:gd name="T24" fmla="*/ 84 w 168"/>
                <a:gd name="T25" fmla="*/ 167 h 167"/>
                <a:gd name="T26" fmla="*/ 50 w 168"/>
                <a:gd name="T27" fmla="*/ 156 h 167"/>
                <a:gd name="T28" fmla="*/ 23 w 168"/>
                <a:gd name="T29" fmla="*/ 139 h 167"/>
                <a:gd name="T30" fmla="*/ 6 w 168"/>
                <a:gd name="T31" fmla="*/ 112 h 167"/>
                <a:gd name="T32" fmla="*/ 0 w 168"/>
                <a:gd name="T3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67">
                  <a:moveTo>
                    <a:pt x="0" y="84"/>
                  </a:moveTo>
                  <a:lnTo>
                    <a:pt x="6" y="50"/>
                  </a:lnTo>
                  <a:lnTo>
                    <a:pt x="23" y="22"/>
                  </a:lnTo>
                  <a:lnTo>
                    <a:pt x="50" y="5"/>
                  </a:lnTo>
                  <a:lnTo>
                    <a:pt x="84" y="0"/>
                  </a:lnTo>
                  <a:lnTo>
                    <a:pt x="112" y="5"/>
                  </a:lnTo>
                  <a:lnTo>
                    <a:pt x="140" y="22"/>
                  </a:lnTo>
                  <a:lnTo>
                    <a:pt x="156" y="50"/>
                  </a:lnTo>
                  <a:lnTo>
                    <a:pt x="168" y="84"/>
                  </a:lnTo>
                  <a:lnTo>
                    <a:pt x="156" y="112"/>
                  </a:lnTo>
                  <a:lnTo>
                    <a:pt x="140" y="139"/>
                  </a:lnTo>
                  <a:lnTo>
                    <a:pt x="112" y="156"/>
                  </a:lnTo>
                  <a:lnTo>
                    <a:pt x="84" y="167"/>
                  </a:lnTo>
                  <a:lnTo>
                    <a:pt x="50" y="156"/>
                  </a:lnTo>
                  <a:lnTo>
                    <a:pt x="23" y="139"/>
                  </a:lnTo>
                  <a:lnTo>
                    <a:pt x="6" y="112"/>
                  </a:lnTo>
                  <a:lnTo>
                    <a:pt x="0" y="8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952552" y="1161415"/>
              <a:ext cx="18133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filet </a:t>
              </a:r>
              <a:r>
                <a:rPr lang="en-US" dirty="0"/>
                <a:t>(ng/g</a:t>
              </a:r>
              <a:r>
                <a:rPr lang="en-US" dirty="0" smtClean="0"/>
                <a:t>) </a:t>
              </a:r>
              <a:r>
                <a:rPr lang="en-US" dirty="0" err="1" smtClean="0"/>
                <a:t>lipidu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52552" y="1516142"/>
              <a:ext cx="1967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dirty="0" smtClean="0"/>
                <a:t>játra</a:t>
              </a:r>
              <a:r>
                <a:rPr lang="en-US" dirty="0" smtClean="0"/>
                <a:t>  </a:t>
              </a:r>
              <a:r>
                <a:rPr lang="en-US" dirty="0"/>
                <a:t>(ng/g</a:t>
              </a:r>
              <a:r>
                <a:rPr lang="en-US" dirty="0" smtClean="0"/>
                <a:t>) </a:t>
              </a:r>
              <a:r>
                <a:rPr lang="en-US" dirty="0" err="1" smtClean="0"/>
                <a:t>lipidu</a:t>
              </a:r>
              <a:endParaRPr lang="en-US" dirty="0"/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27384"/>
            <a:ext cx="4575506" cy="3796456"/>
          </a:xfrm>
          <a:prstGeom prst="rect">
            <a:avLst/>
          </a:prstGeom>
        </p:spPr>
      </p:pic>
      <p:sp>
        <p:nvSpPr>
          <p:cNvPr id="111" name="Freeform 20"/>
          <p:cNvSpPr>
            <a:spLocks/>
          </p:cNvSpPr>
          <p:nvPr/>
        </p:nvSpPr>
        <p:spPr bwMode="auto">
          <a:xfrm>
            <a:off x="5289239" y="1035947"/>
            <a:ext cx="274158" cy="273840"/>
          </a:xfrm>
          <a:custGeom>
            <a:avLst/>
            <a:gdLst>
              <a:gd name="T0" fmla="*/ 0 w 184"/>
              <a:gd name="T1" fmla="*/ 89 h 184"/>
              <a:gd name="T2" fmla="*/ 5 w 184"/>
              <a:gd name="T3" fmla="*/ 56 h 184"/>
              <a:gd name="T4" fmla="*/ 22 w 184"/>
              <a:gd name="T5" fmla="*/ 22 h 184"/>
              <a:gd name="T6" fmla="*/ 55 w 184"/>
              <a:gd name="T7" fmla="*/ 5 h 184"/>
              <a:gd name="T8" fmla="*/ 89 w 184"/>
              <a:gd name="T9" fmla="*/ 0 h 184"/>
              <a:gd name="T10" fmla="*/ 122 w 184"/>
              <a:gd name="T11" fmla="*/ 5 h 184"/>
              <a:gd name="T12" fmla="*/ 156 w 184"/>
              <a:gd name="T13" fmla="*/ 22 h 184"/>
              <a:gd name="T14" fmla="*/ 172 w 184"/>
              <a:gd name="T15" fmla="*/ 56 h 184"/>
              <a:gd name="T16" fmla="*/ 184 w 184"/>
              <a:gd name="T17" fmla="*/ 89 h 184"/>
              <a:gd name="T18" fmla="*/ 172 w 184"/>
              <a:gd name="T19" fmla="*/ 123 h 184"/>
              <a:gd name="T20" fmla="*/ 156 w 184"/>
              <a:gd name="T21" fmla="*/ 156 h 184"/>
              <a:gd name="T22" fmla="*/ 122 w 184"/>
              <a:gd name="T23" fmla="*/ 173 h 184"/>
              <a:gd name="T24" fmla="*/ 89 w 184"/>
              <a:gd name="T25" fmla="*/ 184 h 184"/>
              <a:gd name="T26" fmla="*/ 55 w 184"/>
              <a:gd name="T27" fmla="*/ 173 h 184"/>
              <a:gd name="T28" fmla="*/ 22 w 184"/>
              <a:gd name="T29" fmla="*/ 156 h 184"/>
              <a:gd name="T30" fmla="*/ 5 w 184"/>
              <a:gd name="T31" fmla="*/ 123 h 184"/>
              <a:gd name="T32" fmla="*/ 0 w 184"/>
              <a:gd name="T33" fmla="*/ 89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" h="184">
                <a:moveTo>
                  <a:pt x="0" y="89"/>
                </a:moveTo>
                <a:lnTo>
                  <a:pt x="5" y="56"/>
                </a:lnTo>
                <a:lnTo>
                  <a:pt x="22" y="22"/>
                </a:lnTo>
                <a:lnTo>
                  <a:pt x="55" y="5"/>
                </a:lnTo>
                <a:lnTo>
                  <a:pt x="89" y="0"/>
                </a:lnTo>
                <a:lnTo>
                  <a:pt x="122" y="5"/>
                </a:lnTo>
                <a:lnTo>
                  <a:pt x="156" y="22"/>
                </a:lnTo>
                <a:lnTo>
                  <a:pt x="172" y="56"/>
                </a:lnTo>
                <a:lnTo>
                  <a:pt x="184" y="89"/>
                </a:lnTo>
                <a:lnTo>
                  <a:pt x="172" y="123"/>
                </a:lnTo>
                <a:lnTo>
                  <a:pt x="156" y="156"/>
                </a:lnTo>
                <a:lnTo>
                  <a:pt x="122" y="173"/>
                </a:lnTo>
                <a:lnTo>
                  <a:pt x="89" y="184"/>
                </a:lnTo>
                <a:lnTo>
                  <a:pt x="55" y="173"/>
                </a:lnTo>
                <a:lnTo>
                  <a:pt x="22" y="156"/>
                </a:lnTo>
                <a:lnTo>
                  <a:pt x="5" y="123"/>
                </a:lnTo>
                <a:lnTo>
                  <a:pt x="0" y="89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580112" y="980728"/>
            <a:ext cx="339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Velikost indikuje procento lipidu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267120" y="1552240"/>
            <a:ext cx="28701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AL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⇌</a:t>
            </a:r>
            <a:r>
              <a:rPr lang="sk-SK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tkáň</a:t>
            </a:r>
            <a:r>
              <a:rPr lang="sk-SK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k-SK" dirty="0" smtClean="0">
                <a:latin typeface="+mn-lt"/>
                <a:ea typeface="Cambria Math" panose="02040503050406030204" pitchFamily="18" charset="0"/>
              </a:rPr>
              <a:t>pomocí PS v tkáni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3399740"/>
            <a:ext cx="30219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sk-SK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k-SK" dirty="0">
                <a:latin typeface="+mn-lt"/>
                <a:ea typeface="Cambria Math" panose="02040503050406030204" pitchFamily="18" charset="0"/>
              </a:rPr>
              <a:t> </a:t>
            </a:r>
            <a:r>
              <a:rPr lang="sk-SK" dirty="0" smtClean="0">
                <a:latin typeface="+mn-lt"/>
                <a:ea typeface="Cambria Math" panose="02040503050406030204" pitchFamily="18" charset="0"/>
              </a:rPr>
              <a:t>kovenční extrakce tkáňe</a:t>
            </a:r>
            <a:endParaRPr lang="en-US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27705" y="1484784"/>
            <a:ext cx="4516294" cy="3775082"/>
            <a:chOff x="4627705" y="1484784"/>
            <a:chExt cx="4516294" cy="3775082"/>
          </a:xfrm>
        </p:grpSpPr>
        <p:grpSp>
          <p:nvGrpSpPr>
            <p:cNvPr id="5" name="Group 4"/>
            <p:cNvGrpSpPr/>
            <p:nvPr/>
          </p:nvGrpSpPr>
          <p:grpSpPr>
            <a:xfrm>
              <a:off x="4627705" y="1484784"/>
              <a:ext cx="4516294" cy="3744416"/>
              <a:chOff x="4627705" y="1484784"/>
              <a:chExt cx="4516294" cy="3744416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1212" y="1484784"/>
                <a:ext cx="4512787" cy="374441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 rot="16200000">
                <a:off x="3377298" y="2987313"/>
                <a:ext cx="28701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aseline="-25000" dirty="0"/>
                  <a:t>AL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⇌</a:t>
                </a:r>
                <a:r>
                  <a:rPr lang="sk-SK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tkáň</a:t>
                </a:r>
                <a:r>
                  <a:rPr lang="sk-SK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k-SK" dirty="0" smtClean="0">
                    <a:latin typeface="+mn-lt"/>
                    <a:ea typeface="Cambria Math" panose="02040503050406030204" pitchFamily="18" charset="0"/>
                  </a:rPr>
                  <a:t>pomocí PS v tkáni</a:t>
                </a:r>
                <a:endParaRPr lang="en-US" dirty="0">
                  <a:latin typeface="+mn-lt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575797" y="4890534"/>
              <a:ext cx="30219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L</a:t>
              </a:r>
              <a:r>
                <a:rPr lang="sk-SK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sk-SK" dirty="0">
                  <a:latin typeface="+mn-lt"/>
                  <a:ea typeface="Cambria Math" panose="02040503050406030204" pitchFamily="18" charset="0"/>
                </a:rPr>
                <a:t> </a:t>
              </a:r>
              <a:r>
                <a:rPr lang="sk-SK" dirty="0" smtClean="0">
                  <a:latin typeface="+mn-lt"/>
                  <a:ea typeface="Cambria Math" panose="02040503050406030204" pitchFamily="18" charset="0"/>
                </a:rPr>
                <a:t>kovenční extrakce tkáňe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8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62344" y="2996066"/>
            <a:ext cx="6836278" cy="887593"/>
          </a:xfrm>
        </p:spPr>
        <p:txBody>
          <a:bodyPr/>
          <a:lstStyle/>
          <a:p>
            <a:r>
              <a:rPr lang="pl-PL" dirty="0" smtClean="0"/>
              <a:t>Rozsah kooncenrací normalizovaných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na obsah lipidu</a:t>
            </a:r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187624" y="51257"/>
            <a:ext cx="6035992" cy="5400000"/>
            <a:chOff x="739145" y="0"/>
            <a:chExt cx="766571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145" y="0"/>
              <a:ext cx="7665710" cy="6858000"/>
            </a:xfrm>
            <a:prstGeom prst="rect">
              <a:avLst/>
            </a:prstGeom>
          </p:spPr>
        </p:pic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1531740" y="5178433"/>
              <a:ext cx="155575" cy="52705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>
              <a:off x="2033390" y="3906846"/>
              <a:ext cx="166688" cy="39528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2547740" y="3355983"/>
              <a:ext cx="166688" cy="75406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3062090" y="3427421"/>
              <a:ext cx="166688" cy="121126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3576440" y="3403608"/>
              <a:ext cx="166688" cy="141446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4090790" y="2874971"/>
              <a:ext cx="166688" cy="189547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4603552" y="3619508"/>
              <a:ext cx="168275" cy="204946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5117902" y="2060583"/>
              <a:ext cx="168275" cy="212248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5632252" y="1736733"/>
              <a:ext cx="168275" cy="223043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6146602" y="2155833"/>
              <a:ext cx="155575" cy="229076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6660952" y="3919546"/>
              <a:ext cx="155575" cy="57467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7175302" y="1868496"/>
              <a:ext cx="155575" cy="17145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7689652" y="754071"/>
              <a:ext cx="155575" cy="204946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06128" y="21723"/>
            <a:ext cx="6048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90% </a:t>
            </a:r>
            <a:r>
              <a:rPr lang="sk-SK" sz="2400" dirty="0" smtClean="0"/>
              <a:t>vnitřní</a:t>
            </a:r>
            <a:r>
              <a:rPr lang="en-US" sz="2400" dirty="0" smtClean="0"/>
              <a:t> </a:t>
            </a:r>
            <a:r>
              <a:rPr lang="en-US" sz="2400" dirty="0" err="1" smtClean="0"/>
              <a:t>percentil</a:t>
            </a:r>
            <a:r>
              <a:rPr lang="en-US" sz="2400" dirty="0" smtClean="0"/>
              <a:t> </a:t>
            </a:r>
            <a:r>
              <a:rPr lang="en-US" sz="2800" b="1" i="1" dirty="0"/>
              <a:t>C</a:t>
            </a:r>
            <a:r>
              <a:rPr lang="en-US" sz="2400" b="1" baseline="-25000" dirty="0"/>
              <a:t>L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b="1" i="1" dirty="0"/>
              <a:t>C</a:t>
            </a:r>
            <a:r>
              <a:rPr lang="en-US" sz="2400" b="1" baseline="-25000" dirty="0"/>
              <a:t>AL</a:t>
            </a:r>
            <a:r>
              <a:rPr lang="en-US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⇌</a:t>
            </a:r>
            <a:r>
              <a:rPr lang="sk-SK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tkáň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61837" y="544943"/>
            <a:ext cx="244877" cy="8738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70014" y="523584"/>
            <a:ext cx="263381" cy="88073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864158" y="1612606"/>
            <a:ext cx="7108541" cy="1918825"/>
            <a:chOff x="1415679" y="2641349"/>
            <a:chExt cx="7108541" cy="1918825"/>
          </a:xfrm>
        </p:grpSpPr>
        <p:grpSp>
          <p:nvGrpSpPr>
            <p:cNvPr id="44" name="Group 43"/>
            <p:cNvGrpSpPr/>
            <p:nvPr/>
          </p:nvGrpSpPr>
          <p:grpSpPr>
            <a:xfrm>
              <a:off x="1415679" y="2641349"/>
              <a:ext cx="4993813" cy="1918825"/>
              <a:chOff x="1711324" y="2665413"/>
              <a:chExt cx="4993813" cy="1918825"/>
            </a:xfrm>
          </p:grpSpPr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V="1">
                <a:off x="2182813" y="3798888"/>
                <a:ext cx="404813" cy="698500"/>
              </a:xfrm>
              <a:prstGeom prst="line">
                <a:avLst/>
              </a:prstGeom>
              <a:noFill/>
              <a:ln w="28575">
                <a:solidFill>
                  <a:srgbClr val="9BBB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2992438" y="2722563"/>
                <a:ext cx="2419350" cy="1557338"/>
              </a:xfrm>
              <a:custGeom>
                <a:avLst/>
                <a:gdLst>
                  <a:gd name="T0" fmla="*/ 0 w 1524"/>
                  <a:gd name="T1" fmla="*/ 720 h 981"/>
                  <a:gd name="T2" fmla="*/ 249 w 1524"/>
                  <a:gd name="T3" fmla="*/ 690 h 981"/>
                  <a:gd name="T4" fmla="*/ 504 w 1524"/>
                  <a:gd name="T5" fmla="*/ 559 h 981"/>
                  <a:gd name="T6" fmla="*/ 759 w 1524"/>
                  <a:gd name="T7" fmla="*/ 981 h 981"/>
                  <a:gd name="T8" fmla="*/ 1014 w 1524"/>
                  <a:gd name="T9" fmla="*/ 83 h 981"/>
                  <a:gd name="T10" fmla="*/ 1269 w 1524"/>
                  <a:gd name="T11" fmla="*/ 0 h 981"/>
                  <a:gd name="T12" fmla="*/ 1524 w 1524"/>
                  <a:gd name="T13" fmla="*/ 125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4" h="981">
                    <a:moveTo>
                      <a:pt x="0" y="720"/>
                    </a:moveTo>
                    <a:lnTo>
                      <a:pt x="249" y="690"/>
                    </a:lnTo>
                    <a:lnTo>
                      <a:pt x="504" y="559"/>
                    </a:lnTo>
                    <a:lnTo>
                      <a:pt x="759" y="981"/>
                    </a:lnTo>
                    <a:lnTo>
                      <a:pt x="1014" y="83"/>
                    </a:lnTo>
                    <a:lnTo>
                      <a:pt x="1269" y="0"/>
                    </a:lnTo>
                    <a:lnTo>
                      <a:pt x="1524" y="125"/>
                    </a:lnTo>
                  </a:path>
                </a:pathLst>
              </a:custGeom>
              <a:noFill/>
              <a:ln w="28575">
                <a:solidFill>
                  <a:srgbClr val="9BBB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4"/>
              <p:cNvSpPr>
                <a:spLocks/>
              </p:cNvSpPr>
              <p:nvPr/>
            </p:nvSpPr>
            <p:spPr bwMode="auto">
              <a:xfrm>
                <a:off x="5816600" y="2968625"/>
                <a:ext cx="809625" cy="725488"/>
              </a:xfrm>
              <a:custGeom>
                <a:avLst/>
                <a:gdLst>
                  <a:gd name="T0" fmla="*/ 0 w 510"/>
                  <a:gd name="T1" fmla="*/ 457 h 457"/>
                  <a:gd name="T2" fmla="*/ 255 w 510"/>
                  <a:gd name="T3" fmla="*/ 77 h 457"/>
                  <a:gd name="T4" fmla="*/ 510 w 510"/>
                  <a:gd name="T5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0" h="457">
                    <a:moveTo>
                      <a:pt x="0" y="457"/>
                    </a:moveTo>
                    <a:lnTo>
                      <a:pt x="255" y="77"/>
                    </a:lnTo>
                    <a:lnTo>
                      <a:pt x="510" y="0"/>
                    </a:lnTo>
                  </a:path>
                </a:pathLst>
              </a:custGeom>
              <a:noFill/>
              <a:ln w="28575">
                <a:solidFill>
                  <a:srgbClr val="9BBB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5"/>
              <p:cNvSpPr>
                <a:spLocks/>
              </p:cNvSpPr>
              <p:nvPr/>
            </p:nvSpPr>
            <p:spPr bwMode="auto">
              <a:xfrm>
                <a:off x="1711324" y="3817937"/>
                <a:ext cx="144000" cy="144000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47 h 71"/>
                  <a:gd name="T4" fmla="*/ 60 w 71"/>
                  <a:gd name="T5" fmla="*/ 59 h 71"/>
                  <a:gd name="T6" fmla="*/ 54 w 71"/>
                  <a:gd name="T7" fmla="*/ 71 h 71"/>
                  <a:gd name="T8" fmla="*/ 36 w 71"/>
                  <a:gd name="T9" fmla="*/ 71 h 71"/>
                  <a:gd name="T10" fmla="*/ 24 w 71"/>
                  <a:gd name="T11" fmla="*/ 71 h 71"/>
                  <a:gd name="T12" fmla="*/ 12 w 71"/>
                  <a:gd name="T13" fmla="*/ 59 h 71"/>
                  <a:gd name="T14" fmla="*/ 6 w 71"/>
                  <a:gd name="T15" fmla="*/ 47 h 71"/>
                  <a:gd name="T16" fmla="*/ 0 w 71"/>
                  <a:gd name="T17" fmla="*/ 35 h 71"/>
                  <a:gd name="T18" fmla="*/ 6 w 71"/>
                  <a:gd name="T19" fmla="*/ 24 h 71"/>
                  <a:gd name="T20" fmla="*/ 12 w 71"/>
                  <a:gd name="T21" fmla="*/ 12 h 71"/>
                  <a:gd name="T22" fmla="*/ 24 w 71"/>
                  <a:gd name="T23" fmla="*/ 6 h 71"/>
                  <a:gd name="T24" fmla="*/ 36 w 71"/>
                  <a:gd name="T25" fmla="*/ 0 h 71"/>
                  <a:gd name="T26" fmla="*/ 54 w 71"/>
                  <a:gd name="T27" fmla="*/ 6 h 71"/>
                  <a:gd name="T28" fmla="*/ 60 w 71"/>
                  <a:gd name="T29" fmla="*/ 12 h 71"/>
                  <a:gd name="T30" fmla="*/ 71 w 71"/>
                  <a:gd name="T31" fmla="*/ 24 h 71"/>
                  <a:gd name="T32" fmla="*/ 71 w 71"/>
                  <a:gd name="T33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47"/>
                    </a:lnTo>
                    <a:lnTo>
                      <a:pt x="60" y="59"/>
                    </a:lnTo>
                    <a:lnTo>
                      <a:pt x="54" y="71"/>
                    </a:lnTo>
                    <a:lnTo>
                      <a:pt x="36" y="71"/>
                    </a:lnTo>
                    <a:lnTo>
                      <a:pt x="24" y="71"/>
                    </a:lnTo>
                    <a:lnTo>
                      <a:pt x="12" y="59"/>
                    </a:lnTo>
                    <a:lnTo>
                      <a:pt x="6" y="47"/>
                    </a:lnTo>
                    <a:lnTo>
                      <a:pt x="0" y="35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54" y="6"/>
                    </a:lnTo>
                    <a:lnTo>
                      <a:pt x="60" y="12"/>
                    </a:lnTo>
                    <a:lnTo>
                      <a:pt x="71" y="24"/>
                    </a:lnTo>
                    <a:lnTo>
                      <a:pt x="71" y="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6"/>
              <p:cNvSpPr>
                <a:spLocks/>
              </p:cNvSpPr>
              <p:nvPr/>
            </p:nvSpPr>
            <p:spPr bwMode="auto">
              <a:xfrm>
                <a:off x="2520950" y="3741738"/>
                <a:ext cx="144000" cy="144000"/>
              </a:xfrm>
              <a:custGeom>
                <a:avLst/>
                <a:gdLst>
                  <a:gd name="T0" fmla="*/ 72 w 72"/>
                  <a:gd name="T1" fmla="*/ 36 h 72"/>
                  <a:gd name="T2" fmla="*/ 72 w 72"/>
                  <a:gd name="T3" fmla="*/ 48 h 72"/>
                  <a:gd name="T4" fmla="*/ 60 w 72"/>
                  <a:gd name="T5" fmla="*/ 60 h 72"/>
                  <a:gd name="T6" fmla="*/ 54 w 72"/>
                  <a:gd name="T7" fmla="*/ 72 h 72"/>
                  <a:gd name="T8" fmla="*/ 36 w 72"/>
                  <a:gd name="T9" fmla="*/ 72 h 72"/>
                  <a:gd name="T10" fmla="*/ 24 w 72"/>
                  <a:gd name="T11" fmla="*/ 72 h 72"/>
                  <a:gd name="T12" fmla="*/ 12 w 72"/>
                  <a:gd name="T13" fmla="*/ 60 h 72"/>
                  <a:gd name="T14" fmla="*/ 6 w 72"/>
                  <a:gd name="T15" fmla="*/ 48 h 72"/>
                  <a:gd name="T16" fmla="*/ 0 w 72"/>
                  <a:gd name="T17" fmla="*/ 36 h 72"/>
                  <a:gd name="T18" fmla="*/ 6 w 72"/>
                  <a:gd name="T19" fmla="*/ 24 h 72"/>
                  <a:gd name="T20" fmla="*/ 12 w 72"/>
                  <a:gd name="T21" fmla="*/ 12 h 72"/>
                  <a:gd name="T22" fmla="*/ 24 w 72"/>
                  <a:gd name="T23" fmla="*/ 6 h 72"/>
                  <a:gd name="T24" fmla="*/ 36 w 72"/>
                  <a:gd name="T25" fmla="*/ 0 h 72"/>
                  <a:gd name="T26" fmla="*/ 54 w 72"/>
                  <a:gd name="T27" fmla="*/ 6 h 72"/>
                  <a:gd name="T28" fmla="*/ 60 w 72"/>
                  <a:gd name="T29" fmla="*/ 12 h 72"/>
                  <a:gd name="T30" fmla="*/ 72 w 72"/>
                  <a:gd name="T31" fmla="*/ 24 h 72"/>
                  <a:gd name="T32" fmla="*/ 72 w 72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48"/>
                    </a:lnTo>
                    <a:lnTo>
                      <a:pt x="60" y="60"/>
                    </a:lnTo>
                    <a:lnTo>
                      <a:pt x="54" y="72"/>
                    </a:lnTo>
                    <a:lnTo>
                      <a:pt x="36" y="72"/>
                    </a:lnTo>
                    <a:lnTo>
                      <a:pt x="24" y="72"/>
                    </a:lnTo>
                    <a:lnTo>
                      <a:pt x="12" y="60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54" y="6"/>
                    </a:lnTo>
                    <a:lnTo>
                      <a:pt x="60" y="12"/>
                    </a:lnTo>
                    <a:lnTo>
                      <a:pt x="72" y="24"/>
                    </a:lnTo>
                    <a:lnTo>
                      <a:pt x="72" y="3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7"/>
              <p:cNvSpPr>
                <a:spLocks/>
              </p:cNvSpPr>
              <p:nvPr/>
            </p:nvSpPr>
            <p:spPr bwMode="auto">
              <a:xfrm>
                <a:off x="3330575" y="3770312"/>
                <a:ext cx="144000" cy="144000"/>
              </a:xfrm>
              <a:custGeom>
                <a:avLst/>
                <a:gdLst>
                  <a:gd name="T0" fmla="*/ 72 w 72"/>
                  <a:gd name="T1" fmla="*/ 36 h 71"/>
                  <a:gd name="T2" fmla="*/ 72 w 72"/>
                  <a:gd name="T3" fmla="*/ 48 h 71"/>
                  <a:gd name="T4" fmla="*/ 60 w 72"/>
                  <a:gd name="T5" fmla="*/ 60 h 71"/>
                  <a:gd name="T6" fmla="*/ 54 w 72"/>
                  <a:gd name="T7" fmla="*/ 71 h 71"/>
                  <a:gd name="T8" fmla="*/ 36 w 72"/>
                  <a:gd name="T9" fmla="*/ 71 h 71"/>
                  <a:gd name="T10" fmla="*/ 24 w 72"/>
                  <a:gd name="T11" fmla="*/ 71 h 71"/>
                  <a:gd name="T12" fmla="*/ 12 w 72"/>
                  <a:gd name="T13" fmla="*/ 60 h 71"/>
                  <a:gd name="T14" fmla="*/ 6 w 72"/>
                  <a:gd name="T15" fmla="*/ 48 h 71"/>
                  <a:gd name="T16" fmla="*/ 0 w 72"/>
                  <a:gd name="T17" fmla="*/ 36 h 71"/>
                  <a:gd name="T18" fmla="*/ 6 w 72"/>
                  <a:gd name="T19" fmla="*/ 24 h 71"/>
                  <a:gd name="T20" fmla="*/ 12 w 72"/>
                  <a:gd name="T21" fmla="*/ 12 h 71"/>
                  <a:gd name="T22" fmla="*/ 24 w 72"/>
                  <a:gd name="T23" fmla="*/ 6 h 71"/>
                  <a:gd name="T24" fmla="*/ 36 w 72"/>
                  <a:gd name="T25" fmla="*/ 0 h 71"/>
                  <a:gd name="T26" fmla="*/ 54 w 72"/>
                  <a:gd name="T27" fmla="*/ 6 h 71"/>
                  <a:gd name="T28" fmla="*/ 60 w 72"/>
                  <a:gd name="T29" fmla="*/ 12 h 71"/>
                  <a:gd name="T30" fmla="*/ 72 w 72"/>
                  <a:gd name="T31" fmla="*/ 24 h 71"/>
                  <a:gd name="T32" fmla="*/ 72 w 72"/>
                  <a:gd name="T33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1">
                    <a:moveTo>
                      <a:pt x="72" y="36"/>
                    </a:moveTo>
                    <a:lnTo>
                      <a:pt x="72" y="48"/>
                    </a:lnTo>
                    <a:lnTo>
                      <a:pt x="60" y="60"/>
                    </a:lnTo>
                    <a:lnTo>
                      <a:pt x="54" y="71"/>
                    </a:lnTo>
                    <a:lnTo>
                      <a:pt x="36" y="71"/>
                    </a:lnTo>
                    <a:lnTo>
                      <a:pt x="24" y="71"/>
                    </a:lnTo>
                    <a:lnTo>
                      <a:pt x="12" y="60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54" y="6"/>
                    </a:lnTo>
                    <a:lnTo>
                      <a:pt x="60" y="12"/>
                    </a:lnTo>
                    <a:lnTo>
                      <a:pt x="72" y="24"/>
                    </a:lnTo>
                    <a:lnTo>
                      <a:pt x="72" y="3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3736974" y="3562350"/>
                <a:ext cx="144000" cy="144000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48 h 72"/>
                  <a:gd name="T4" fmla="*/ 59 w 71"/>
                  <a:gd name="T5" fmla="*/ 60 h 72"/>
                  <a:gd name="T6" fmla="*/ 53 w 71"/>
                  <a:gd name="T7" fmla="*/ 72 h 72"/>
                  <a:gd name="T8" fmla="*/ 35 w 71"/>
                  <a:gd name="T9" fmla="*/ 72 h 72"/>
                  <a:gd name="T10" fmla="*/ 23 w 71"/>
                  <a:gd name="T11" fmla="*/ 72 h 72"/>
                  <a:gd name="T12" fmla="*/ 11 w 71"/>
                  <a:gd name="T13" fmla="*/ 60 h 72"/>
                  <a:gd name="T14" fmla="*/ 5 w 71"/>
                  <a:gd name="T15" fmla="*/ 48 h 72"/>
                  <a:gd name="T16" fmla="*/ 0 w 71"/>
                  <a:gd name="T17" fmla="*/ 36 h 72"/>
                  <a:gd name="T18" fmla="*/ 5 w 71"/>
                  <a:gd name="T19" fmla="*/ 24 h 72"/>
                  <a:gd name="T20" fmla="*/ 11 w 71"/>
                  <a:gd name="T21" fmla="*/ 12 h 72"/>
                  <a:gd name="T22" fmla="*/ 23 w 71"/>
                  <a:gd name="T23" fmla="*/ 6 h 72"/>
                  <a:gd name="T24" fmla="*/ 35 w 71"/>
                  <a:gd name="T25" fmla="*/ 0 h 72"/>
                  <a:gd name="T26" fmla="*/ 53 w 71"/>
                  <a:gd name="T27" fmla="*/ 6 h 72"/>
                  <a:gd name="T28" fmla="*/ 59 w 71"/>
                  <a:gd name="T29" fmla="*/ 12 h 72"/>
                  <a:gd name="T30" fmla="*/ 71 w 71"/>
                  <a:gd name="T31" fmla="*/ 24 h 72"/>
                  <a:gd name="T32" fmla="*/ 71 w 71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48"/>
                    </a:lnTo>
                    <a:lnTo>
                      <a:pt x="59" y="60"/>
                    </a:lnTo>
                    <a:lnTo>
                      <a:pt x="53" y="72"/>
                    </a:lnTo>
                    <a:lnTo>
                      <a:pt x="35" y="72"/>
                    </a:lnTo>
                    <a:lnTo>
                      <a:pt x="23" y="72"/>
                    </a:lnTo>
                    <a:lnTo>
                      <a:pt x="11" y="60"/>
                    </a:lnTo>
                    <a:lnTo>
                      <a:pt x="5" y="48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1" y="12"/>
                    </a:lnTo>
                    <a:lnTo>
                      <a:pt x="23" y="6"/>
                    </a:lnTo>
                    <a:lnTo>
                      <a:pt x="35" y="0"/>
                    </a:lnTo>
                    <a:lnTo>
                      <a:pt x="53" y="6"/>
                    </a:lnTo>
                    <a:lnTo>
                      <a:pt x="59" y="12"/>
                    </a:lnTo>
                    <a:lnTo>
                      <a:pt x="71" y="24"/>
                    </a:lnTo>
                    <a:lnTo>
                      <a:pt x="71" y="3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9"/>
              <p:cNvSpPr>
                <a:spLocks/>
              </p:cNvSpPr>
              <p:nvPr/>
            </p:nvSpPr>
            <p:spPr bwMode="auto">
              <a:xfrm>
                <a:off x="4141787" y="4232275"/>
                <a:ext cx="144000" cy="144000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48 h 72"/>
                  <a:gd name="T4" fmla="*/ 59 w 71"/>
                  <a:gd name="T5" fmla="*/ 60 h 72"/>
                  <a:gd name="T6" fmla="*/ 53 w 71"/>
                  <a:gd name="T7" fmla="*/ 72 h 72"/>
                  <a:gd name="T8" fmla="*/ 35 w 71"/>
                  <a:gd name="T9" fmla="*/ 72 h 72"/>
                  <a:gd name="T10" fmla="*/ 23 w 71"/>
                  <a:gd name="T11" fmla="*/ 72 h 72"/>
                  <a:gd name="T12" fmla="*/ 11 w 71"/>
                  <a:gd name="T13" fmla="*/ 60 h 72"/>
                  <a:gd name="T14" fmla="*/ 6 w 71"/>
                  <a:gd name="T15" fmla="*/ 48 h 72"/>
                  <a:gd name="T16" fmla="*/ 0 w 71"/>
                  <a:gd name="T17" fmla="*/ 36 h 72"/>
                  <a:gd name="T18" fmla="*/ 6 w 71"/>
                  <a:gd name="T19" fmla="*/ 24 h 72"/>
                  <a:gd name="T20" fmla="*/ 11 w 71"/>
                  <a:gd name="T21" fmla="*/ 12 h 72"/>
                  <a:gd name="T22" fmla="*/ 23 w 71"/>
                  <a:gd name="T23" fmla="*/ 6 h 72"/>
                  <a:gd name="T24" fmla="*/ 35 w 71"/>
                  <a:gd name="T25" fmla="*/ 0 h 72"/>
                  <a:gd name="T26" fmla="*/ 53 w 71"/>
                  <a:gd name="T27" fmla="*/ 6 h 72"/>
                  <a:gd name="T28" fmla="*/ 59 w 71"/>
                  <a:gd name="T29" fmla="*/ 12 h 72"/>
                  <a:gd name="T30" fmla="*/ 71 w 71"/>
                  <a:gd name="T31" fmla="*/ 24 h 72"/>
                  <a:gd name="T32" fmla="*/ 71 w 71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48"/>
                    </a:lnTo>
                    <a:lnTo>
                      <a:pt x="59" y="60"/>
                    </a:lnTo>
                    <a:lnTo>
                      <a:pt x="53" y="72"/>
                    </a:lnTo>
                    <a:lnTo>
                      <a:pt x="35" y="72"/>
                    </a:lnTo>
                    <a:lnTo>
                      <a:pt x="23" y="72"/>
                    </a:lnTo>
                    <a:lnTo>
                      <a:pt x="11" y="60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11" y="12"/>
                    </a:lnTo>
                    <a:lnTo>
                      <a:pt x="23" y="6"/>
                    </a:lnTo>
                    <a:lnTo>
                      <a:pt x="35" y="0"/>
                    </a:lnTo>
                    <a:lnTo>
                      <a:pt x="53" y="6"/>
                    </a:lnTo>
                    <a:lnTo>
                      <a:pt x="59" y="12"/>
                    </a:lnTo>
                    <a:lnTo>
                      <a:pt x="71" y="24"/>
                    </a:lnTo>
                    <a:lnTo>
                      <a:pt x="71" y="3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0"/>
              <p:cNvSpPr>
                <a:spLocks/>
              </p:cNvSpPr>
              <p:nvPr/>
            </p:nvSpPr>
            <p:spPr bwMode="auto">
              <a:xfrm>
                <a:off x="4546599" y="2806700"/>
                <a:ext cx="144000" cy="144000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48 h 72"/>
                  <a:gd name="T4" fmla="*/ 59 w 71"/>
                  <a:gd name="T5" fmla="*/ 60 h 72"/>
                  <a:gd name="T6" fmla="*/ 53 w 71"/>
                  <a:gd name="T7" fmla="*/ 72 h 72"/>
                  <a:gd name="T8" fmla="*/ 35 w 71"/>
                  <a:gd name="T9" fmla="*/ 72 h 72"/>
                  <a:gd name="T10" fmla="*/ 23 w 71"/>
                  <a:gd name="T11" fmla="*/ 72 h 72"/>
                  <a:gd name="T12" fmla="*/ 12 w 71"/>
                  <a:gd name="T13" fmla="*/ 60 h 72"/>
                  <a:gd name="T14" fmla="*/ 6 w 71"/>
                  <a:gd name="T15" fmla="*/ 48 h 72"/>
                  <a:gd name="T16" fmla="*/ 0 w 71"/>
                  <a:gd name="T17" fmla="*/ 36 h 72"/>
                  <a:gd name="T18" fmla="*/ 6 w 71"/>
                  <a:gd name="T19" fmla="*/ 24 h 72"/>
                  <a:gd name="T20" fmla="*/ 12 w 71"/>
                  <a:gd name="T21" fmla="*/ 12 h 72"/>
                  <a:gd name="T22" fmla="*/ 23 w 71"/>
                  <a:gd name="T23" fmla="*/ 6 h 72"/>
                  <a:gd name="T24" fmla="*/ 35 w 71"/>
                  <a:gd name="T25" fmla="*/ 0 h 72"/>
                  <a:gd name="T26" fmla="*/ 53 w 71"/>
                  <a:gd name="T27" fmla="*/ 6 h 72"/>
                  <a:gd name="T28" fmla="*/ 59 w 71"/>
                  <a:gd name="T29" fmla="*/ 12 h 72"/>
                  <a:gd name="T30" fmla="*/ 71 w 71"/>
                  <a:gd name="T31" fmla="*/ 24 h 72"/>
                  <a:gd name="T32" fmla="*/ 71 w 71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48"/>
                    </a:lnTo>
                    <a:lnTo>
                      <a:pt x="59" y="60"/>
                    </a:lnTo>
                    <a:lnTo>
                      <a:pt x="53" y="72"/>
                    </a:lnTo>
                    <a:lnTo>
                      <a:pt x="35" y="72"/>
                    </a:lnTo>
                    <a:lnTo>
                      <a:pt x="23" y="72"/>
                    </a:lnTo>
                    <a:lnTo>
                      <a:pt x="12" y="60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3" y="6"/>
                    </a:lnTo>
                    <a:lnTo>
                      <a:pt x="35" y="0"/>
                    </a:lnTo>
                    <a:lnTo>
                      <a:pt x="53" y="6"/>
                    </a:lnTo>
                    <a:lnTo>
                      <a:pt x="59" y="12"/>
                    </a:lnTo>
                    <a:lnTo>
                      <a:pt x="71" y="24"/>
                    </a:lnTo>
                    <a:lnTo>
                      <a:pt x="71" y="3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4951412" y="2665413"/>
                <a:ext cx="144000" cy="144000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48 h 72"/>
                  <a:gd name="T4" fmla="*/ 59 w 71"/>
                  <a:gd name="T5" fmla="*/ 60 h 72"/>
                  <a:gd name="T6" fmla="*/ 53 w 71"/>
                  <a:gd name="T7" fmla="*/ 72 h 72"/>
                  <a:gd name="T8" fmla="*/ 35 w 71"/>
                  <a:gd name="T9" fmla="*/ 72 h 72"/>
                  <a:gd name="T10" fmla="*/ 23 w 71"/>
                  <a:gd name="T11" fmla="*/ 72 h 72"/>
                  <a:gd name="T12" fmla="*/ 12 w 71"/>
                  <a:gd name="T13" fmla="*/ 60 h 72"/>
                  <a:gd name="T14" fmla="*/ 6 w 71"/>
                  <a:gd name="T15" fmla="*/ 48 h 72"/>
                  <a:gd name="T16" fmla="*/ 0 w 71"/>
                  <a:gd name="T17" fmla="*/ 36 h 72"/>
                  <a:gd name="T18" fmla="*/ 6 w 71"/>
                  <a:gd name="T19" fmla="*/ 24 h 72"/>
                  <a:gd name="T20" fmla="*/ 12 w 71"/>
                  <a:gd name="T21" fmla="*/ 12 h 72"/>
                  <a:gd name="T22" fmla="*/ 23 w 71"/>
                  <a:gd name="T23" fmla="*/ 6 h 72"/>
                  <a:gd name="T24" fmla="*/ 35 w 71"/>
                  <a:gd name="T25" fmla="*/ 0 h 72"/>
                  <a:gd name="T26" fmla="*/ 53 w 71"/>
                  <a:gd name="T27" fmla="*/ 6 h 72"/>
                  <a:gd name="T28" fmla="*/ 59 w 71"/>
                  <a:gd name="T29" fmla="*/ 12 h 72"/>
                  <a:gd name="T30" fmla="*/ 71 w 71"/>
                  <a:gd name="T31" fmla="*/ 24 h 72"/>
                  <a:gd name="T32" fmla="*/ 71 w 71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48"/>
                    </a:lnTo>
                    <a:lnTo>
                      <a:pt x="59" y="60"/>
                    </a:lnTo>
                    <a:lnTo>
                      <a:pt x="53" y="72"/>
                    </a:lnTo>
                    <a:lnTo>
                      <a:pt x="35" y="72"/>
                    </a:lnTo>
                    <a:lnTo>
                      <a:pt x="23" y="72"/>
                    </a:lnTo>
                    <a:lnTo>
                      <a:pt x="12" y="60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3" y="6"/>
                    </a:lnTo>
                    <a:lnTo>
                      <a:pt x="35" y="0"/>
                    </a:lnTo>
                    <a:lnTo>
                      <a:pt x="53" y="6"/>
                    </a:lnTo>
                    <a:lnTo>
                      <a:pt x="59" y="12"/>
                    </a:lnTo>
                    <a:lnTo>
                      <a:pt x="71" y="24"/>
                    </a:lnTo>
                    <a:lnTo>
                      <a:pt x="71" y="3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5356224" y="2873374"/>
                <a:ext cx="144000" cy="144000"/>
              </a:xfrm>
              <a:custGeom>
                <a:avLst/>
                <a:gdLst>
                  <a:gd name="T0" fmla="*/ 71 w 71"/>
                  <a:gd name="T1" fmla="*/ 36 h 71"/>
                  <a:gd name="T2" fmla="*/ 71 w 71"/>
                  <a:gd name="T3" fmla="*/ 48 h 71"/>
                  <a:gd name="T4" fmla="*/ 59 w 71"/>
                  <a:gd name="T5" fmla="*/ 60 h 71"/>
                  <a:gd name="T6" fmla="*/ 53 w 71"/>
                  <a:gd name="T7" fmla="*/ 71 h 71"/>
                  <a:gd name="T8" fmla="*/ 35 w 71"/>
                  <a:gd name="T9" fmla="*/ 71 h 71"/>
                  <a:gd name="T10" fmla="*/ 23 w 71"/>
                  <a:gd name="T11" fmla="*/ 71 h 71"/>
                  <a:gd name="T12" fmla="*/ 12 w 71"/>
                  <a:gd name="T13" fmla="*/ 60 h 71"/>
                  <a:gd name="T14" fmla="*/ 6 w 71"/>
                  <a:gd name="T15" fmla="*/ 48 h 71"/>
                  <a:gd name="T16" fmla="*/ 0 w 71"/>
                  <a:gd name="T17" fmla="*/ 36 h 71"/>
                  <a:gd name="T18" fmla="*/ 6 w 71"/>
                  <a:gd name="T19" fmla="*/ 24 h 71"/>
                  <a:gd name="T20" fmla="*/ 12 w 71"/>
                  <a:gd name="T21" fmla="*/ 12 h 71"/>
                  <a:gd name="T22" fmla="*/ 23 w 71"/>
                  <a:gd name="T23" fmla="*/ 6 h 71"/>
                  <a:gd name="T24" fmla="*/ 35 w 71"/>
                  <a:gd name="T25" fmla="*/ 0 h 71"/>
                  <a:gd name="T26" fmla="*/ 53 w 71"/>
                  <a:gd name="T27" fmla="*/ 6 h 71"/>
                  <a:gd name="T28" fmla="*/ 59 w 71"/>
                  <a:gd name="T29" fmla="*/ 12 h 71"/>
                  <a:gd name="T30" fmla="*/ 71 w 71"/>
                  <a:gd name="T31" fmla="*/ 24 h 71"/>
                  <a:gd name="T32" fmla="*/ 71 w 71"/>
                  <a:gd name="T33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1">
                    <a:moveTo>
                      <a:pt x="71" y="36"/>
                    </a:moveTo>
                    <a:lnTo>
                      <a:pt x="71" y="48"/>
                    </a:lnTo>
                    <a:lnTo>
                      <a:pt x="59" y="60"/>
                    </a:lnTo>
                    <a:lnTo>
                      <a:pt x="53" y="71"/>
                    </a:lnTo>
                    <a:lnTo>
                      <a:pt x="35" y="71"/>
                    </a:lnTo>
                    <a:lnTo>
                      <a:pt x="23" y="71"/>
                    </a:lnTo>
                    <a:lnTo>
                      <a:pt x="12" y="60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3" y="6"/>
                    </a:lnTo>
                    <a:lnTo>
                      <a:pt x="35" y="0"/>
                    </a:lnTo>
                    <a:lnTo>
                      <a:pt x="53" y="6"/>
                    </a:lnTo>
                    <a:lnTo>
                      <a:pt x="59" y="12"/>
                    </a:lnTo>
                    <a:lnTo>
                      <a:pt x="71" y="24"/>
                    </a:lnTo>
                    <a:lnTo>
                      <a:pt x="71" y="3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6165849" y="3033713"/>
                <a:ext cx="144000" cy="144000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48 h 72"/>
                  <a:gd name="T4" fmla="*/ 59 w 71"/>
                  <a:gd name="T5" fmla="*/ 60 h 72"/>
                  <a:gd name="T6" fmla="*/ 53 w 71"/>
                  <a:gd name="T7" fmla="*/ 72 h 72"/>
                  <a:gd name="T8" fmla="*/ 35 w 71"/>
                  <a:gd name="T9" fmla="*/ 72 h 72"/>
                  <a:gd name="T10" fmla="*/ 24 w 71"/>
                  <a:gd name="T11" fmla="*/ 72 h 72"/>
                  <a:gd name="T12" fmla="*/ 12 w 71"/>
                  <a:gd name="T13" fmla="*/ 60 h 72"/>
                  <a:gd name="T14" fmla="*/ 6 w 71"/>
                  <a:gd name="T15" fmla="*/ 48 h 72"/>
                  <a:gd name="T16" fmla="*/ 0 w 71"/>
                  <a:gd name="T17" fmla="*/ 36 h 72"/>
                  <a:gd name="T18" fmla="*/ 6 w 71"/>
                  <a:gd name="T19" fmla="*/ 24 h 72"/>
                  <a:gd name="T20" fmla="*/ 12 w 71"/>
                  <a:gd name="T21" fmla="*/ 12 h 72"/>
                  <a:gd name="T22" fmla="*/ 24 w 71"/>
                  <a:gd name="T23" fmla="*/ 6 h 72"/>
                  <a:gd name="T24" fmla="*/ 35 w 71"/>
                  <a:gd name="T25" fmla="*/ 0 h 72"/>
                  <a:gd name="T26" fmla="*/ 53 w 71"/>
                  <a:gd name="T27" fmla="*/ 6 h 72"/>
                  <a:gd name="T28" fmla="*/ 59 w 71"/>
                  <a:gd name="T29" fmla="*/ 12 h 72"/>
                  <a:gd name="T30" fmla="*/ 71 w 71"/>
                  <a:gd name="T31" fmla="*/ 24 h 72"/>
                  <a:gd name="T32" fmla="*/ 71 w 71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48"/>
                    </a:lnTo>
                    <a:lnTo>
                      <a:pt x="59" y="60"/>
                    </a:lnTo>
                    <a:lnTo>
                      <a:pt x="53" y="72"/>
                    </a:lnTo>
                    <a:lnTo>
                      <a:pt x="35" y="72"/>
                    </a:lnTo>
                    <a:lnTo>
                      <a:pt x="24" y="72"/>
                    </a:lnTo>
                    <a:lnTo>
                      <a:pt x="12" y="60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5" y="0"/>
                    </a:lnTo>
                    <a:lnTo>
                      <a:pt x="53" y="6"/>
                    </a:lnTo>
                    <a:lnTo>
                      <a:pt x="59" y="12"/>
                    </a:lnTo>
                    <a:lnTo>
                      <a:pt x="71" y="24"/>
                    </a:lnTo>
                    <a:lnTo>
                      <a:pt x="71" y="3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4"/>
              <p:cNvSpPr>
                <a:spLocks/>
              </p:cNvSpPr>
              <p:nvPr/>
            </p:nvSpPr>
            <p:spPr bwMode="auto">
              <a:xfrm>
                <a:off x="6561137" y="2920999"/>
                <a:ext cx="144000" cy="144000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47 h 71"/>
                  <a:gd name="T4" fmla="*/ 59 w 71"/>
                  <a:gd name="T5" fmla="*/ 59 h 71"/>
                  <a:gd name="T6" fmla="*/ 53 w 71"/>
                  <a:gd name="T7" fmla="*/ 71 h 71"/>
                  <a:gd name="T8" fmla="*/ 36 w 71"/>
                  <a:gd name="T9" fmla="*/ 71 h 71"/>
                  <a:gd name="T10" fmla="*/ 24 w 71"/>
                  <a:gd name="T11" fmla="*/ 71 h 71"/>
                  <a:gd name="T12" fmla="*/ 12 w 71"/>
                  <a:gd name="T13" fmla="*/ 59 h 71"/>
                  <a:gd name="T14" fmla="*/ 6 w 71"/>
                  <a:gd name="T15" fmla="*/ 47 h 71"/>
                  <a:gd name="T16" fmla="*/ 0 w 71"/>
                  <a:gd name="T17" fmla="*/ 35 h 71"/>
                  <a:gd name="T18" fmla="*/ 6 w 71"/>
                  <a:gd name="T19" fmla="*/ 24 h 71"/>
                  <a:gd name="T20" fmla="*/ 12 w 71"/>
                  <a:gd name="T21" fmla="*/ 12 h 71"/>
                  <a:gd name="T22" fmla="*/ 24 w 71"/>
                  <a:gd name="T23" fmla="*/ 6 h 71"/>
                  <a:gd name="T24" fmla="*/ 36 w 71"/>
                  <a:gd name="T25" fmla="*/ 0 h 71"/>
                  <a:gd name="T26" fmla="*/ 53 w 71"/>
                  <a:gd name="T27" fmla="*/ 6 h 71"/>
                  <a:gd name="T28" fmla="*/ 59 w 71"/>
                  <a:gd name="T29" fmla="*/ 12 h 71"/>
                  <a:gd name="T30" fmla="*/ 71 w 71"/>
                  <a:gd name="T31" fmla="*/ 24 h 71"/>
                  <a:gd name="T32" fmla="*/ 71 w 71"/>
                  <a:gd name="T33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47"/>
                    </a:lnTo>
                    <a:lnTo>
                      <a:pt x="59" y="59"/>
                    </a:lnTo>
                    <a:lnTo>
                      <a:pt x="53" y="71"/>
                    </a:lnTo>
                    <a:lnTo>
                      <a:pt x="36" y="71"/>
                    </a:lnTo>
                    <a:lnTo>
                      <a:pt x="24" y="71"/>
                    </a:lnTo>
                    <a:lnTo>
                      <a:pt x="12" y="59"/>
                    </a:lnTo>
                    <a:lnTo>
                      <a:pt x="6" y="47"/>
                    </a:lnTo>
                    <a:lnTo>
                      <a:pt x="0" y="35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53" y="6"/>
                    </a:lnTo>
                    <a:lnTo>
                      <a:pt x="59" y="12"/>
                    </a:lnTo>
                    <a:lnTo>
                      <a:pt x="71" y="24"/>
                    </a:lnTo>
                    <a:lnTo>
                      <a:pt x="71" y="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5"/>
              <p:cNvSpPr>
                <a:spLocks/>
              </p:cNvSpPr>
              <p:nvPr/>
            </p:nvSpPr>
            <p:spPr bwMode="auto">
              <a:xfrm>
                <a:off x="2125662" y="4440238"/>
                <a:ext cx="144000" cy="144000"/>
              </a:xfrm>
              <a:custGeom>
                <a:avLst/>
                <a:gdLst>
                  <a:gd name="T0" fmla="*/ 71 w 71"/>
                  <a:gd name="T1" fmla="*/ 36 h 72"/>
                  <a:gd name="T2" fmla="*/ 66 w 71"/>
                  <a:gd name="T3" fmla="*/ 48 h 72"/>
                  <a:gd name="T4" fmla="*/ 60 w 71"/>
                  <a:gd name="T5" fmla="*/ 60 h 72"/>
                  <a:gd name="T6" fmla="*/ 48 w 71"/>
                  <a:gd name="T7" fmla="*/ 66 h 72"/>
                  <a:gd name="T8" fmla="*/ 36 w 71"/>
                  <a:gd name="T9" fmla="*/ 72 h 72"/>
                  <a:gd name="T10" fmla="*/ 18 w 71"/>
                  <a:gd name="T11" fmla="*/ 66 h 72"/>
                  <a:gd name="T12" fmla="*/ 6 w 71"/>
                  <a:gd name="T13" fmla="*/ 60 h 72"/>
                  <a:gd name="T14" fmla="*/ 0 w 71"/>
                  <a:gd name="T15" fmla="*/ 48 h 72"/>
                  <a:gd name="T16" fmla="*/ 0 w 71"/>
                  <a:gd name="T17" fmla="*/ 36 h 72"/>
                  <a:gd name="T18" fmla="*/ 0 w 71"/>
                  <a:gd name="T19" fmla="*/ 18 h 72"/>
                  <a:gd name="T20" fmla="*/ 6 w 71"/>
                  <a:gd name="T21" fmla="*/ 6 h 72"/>
                  <a:gd name="T22" fmla="*/ 18 w 71"/>
                  <a:gd name="T23" fmla="*/ 0 h 72"/>
                  <a:gd name="T24" fmla="*/ 36 w 71"/>
                  <a:gd name="T25" fmla="*/ 0 h 72"/>
                  <a:gd name="T26" fmla="*/ 48 w 71"/>
                  <a:gd name="T27" fmla="*/ 0 h 72"/>
                  <a:gd name="T28" fmla="*/ 60 w 71"/>
                  <a:gd name="T29" fmla="*/ 6 h 72"/>
                  <a:gd name="T30" fmla="*/ 66 w 71"/>
                  <a:gd name="T31" fmla="*/ 18 h 72"/>
                  <a:gd name="T32" fmla="*/ 71 w 71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66" y="48"/>
                    </a:lnTo>
                    <a:lnTo>
                      <a:pt x="60" y="60"/>
                    </a:lnTo>
                    <a:lnTo>
                      <a:pt x="48" y="66"/>
                    </a:lnTo>
                    <a:lnTo>
                      <a:pt x="36" y="72"/>
                    </a:lnTo>
                    <a:lnTo>
                      <a:pt x="18" y="66"/>
                    </a:lnTo>
                    <a:lnTo>
                      <a:pt x="6" y="60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6"/>
                    </a:lnTo>
                    <a:lnTo>
                      <a:pt x="66" y="18"/>
                    </a:lnTo>
                    <a:lnTo>
                      <a:pt x="71" y="3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2935288" y="3808412"/>
                <a:ext cx="144000" cy="144000"/>
              </a:xfrm>
              <a:custGeom>
                <a:avLst/>
                <a:gdLst>
                  <a:gd name="T0" fmla="*/ 72 w 72"/>
                  <a:gd name="T1" fmla="*/ 36 h 71"/>
                  <a:gd name="T2" fmla="*/ 66 w 72"/>
                  <a:gd name="T3" fmla="*/ 47 h 71"/>
                  <a:gd name="T4" fmla="*/ 60 w 72"/>
                  <a:gd name="T5" fmla="*/ 59 h 71"/>
                  <a:gd name="T6" fmla="*/ 48 w 72"/>
                  <a:gd name="T7" fmla="*/ 65 h 71"/>
                  <a:gd name="T8" fmla="*/ 36 w 72"/>
                  <a:gd name="T9" fmla="*/ 71 h 71"/>
                  <a:gd name="T10" fmla="*/ 18 w 72"/>
                  <a:gd name="T11" fmla="*/ 65 h 71"/>
                  <a:gd name="T12" fmla="*/ 6 w 72"/>
                  <a:gd name="T13" fmla="*/ 59 h 71"/>
                  <a:gd name="T14" fmla="*/ 0 w 72"/>
                  <a:gd name="T15" fmla="*/ 47 h 71"/>
                  <a:gd name="T16" fmla="*/ 0 w 72"/>
                  <a:gd name="T17" fmla="*/ 36 h 71"/>
                  <a:gd name="T18" fmla="*/ 0 w 72"/>
                  <a:gd name="T19" fmla="*/ 18 h 71"/>
                  <a:gd name="T20" fmla="*/ 6 w 72"/>
                  <a:gd name="T21" fmla="*/ 6 h 71"/>
                  <a:gd name="T22" fmla="*/ 18 w 72"/>
                  <a:gd name="T23" fmla="*/ 0 h 71"/>
                  <a:gd name="T24" fmla="*/ 36 w 72"/>
                  <a:gd name="T25" fmla="*/ 0 h 71"/>
                  <a:gd name="T26" fmla="*/ 48 w 72"/>
                  <a:gd name="T27" fmla="*/ 0 h 71"/>
                  <a:gd name="T28" fmla="*/ 60 w 72"/>
                  <a:gd name="T29" fmla="*/ 6 h 71"/>
                  <a:gd name="T30" fmla="*/ 66 w 72"/>
                  <a:gd name="T31" fmla="*/ 18 h 71"/>
                  <a:gd name="T32" fmla="*/ 72 w 72"/>
                  <a:gd name="T33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1">
                    <a:moveTo>
                      <a:pt x="72" y="36"/>
                    </a:moveTo>
                    <a:lnTo>
                      <a:pt x="66" y="47"/>
                    </a:lnTo>
                    <a:lnTo>
                      <a:pt x="60" y="59"/>
                    </a:lnTo>
                    <a:lnTo>
                      <a:pt x="48" y="65"/>
                    </a:lnTo>
                    <a:lnTo>
                      <a:pt x="36" y="71"/>
                    </a:lnTo>
                    <a:lnTo>
                      <a:pt x="18" y="65"/>
                    </a:lnTo>
                    <a:lnTo>
                      <a:pt x="6" y="59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6"/>
                    </a:lnTo>
                    <a:lnTo>
                      <a:pt x="66" y="18"/>
                    </a:lnTo>
                    <a:lnTo>
                      <a:pt x="72" y="3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5761037" y="3638549"/>
                <a:ext cx="144000" cy="144000"/>
              </a:xfrm>
              <a:custGeom>
                <a:avLst/>
                <a:gdLst>
                  <a:gd name="T0" fmla="*/ 71 w 71"/>
                  <a:gd name="T1" fmla="*/ 35 h 71"/>
                  <a:gd name="T2" fmla="*/ 65 w 71"/>
                  <a:gd name="T3" fmla="*/ 47 h 71"/>
                  <a:gd name="T4" fmla="*/ 59 w 71"/>
                  <a:gd name="T5" fmla="*/ 59 h 71"/>
                  <a:gd name="T6" fmla="*/ 47 w 71"/>
                  <a:gd name="T7" fmla="*/ 65 h 71"/>
                  <a:gd name="T8" fmla="*/ 35 w 71"/>
                  <a:gd name="T9" fmla="*/ 71 h 71"/>
                  <a:gd name="T10" fmla="*/ 18 w 71"/>
                  <a:gd name="T11" fmla="*/ 65 h 71"/>
                  <a:gd name="T12" fmla="*/ 6 w 71"/>
                  <a:gd name="T13" fmla="*/ 59 h 71"/>
                  <a:gd name="T14" fmla="*/ 0 w 71"/>
                  <a:gd name="T15" fmla="*/ 47 h 71"/>
                  <a:gd name="T16" fmla="*/ 0 w 71"/>
                  <a:gd name="T17" fmla="*/ 35 h 71"/>
                  <a:gd name="T18" fmla="*/ 0 w 71"/>
                  <a:gd name="T19" fmla="*/ 18 h 71"/>
                  <a:gd name="T20" fmla="*/ 6 w 71"/>
                  <a:gd name="T21" fmla="*/ 6 h 71"/>
                  <a:gd name="T22" fmla="*/ 18 w 71"/>
                  <a:gd name="T23" fmla="*/ 0 h 71"/>
                  <a:gd name="T24" fmla="*/ 35 w 71"/>
                  <a:gd name="T25" fmla="*/ 0 h 71"/>
                  <a:gd name="T26" fmla="*/ 47 w 71"/>
                  <a:gd name="T27" fmla="*/ 0 h 71"/>
                  <a:gd name="T28" fmla="*/ 59 w 71"/>
                  <a:gd name="T29" fmla="*/ 6 h 71"/>
                  <a:gd name="T30" fmla="*/ 65 w 71"/>
                  <a:gd name="T31" fmla="*/ 18 h 71"/>
                  <a:gd name="T32" fmla="*/ 71 w 71"/>
                  <a:gd name="T33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65" y="47"/>
                    </a:lnTo>
                    <a:lnTo>
                      <a:pt x="59" y="59"/>
                    </a:lnTo>
                    <a:lnTo>
                      <a:pt x="47" y="65"/>
                    </a:lnTo>
                    <a:lnTo>
                      <a:pt x="35" y="71"/>
                    </a:lnTo>
                    <a:lnTo>
                      <a:pt x="18" y="65"/>
                    </a:lnTo>
                    <a:lnTo>
                      <a:pt x="6" y="59"/>
                    </a:lnTo>
                    <a:lnTo>
                      <a:pt x="0" y="47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9" y="6"/>
                    </a:lnTo>
                    <a:lnTo>
                      <a:pt x="65" y="18"/>
                    </a:lnTo>
                    <a:lnTo>
                      <a:pt x="71" y="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 flipH="1" flipV="1">
              <a:off x="6429966" y="3035712"/>
              <a:ext cx="669343" cy="71053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7176607" y="3568541"/>
              <a:ext cx="13476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rgbClr val="0070C0"/>
                  </a:solidFill>
                </a:rPr>
                <a:t>C</a:t>
              </a:r>
              <a:r>
                <a:rPr lang="en-US" sz="2400" b="1" baseline="-25000" dirty="0">
                  <a:solidFill>
                    <a:srgbClr val="0070C0"/>
                  </a:solidFill>
                </a:rPr>
                <a:t>AL</a:t>
              </a:r>
              <a:r>
                <a:rPr lang="en-US" sz="2400" b="1" baseline="-250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⇌</a:t>
              </a:r>
              <a:r>
                <a:rPr lang="sk-SK" sz="2400" b="1" baseline="-250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voda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82049" cy="5159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7538" y="764704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C000"/>
                </a:solidFill>
                <a:latin typeface="+mj-lt"/>
              </a:rPr>
              <a:t>C</a:t>
            </a:r>
            <a:r>
              <a:rPr lang="en-US" sz="2000" b="1" baseline="-25000" dirty="0">
                <a:solidFill>
                  <a:srgbClr val="FFC000"/>
                </a:solidFill>
                <a:latin typeface="+mj-lt"/>
              </a:rPr>
              <a:t>AL</a:t>
            </a:r>
            <a:r>
              <a:rPr lang="en-US" sz="2000" b="1" baseline="-25000" dirty="0" smtClean="0">
                <a:solidFill>
                  <a:srgbClr val="FFC000"/>
                </a:solidFill>
                <a:latin typeface="+mj-lt"/>
                <a:ea typeface="Cambria Math" panose="02040503050406030204" pitchFamily="18" charset="0"/>
              </a:rPr>
              <a:t>⇌</a:t>
            </a:r>
            <a:r>
              <a:rPr lang="sk-SK" sz="2000" b="1" baseline="-25000" dirty="0" smtClean="0">
                <a:solidFill>
                  <a:srgbClr val="FFC000"/>
                </a:solidFill>
                <a:latin typeface="+mj-lt"/>
                <a:ea typeface="Cambria Math" panose="02040503050406030204" pitchFamily="18" charset="0"/>
              </a:rPr>
              <a:t>tkáň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 </a:t>
            </a: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2049" y="1484784"/>
            <a:ext cx="1813125" cy="923330"/>
            <a:chOff x="1674393" y="1368378"/>
            <a:chExt cx="1813125" cy="923330"/>
          </a:xfrm>
        </p:grpSpPr>
        <p:sp>
          <p:nvSpPr>
            <p:cNvPr id="6" name="Rectangle 5"/>
            <p:cNvSpPr/>
            <p:nvPr/>
          </p:nvSpPr>
          <p:spPr>
            <a:xfrm>
              <a:off x="1818409" y="1830043"/>
              <a:ext cx="13476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rgbClr val="0070C0"/>
                  </a:solidFill>
                </a:rPr>
                <a:t>C</a:t>
              </a:r>
              <a:r>
                <a:rPr lang="en-US" sz="2400" b="1" baseline="-25000" dirty="0">
                  <a:solidFill>
                    <a:srgbClr val="0070C0"/>
                  </a:solidFill>
                </a:rPr>
                <a:t>AL</a:t>
              </a:r>
              <a:r>
                <a:rPr lang="en-US" sz="2400" b="1" baseline="-250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⇌</a:t>
              </a:r>
              <a:r>
                <a:rPr lang="sk-SK" sz="2400" b="1" baseline="-250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voda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4393" y="1368378"/>
              <a:ext cx="18131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err="1">
                  <a:solidFill>
                    <a:srgbClr val="0070C0"/>
                  </a:solidFill>
                </a:rPr>
                <a:t>C</a:t>
              </a:r>
              <a:r>
                <a:rPr lang="en-US" sz="2400" b="1" baseline="-25000" dirty="0" err="1">
                  <a:solidFill>
                    <a:srgbClr val="0070C0"/>
                  </a:solidFill>
                </a:rPr>
                <a:t>AL</a:t>
              </a:r>
              <a:r>
                <a:rPr lang="en-US" sz="2400" b="1" baseline="-25000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⇌</a:t>
              </a:r>
              <a:r>
                <a:rPr lang="en-US" sz="2400" b="1" baseline="-25000" dirty="0" err="1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sk-SK" sz="2400" b="1" baseline="-250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káň</a:t>
              </a:r>
              <a:r>
                <a:rPr lang="en-US" sz="2400" b="1" baseline="-250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/</a:t>
              </a:r>
              <a:r>
                <a:rPr lang="sk-SK" sz="2400" b="1" baseline="-250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játra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46401" y="1914083"/>
              <a:ext cx="1728192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1022" y="26040"/>
            <a:ext cx="3598189" cy="1242719"/>
          </a:xfrm>
        </p:spPr>
        <p:txBody>
          <a:bodyPr/>
          <a:lstStyle/>
          <a:p>
            <a:r>
              <a:rPr lang="en-US" dirty="0" err="1" smtClean="0"/>
              <a:t>Termodynamic</a:t>
            </a:r>
            <a:r>
              <a:rPr lang="sk-SK" dirty="0" smtClean="0"/>
              <a:t>ká hladina PBT v rybách</a:t>
            </a:r>
            <a:r>
              <a:rPr lang="en-US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relativně k vodě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2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85"/>
            <a:ext cx="9144000" cy="654050"/>
          </a:xfrm>
        </p:spPr>
        <p:txBody>
          <a:bodyPr/>
          <a:lstStyle/>
          <a:p>
            <a:r>
              <a:rPr lang="en-US" dirty="0" err="1" smtClean="0"/>
              <a:t>Monitorov</a:t>
            </a:r>
            <a:r>
              <a:rPr lang="sk-SK" dirty="0" smtClean="0"/>
              <a:t>ání PBT látek ve vodním prostředí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455" y="791024"/>
            <a:ext cx="7797552" cy="30043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400" dirty="0" smtClean="0"/>
              <a:t>Vodní rámcová směrnice 2000</a:t>
            </a:r>
            <a:r>
              <a:rPr lang="en-US" sz="2400" dirty="0" smtClean="0"/>
              <a:t>/60/ES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sk-SK" dirty="0" smtClean="0"/>
              <a:t>Hodnocení stavu vod – prioritní látky</a:t>
            </a:r>
          </a:p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chemeClr val="accent1"/>
                </a:solidFill>
              </a:rPr>
              <a:t>Persistentní toxické bioakumulativní (PBT) látky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sk-SK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/>
            </a:r>
            <a:br>
              <a:rPr lang="sk-SK" b="1" dirty="0" smtClean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sk-SK" dirty="0" smtClean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sk-SK" dirty="0" err="1">
                <a:sym typeface="Wingdings" panose="05000000000000000000" pitchFamily="2" charset="2"/>
              </a:rPr>
              <a:t>v</a:t>
            </a:r>
            <a:r>
              <a:rPr lang="en-US" sz="2400" dirty="0" err="1" smtClean="0"/>
              <a:t>ysok</a:t>
            </a:r>
            <a:r>
              <a:rPr lang="sk-SK" dirty="0" smtClean="0"/>
              <a:t>é hodnoty log</a:t>
            </a:r>
            <a:r>
              <a:rPr lang="en-US" sz="2400" dirty="0" smtClean="0"/>
              <a:t> 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OW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sk-SK" sz="2400" dirty="0" smtClean="0">
                <a:sym typeface="Wingdings" panose="05000000000000000000" pitchFamily="2" charset="2"/>
              </a:rPr>
              <a:t>nízké vodní koncentrace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sk-SK" sz="2400" dirty="0" smtClean="0">
                <a:sym typeface="Wingdings" panose="05000000000000000000" pitchFamily="2" charset="2"/>
              </a:rPr>
              <a:t>Normy environmentální </a:t>
            </a:r>
            <a:r>
              <a:rPr lang="sk-SK" sz="2400" dirty="0" smtClean="0">
                <a:sym typeface="Wingdings" panose="05000000000000000000" pitchFamily="2" charset="2"/>
              </a:rPr>
              <a:t>kvality </a:t>
            </a:r>
            <a:r>
              <a:rPr lang="sk-SK" sz="2400" dirty="0" smtClean="0">
                <a:sym typeface="Wingdings" panose="05000000000000000000" pitchFamily="2" charset="2"/>
              </a:rPr>
              <a:t>– NEK </a:t>
            </a:r>
            <a:br>
              <a:rPr lang="sk-SK" sz="2400" dirty="0" smtClean="0">
                <a:sym typeface="Wingdings" panose="05000000000000000000" pitchFamily="2" charset="2"/>
              </a:rPr>
            </a:br>
            <a:r>
              <a:rPr lang="sk-SK" sz="2400" dirty="0" smtClean="0">
                <a:sym typeface="Wingdings" panose="05000000000000000000" pitchFamily="2" charset="2"/>
              </a:rPr>
              <a:t> 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sk-SK" dirty="0" smtClean="0">
                <a:sym typeface="Wingdings" panose="05000000000000000000" pitchFamily="2" charset="2"/>
              </a:rPr>
              <a:t>nastavené pro matrici biota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27584" y="4869160"/>
            <a:ext cx="820891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k-SK" dirty="0" smtClean="0">
                <a:solidFill>
                  <a:srgbClr val="00B050"/>
                </a:solidFill>
                <a:sym typeface="Wingdings" panose="05000000000000000000" pitchFamily="2" charset="2"/>
              </a:rPr>
              <a:t>Cílem byl výzkum vztahu mezi hladinami PBT látek v tkáni vodních živočich</a:t>
            </a:r>
            <a:r>
              <a:rPr lang="cs-CZ" dirty="0" smtClean="0">
                <a:solidFill>
                  <a:srgbClr val="00B050"/>
                </a:solidFill>
                <a:sym typeface="Wingdings" panose="05000000000000000000" pitchFamily="2" charset="2"/>
              </a:rPr>
              <a:t>ů a ve vodě pomocí pasivního vzorkování</a:t>
            </a:r>
            <a:endParaRPr lang="en-U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83" y="2603009"/>
            <a:ext cx="2562279" cy="11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" y="908720"/>
            <a:ext cx="3185773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394" y="921055"/>
            <a:ext cx="3185774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735" y="955405"/>
            <a:ext cx="3185774" cy="2880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496" y="3429000"/>
            <a:ext cx="8912672" cy="2904553"/>
            <a:chOff x="107017" y="3813273"/>
            <a:chExt cx="8912672" cy="29045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017" y="3813273"/>
              <a:ext cx="3185774" cy="288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9113" y="3837826"/>
              <a:ext cx="3185774" cy="288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53381" y="3850161"/>
              <a:ext cx="3066308" cy="2772000"/>
            </a:xfrm>
            <a:prstGeom prst="rect">
              <a:avLst/>
            </a:prstGeom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3124" y="354128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 smtClean="0"/>
              <a:t>Rozsah </a:t>
            </a:r>
            <a:r>
              <a:rPr lang="en-US" i="1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C</a:t>
            </a:r>
            <a:r>
              <a:rPr lang="en-US" baseline="-25000" dirty="0"/>
              <a:t>AL</a:t>
            </a:r>
            <a:r>
              <a:rPr lang="en-US" baseline="-25000" dirty="0" smtClean="0">
                <a:ea typeface="Cambria Math" panose="02040503050406030204" pitchFamily="18" charset="0"/>
              </a:rPr>
              <a:t>⇌</a:t>
            </a:r>
            <a:r>
              <a:rPr lang="sk-SK" baseline="-25000" dirty="0" smtClean="0">
                <a:ea typeface="Cambria Math" panose="02040503050406030204" pitchFamily="18" charset="0"/>
              </a:rPr>
              <a:t>tkáň</a:t>
            </a:r>
            <a:r>
              <a:rPr lang="en-US" dirty="0" smtClean="0">
                <a:ea typeface="Cambria Math" panose="02040503050406030204" pitchFamily="18" charset="0"/>
              </a:rPr>
              <a:t> </a:t>
            </a:r>
            <a:r>
              <a:rPr lang="sk-SK" dirty="0" smtClean="0">
                <a:ea typeface="Cambria Math" panose="02040503050406030204" pitchFamily="18" charset="0"/>
              </a:rPr>
              <a:t>v rámci druh</a:t>
            </a:r>
            <a:r>
              <a:rPr lang="cs-CZ" dirty="0" smtClean="0">
                <a:ea typeface="Cambria Math" panose="02040503050406030204" pitchFamily="18" charset="0"/>
              </a:rPr>
              <a:t>ů ryb vůči</a:t>
            </a:r>
            <a:r>
              <a:rPr lang="en-US" dirty="0" smtClean="0">
                <a:ea typeface="Cambria Math" panose="02040503050406030204" pitchFamily="18" charset="0"/>
              </a:rPr>
              <a:t> </a:t>
            </a:r>
            <a:r>
              <a:rPr lang="en-US" i="1" dirty="0"/>
              <a:t>C</a:t>
            </a:r>
            <a:r>
              <a:rPr lang="en-US" baseline="-25000" dirty="0"/>
              <a:t>AL</a:t>
            </a:r>
            <a:r>
              <a:rPr lang="en-US" baseline="-25000" dirty="0" smtClean="0">
                <a:ea typeface="Cambria Math" panose="02040503050406030204" pitchFamily="18" charset="0"/>
              </a:rPr>
              <a:t>⇌</a:t>
            </a:r>
            <a:r>
              <a:rPr lang="sk-SK" baseline="-25000" dirty="0" smtClean="0">
                <a:ea typeface="Cambria Math" panose="02040503050406030204" pitchFamily="18" charset="0"/>
              </a:rPr>
              <a:t>voda</a:t>
            </a:r>
            <a:r>
              <a:rPr lang="en-US" dirty="0" smtClean="0">
                <a:ea typeface="Cambria Math" panose="02040503050406030204" pitchFamily="18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06935" y="1705132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AL</a:t>
            </a:r>
            <a:r>
              <a:rPr lang="en-US" baseline="-25000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⇌Tissue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5520" y="2127169"/>
            <a:ext cx="110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b="1" baseline="-25000" dirty="0" err="1">
                <a:solidFill>
                  <a:schemeClr val="tx2">
                    <a:lumMod val="75000"/>
                  </a:schemeClr>
                </a:solidFill>
              </a:rPr>
              <a:t>AL</a:t>
            </a:r>
            <a:r>
              <a:rPr lang="en-US" b="1" baseline="-25000" dirty="0" err="1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</a:rPr>
              <a:t>⇌water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9599" y="1909123"/>
            <a:ext cx="5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</a:rPr>
              <a:t>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51274"/>
              </p:ext>
            </p:extLst>
          </p:nvPr>
        </p:nvGraphicFramePr>
        <p:xfrm>
          <a:off x="467547" y="5938981"/>
          <a:ext cx="24382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49">
                  <a:extLst>
                    <a:ext uri="{9D8B030D-6E8A-4147-A177-3AD203B41FA5}">
                      <a16:colId xmlns:a16="http://schemas.microsoft.com/office/drawing/2014/main" val="3454200762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2083768485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1158771950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1946963902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1896713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amur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kapr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jelec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cejn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sumec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4925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06947"/>
              </p:ext>
            </p:extLst>
          </p:nvPr>
        </p:nvGraphicFramePr>
        <p:xfrm>
          <a:off x="3339643" y="5962713"/>
          <a:ext cx="24382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49">
                  <a:extLst>
                    <a:ext uri="{9D8B030D-6E8A-4147-A177-3AD203B41FA5}">
                      <a16:colId xmlns:a16="http://schemas.microsoft.com/office/drawing/2014/main" val="3454200762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2083768485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1158771950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1946963902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1896713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amur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kapr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jelec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cejn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sumec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4925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09959"/>
              </p:ext>
            </p:extLst>
          </p:nvPr>
        </p:nvGraphicFramePr>
        <p:xfrm>
          <a:off x="6301644" y="5861517"/>
          <a:ext cx="24382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49">
                  <a:extLst>
                    <a:ext uri="{9D8B030D-6E8A-4147-A177-3AD203B41FA5}">
                      <a16:colId xmlns:a16="http://schemas.microsoft.com/office/drawing/2014/main" val="3454200762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2083768485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1158771950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1946963902"/>
                    </a:ext>
                  </a:extLst>
                </a:gridCol>
                <a:gridCol w="487649">
                  <a:extLst>
                    <a:ext uri="{9D8B030D-6E8A-4147-A177-3AD203B41FA5}">
                      <a16:colId xmlns:a16="http://schemas.microsoft.com/office/drawing/2014/main" val="1896713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amur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kapr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jelec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cejn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sumec</a:t>
                      </a: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4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9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00104 -0.3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Termodynam</a:t>
            </a:r>
            <a:r>
              <a:rPr lang="cs-CZ" dirty="0" smtClean="0"/>
              <a:t>ické hladiny PBT látek</a:t>
            </a:r>
            <a:r>
              <a:rPr lang="en-US" dirty="0" smtClean="0"/>
              <a:t>:</a:t>
            </a:r>
            <a:endParaRPr lang="en-US" dirty="0"/>
          </a:p>
          <a:p>
            <a:r>
              <a:rPr lang="cs-CZ" dirty="0"/>
              <a:t>p</a:t>
            </a:r>
            <a:r>
              <a:rPr lang="cs-CZ" dirty="0" smtClean="0"/>
              <a:t>odobné v játrech a filetu</a:t>
            </a:r>
            <a:endParaRPr lang="en-US" dirty="0"/>
          </a:p>
          <a:p>
            <a:r>
              <a:rPr lang="cs-CZ" dirty="0" smtClean="0">
                <a:sym typeface="Wingdings" panose="05000000000000000000" pitchFamily="2" charset="2"/>
              </a:rPr>
              <a:t>Rozsah hodnot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C</a:t>
            </a:r>
            <a:r>
              <a:rPr lang="en-US" baseline="-25000" dirty="0">
                <a:sym typeface="Wingdings" panose="05000000000000000000" pitchFamily="2" charset="2"/>
              </a:rPr>
              <a:t>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narůstá s hydrofobicitou (log </a:t>
            </a:r>
            <a:r>
              <a:rPr lang="cs-CZ" i="1" dirty="0" smtClean="0">
                <a:sym typeface="Wingdings" panose="05000000000000000000" pitchFamily="2" charset="2"/>
              </a:rPr>
              <a:t>K</a:t>
            </a:r>
            <a:r>
              <a:rPr lang="cs-CZ" baseline="-25000" dirty="0" smtClean="0">
                <a:sym typeface="Wingdings" panose="05000000000000000000" pitchFamily="2" charset="2"/>
              </a:rPr>
              <a:t>ow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i="1" dirty="0"/>
              <a:t>C</a:t>
            </a:r>
            <a:r>
              <a:rPr lang="en-US" i="1" baseline="-25000" dirty="0"/>
              <a:t>A</a:t>
            </a:r>
            <a:r>
              <a:rPr lang="en-US" baseline="-25000" dirty="0"/>
              <a:t>L</a:t>
            </a:r>
            <a:r>
              <a:rPr lang="en-US" dirty="0"/>
              <a:t> </a:t>
            </a:r>
            <a:r>
              <a:rPr lang="en-US" dirty="0" err="1" smtClean="0"/>
              <a:t>hladina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vod</a:t>
            </a:r>
            <a:r>
              <a:rPr lang="sk-SK" dirty="0" smtClean="0"/>
              <a:t>ě je často vyšší než v rybí tkáni</a:t>
            </a:r>
            <a:r>
              <a:rPr lang="en-US" dirty="0" smtClean="0"/>
              <a:t>!!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sk-SK" dirty="0" smtClean="0">
                <a:sym typeface="Wingdings" panose="05000000000000000000" pitchFamily="2" charset="2"/>
              </a:rPr>
              <a:t>porovnatelná s hladinou PBTv predátor</a:t>
            </a:r>
            <a:r>
              <a:rPr lang="cs-CZ" dirty="0" smtClean="0">
                <a:sym typeface="Wingdings" panose="05000000000000000000" pitchFamily="2" charset="2"/>
              </a:rPr>
              <a:t>ech</a:t>
            </a:r>
            <a:r>
              <a:rPr lang="en-US" baseline="-25000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Je to obecný jev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r>
              <a:rPr lang="sk-SK" dirty="0" smtClean="0">
                <a:sym typeface="Wingdings" panose="05000000000000000000" pitchFamily="2" charset="2"/>
              </a:rPr>
              <a:t> Jestli ano, </a:t>
            </a:r>
            <a:r>
              <a:rPr lang="sk-SK" b="1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měření PBT ve vodě pomocí PS indikuje maximální hladinu v </a:t>
            </a:r>
            <a:r>
              <a:rPr lang="sk-SK" b="1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biotě</a:t>
            </a:r>
            <a:r>
              <a:rPr lang="sk-SK" dirty="0" smtClean="0">
                <a:sym typeface="Wingdings" panose="05000000000000000000" pitchFamily="2" charset="2"/>
              </a:rPr>
              <a:t>.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Pasivní </a:t>
            </a:r>
            <a:r>
              <a:rPr lang="sk-SK" dirty="0" smtClean="0">
                <a:sym typeface="Wingdings" panose="05000000000000000000" pitchFamily="2" charset="2"/>
              </a:rPr>
              <a:t>vzorkování pak umožňuje </a:t>
            </a:r>
            <a:r>
              <a:rPr lang="sk-SK" b="1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konzervativní hodnocení stavu vod a trendů PBT látek</a:t>
            </a:r>
            <a:br>
              <a:rPr lang="sk-SK" b="1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</a:br>
            <a:r>
              <a:rPr lang="sk-SK" b="1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bez nutnosti odlovu ryb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3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</a:t>
            </a:r>
            <a:endParaRPr lang="cs-CZ" dirty="0"/>
          </a:p>
        </p:txBody>
      </p:sp>
      <p:pic>
        <p:nvPicPr>
          <p:cNvPr id="543746" name="Picture 2" descr="Grantová agentura České republi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8968" y="1816934"/>
            <a:ext cx="2381250" cy="8191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8157" y="3035430"/>
            <a:ext cx="777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Studie byla realizována s finanční podporou</a:t>
            </a:r>
          </a:p>
          <a:p>
            <a:pPr algn="ctr"/>
            <a:r>
              <a:rPr lang="cs-CZ" sz="2400" dirty="0" smtClean="0"/>
              <a:t>Grantové agentury České republiky (GAČR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algn="ctr"/>
            <a:r>
              <a:rPr lang="cs-CZ" sz="2400" dirty="0" smtClean="0"/>
              <a:t>v rámci projektu</a:t>
            </a:r>
            <a:r>
              <a:rPr lang="en-US" sz="2400" dirty="0" smtClean="0"/>
              <a:t> “</a:t>
            </a:r>
            <a:r>
              <a:rPr lang="en-US" sz="2400" dirty="0" err="1" smtClean="0"/>
              <a:t>Výzkum</a:t>
            </a:r>
            <a:r>
              <a:rPr lang="en-US" sz="2400" dirty="0" smtClean="0"/>
              <a:t> </a:t>
            </a:r>
            <a:r>
              <a:rPr lang="en-US" sz="2400" dirty="0" err="1" smtClean="0"/>
              <a:t>akumulace</a:t>
            </a:r>
            <a:r>
              <a:rPr lang="en-US" sz="2400" dirty="0" smtClean="0"/>
              <a:t> </a:t>
            </a:r>
            <a:r>
              <a:rPr lang="en-US" sz="2400" dirty="0" err="1" smtClean="0"/>
              <a:t>persistentních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bioakumulativních</a:t>
            </a:r>
            <a:r>
              <a:rPr lang="en-US" sz="2400" dirty="0" smtClean="0"/>
              <a:t> </a:t>
            </a:r>
            <a:r>
              <a:rPr lang="en-US" sz="2400" dirty="0" err="1" smtClean="0"/>
              <a:t>toxických</a:t>
            </a:r>
            <a:r>
              <a:rPr lang="en-US" sz="2400" dirty="0" smtClean="0"/>
              <a:t> </a:t>
            </a:r>
            <a:r>
              <a:rPr lang="en-US" sz="2400" dirty="0" err="1" smtClean="0"/>
              <a:t>organických</a:t>
            </a:r>
            <a:r>
              <a:rPr lang="en-US" sz="2400" dirty="0" smtClean="0"/>
              <a:t> </a:t>
            </a:r>
            <a:r>
              <a:rPr lang="en-US" sz="2400" dirty="0" err="1" smtClean="0"/>
              <a:t>látek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do </a:t>
            </a:r>
            <a:r>
              <a:rPr lang="en-US" sz="2400" dirty="0" err="1" smtClean="0"/>
              <a:t>vodních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organismů</a:t>
            </a:r>
            <a:r>
              <a:rPr lang="en-US" sz="2400" dirty="0" smtClean="0"/>
              <a:t>” (</a:t>
            </a:r>
            <a:r>
              <a:rPr lang="en-US" sz="2400" dirty="0" err="1" smtClean="0"/>
              <a:t>projekt</a:t>
            </a:r>
            <a:r>
              <a:rPr lang="en-US" sz="2400" dirty="0" smtClean="0"/>
              <a:t> 15-16512S).</a:t>
            </a:r>
            <a:endParaRPr lang="cs-CZ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15.3.2016       TVIP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SC0186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8" name="WordArt 5"/>
          <p:cNvSpPr>
            <a:spLocks noChangeArrowheads="1" noChangeShapeType="1" noTextEdit="1"/>
          </p:cNvSpPr>
          <p:nvPr/>
        </p:nvSpPr>
        <p:spPr bwMode="auto">
          <a:xfrm>
            <a:off x="686420" y="2715768"/>
            <a:ext cx="7972948" cy="837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Ďakujem za Vašu pozornosť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!</a:t>
            </a:r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300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3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122"/>
            <a:ext cx="9144000" cy="815566"/>
          </a:xfrm>
        </p:spPr>
        <p:txBody>
          <a:bodyPr/>
          <a:lstStyle/>
          <a:p>
            <a:r>
              <a:rPr lang="cs-CZ" dirty="0" smtClean="0"/>
              <a:t>Normy environmentální kvality (NEK</a:t>
            </a:r>
            <a:r>
              <a:rPr lang="en-US" dirty="0" smtClean="0"/>
              <a:t>)</a:t>
            </a:r>
            <a:r>
              <a:rPr lang="cs-CZ" dirty="0" smtClean="0"/>
              <a:t> po matrici</a:t>
            </a:r>
            <a:r>
              <a:rPr lang="en-US" dirty="0" smtClean="0"/>
              <a:t> biota</a:t>
            </a:r>
            <a:br>
              <a:rPr lang="en-US" dirty="0" smtClean="0"/>
            </a:br>
            <a:r>
              <a:rPr lang="cs-CZ" dirty="0" smtClean="0"/>
              <a:t>dle</a:t>
            </a:r>
            <a:r>
              <a:rPr lang="sk-SK" dirty="0" smtClean="0"/>
              <a:t> Směrnice </a:t>
            </a:r>
            <a:r>
              <a:rPr lang="cs-CZ" dirty="0" smtClean="0"/>
              <a:t> 2013/39/EU</a:t>
            </a:r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56805"/>
              </p:ext>
            </p:extLst>
          </p:nvPr>
        </p:nvGraphicFramePr>
        <p:xfrm>
          <a:off x="405353" y="1004347"/>
          <a:ext cx="8201319" cy="5390561"/>
        </p:xfrm>
        <a:graphic>
          <a:graphicData uri="http://schemas.openxmlformats.org/drawingml/2006/table">
            <a:tbl>
              <a:tblPr/>
              <a:tblGrid>
                <a:gridCol w="2733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3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495">
                <a:tc>
                  <a:txBody>
                    <a:bodyPr/>
                    <a:lstStyle/>
                    <a:p>
                      <a:pPr marL="238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Prioritní látka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10490" marR="958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NEK</a:t>
                      </a:r>
                      <a:r>
                        <a:rPr lang="cs-CZ" sz="1800" b="1" baseline="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biota </a:t>
                      </a: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cs-CZ" sz="1800" b="1" spc="5" dirty="0">
                          <a:latin typeface="Calibri"/>
                          <a:ea typeface="Calibri"/>
                          <a:cs typeface="Calibri"/>
                        </a:rPr>
                        <a:t>μ</a:t>
                      </a: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cs-CZ" sz="1800" b="1" spc="-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kg</a:t>
                      </a:r>
                      <a:r>
                        <a:rPr lang="cs-CZ" sz="1800" b="1" baseline="30000" dirty="0" smtClean="0"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r>
                        <a:rPr lang="cs-CZ" sz="1800" b="1" baseline="0" dirty="0" smtClean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42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Mat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ice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91">
                <a:tc>
                  <a:txBody>
                    <a:bodyPr/>
                    <a:lstStyle/>
                    <a:p>
                      <a:pPr marL="109855" marR="76835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Brómované 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difenylethery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r>
                        <a:rPr lang="cs-CZ" sz="1800" spc="5" dirty="0">
                          <a:latin typeface="Calibri"/>
                          <a:ea typeface="Calibri"/>
                          <a:cs typeface="Calibri"/>
                        </a:rPr>
                        <a:t>08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085" marR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yby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91">
                <a:tc>
                  <a:txBody>
                    <a:bodyPr/>
                    <a:lstStyle/>
                    <a:p>
                      <a:pPr marL="160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Fl</a:t>
                      </a:r>
                      <a:r>
                        <a:rPr lang="cs-CZ" sz="1800" b="1" spc="5" dirty="0" smtClean="0"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oran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cs-CZ" sz="1800" b="1" spc="0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9395" marR="2273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spc="-5" dirty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03505" indent="17780" 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korýši a měkkýši</a:t>
                      </a:r>
                      <a:endParaRPr lang="cs-CZ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91">
                <a:tc>
                  <a:txBody>
                    <a:bodyPr/>
                    <a:lstStyle/>
                    <a:p>
                      <a:pPr marL="280035" marR="159385" indent="-863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cs-CZ" sz="1800" b="1" spc="5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xa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hlorb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nzen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9395" marR="2273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spc="-5" dirty="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085" marR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ryby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49">
                <a:tc>
                  <a:txBody>
                    <a:bodyPr/>
                    <a:lstStyle/>
                    <a:p>
                      <a:pPr marL="238760" marR="159385" indent="-450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cs-CZ" sz="1800" b="1" spc="5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xa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hlorbuta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ien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9395" marR="2273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spc="-5" dirty="0">
                          <a:latin typeface="Calibri"/>
                          <a:ea typeface="Calibri"/>
                          <a:cs typeface="Calibri"/>
                        </a:rPr>
                        <a:t>55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085" marR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yby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49">
                <a:tc>
                  <a:txBody>
                    <a:bodyPr/>
                    <a:lstStyle/>
                    <a:p>
                      <a:pPr marL="203835" marR="73660" indent="-95885" algn="ctr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Rtuť </a:t>
                      </a: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a 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její sloučeniny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9395" marR="2273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spc="-5" dirty="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085" marR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yby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915">
                <a:tc>
                  <a:txBody>
                    <a:bodyPr/>
                    <a:lstStyle/>
                    <a:p>
                      <a:pPr marL="80645" marR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PAU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645" marR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Be</a:t>
                      </a:r>
                      <a:r>
                        <a:rPr lang="cs-CZ" sz="1800" b="1" spc="5" dirty="0" smtClean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z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cs-CZ" sz="1800" b="1" spc="5" dirty="0" smtClean="0">
                          <a:latin typeface="Calibri"/>
                          <a:ea typeface="Calibri"/>
                          <a:cs typeface="Calibri"/>
                        </a:rPr>
                        <a:t>[</a:t>
                      </a:r>
                      <a:r>
                        <a:rPr lang="cs-CZ" sz="1800" b="1" i="1" dirty="0" smtClean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pyren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795" marR="2527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03505"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33350" marR="103505"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korýši a</a:t>
                      </a:r>
                      <a:r>
                        <a:rPr lang="cs-CZ" sz="1800" baseline="0" dirty="0" smtClean="0">
                          <a:latin typeface="Calibri"/>
                          <a:ea typeface="Calibri"/>
                          <a:cs typeface="Calibri"/>
                        </a:rPr>
                        <a:t> měkkýši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49">
                <a:tc>
                  <a:txBody>
                    <a:bodyPr/>
                    <a:lstStyle/>
                    <a:p>
                      <a:pPr marL="313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Dik</a:t>
                      </a:r>
                      <a:r>
                        <a:rPr lang="cs-CZ" sz="1800" b="1" spc="5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fol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9395" marR="2273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spc="-5">
                          <a:latin typeface="Calibri"/>
                          <a:ea typeface="Calibri"/>
                          <a:cs typeface="Calibri"/>
                        </a:rPr>
                        <a:t>33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085" marR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yby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49">
                <a:tc>
                  <a:txBody>
                    <a:bodyPr/>
                    <a:lstStyle/>
                    <a:p>
                      <a:pPr marL="337185" marR="32512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PFOS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213995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Calibri"/>
                          <a:cs typeface="Calibri"/>
                        </a:rPr>
                        <a:t>9.1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085" marR="28829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ryby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2121">
                <a:tc>
                  <a:txBody>
                    <a:bodyPr/>
                    <a:lstStyle/>
                    <a:p>
                      <a:pPr marL="193040" marR="180340" indent="-63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Dio</a:t>
                      </a:r>
                      <a:r>
                        <a:rPr lang="cs-CZ" sz="1800" b="1" spc="5" dirty="0" smtClean="0">
                          <a:latin typeface="Calibri"/>
                          <a:ea typeface="Calibri"/>
                          <a:cs typeface="Calibri"/>
                        </a:rPr>
                        <a:t>xiny</a:t>
                      </a:r>
                      <a:r>
                        <a:rPr lang="cs-CZ" sz="1800" b="1" spc="-2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and</a:t>
                      </a:r>
                      <a:r>
                        <a:rPr lang="cs-CZ" sz="1800" b="1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dio</a:t>
                      </a:r>
                      <a:r>
                        <a:rPr lang="cs-CZ" sz="1800" b="1" spc="5" dirty="0" smtClean="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inem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-podobné sloúčeniny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0.0</a:t>
                      </a:r>
                      <a:r>
                        <a:rPr lang="cs-CZ" sz="1800" spc="5" dirty="0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255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TEQ2005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47625" indent="1905" algn="ctr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yby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cs-CZ" sz="18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korýši a měkkýši</a:t>
                      </a:r>
                    </a:p>
                    <a:p>
                      <a:pPr marL="57785" marR="47625" indent="1905" algn="ctr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049">
                <a:tc>
                  <a:txBody>
                    <a:bodyPr/>
                    <a:lstStyle/>
                    <a:p>
                      <a:pPr marL="310515" algn="ctr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Calibri"/>
                          <a:ea typeface="Calibri"/>
                          <a:cs typeface="Calibri"/>
                        </a:rPr>
                        <a:t>HBCDD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 marR="201295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cs-CZ" sz="1800" spc="5" dirty="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085" marR="28829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yby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9915">
                <a:tc>
                  <a:txBody>
                    <a:bodyPr/>
                    <a:lstStyle/>
                    <a:p>
                      <a:pPr marL="104140" marR="927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cs-CZ" sz="1800" b="1" spc="5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pt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cs-CZ" sz="1800" b="1" spc="5" dirty="0" smtClean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cs-CZ" sz="1800" b="1" spc="0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r </a:t>
                      </a: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cs-CZ" sz="1800" b="1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ptac</a:t>
                      </a:r>
                      <a:r>
                        <a:rPr lang="cs-CZ" sz="1800" b="1" spc="5" dirty="0" smtClean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cs-CZ" sz="1800" b="1" spc="-5" dirty="0" smtClean="0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cs-CZ" sz="1800" b="1" spc="0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cs-CZ" sz="1800" b="1" spc="-3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epo</a:t>
                      </a:r>
                      <a:r>
                        <a:rPr lang="cs-CZ" sz="1800" b="1" spc="-5" dirty="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r>
                        <a:rPr lang="cs-CZ" sz="1800" b="1" dirty="0">
                          <a:latin typeface="Calibri"/>
                          <a:ea typeface="Calibri"/>
                          <a:cs typeface="Calibri"/>
                        </a:rPr>
                        <a:t>id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6.7</a:t>
                      </a:r>
                      <a:r>
                        <a:rPr lang="cs-CZ" sz="18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r>
                        <a:rPr lang="cs-CZ" sz="1800" spc="-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800" spc="5" dirty="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-3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085" marR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cs-CZ" sz="1800" dirty="0" smtClean="0">
                          <a:latin typeface="Calibri"/>
                          <a:ea typeface="Calibri"/>
                          <a:cs typeface="Calibri"/>
                        </a:rPr>
                        <a:t>yby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300" cy="647700"/>
          </a:xfrm>
        </p:spPr>
        <p:txBody>
          <a:bodyPr/>
          <a:lstStyle/>
          <a:p>
            <a:r>
              <a:rPr lang="sk-SK" dirty="0" smtClean="0"/>
              <a:t>Hodnocení stavu vod </a:t>
            </a:r>
            <a:r>
              <a:rPr lang="en-GB" dirty="0" smtClean="0"/>
              <a:t>–</a:t>
            </a:r>
            <a:r>
              <a:rPr lang="sk-SK" dirty="0" smtClean="0"/>
              <a:t> NEK</a:t>
            </a:r>
            <a:r>
              <a:rPr lang="en-GB" dirty="0" smtClean="0"/>
              <a:t> </a:t>
            </a:r>
            <a:r>
              <a:rPr lang="cs-CZ" dirty="0" smtClean="0"/>
              <a:t>pro matrici </a:t>
            </a:r>
            <a:r>
              <a:rPr lang="en-GB" dirty="0" smtClean="0"/>
              <a:t>biota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99" y="1033882"/>
            <a:ext cx="8640960" cy="2016224"/>
          </a:xfrm>
        </p:spPr>
        <p:txBody>
          <a:bodyPr/>
          <a:lstStyle/>
          <a:p>
            <a:r>
              <a:rPr lang="sk-SK" sz="2000" dirty="0" smtClean="0"/>
              <a:t>NEK</a:t>
            </a:r>
            <a:r>
              <a:rPr lang="en-GB" sz="2000" baseline="-25000" dirty="0" smtClean="0"/>
              <a:t>biota</a:t>
            </a:r>
            <a:r>
              <a:rPr lang="en-GB" sz="2000" dirty="0" smtClean="0"/>
              <a:t> </a:t>
            </a:r>
            <a:r>
              <a:rPr lang="sk-SK" sz="2000" dirty="0" smtClean="0"/>
              <a:t>pro</a:t>
            </a:r>
            <a:r>
              <a:rPr lang="en-GB" sz="2000" dirty="0" smtClean="0"/>
              <a:t> 11</a:t>
            </a:r>
            <a:r>
              <a:rPr lang="cs-CZ" sz="2000" dirty="0" smtClean="0"/>
              <a:t> prioritních</a:t>
            </a:r>
            <a:r>
              <a:rPr lang="en-GB" sz="2000" dirty="0" smtClean="0"/>
              <a:t> </a:t>
            </a:r>
            <a:r>
              <a:rPr lang="sk-SK" sz="2000" dirty="0" smtClean="0"/>
              <a:t>látek </a:t>
            </a:r>
            <a:endParaRPr lang="sk-SK" sz="2000" dirty="0"/>
          </a:p>
          <a:p>
            <a:r>
              <a:rPr lang="sk-SK" sz="2000" dirty="0" smtClean="0"/>
              <a:t>Cíl ochrany: vodné organizmy a člověk</a:t>
            </a:r>
            <a:endParaRPr lang="en-GB" sz="2000" dirty="0" smtClean="0"/>
          </a:p>
          <a:p>
            <a:r>
              <a:rPr lang="sk-SK" sz="2000" dirty="0" smtClean="0"/>
              <a:t>Směrnice 2013</a:t>
            </a:r>
            <a:r>
              <a:rPr lang="en-US" sz="2000" dirty="0" smtClean="0"/>
              <a:t>/39/EU </a:t>
            </a:r>
            <a:r>
              <a:rPr lang="en-US" sz="2000" dirty="0" err="1" smtClean="0"/>
              <a:t>ur</a:t>
            </a:r>
            <a:r>
              <a:rPr lang="sk-SK" sz="2000" dirty="0" smtClean="0"/>
              <a:t>čuje</a:t>
            </a:r>
            <a:r>
              <a:rPr lang="en-GB" sz="2000" dirty="0" smtClean="0"/>
              <a:t> ‘</a:t>
            </a:r>
            <a:r>
              <a:rPr lang="sk-SK" sz="2000" dirty="0" smtClean="0"/>
              <a:t>ryby</a:t>
            </a:r>
            <a:r>
              <a:rPr lang="en-GB" sz="2000" dirty="0" smtClean="0"/>
              <a:t>’ </a:t>
            </a:r>
            <a:r>
              <a:rPr lang="sk-SK" sz="2000" dirty="0" smtClean="0"/>
              <a:t>jako</a:t>
            </a:r>
            <a:br>
              <a:rPr lang="sk-SK" sz="2000" dirty="0" smtClean="0"/>
            </a:br>
            <a:r>
              <a:rPr lang="sk-SK" sz="2000" dirty="0" smtClean="0"/>
              <a:t>monitorovanou matrici pro</a:t>
            </a:r>
            <a:r>
              <a:rPr lang="en-GB" sz="2000" dirty="0" smtClean="0"/>
              <a:t> </a:t>
            </a:r>
            <a:r>
              <a:rPr lang="sk-SK" sz="2000" dirty="0" smtClean="0"/>
              <a:t>NEK</a:t>
            </a:r>
            <a:r>
              <a:rPr lang="en-GB" sz="2000" baseline="-25000" dirty="0" smtClean="0"/>
              <a:t>biota</a:t>
            </a:r>
            <a:r>
              <a:rPr lang="sk-SK" sz="2000" dirty="0" smtClean="0"/>
              <a:t>(kromě PAU)</a:t>
            </a:r>
            <a:endParaRPr lang="en-GB" sz="2000" dirty="0" smtClean="0"/>
          </a:p>
          <a:p>
            <a:r>
              <a:rPr lang="sk-SK" sz="2000" dirty="0" smtClean="0"/>
              <a:t>Neurčuje striktně výběr druhu ani věk ryb</a:t>
            </a:r>
            <a:endParaRPr lang="en-GB" sz="2000" dirty="0" smtClean="0"/>
          </a:p>
          <a:p>
            <a:r>
              <a:rPr lang="sk-SK" sz="2000" dirty="0" smtClean="0"/>
              <a:t>Umožňuje odhad ekvivalentní koncentrace</a:t>
            </a:r>
            <a:br>
              <a:rPr lang="sk-SK" sz="2000" dirty="0" smtClean="0"/>
            </a:br>
            <a:r>
              <a:rPr lang="sk-SK" sz="2000" dirty="0" smtClean="0"/>
              <a:t>ve vodě pomocí BCF</a:t>
            </a:r>
            <a:endParaRPr lang="en-GB" sz="2000" dirty="0"/>
          </a:p>
        </p:txBody>
      </p:sp>
      <p:pic>
        <p:nvPicPr>
          <p:cNvPr id="4" name="Picture 12" descr="roach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317" y="1117240"/>
            <a:ext cx="2949793" cy="181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80807" y="3331006"/>
            <a:ext cx="8581850" cy="3024336"/>
            <a:chOff x="380807" y="3331006"/>
            <a:chExt cx="8581850" cy="3024336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4282137" y="3331006"/>
              <a:ext cx="468052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r>
                <a:rPr lang="sk-SK" sz="2000" dirty="0" smtClean="0">
                  <a:solidFill>
                    <a:srgbClr val="FF0000"/>
                  </a:solidFill>
                </a:rPr>
                <a:t>Možné komplikace:</a:t>
              </a:r>
            </a:p>
            <a:p>
              <a:pPr marL="84138" indent="-84138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sk-SK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smtClean="0">
                  <a:solidFill>
                    <a:srgbClr val="FF0000"/>
                  </a:solidFill>
                </a:rPr>
                <a:t>ne</a:t>
              </a:r>
              <a:r>
                <a:rPr lang="sk-SK" sz="2000" dirty="0" smtClean="0">
                  <a:solidFill>
                    <a:srgbClr val="FF0000"/>
                  </a:solidFill>
                </a:rPr>
                <a:t>j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istota</a:t>
              </a:r>
              <a:r>
                <a:rPr lang="en-GB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hodno</a:t>
              </a:r>
              <a:r>
                <a:rPr lang="sk-SK" sz="2000" dirty="0" smtClean="0">
                  <a:solidFill>
                    <a:srgbClr val="FF0000"/>
                  </a:solidFill>
                </a:rPr>
                <a:t>cení</a:t>
              </a:r>
              <a:r>
                <a:rPr lang="en-GB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zneči</a:t>
              </a:r>
              <a:r>
                <a:rPr lang="sk-SK" sz="2000" dirty="0" smtClean="0">
                  <a:solidFill>
                    <a:srgbClr val="FF0000"/>
                  </a:solidFill>
                </a:rPr>
                <a:t>štění</a:t>
              </a:r>
              <a:br>
                <a:rPr lang="sk-SK" sz="2000" dirty="0" smtClean="0">
                  <a:solidFill>
                    <a:srgbClr val="FF0000"/>
                  </a:solidFill>
                </a:rPr>
              </a:br>
              <a:r>
                <a:rPr lang="en-GB" sz="2000" dirty="0" smtClean="0">
                  <a:solidFill>
                    <a:srgbClr val="FF0000"/>
                  </a:solidFill>
                </a:rPr>
                <a:t>v d</a:t>
              </a:r>
              <a:r>
                <a:rPr lang="cs-CZ" sz="2000" dirty="0">
                  <a:solidFill>
                    <a:srgbClr val="FF0000"/>
                  </a:solidFill>
                </a:rPr>
                <a:t>ů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sledku</a:t>
              </a:r>
              <a:r>
                <a:rPr lang="en-GB" sz="2000" dirty="0" smtClean="0">
                  <a:solidFill>
                    <a:srgbClr val="FF0000"/>
                  </a:solidFill>
                </a:rPr>
                <a:t> p</a:t>
              </a:r>
              <a:r>
                <a:rPr lang="cs-CZ" sz="2000" dirty="0" smtClean="0">
                  <a:solidFill>
                    <a:srgbClr val="FF0000"/>
                  </a:solidFill>
                </a:rPr>
                <a:t>řiroz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en</a:t>
              </a:r>
              <a:r>
                <a:rPr lang="cs-CZ" sz="2000" dirty="0" smtClean="0">
                  <a:solidFill>
                    <a:srgbClr val="FF0000"/>
                  </a:solidFill>
                </a:rPr>
                <a:t>é</a:t>
              </a:r>
              <a:r>
                <a:rPr lang="en-GB" sz="2000" dirty="0" smtClean="0">
                  <a:solidFill>
                    <a:srgbClr val="FF0000"/>
                  </a:solidFill>
                </a:rPr>
                <a:t> variability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bioty</a:t>
              </a:r>
              <a:r>
                <a:rPr lang="en-GB" sz="2000" dirty="0" smtClean="0">
                  <a:solidFill>
                    <a:srgbClr val="FF0000"/>
                  </a:solidFill>
                </a:rPr>
                <a:t> (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druh</a:t>
              </a:r>
              <a:r>
                <a:rPr lang="en-GB" sz="2000" dirty="0" smtClean="0">
                  <a:solidFill>
                    <a:srgbClr val="FF0000"/>
                  </a:solidFill>
                </a:rPr>
                <a:t>, v</a:t>
              </a:r>
              <a:r>
                <a:rPr lang="cs-CZ" sz="2000" dirty="0" smtClean="0">
                  <a:solidFill>
                    <a:srgbClr val="FF0000"/>
                  </a:solidFill>
                </a:rPr>
                <a:t>ě</a:t>
              </a:r>
              <a:r>
                <a:rPr lang="en-GB" sz="2000" dirty="0" smtClean="0">
                  <a:solidFill>
                    <a:srgbClr val="FF0000"/>
                  </a:solidFill>
                </a:rPr>
                <a:t>k,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ve</a:t>
              </a:r>
              <a:r>
                <a:rPr lang="cs-CZ" sz="2000" dirty="0" smtClean="0">
                  <a:solidFill>
                    <a:srgbClr val="FF0000"/>
                  </a:solidFill>
                </a:rPr>
                <a:t>li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kos</a:t>
              </a:r>
              <a:r>
                <a:rPr lang="cs-CZ" sz="2000" dirty="0" smtClean="0">
                  <a:solidFill>
                    <a:srgbClr val="FF0000"/>
                  </a:solidFill>
                </a:rPr>
                <a:t>t</a:t>
              </a:r>
              <a:r>
                <a:rPr lang="en-GB" sz="2000" dirty="0" smtClean="0">
                  <a:solidFill>
                    <a:srgbClr val="FF0000"/>
                  </a:solidFill>
                </a:rPr>
                <a:t>,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pohlav</a:t>
              </a:r>
              <a:r>
                <a:rPr lang="cs-CZ" sz="2000" dirty="0" smtClean="0">
                  <a:solidFill>
                    <a:srgbClr val="FF0000"/>
                  </a:solidFill>
                </a:rPr>
                <a:t>í</a:t>
              </a:r>
              <a:r>
                <a:rPr lang="en-GB" sz="2000" dirty="0" smtClean="0">
                  <a:solidFill>
                    <a:srgbClr val="FF0000"/>
                  </a:solidFill>
                </a:rPr>
                <a:t>,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fyziologický</a:t>
              </a:r>
              <a:r>
                <a:rPr lang="en-GB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stav</a:t>
              </a:r>
              <a:r>
                <a:rPr lang="en-GB" sz="2000" dirty="0" smtClean="0">
                  <a:solidFill>
                    <a:srgbClr val="FF0000"/>
                  </a:solidFill>
                </a:rPr>
                <a:t>,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trofická</a:t>
              </a:r>
              <a:r>
                <a:rPr lang="en-GB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úroveň</a:t>
              </a:r>
              <a:r>
                <a:rPr lang="en-GB" sz="2000" dirty="0" smtClean="0">
                  <a:solidFill>
                    <a:srgbClr val="FF0000"/>
                  </a:solidFill>
                </a:rPr>
                <a:t>) </a:t>
              </a:r>
            </a:p>
            <a:p>
              <a:pPr marL="84138" indent="-84138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sk-SK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absenc</a:t>
              </a:r>
              <a:r>
                <a:rPr lang="cs-CZ" sz="2000" dirty="0" smtClean="0">
                  <a:solidFill>
                    <a:srgbClr val="FF0000"/>
                  </a:solidFill>
                </a:rPr>
                <a:t>e</a:t>
              </a:r>
              <a:r>
                <a:rPr lang="en-GB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látky</a:t>
              </a:r>
              <a:r>
                <a:rPr lang="en-GB" sz="2000" dirty="0" smtClean="0">
                  <a:solidFill>
                    <a:srgbClr val="FF0000"/>
                  </a:solidFill>
                </a:rPr>
                <a:t> v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biot</a:t>
              </a:r>
              <a:r>
                <a:rPr lang="cs-CZ" sz="2000" dirty="0" smtClean="0">
                  <a:solidFill>
                    <a:srgbClr val="FF0000"/>
                  </a:solidFill>
                </a:rPr>
                <a:t>ě</a:t>
              </a:r>
              <a:r>
                <a:rPr lang="en-GB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neznamená</a:t>
              </a:r>
              <a:r>
                <a:rPr lang="en-GB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automaticky</a:t>
              </a:r>
              <a:r>
                <a:rPr lang="en-GB" sz="2000" dirty="0" smtClean="0">
                  <a:solidFill>
                    <a:srgbClr val="FF0000"/>
                  </a:solidFill>
                </a:rPr>
                <a:t>,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že</a:t>
              </a:r>
              <a:r>
                <a:rPr lang="en-GB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nedošlo</a:t>
              </a:r>
              <a:r>
                <a:rPr lang="en-GB" sz="2000" dirty="0" smtClean="0">
                  <a:solidFill>
                    <a:srgbClr val="FF0000"/>
                  </a:solidFill>
                </a:rPr>
                <a:t> k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expoz</a:t>
              </a:r>
              <a:r>
                <a:rPr lang="cs-CZ" sz="2000" dirty="0" smtClean="0">
                  <a:solidFill>
                    <a:srgbClr val="FF0000"/>
                  </a:solidFill>
                </a:rPr>
                <a:t>i</a:t>
              </a:r>
              <a:r>
                <a:rPr lang="en-GB" sz="2000" dirty="0" smtClean="0">
                  <a:solidFill>
                    <a:srgbClr val="FF0000"/>
                  </a:solidFill>
                </a:rPr>
                <a:t>ci</a:t>
              </a:r>
              <a:r>
                <a:rPr lang="cs-CZ" sz="2000" dirty="0" smtClean="0">
                  <a:solidFill>
                    <a:srgbClr val="FF0000"/>
                  </a:solidFill>
                </a:rPr>
                <a:t> chemikáliím</a:t>
              </a:r>
              <a:r>
                <a:rPr lang="en-GB" sz="2000" dirty="0" smtClean="0">
                  <a:solidFill>
                    <a:srgbClr val="FF0000"/>
                  </a:solidFill>
                </a:rPr>
                <a:t> z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vodn</a:t>
              </a:r>
              <a:r>
                <a:rPr lang="cs-CZ" sz="2000" dirty="0">
                  <a:solidFill>
                    <a:srgbClr val="FF0000"/>
                  </a:solidFill>
                </a:rPr>
                <a:t>í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ho</a:t>
              </a:r>
              <a:r>
                <a:rPr lang="en-GB" sz="2000" dirty="0" smtClean="0">
                  <a:solidFill>
                    <a:srgbClr val="FF0000"/>
                  </a:solidFill>
                </a:rPr>
                <a:t> </a:t>
              </a:r>
              <a:r>
                <a:rPr lang="en-GB" sz="2000" dirty="0" err="1" smtClean="0">
                  <a:solidFill>
                    <a:srgbClr val="FF0000"/>
                  </a:solidFill>
                </a:rPr>
                <a:t>prost</a:t>
              </a:r>
              <a:r>
                <a:rPr lang="cs-CZ" sz="2000" dirty="0" smtClean="0">
                  <a:solidFill>
                    <a:srgbClr val="FF0000"/>
                  </a:solidFill>
                </a:rPr>
                <a:t>ředí</a:t>
              </a:r>
              <a:endParaRPr lang="en-GB" sz="20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07" y="3455717"/>
              <a:ext cx="3687137" cy="2765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34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71431" y="2373830"/>
            <a:ext cx="5401711" cy="65405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sk-SK" dirty="0" smtClean="0"/>
              <a:t>b</a:t>
            </a:r>
            <a:r>
              <a:rPr lang="en-US" dirty="0" err="1" smtClean="0"/>
              <a:t>io</a:t>
            </a:r>
            <a:r>
              <a:rPr lang="en-US" dirty="0" smtClean="0"/>
              <a:t>)-</a:t>
            </a:r>
            <a:r>
              <a:rPr lang="sk-SK" dirty="0" smtClean="0"/>
              <a:t>akumulace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biomagnif</a:t>
            </a:r>
            <a:r>
              <a:rPr lang="sk-SK" dirty="0" smtClean="0"/>
              <a:t>ikace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24900" y="44624"/>
            <a:ext cx="8625825" cy="4936627"/>
            <a:chOff x="-6724" y="44624"/>
            <a:chExt cx="9157449" cy="4936627"/>
          </a:xfrm>
        </p:grpSpPr>
        <p:sp>
          <p:nvSpPr>
            <p:cNvPr id="5" name="Freeform: Shape 4"/>
            <p:cNvSpPr/>
            <p:nvPr/>
          </p:nvSpPr>
          <p:spPr>
            <a:xfrm flipH="1">
              <a:off x="-6724" y="59666"/>
              <a:ext cx="9157448" cy="4460213"/>
            </a:xfrm>
            <a:custGeom>
              <a:avLst/>
              <a:gdLst>
                <a:gd name="connsiteX0" fmla="*/ 679577 w 9830301"/>
                <a:gd name="connsiteY0" fmla="*/ 1156447 h 1231923"/>
                <a:gd name="connsiteX1" fmla="*/ 9830301 w 9830301"/>
                <a:gd name="connsiteY1" fmla="*/ 1163170 h 1231923"/>
                <a:gd name="connsiteX2" fmla="*/ 9823577 w 9830301"/>
                <a:gd name="connsiteY2" fmla="*/ 67235 h 1231923"/>
                <a:gd name="connsiteX3" fmla="*/ 8714195 w 9830301"/>
                <a:gd name="connsiteY3" fmla="*/ 369794 h 1231923"/>
                <a:gd name="connsiteX4" fmla="*/ 7705665 w 9830301"/>
                <a:gd name="connsiteY4" fmla="*/ 87405 h 1231923"/>
                <a:gd name="connsiteX5" fmla="*/ 6441642 w 9830301"/>
                <a:gd name="connsiteY5" fmla="*/ 329453 h 1231923"/>
                <a:gd name="connsiteX6" fmla="*/ 4626289 w 9830301"/>
                <a:gd name="connsiteY6" fmla="*/ 60511 h 1231923"/>
                <a:gd name="connsiteX7" fmla="*/ 3974106 w 9830301"/>
                <a:gd name="connsiteY7" fmla="*/ 248770 h 1231923"/>
                <a:gd name="connsiteX8" fmla="*/ 2918512 w 9830301"/>
                <a:gd name="connsiteY8" fmla="*/ 100853 h 1231923"/>
                <a:gd name="connsiteX9" fmla="*/ 1963771 w 9830301"/>
                <a:gd name="connsiteY9" fmla="*/ 282388 h 1231923"/>
                <a:gd name="connsiteX10" fmla="*/ 1338483 w 9830301"/>
                <a:gd name="connsiteY10" fmla="*/ 0 h 1231923"/>
                <a:gd name="connsiteX11" fmla="*/ 672853 w 9830301"/>
                <a:gd name="connsiteY11" fmla="*/ 161364 h 1231923"/>
                <a:gd name="connsiteX12" fmla="*/ 679577 w 9830301"/>
                <a:gd name="connsiteY12" fmla="*/ 1156447 h 1231923"/>
                <a:gd name="connsiteX0" fmla="*/ 6724 w 9157448"/>
                <a:gd name="connsiteY0" fmla="*/ 1156447 h 1231923"/>
                <a:gd name="connsiteX1" fmla="*/ 9157448 w 9157448"/>
                <a:gd name="connsiteY1" fmla="*/ 1163170 h 1231923"/>
                <a:gd name="connsiteX2" fmla="*/ 9150724 w 9157448"/>
                <a:gd name="connsiteY2" fmla="*/ 67235 h 1231923"/>
                <a:gd name="connsiteX3" fmla="*/ 8041342 w 9157448"/>
                <a:gd name="connsiteY3" fmla="*/ 369794 h 1231923"/>
                <a:gd name="connsiteX4" fmla="*/ 7032812 w 9157448"/>
                <a:gd name="connsiteY4" fmla="*/ 87405 h 1231923"/>
                <a:gd name="connsiteX5" fmla="*/ 5768789 w 9157448"/>
                <a:gd name="connsiteY5" fmla="*/ 329453 h 1231923"/>
                <a:gd name="connsiteX6" fmla="*/ 3953436 w 9157448"/>
                <a:gd name="connsiteY6" fmla="*/ 60511 h 1231923"/>
                <a:gd name="connsiteX7" fmla="*/ 3301253 w 9157448"/>
                <a:gd name="connsiteY7" fmla="*/ 248770 h 1231923"/>
                <a:gd name="connsiteX8" fmla="*/ 2245659 w 9157448"/>
                <a:gd name="connsiteY8" fmla="*/ 100853 h 1231923"/>
                <a:gd name="connsiteX9" fmla="*/ 1290918 w 9157448"/>
                <a:gd name="connsiteY9" fmla="*/ 282388 h 1231923"/>
                <a:gd name="connsiteX10" fmla="*/ 665630 w 9157448"/>
                <a:gd name="connsiteY10" fmla="*/ 0 h 1231923"/>
                <a:gd name="connsiteX11" fmla="*/ 0 w 9157448"/>
                <a:gd name="connsiteY11" fmla="*/ 161364 h 1231923"/>
                <a:gd name="connsiteX12" fmla="*/ 6724 w 9157448"/>
                <a:gd name="connsiteY12" fmla="*/ 1156447 h 1231923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644152 w 9157448"/>
                <a:gd name="connsiteY7" fmla="*/ 165196 h 1242478"/>
                <a:gd name="connsiteX8" fmla="*/ 3301253 w 9157448"/>
                <a:gd name="connsiteY8" fmla="*/ 259325 h 1242478"/>
                <a:gd name="connsiteX9" fmla="*/ 2245659 w 9157448"/>
                <a:gd name="connsiteY9" fmla="*/ 111408 h 1242478"/>
                <a:gd name="connsiteX10" fmla="*/ 1290918 w 9157448"/>
                <a:gd name="connsiteY10" fmla="*/ 292943 h 1242478"/>
                <a:gd name="connsiteX11" fmla="*/ 665630 w 9157448"/>
                <a:gd name="connsiteY11" fmla="*/ 10555 h 1242478"/>
                <a:gd name="connsiteX12" fmla="*/ 0 w 9157448"/>
                <a:gd name="connsiteY12" fmla="*/ 171919 h 1242478"/>
                <a:gd name="connsiteX13" fmla="*/ 6724 w 9157448"/>
                <a:gd name="connsiteY13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57448" h="1242478">
                  <a:moveTo>
                    <a:pt x="6724" y="1167002"/>
                  </a:moveTo>
                  <a:cubicBezTo>
                    <a:pt x="1532965" y="1333970"/>
                    <a:pt x="6107207" y="1171484"/>
                    <a:pt x="9157448" y="1173725"/>
                  </a:cubicBezTo>
                  <a:cubicBezTo>
                    <a:pt x="9155207" y="808413"/>
                    <a:pt x="9152965" y="443102"/>
                    <a:pt x="9150724" y="77790"/>
                  </a:cubicBezTo>
                  <a:cubicBezTo>
                    <a:pt x="8964706" y="-54439"/>
                    <a:pt x="8394327" y="376987"/>
                    <a:pt x="8041342" y="380349"/>
                  </a:cubicBezTo>
                  <a:cubicBezTo>
                    <a:pt x="7688357" y="383711"/>
                    <a:pt x="7411571" y="104683"/>
                    <a:pt x="7032812" y="97960"/>
                  </a:cubicBezTo>
                  <a:cubicBezTo>
                    <a:pt x="6654053" y="91237"/>
                    <a:pt x="6282018" y="344490"/>
                    <a:pt x="5768789" y="340008"/>
                  </a:cubicBezTo>
                  <a:cubicBezTo>
                    <a:pt x="5255560" y="335526"/>
                    <a:pt x="4364692" y="84513"/>
                    <a:pt x="3953436" y="71066"/>
                  </a:cubicBezTo>
                  <a:cubicBezTo>
                    <a:pt x="3542180" y="57619"/>
                    <a:pt x="3585882" y="252601"/>
                    <a:pt x="3301253" y="259325"/>
                  </a:cubicBezTo>
                  <a:cubicBezTo>
                    <a:pt x="3016624" y="266049"/>
                    <a:pt x="2580715" y="105805"/>
                    <a:pt x="2245659" y="111408"/>
                  </a:cubicBezTo>
                  <a:cubicBezTo>
                    <a:pt x="1910603" y="117011"/>
                    <a:pt x="1554256" y="309752"/>
                    <a:pt x="1290918" y="292943"/>
                  </a:cubicBezTo>
                  <a:cubicBezTo>
                    <a:pt x="1027580" y="276134"/>
                    <a:pt x="880783" y="30726"/>
                    <a:pt x="665630" y="10555"/>
                  </a:cubicBezTo>
                  <a:cubicBezTo>
                    <a:pt x="450477" y="-9616"/>
                    <a:pt x="109818" y="-20822"/>
                    <a:pt x="0" y="171919"/>
                  </a:cubicBezTo>
                  <a:cubicBezTo>
                    <a:pt x="2241" y="503613"/>
                    <a:pt x="4483" y="835308"/>
                    <a:pt x="6724" y="116700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-6723" y="3984025"/>
              <a:ext cx="9157448" cy="997226"/>
            </a:xfrm>
            <a:custGeom>
              <a:avLst/>
              <a:gdLst>
                <a:gd name="connsiteX0" fmla="*/ 679577 w 9830301"/>
                <a:gd name="connsiteY0" fmla="*/ 1156447 h 1231923"/>
                <a:gd name="connsiteX1" fmla="*/ 9830301 w 9830301"/>
                <a:gd name="connsiteY1" fmla="*/ 1163170 h 1231923"/>
                <a:gd name="connsiteX2" fmla="*/ 9823577 w 9830301"/>
                <a:gd name="connsiteY2" fmla="*/ 67235 h 1231923"/>
                <a:gd name="connsiteX3" fmla="*/ 8714195 w 9830301"/>
                <a:gd name="connsiteY3" fmla="*/ 369794 h 1231923"/>
                <a:gd name="connsiteX4" fmla="*/ 7705665 w 9830301"/>
                <a:gd name="connsiteY4" fmla="*/ 87405 h 1231923"/>
                <a:gd name="connsiteX5" fmla="*/ 6441642 w 9830301"/>
                <a:gd name="connsiteY5" fmla="*/ 329453 h 1231923"/>
                <a:gd name="connsiteX6" fmla="*/ 4626289 w 9830301"/>
                <a:gd name="connsiteY6" fmla="*/ 60511 h 1231923"/>
                <a:gd name="connsiteX7" fmla="*/ 3974106 w 9830301"/>
                <a:gd name="connsiteY7" fmla="*/ 248770 h 1231923"/>
                <a:gd name="connsiteX8" fmla="*/ 2918512 w 9830301"/>
                <a:gd name="connsiteY8" fmla="*/ 100853 h 1231923"/>
                <a:gd name="connsiteX9" fmla="*/ 1963771 w 9830301"/>
                <a:gd name="connsiteY9" fmla="*/ 282388 h 1231923"/>
                <a:gd name="connsiteX10" fmla="*/ 1338483 w 9830301"/>
                <a:gd name="connsiteY10" fmla="*/ 0 h 1231923"/>
                <a:gd name="connsiteX11" fmla="*/ 672853 w 9830301"/>
                <a:gd name="connsiteY11" fmla="*/ 161364 h 1231923"/>
                <a:gd name="connsiteX12" fmla="*/ 679577 w 9830301"/>
                <a:gd name="connsiteY12" fmla="*/ 1156447 h 1231923"/>
                <a:gd name="connsiteX0" fmla="*/ 6724 w 9157448"/>
                <a:gd name="connsiteY0" fmla="*/ 1156447 h 1231923"/>
                <a:gd name="connsiteX1" fmla="*/ 9157448 w 9157448"/>
                <a:gd name="connsiteY1" fmla="*/ 1163170 h 1231923"/>
                <a:gd name="connsiteX2" fmla="*/ 9150724 w 9157448"/>
                <a:gd name="connsiteY2" fmla="*/ 67235 h 1231923"/>
                <a:gd name="connsiteX3" fmla="*/ 8041342 w 9157448"/>
                <a:gd name="connsiteY3" fmla="*/ 369794 h 1231923"/>
                <a:gd name="connsiteX4" fmla="*/ 7032812 w 9157448"/>
                <a:gd name="connsiteY4" fmla="*/ 87405 h 1231923"/>
                <a:gd name="connsiteX5" fmla="*/ 5768789 w 9157448"/>
                <a:gd name="connsiteY5" fmla="*/ 329453 h 1231923"/>
                <a:gd name="connsiteX6" fmla="*/ 3953436 w 9157448"/>
                <a:gd name="connsiteY6" fmla="*/ 60511 h 1231923"/>
                <a:gd name="connsiteX7" fmla="*/ 3301253 w 9157448"/>
                <a:gd name="connsiteY7" fmla="*/ 248770 h 1231923"/>
                <a:gd name="connsiteX8" fmla="*/ 2245659 w 9157448"/>
                <a:gd name="connsiteY8" fmla="*/ 100853 h 1231923"/>
                <a:gd name="connsiteX9" fmla="*/ 1290918 w 9157448"/>
                <a:gd name="connsiteY9" fmla="*/ 282388 h 1231923"/>
                <a:gd name="connsiteX10" fmla="*/ 665630 w 9157448"/>
                <a:gd name="connsiteY10" fmla="*/ 0 h 1231923"/>
                <a:gd name="connsiteX11" fmla="*/ 0 w 9157448"/>
                <a:gd name="connsiteY11" fmla="*/ 161364 h 1231923"/>
                <a:gd name="connsiteX12" fmla="*/ 6724 w 9157448"/>
                <a:gd name="connsiteY12" fmla="*/ 1156447 h 1231923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644152 w 9157448"/>
                <a:gd name="connsiteY7" fmla="*/ 165196 h 1242478"/>
                <a:gd name="connsiteX8" fmla="*/ 3301253 w 9157448"/>
                <a:gd name="connsiteY8" fmla="*/ 259325 h 1242478"/>
                <a:gd name="connsiteX9" fmla="*/ 2245659 w 9157448"/>
                <a:gd name="connsiteY9" fmla="*/ 111408 h 1242478"/>
                <a:gd name="connsiteX10" fmla="*/ 1290918 w 9157448"/>
                <a:gd name="connsiteY10" fmla="*/ 292943 h 1242478"/>
                <a:gd name="connsiteX11" fmla="*/ 665630 w 9157448"/>
                <a:gd name="connsiteY11" fmla="*/ 10555 h 1242478"/>
                <a:gd name="connsiteX12" fmla="*/ 0 w 9157448"/>
                <a:gd name="connsiteY12" fmla="*/ 171919 h 1242478"/>
                <a:gd name="connsiteX13" fmla="*/ 6724 w 9157448"/>
                <a:gd name="connsiteY13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  <a:gd name="connsiteX0" fmla="*/ 6724 w 9157448"/>
                <a:gd name="connsiteY0" fmla="*/ 1167002 h 1242478"/>
                <a:gd name="connsiteX1" fmla="*/ 9157448 w 9157448"/>
                <a:gd name="connsiteY1" fmla="*/ 1173725 h 1242478"/>
                <a:gd name="connsiteX2" fmla="*/ 9150724 w 9157448"/>
                <a:gd name="connsiteY2" fmla="*/ 77790 h 1242478"/>
                <a:gd name="connsiteX3" fmla="*/ 8041342 w 9157448"/>
                <a:gd name="connsiteY3" fmla="*/ 380349 h 1242478"/>
                <a:gd name="connsiteX4" fmla="*/ 7032812 w 9157448"/>
                <a:gd name="connsiteY4" fmla="*/ 97960 h 1242478"/>
                <a:gd name="connsiteX5" fmla="*/ 5768789 w 9157448"/>
                <a:gd name="connsiteY5" fmla="*/ 340008 h 1242478"/>
                <a:gd name="connsiteX6" fmla="*/ 3953436 w 9157448"/>
                <a:gd name="connsiteY6" fmla="*/ 71066 h 1242478"/>
                <a:gd name="connsiteX7" fmla="*/ 3301253 w 9157448"/>
                <a:gd name="connsiteY7" fmla="*/ 259325 h 1242478"/>
                <a:gd name="connsiteX8" fmla="*/ 2245659 w 9157448"/>
                <a:gd name="connsiteY8" fmla="*/ 111408 h 1242478"/>
                <a:gd name="connsiteX9" fmla="*/ 1290918 w 9157448"/>
                <a:gd name="connsiteY9" fmla="*/ 292943 h 1242478"/>
                <a:gd name="connsiteX10" fmla="*/ 665630 w 9157448"/>
                <a:gd name="connsiteY10" fmla="*/ 10555 h 1242478"/>
                <a:gd name="connsiteX11" fmla="*/ 0 w 9157448"/>
                <a:gd name="connsiteY11" fmla="*/ 171919 h 1242478"/>
                <a:gd name="connsiteX12" fmla="*/ 6724 w 9157448"/>
                <a:gd name="connsiteY12" fmla="*/ 1167002 h 12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57448" h="1242478">
                  <a:moveTo>
                    <a:pt x="6724" y="1167002"/>
                  </a:moveTo>
                  <a:cubicBezTo>
                    <a:pt x="1532965" y="1333970"/>
                    <a:pt x="6107207" y="1171484"/>
                    <a:pt x="9157448" y="1173725"/>
                  </a:cubicBezTo>
                  <a:cubicBezTo>
                    <a:pt x="9155207" y="808413"/>
                    <a:pt x="9152965" y="443102"/>
                    <a:pt x="9150724" y="77790"/>
                  </a:cubicBezTo>
                  <a:cubicBezTo>
                    <a:pt x="8964706" y="-54439"/>
                    <a:pt x="8394327" y="376987"/>
                    <a:pt x="8041342" y="380349"/>
                  </a:cubicBezTo>
                  <a:cubicBezTo>
                    <a:pt x="7688357" y="383711"/>
                    <a:pt x="7411571" y="104683"/>
                    <a:pt x="7032812" y="97960"/>
                  </a:cubicBezTo>
                  <a:cubicBezTo>
                    <a:pt x="6654053" y="91237"/>
                    <a:pt x="6282018" y="344490"/>
                    <a:pt x="5768789" y="340008"/>
                  </a:cubicBezTo>
                  <a:cubicBezTo>
                    <a:pt x="5255560" y="335526"/>
                    <a:pt x="4364692" y="84513"/>
                    <a:pt x="3953436" y="71066"/>
                  </a:cubicBezTo>
                  <a:cubicBezTo>
                    <a:pt x="3542180" y="57619"/>
                    <a:pt x="3585882" y="252601"/>
                    <a:pt x="3301253" y="259325"/>
                  </a:cubicBezTo>
                  <a:cubicBezTo>
                    <a:pt x="3016624" y="266049"/>
                    <a:pt x="2580715" y="105805"/>
                    <a:pt x="2245659" y="111408"/>
                  </a:cubicBezTo>
                  <a:cubicBezTo>
                    <a:pt x="1910603" y="117011"/>
                    <a:pt x="1554256" y="309752"/>
                    <a:pt x="1290918" y="292943"/>
                  </a:cubicBezTo>
                  <a:cubicBezTo>
                    <a:pt x="1027580" y="276134"/>
                    <a:pt x="880783" y="30726"/>
                    <a:pt x="665630" y="10555"/>
                  </a:cubicBezTo>
                  <a:cubicBezTo>
                    <a:pt x="450477" y="-9616"/>
                    <a:pt x="109818" y="-20822"/>
                    <a:pt x="0" y="171919"/>
                  </a:cubicBezTo>
                  <a:cubicBezTo>
                    <a:pt x="2241" y="503613"/>
                    <a:pt x="4483" y="835308"/>
                    <a:pt x="6724" y="1167002"/>
                  </a:cubicBez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87624" y="4420011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sediment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5551" y="4416774"/>
              <a:ext cx="1613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cs-CZ" dirty="0" smtClean="0"/>
                <a:t>órová voda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56176" y="4423913"/>
              <a:ext cx="2987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DOM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 rot="15828209">
              <a:off x="3473262" y="2185886"/>
              <a:ext cx="167888" cy="1830628"/>
              <a:chOff x="2061541" y="3933056"/>
              <a:chExt cx="134195" cy="1018071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2061541" y="3943015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195736" y="3933056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rot="5400000">
              <a:off x="2980376" y="4264609"/>
              <a:ext cx="158911" cy="720080"/>
              <a:chOff x="2036825" y="3933056"/>
              <a:chExt cx="158911" cy="100811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2036825" y="3933056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2195736" y="3933056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5400000">
              <a:off x="5644673" y="4258084"/>
              <a:ext cx="158911" cy="720080"/>
              <a:chOff x="2036825" y="3933056"/>
              <a:chExt cx="158911" cy="100811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2036825" y="3933056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2195736" y="3933056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2623070" y="1232419"/>
              <a:ext cx="2041166" cy="965698"/>
              <a:chOff x="117432" y="2917306"/>
              <a:chExt cx="2041166" cy="965698"/>
            </a:xfrm>
          </p:grpSpPr>
          <p:sp>
            <p:nvSpPr>
              <p:cNvPr id="22" name="Freeform: Shape 21"/>
              <p:cNvSpPr/>
              <p:nvPr/>
            </p:nvSpPr>
            <p:spPr>
              <a:xfrm>
                <a:off x="117432" y="2917306"/>
                <a:ext cx="2041166" cy="965698"/>
              </a:xfrm>
              <a:custGeom>
                <a:avLst/>
                <a:gdLst>
                  <a:gd name="connsiteX0" fmla="*/ 73959 w 1398494"/>
                  <a:gd name="connsiteY0" fmla="*/ 6723 h 652182"/>
                  <a:gd name="connsiteX1" fmla="*/ 316006 w 1398494"/>
                  <a:gd name="connsiteY1" fmla="*/ 174811 h 652182"/>
                  <a:gd name="connsiteX2" fmla="*/ 598394 w 1398494"/>
                  <a:gd name="connsiteY2" fmla="*/ 33617 h 652182"/>
                  <a:gd name="connsiteX3" fmla="*/ 941294 w 1398494"/>
                  <a:gd name="connsiteY3" fmla="*/ 0 h 652182"/>
                  <a:gd name="connsiteX4" fmla="*/ 1196788 w 1398494"/>
                  <a:gd name="connsiteY4" fmla="*/ 87405 h 652182"/>
                  <a:gd name="connsiteX5" fmla="*/ 1398494 w 1398494"/>
                  <a:gd name="connsiteY5" fmla="*/ 309282 h 652182"/>
                  <a:gd name="connsiteX6" fmla="*/ 1109382 w 1398494"/>
                  <a:gd name="connsiteY6" fmla="*/ 396688 h 652182"/>
                  <a:gd name="connsiteX7" fmla="*/ 1337982 w 1398494"/>
                  <a:gd name="connsiteY7" fmla="*/ 537882 h 652182"/>
                  <a:gd name="connsiteX8" fmla="*/ 1102659 w 1398494"/>
                  <a:gd name="connsiteY8" fmla="*/ 611841 h 652182"/>
                  <a:gd name="connsiteX9" fmla="*/ 847165 w 1398494"/>
                  <a:gd name="connsiteY9" fmla="*/ 652182 h 652182"/>
                  <a:gd name="connsiteX10" fmla="*/ 517712 w 1398494"/>
                  <a:gd name="connsiteY10" fmla="*/ 558052 h 652182"/>
                  <a:gd name="connsiteX11" fmla="*/ 295835 w 1398494"/>
                  <a:gd name="connsiteY11" fmla="*/ 383241 h 652182"/>
                  <a:gd name="connsiteX12" fmla="*/ 0 w 1398494"/>
                  <a:gd name="connsiteY12" fmla="*/ 416858 h 652182"/>
                  <a:gd name="connsiteX13" fmla="*/ 154641 w 1398494"/>
                  <a:gd name="connsiteY13" fmla="*/ 255494 h 652182"/>
                  <a:gd name="connsiteX14" fmla="*/ 73959 w 1398494"/>
                  <a:gd name="connsiteY14" fmla="*/ 6723 h 652182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64508 w 1399547"/>
                  <a:gd name="connsiteY0" fmla="*/ 535 h 714851"/>
                  <a:gd name="connsiteX1" fmla="*/ 316006 w 1399547"/>
                  <a:gd name="connsiteY1" fmla="*/ 235859 h 714851"/>
                  <a:gd name="connsiteX2" fmla="*/ 598394 w 1399547"/>
                  <a:gd name="connsiteY2" fmla="*/ 94665 h 714851"/>
                  <a:gd name="connsiteX3" fmla="*/ 941294 w 1399547"/>
                  <a:gd name="connsiteY3" fmla="*/ 61048 h 714851"/>
                  <a:gd name="connsiteX4" fmla="*/ 1196788 w 1399547"/>
                  <a:gd name="connsiteY4" fmla="*/ 148453 h 714851"/>
                  <a:gd name="connsiteX5" fmla="*/ 1398494 w 1399547"/>
                  <a:gd name="connsiteY5" fmla="*/ 370330 h 714851"/>
                  <a:gd name="connsiteX6" fmla="*/ 1109382 w 1399547"/>
                  <a:gd name="connsiteY6" fmla="*/ 457736 h 714851"/>
                  <a:gd name="connsiteX7" fmla="*/ 1337982 w 1399547"/>
                  <a:gd name="connsiteY7" fmla="*/ 598930 h 714851"/>
                  <a:gd name="connsiteX8" fmla="*/ 1102659 w 1399547"/>
                  <a:gd name="connsiteY8" fmla="*/ 672889 h 714851"/>
                  <a:gd name="connsiteX9" fmla="*/ 847165 w 1399547"/>
                  <a:gd name="connsiteY9" fmla="*/ 713230 h 714851"/>
                  <a:gd name="connsiteX10" fmla="*/ 517712 w 1399547"/>
                  <a:gd name="connsiteY10" fmla="*/ 619100 h 714851"/>
                  <a:gd name="connsiteX11" fmla="*/ 295835 w 1399547"/>
                  <a:gd name="connsiteY11" fmla="*/ 444289 h 714851"/>
                  <a:gd name="connsiteX12" fmla="*/ 0 w 1399547"/>
                  <a:gd name="connsiteY12" fmla="*/ 477906 h 714851"/>
                  <a:gd name="connsiteX13" fmla="*/ 154641 w 1399547"/>
                  <a:gd name="connsiteY13" fmla="*/ 316542 h 714851"/>
                  <a:gd name="connsiteX14" fmla="*/ 64508 w 1399547"/>
                  <a:gd name="connsiteY14" fmla="*/ 535 h 714851"/>
                  <a:gd name="connsiteX0" fmla="*/ 31429 w 1366468"/>
                  <a:gd name="connsiteY0" fmla="*/ 535 h 714851"/>
                  <a:gd name="connsiteX1" fmla="*/ 282927 w 1366468"/>
                  <a:gd name="connsiteY1" fmla="*/ 235859 h 714851"/>
                  <a:gd name="connsiteX2" fmla="*/ 565315 w 1366468"/>
                  <a:gd name="connsiteY2" fmla="*/ 94665 h 714851"/>
                  <a:gd name="connsiteX3" fmla="*/ 908215 w 1366468"/>
                  <a:gd name="connsiteY3" fmla="*/ 61048 h 714851"/>
                  <a:gd name="connsiteX4" fmla="*/ 1163709 w 1366468"/>
                  <a:gd name="connsiteY4" fmla="*/ 148453 h 714851"/>
                  <a:gd name="connsiteX5" fmla="*/ 1365415 w 1366468"/>
                  <a:gd name="connsiteY5" fmla="*/ 370330 h 714851"/>
                  <a:gd name="connsiteX6" fmla="*/ 1076303 w 1366468"/>
                  <a:gd name="connsiteY6" fmla="*/ 457736 h 714851"/>
                  <a:gd name="connsiteX7" fmla="*/ 1304903 w 1366468"/>
                  <a:gd name="connsiteY7" fmla="*/ 598930 h 714851"/>
                  <a:gd name="connsiteX8" fmla="*/ 1069580 w 1366468"/>
                  <a:gd name="connsiteY8" fmla="*/ 672889 h 714851"/>
                  <a:gd name="connsiteX9" fmla="*/ 814086 w 1366468"/>
                  <a:gd name="connsiteY9" fmla="*/ 713230 h 714851"/>
                  <a:gd name="connsiteX10" fmla="*/ 484633 w 1366468"/>
                  <a:gd name="connsiteY10" fmla="*/ 619100 h 714851"/>
                  <a:gd name="connsiteX11" fmla="*/ 262756 w 1366468"/>
                  <a:gd name="connsiteY11" fmla="*/ 444289 h 714851"/>
                  <a:gd name="connsiteX12" fmla="*/ 0 w 1366468"/>
                  <a:gd name="connsiteY12" fmla="*/ 518247 h 714851"/>
                  <a:gd name="connsiteX13" fmla="*/ 121562 w 1366468"/>
                  <a:gd name="connsiteY13" fmla="*/ 316542 h 714851"/>
                  <a:gd name="connsiteX14" fmla="*/ 31429 w 1366468"/>
                  <a:gd name="connsiteY14" fmla="*/ 535 h 71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6468" h="714851">
                    <a:moveTo>
                      <a:pt x="31429" y="535"/>
                    </a:moveTo>
                    <a:cubicBezTo>
                      <a:pt x="58323" y="-12912"/>
                      <a:pt x="195521" y="231377"/>
                      <a:pt x="282927" y="235859"/>
                    </a:cubicBezTo>
                    <a:lnTo>
                      <a:pt x="565315" y="94665"/>
                    </a:lnTo>
                    <a:cubicBezTo>
                      <a:pt x="669530" y="65530"/>
                      <a:pt x="808483" y="52083"/>
                      <a:pt x="908215" y="61048"/>
                    </a:cubicBezTo>
                    <a:cubicBezTo>
                      <a:pt x="1007947" y="70013"/>
                      <a:pt x="1087509" y="96906"/>
                      <a:pt x="1163709" y="148453"/>
                    </a:cubicBezTo>
                    <a:cubicBezTo>
                      <a:pt x="1239909" y="200000"/>
                      <a:pt x="1379983" y="318783"/>
                      <a:pt x="1365415" y="370330"/>
                    </a:cubicBezTo>
                    <a:lnTo>
                      <a:pt x="1076303" y="457736"/>
                    </a:lnTo>
                    <a:lnTo>
                      <a:pt x="1304903" y="598930"/>
                    </a:lnTo>
                    <a:cubicBezTo>
                      <a:pt x="1303783" y="634789"/>
                      <a:pt x="1151383" y="653839"/>
                      <a:pt x="1069580" y="672889"/>
                    </a:cubicBezTo>
                    <a:cubicBezTo>
                      <a:pt x="987777" y="691939"/>
                      <a:pt x="911577" y="722195"/>
                      <a:pt x="814086" y="713230"/>
                    </a:cubicBezTo>
                    <a:cubicBezTo>
                      <a:pt x="716595" y="704265"/>
                      <a:pt x="576521" y="663923"/>
                      <a:pt x="484633" y="619100"/>
                    </a:cubicBezTo>
                    <a:cubicBezTo>
                      <a:pt x="392745" y="574277"/>
                      <a:pt x="349041" y="467821"/>
                      <a:pt x="262756" y="444289"/>
                    </a:cubicBezTo>
                    <a:cubicBezTo>
                      <a:pt x="176471" y="420757"/>
                      <a:pt x="23532" y="539538"/>
                      <a:pt x="0" y="518247"/>
                    </a:cubicBezTo>
                    <a:lnTo>
                      <a:pt x="121562" y="316542"/>
                    </a:lnTo>
                    <a:lnTo>
                      <a:pt x="31429" y="535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c 22"/>
              <p:cNvSpPr/>
              <p:nvPr/>
            </p:nvSpPr>
            <p:spPr>
              <a:xfrm flipH="1">
                <a:off x="1475656" y="3267865"/>
                <a:ext cx="288032" cy="360040"/>
              </a:xfrm>
              <a:prstGeom prst="arc">
                <a:avLst>
                  <a:gd name="adj1" fmla="val 16200000"/>
                  <a:gd name="adj2" fmla="val 5359936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799691" y="3284984"/>
                <a:ext cx="72000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776646">
              <a:off x="4974032" y="1743783"/>
              <a:ext cx="1105062" cy="479825"/>
              <a:chOff x="117432" y="2917306"/>
              <a:chExt cx="2041166" cy="965698"/>
            </a:xfrm>
          </p:grpSpPr>
          <p:sp>
            <p:nvSpPr>
              <p:cNvPr id="27" name="Freeform: Shape 26"/>
              <p:cNvSpPr/>
              <p:nvPr/>
            </p:nvSpPr>
            <p:spPr>
              <a:xfrm>
                <a:off x="117432" y="2917306"/>
                <a:ext cx="2041166" cy="965698"/>
              </a:xfrm>
              <a:custGeom>
                <a:avLst/>
                <a:gdLst>
                  <a:gd name="connsiteX0" fmla="*/ 73959 w 1398494"/>
                  <a:gd name="connsiteY0" fmla="*/ 6723 h 652182"/>
                  <a:gd name="connsiteX1" fmla="*/ 316006 w 1398494"/>
                  <a:gd name="connsiteY1" fmla="*/ 174811 h 652182"/>
                  <a:gd name="connsiteX2" fmla="*/ 598394 w 1398494"/>
                  <a:gd name="connsiteY2" fmla="*/ 33617 h 652182"/>
                  <a:gd name="connsiteX3" fmla="*/ 941294 w 1398494"/>
                  <a:gd name="connsiteY3" fmla="*/ 0 h 652182"/>
                  <a:gd name="connsiteX4" fmla="*/ 1196788 w 1398494"/>
                  <a:gd name="connsiteY4" fmla="*/ 87405 h 652182"/>
                  <a:gd name="connsiteX5" fmla="*/ 1398494 w 1398494"/>
                  <a:gd name="connsiteY5" fmla="*/ 309282 h 652182"/>
                  <a:gd name="connsiteX6" fmla="*/ 1109382 w 1398494"/>
                  <a:gd name="connsiteY6" fmla="*/ 396688 h 652182"/>
                  <a:gd name="connsiteX7" fmla="*/ 1337982 w 1398494"/>
                  <a:gd name="connsiteY7" fmla="*/ 537882 h 652182"/>
                  <a:gd name="connsiteX8" fmla="*/ 1102659 w 1398494"/>
                  <a:gd name="connsiteY8" fmla="*/ 611841 h 652182"/>
                  <a:gd name="connsiteX9" fmla="*/ 847165 w 1398494"/>
                  <a:gd name="connsiteY9" fmla="*/ 652182 h 652182"/>
                  <a:gd name="connsiteX10" fmla="*/ 517712 w 1398494"/>
                  <a:gd name="connsiteY10" fmla="*/ 558052 h 652182"/>
                  <a:gd name="connsiteX11" fmla="*/ 295835 w 1398494"/>
                  <a:gd name="connsiteY11" fmla="*/ 383241 h 652182"/>
                  <a:gd name="connsiteX12" fmla="*/ 0 w 1398494"/>
                  <a:gd name="connsiteY12" fmla="*/ 416858 h 652182"/>
                  <a:gd name="connsiteX13" fmla="*/ 154641 w 1398494"/>
                  <a:gd name="connsiteY13" fmla="*/ 255494 h 652182"/>
                  <a:gd name="connsiteX14" fmla="*/ 73959 w 1398494"/>
                  <a:gd name="connsiteY14" fmla="*/ 6723 h 652182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64508 w 1399547"/>
                  <a:gd name="connsiteY0" fmla="*/ 535 h 714851"/>
                  <a:gd name="connsiteX1" fmla="*/ 316006 w 1399547"/>
                  <a:gd name="connsiteY1" fmla="*/ 235859 h 714851"/>
                  <a:gd name="connsiteX2" fmla="*/ 598394 w 1399547"/>
                  <a:gd name="connsiteY2" fmla="*/ 94665 h 714851"/>
                  <a:gd name="connsiteX3" fmla="*/ 941294 w 1399547"/>
                  <a:gd name="connsiteY3" fmla="*/ 61048 h 714851"/>
                  <a:gd name="connsiteX4" fmla="*/ 1196788 w 1399547"/>
                  <a:gd name="connsiteY4" fmla="*/ 148453 h 714851"/>
                  <a:gd name="connsiteX5" fmla="*/ 1398494 w 1399547"/>
                  <a:gd name="connsiteY5" fmla="*/ 370330 h 714851"/>
                  <a:gd name="connsiteX6" fmla="*/ 1109382 w 1399547"/>
                  <a:gd name="connsiteY6" fmla="*/ 457736 h 714851"/>
                  <a:gd name="connsiteX7" fmla="*/ 1337982 w 1399547"/>
                  <a:gd name="connsiteY7" fmla="*/ 598930 h 714851"/>
                  <a:gd name="connsiteX8" fmla="*/ 1102659 w 1399547"/>
                  <a:gd name="connsiteY8" fmla="*/ 672889 h 714851"/>
                  <a:gd name="connsiteX9" fmla="*/ 847165 w 1399547"/>
                  <a:gd name="connsiteY9" fmla="*/ 713230 h 714851"/>
                  <a:gd name="connsiteX10" fmla="*/ 517712 w 1399547"/>
                  <a:gd name="connsiteY10" fmla="*/ 619100 h 714851"/>
                  <a:gd name="connsiteX11" fmla="*/ 295835 w 1399547"/>
                  <a:gd name="connsiteY11" fmla="*/ 444289 h 714851"/>
                  <a:gd name="connsiteX12" fmla="*/ 0 w 1399547"/>
                  <a:gd name="connsiteY12" fmla="*/ 477906 h 714851"/>
                  <a:gd name="connsiteX13" fmla="*/ 154641 w 1399547"/>
                  <a:gd name="connsiteY13" fmla="*/ 316542 h 714851"/>
                  <a:gd name="connsiteX14" fmla="*/ 64508 w 1399547"/>
                  <a:gd name="connsiteY14" fmla="*/ 535 h 714851"/>
                  <a:gd name="connsiteX0" fmla="*/ 31429 w 1366468"/>
                  <a:gd name="connsiteY0" fmla="*/ 535 h 714851"/>
                  <a:gd name="connsiteX1" fmla="*/ 282927 w 1366468"/>
                  <a:gd name="connsiteY1" fmla="*/ 235859 h 714851"/>
                  <a:gd name="connsiteX2" fmla="*/ 565315 w 1366468"/>
                  <a:gd name="connsiteY2" fmla="*/ 94665 h 714851"/>
                  <a:gd name="connsiteX3" fmla="*/ 908215 w 1366468"/>
                  <a:gd name="connsiteY3" fmla="*/ 61048 h 714851"/>
                  <a:gd name="connsiteX4" fmla="*/ 1163709 w 1366468"/>
                  <a:gd name="connsiteY4" fmla="*/ 148453 h 714851"/>
                  <a:gd name="connsiteX5" fmla="*/ 1365415 w 1366468"/>
                  <a:gd name="connsiteY5" fmla="*/ 370330 h 714851"/>
                  <a:gd name="connsiteX6" fmla="*/ 1076303 w 1366468"/>
                  <a:gd name="connsiteY6" fmla="*/ 457736 h 714851"/>
                  <a:gd name="connsiteX7" fmla="*/ 1304903 w 1366468"/>
                  <a:gd name="connsiteY7" fmla="*/ 598930 h 714851"/>
                  <a:gd name="connsiteX8" fmla="*/ 1069580 w 1366468"/>
                  <a:gd name="connsiteY8" fmla="*/ 672889 h 714851"/>
                  <a:gd name="connsiteX9" fmla="*/ 814086 w 1366468"/>
                  <a:gd name="connsiteY9" fmla="*/ 713230 h 714851"/>
                  <a:gd name="connsiteX10" fmla="*/ 484633 w 1366468"/>
                  <a:gd name="connsiteY10" fmla="*/ 619100 h 714851"/>
                  <a:gd name="connsiteX11" fmla="*/ 262756 w 1366468"/>
                  <a:gd name="connsiteY11" fmla="*/ 444289 h 714851"/>
                  <a:gd name="connsiteX12" fmla="*/ 0 w 1366468"/>
                  <a:gd name="connsiteY12" fmla="*/ 518247 h 714851"/>
                  <a:gd name="connsiteX13" fmla="*/ 121562 w 1366468"/>
                  <a:gd name="connsiteY13" fmla="*/ 316542 h 714851"/>
                  <a:gd name="connsiteX14" fmla="*/ 31429 w 1366468"/>
                  <a:gd name="connsiteY14" fmla="*/ 535 h 71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6468" h="714851">
                    <a:moveTo>
                      <a:pt x="31429" y="535"/>
                    </a:moveTo>
                    <a:cubicBezTo>
                      <a:pt x="58323" y="-12912"/>
                      <a:pt x="195521" y="231377"/>
                      <a:pt x="282927" y="235859"/>
                    </a:cubicBezTo>
                    <a:lnTo>
                      <a:pt x="565315" y="94665"/>
                    </a:lnTo>
                    <a:cubicBezTo>
                      <a:pt x="669530" y="65530"/>
                      <a:pt x="808483" y="52083"/>
                      <a:pt x="908215" y="61048"/>
                    </a:cubicBezTo>
                    <a:cubicBezTo>
                      <a:pt x="1007947" y="70013"/>
                      <a:pt x="1087509" y="96906"/>
                      <a:pt x="1163709" y="148453"/>
                    </a:cubicBezTo>
                    <a:cubicBezTo>
                      <a:pt x="1239909" y="200000"/>
                      <a:pt x="1379983" y="318783"/>
                      <a:pt x="1365415" y="370330"/>
                    </a:cubicBezTo>
                    <a:lnTo>
                      <a:pt x="1076303" y="457736"/>
                    </a:lnTo>
                    <a:lnTo>
                      <a:pt x="1304903" y="598930"/>
                    </a:lnTo>
                    <a:cubicBezTo>
                      <a:pt x="1303783" y="634789"/>
                      <a:pt x="1151383" y="653839"/>
                      <a:pt x="1069580" y="672889"/>
                    </a:cubicBezTo>
                    <a:cubicBezTo>
                      <a:pt x="987777" y="691939"/>
                      <a:pt x="911577" y="722195"/>
                      <a:pt x="814086" y="713230"/>
                    </a:cubicBezTo>
                    <a:cubicBezTo>
                      <a:pt x="716595" y="704265"/>
                      <a:pt x="576521" y="663923"/>
                      <a:pt x="484633" y="619100"/>
                    </a:cubicBezTo>
                    <a:cubicBezTo>
                      <a:pt x="392745" y="574277"/>
                      <a:pt x="349041" y="467821"/>
                      <a:pt x="262756" y="444289"/>
                    </a:cubicBezTo>
                    <a:cubicBezTo>
                      <a:pt x="176471" y="420757"/>
                      <a:pt x="23532" y="539538"/>
                      <a:pt x="0" y="518247"/>
                    </a:cubicBezTo>
                    <a:lnTo>
                      <a:pt x="121562" y="316542"/>
                    </a:lnTo>
                    <a:lnTo>
                      <a:pt x="31429" y="535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flipH="1">
                <a:off x="1475656" y="3267865"/>
                <a:ext cx="288032" cy="360040"/>
              </a:xfrm>
              <a:prstGeom prst="arc">
                <a:avLst>
                  <a:gd name="adj1" fmla="val 16200000"/>
                  <a:gd name="adj2" fmla="val 535993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799691" y="3284984"/>
                <a:ext cx="72000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H="1">
              <a:off x="4542708" y="1924750"/>
              <a:ext cx="388992" cy="348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11407" y="3283974"/>
              <a:ext cx="3209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Sorpce v rozpušťěné organické hmotě (DOM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7328" y="2762220"/>
              <a:ext cx="2703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dirty="0" smtClean="0">
                  <a:solidFill>
                    <a:srgbClr val="0070C0"/>
                  </a:solidFill>
                </a:rPr>
                <a:t>Volně rozpuštěné PBT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 rot="18475916">
              <a:off x="6444994" y="2924244"/>
              <a:ext cx="723835" cy="1330399"/>
              <a:chOff x="1369866" y="3899712"/>
              <a:chExt cx="742497" cy="821885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rot="3124084">
                <a:off x="1274190" y="4031523"/>
                <a:ext cx="785750" cy="594398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3124084" flipH="1" flipV="1">
                <a:off x="1399890" y="4006474"/>
                <a:ext cx="819236" cy="605711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 rot="19270172">
              <a:off x="4365014" y="1897119"/>
              <a:ext cx="158911" cy="1016821"/>
              <a:chOff x="2036825" y="3933056"/>
              <a:chExt cx="158911" cy="1008112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036825" y="3933056"/>
                <a:ext cx="0" cy="1008112"/>
              </a:xfrm>
              <a:prstGeom prst="straightConnector1">
                <a:avLst/>
              </a:prstGeom>
              <a:ln w="31750"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195736" y="3933056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7670614" y="639420"/>
              <a:ext cx="158911" cy="720080"/>
              <a:chOff x="2036825" y="3933056"/>
              <a:chExt cx="158911" cy="1008112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2036825" y="3933056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195736" y="3933056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7238837" y="3926547"/>
              <a:ext cx="848070" cy="696131"/>
              <a:chOff x="6198189" y="3317816"/>
              <a:chExt cx="848070" cy="696131"/>
            </a:xfrm>
          </p:grpSpPr>
          <p:sp>
            <p:nvSpPr>
              <p:cNvPr id="45" name="Freeform: Shape 44"/>
              <p:cNvSpPr/>
              <p:nvPr/>
            </p:nvSpPr>
            <p:spPr>
              <a:xfrm>
                <a:off x="6198189" y="3317816"/>
                <a:ext cx="848070" cy="696131"/>
              </a:xfrm>
              <a:custGeom>
                <a:avLst/>
                <a:gdLst>
                  <a:gd name="connsiteX0" fmla="*/ 759758 w 840441"/>
                  <a:gd name="connsiteY0" fmla="*/ 638735 h 692523"/>
                  <a:gd name="connsiteX1" fmla="*/ 705970 w 840441"/>
                  <a:gd name="connsiteY1" fmla="*/ 457200 h 692523"/>
                  <a:gd name="connsiteX2" fmla="*/ 450476 w 840441"/>
                  <a:gd name="connsiteY2" fmla="*/ 437029 h 692523"/>
                  <a:gd name="connsiteX3" fmla="*/ 376517 w 840441"/>
                  <a:gd name="connsiteY3" fmla="*/ 168088 h 692523"/>
                  <a:gd name="connsiteX4" fmla="*/ 168088 w 840441"/>
                  <a:gd name="connsiteY4" fmla="*/ 114300 h 692523"/>
                  <a:gd name="connsiteX5" fmla="*/ 114300 w 840441"/>
                  <a:gd name="connsiteY5" fmla="*/ 154641 h 692523"/>
                  <a:gd name="connsiteX6" fmla="*/ 6723 w 840441"/>
                  <a:gd name="connsiteY6" fmla="*/ 141194 h 692523"/>
                  <a:gd name="connsiteX7" fmla="*/ 0 w 840441"/>
                  <a:gd name="connsiteY7" fmla="*/ 67235 h 692523"/>
                  <a:gd name="connsiteX8" fmla="*/ 67235 w 840441"/>
                  <a:gd name="connsiteY8" fmla="*/ 0 h 692523"/>
                  <a:gd name="connsiteX9" fmla="*/ 181535 w 840441"/>
                  <a:gd name="connsiteY9" fmla="*/ 13447 h 692523"/>
                  <a:gd name="connsiteX10" fmla="*/ 396688 w 840441"/>
                  <a:gd name="connsiteY10" fmla="*/ 80682 h 692523"/>
                  <a:gd name="connsiteX11" fmla="*/ 524435 w 840441"/>
                  <a:gd name="connsiteY11" fmla="*/ 369794 h 692523"/>
                  <a:gd name="connsiteX12" fmla="*/ 719417 w 840441"/>
                  <a:gd name="connsiteY12" fmla="*/ 376517 h 692523"/>
                  <a:gd name="connsiteX13" fmla="*/ 833717 w 840441"/>
                  <a:gd name="connsiteY13" fmla="*/ 598394 h 692523"/>
                  <a:gd name="connsiteX14" fmla="*/ 840441 w 840441"/>
                  <a:gd name="connsiteY14" fmla="*/ 692523 h 692523"/>
                  <a:gd name="connsiteX15" fmla="*/ 759758 w 840441"/>
                  <a:gd name="connsiteY15" fmla="*/ 638735 h 692523"/>
                  <a:gd name="connsiteX0" fmla="*/ 759758 w 840441"/>
                  <a:gd name="connsiteY0" fmla="*/ 638735 h 692523"/>
                  <a:gd name="connsiteX1" fmla="*/ 705970 w 840441"/>
                  <a:gd name="connsiteY1" fmla="*/ 457200 h 692523"/>
                  <a:gd name="connsiteX2" fmla="*/ 575982 w 840441"/>
                  <a:gd name="connsiteY2" fmla="*/ 450476 h 692523"/>
                  <a:gd name="connsiteX3" fmla="*/ 450476 w 840441"/>
                  <a:gd name="connsiteY3" fmla="*/ 437029 h 692523"/>
                  <a:gd name="connsiteX4" fmla="*/ 376517 w 840441"/>
                  <a:gd name="connsiteY4" fmla="*/ 168088 h 692523"/>
                  <a:gd name="connsiteX5" fmla="*/ 168088 w 840441"/>
                  <a:gd name="connsiteY5" fmla="*/ 114300 h 692523"/>
                  <a:gd name="connsiteX6" fmla="*/ 114300 w 840441"/>
                  <a:gd name="connsiteY6" fmla="*/ 154641 h 692523"/>
                  <a:gd name="connsiteX7" fmla="*/ 6723 w 840441"/>
                  <a:gd name="connsiteY7" fmla="*/ 141194 h 692523"/>
                  <a:gd name="connsiteX8" fmla="*/ 0 w 840441"/>
                  <a:gd name="connsiteY8" fmla="*/ 67235 h 692523"/>
                  <a:gd name="connsiteX9" fmla="*/ 67235 w 840441"/>
                  <a:gd name="connsiteY9" fmla="*/ 0 h 692523"/>
                  <a:gd name="connsiteX10" fmla="*/ 181535 w 840441"/>
                  <a:gd name="connsiteY10" fmla="*/ 13447 h 692523"/>
                  <a:gd name="connsiteX11" fmla="*/ 396688 w 840441"/>
                  <a:gd name="connsiteY11" fmla="*/ 80682 h 692523"/>
                  <a:gd name="connsiteX12" fmla="*/ 524435 w 840441"/>
                  <a:gd name="connsiteY12" fmla="*/ 369794 h 692523"/>
                  <a:gd name="connsiteX13" fmla="*/ 719417 w 840441"/>
                  <a:gd name="connsiteY13" fmla="*/ 376517 h 692523"/>
                  <a:gd name="connsiteX14" fmla="*/ 833717 w 840441"/>
                  <a:gd name="connsiteY14" fmla="*/ 598394 h 692523"/>
                  <a:gd name="connsiteX15" fmla="*/ 840441 w 840441"/>
                  <a:gd name="connsiteY15" fmla="*/ 692523 h 692523"/>
                  <a:gd name="connsiteX16" fmla="*/ 759758 w 840441"/>
                  <a:gd name="connsiteY16" fmla="*/ 638735 h 692523"/>
                  <a:gd name="connsiteX0" fmla="*/ 759758 w 840441"/>
                  <a:gd name="connsiteY0" fmla="*/ 638735 h 692523"/>
                  <a:gd name="connsiteX1" fmla="*/ 705970 w 840441"/>
                  <a:gd name="connsiteY1" fmla="*/ 457200 h 692523"/>
                  <a:gd name="connsiteX2" fmla="*/ 575982 w 840441"/>
                  <a:gd name="connsiteY2" fmla="*/ 450476 h 692523"/>
                  <a:gd name="connsiteX3" fmla="*/ 450476 w 840441"/>
                  <a:gd name="connsiteY3" fmla="*/ 437029 h 692523"/>
                  <a:gd name="connsiteX4" fmla="*/ 376517 w 840441"/>
                  <a:gd name="connsiteY4" fmla="*/ 168088 h 692523"/>
                  <a:gd name="connsiteX5" fmla="*/ 168088 w 840441"/>
                  <a:gd name="connsiteY5" fmla="*/ 114300 h 692523"/>
                  <a:gd name="connsiteX6" fmla="*/ 114300 w 840441"/>
                  <a:gd name="connsiteY6" fmla="*/ 154641 h 692523"/>
                  <a:gd name="connsiteX7" fmla="*/ 6723 w 840441"/>
                  <a:gd name="connsiteY7" fmla="*/ 141194 h 692523"/>
                  <a:gd name="connsiteX8" fmla="*/ 0 w 840441"/>
                  <a:gd name="connsiteY8" fmla="*/ 67235 h 692523"/>
                  <a:gd name="connsiteX9" fmla="*/ 67235 w 840441"/>
                  <a:gd name="connsiteY9" fmla="*/ 0 h 692523"/>
                  <a:gd name="connsiteX10" fmla="*/ 181535 w 840441"/>
                  <a:gd name="connsiteY10" fmla="*/ 13447 h 692523"/>
                  <a:gd name="connsiteX11" fmla="*/ 396688 w 840441"/>
                  <a:gd name="connsiteY11" fmla="*/ 80682 h 692523"/>
                  <a:gd name="connsiteX12" fmla="*/ 524435 w 840441"/>
                  <a:gd name="connsiteY12" fmla="*/ 369794 h 692523"/>
                  <a:gd name="connsiteX13" fmla="*/ 719417 w 840441"/>
                  <a:gd name="connsiteY13" fmla="*/ 376517 h 692523"/>
                  <a:gd name="connsiteX14" fmla="*/ 833717 w 840441"/>
                  <a:gd name="connsiteY14" fmla="*/ 598394 h 692523"/>
                  <a:gd name="connsiteX15" fmla="*/ 840441 w 840441"/>
                  <a:gd name="connsiteY15" fmla="*/ 692523 h 692523"/>
                  <a:gd name="connsiteX16" fmla="*/ 759758 w 840441"/>
                  <a:gd name="connsiteY16" fmla="*/ 638735 h 692523"/>
                  <a:gd name="connsiteX0" fmla="*/ 759758 w 840441"/>
                  <a:gd name="connsiteY0" fmla="*/ 638735 h 692523"/>
                  <a:gd name="connsiteX1" fmla="*/ 705970 w 840441"/>
                  <a:gd name="connsiteY1" fmla="*/ 457200 h 692523"/>
                  <a:gd name="connsiteX2" fmla="*/ 575982 w 840441"/>
                  <a:gd name="connsiteY2" fmla="*/ 450476 h 692523"/>
                  <a:gd name="connsiteX3" fmla="*/ 450476 w 840441"/>
                  <a:gd name="connsiteY3" fmla="*/ 437029 h 692523"/>
                  <a:gd name="connsiteX4" fmla="*/ 376517 w 840441"/>
                  <a:gd name="connsiteY4" fmla="*/ 168088 h 692523"/>
                  <a:gd name="connsiteX5" fmla="*/ 168088 w 840441"/>
                  <a:gd name="connsiteY5" fmla="*/ 114300 h 692523"/>
                  <a:gd name="connsiteX6" fmla="*/ 114300 w 840441"/>
                  <a:gd name="connsiteY6" fmla="*/ 154641 h 692523"/>
                  <a:gd name="connsiteX7" fmla="*/ 6723 w 840441"/>
                  <a:gd name="connsiteY7" fmla="*/ 141194 h 692523"/>
                  <a:gd name="connsiteX8" fmla="*/ 0 w 840441"/>
                  <a:gd name="connsiteY8" fmla="*/ 67235 h 692523"/>
                  <a:gd name="connsiteX9" fmla="*/ 67235 w 840441"/>
                  <a:gd name="connsiteY9" fmla="*/ 0 h 692523"/>
                  <a:gd name="connsiteX10" fmla="*/ 181535 w 840441"/>
                  <a:gd name="connsiteY10" fmla="*/ 13447 h 692523"/>
                  <a:gd name="connsiteX11" fmla="*/ 396688 w 840441"/>
                  <a:gd name="connsiteY11" fmla="*/ 80682 h 692523"/>
                  <a:gd name="connsiteX12" fmla="*/ 524435 w 840441"/>
                  <a:gd name="connsiteY12" fmla="*/ 369794 h 692523"/>
                  <a:gd name="connsiteX13" fmla="*/ 719417 w 840441"/>
                  <a:gd name="connsiteY13" fmla="*/ 376517 h 692523"/>
                  <a:gd name="connsiteX14" fmla="*/ 833717 w 840441"/>
                  <a:gd name="connsiteY14" fmla="*/ 598394 h 692523"/>
                  <a:gd name="connsiteX15" fmla="*/ 840441 w 840441"/>
                  <a:gd name="connsiteY15" fmla="*/ 692523 h 692523"/>
                  <a:gd name="connsiteX16" fmla="*/ 759758 w 840441"/>
                  <a:gd name="connsiteY16" fmla="*/ 638735 h 692523"/>
                  <a:gd name="connsiteX0" fmla="*/ 759758 w 840441"/>
                  <a:gd name="connsiteY0" fmla="*/ 638735 h 692523"/>
                  <a:gd name="connsiteX1" fmla="*/ 705970 w 840441"/>
                  <a:gd name="connsiteY1" fmla="*/ 457200 h 692523"/>
                  <a:gd name="connsiteX2" fmla="*/ 575982 w 840441"/>
                  <a:gd name="connsiteY2" fmla="*/ 450476 h 692523"/>
                  <a:gd name="connsiteX3" fmla="*/ 450476 w 840441"/>
                  <a:gd name="connsiteY3" fmla="*/ 437029 h 692523"/>
                  <a:gd name="connsiteX4" fmla="*/ 376517 w 840441"/>
                  <a:gd name="connsiteY4" fmla="*/ 168088 h 692523"/>
                  <a:gd name="connsiteX5" fmla="*/ 168088 w 840441"/>
                  <a:gd name="connsiteY5" fmla="*/ 114300 h 692523"/>
                  <a:gd name="connsiteX6" fmla="*/ 114300 w 840441"/>
                  <a:gd name="connsiteY6" fmla="*/ 154641 h 692523"/>
                  <a:gd name="connsiteX7" fmla="*/ 6723 w 840441"/>
                  <a:gd name="connsiteY7" fmla="*/ 141194 h 692523"/>
                  <a:gd name="connsiteX8" fmla="*/ 0 w 840441"/>
                  <a:gd name="connsiteY8" fmla="*/ 67235 h 692523"/>
                  <a:gd name="connsiteX9" fmla="*/ 67235 w 840441"/>
                  <a:gd name="connsiteY9" fmla="*/ 0 h 692523"/>
                  <a:gd name="connsiteX10" fmla="*/ 181535 w 840441"/>
                  <a:gd name="connsiteY10" fmla="*/ 13447 h 692523"/>
                  <a:gd name="connsiteX11" fmla="*/ 396688 w 840441"/>
                  <a:gd name="connsiteY11" fmla="*/ 80682 h 692523"/>
                  <a:gd name="connsiteX12" fmla="*/ 524435 w 840441"/>
                  <a:gd name="connsiteY12" fmla="*/ 369794 h 692523"/>
                  <a:gd name="connsiteX13" fmla="*/ 719417 w 840441"/>
                  <a:gd name="connsiteY13" fmla="*/ 376517 h 692523"/>
                  <a:gd name="connsiteX14" fmla="*/ 833717 w 840441"/>
                  <a:gd name="connsiteY14" fmla="*/ 598394 h 692523"/>
                  <a:gd name="connsiteX15" fmla="*/ 840441 w 840441"/>
                  <a:gd name="connsiteY15" fmla="*/ 692523 h 692523"/>
                  <a:gd name="connsiteX16" fmla="*/ 759758 w 840441"/>
                  <a:gd name="connsiteY16" fmla="*/ 638735 h 692523"/>
                  <a:gd name="connsiteX0" fmla="*/ 759758 w 840441"/>
                  <a:gd name="connsiteY0" fmla="*/ 638735 h 692523"/>
                  <a:gd name="connsiteX1" fmla="*/ 705970 w 840441"/>
                  <a:gd name="connsiteY1" fmla="*/ 457200 h 692523"/>
                  <a:gd name="connsiteX2" fmla="*/ 575982 w 840441"/>
                  <a:gd name="connsiteY2" fmla="*/ 450476 h 692523"/>
                  <a:gd name="connsiteX3" fmla="*/ 450476 w 840441"/>
                  <a:gd name="connsiteY3" fmla="*/ 437029 h 692523"/>
                  <a:gd name="connsiteX4" fmla="*/ 376517 w 840441"/>
                  <a:gd name="connsiteY4" fmla="*/ 168088 h 692523"/>
                  <a:gd name="connsiteX5" fmla="*/ 168088 w 840441"/>
                  <a:gd name="connsiteY5" fmla="*/ 114300 h 692523"/>
                  <a:gd name="connsiteX6" fmla="*/ 114300 w 840441"/>
                  <a:gd name="connsiteY6" fmla="*/ 154641 h 692523"/>
                  <a:gd name="connsiteX7" fmla="*/ 6723 w 840441"/>
                  <a:gd name="connsiteY7" fmla="*/ 141194 h 692523"/>
                  <a:gd name="connsiteX8" fmla="*/ 0 w 840441"/>
                  <a:gd name="connsiteY8" fmla="*/ 67235 h 692523"/>
                  <a:gd name="connsiteX9" fmla="*/ 67235 w 840441"/>
                  <a:gd name="connsiteY9" fmla="*/ 0 h 692523"/>
                  <a:gd name="connsiteX10" fmla="*/ 181535 w 840441"/>
                  <a:gd name="connsiteY10" fmla="*/ 13447 h 692523"/>
                  <a:gd name="connsiteX11" fmla="*/ 396688 w 840441"/>
                  <a:gd name="connsiteY11" fmla="*/ 80682 h 692523"/>
                  <a:gd name="connsiteX12" fmla="*/ 524435 w 840441"/>
                  <a:gd name="connsiteY12" fmla="*/ 369794 h 692523"/>
                  <a:gd name="connsiteX13" fmla="*/ 719417 w 840441"/>
                  <a:gd name="connsiteY13" fmla="*/ 376517 h 692523"/>
                  <a:gd name="connsiteX14" fmla="*/ 833717 w 840441"/>
                  <a:gd name="connsiteY14" fmla="*/ 598394 h 692523"/>
                  <a:gd name="connsiteX15" fmla="*/ 840441 w 840441"/>
                  <a:gd name="connsiteY15" fmla="*/ 692523 h 692523"/>
                  <a:gd name="connsiteX16" fmla="*/ 759758 w 840441"/>
                  <a:gd name="connsiteY16" fmla="*/ 638735 h 692523"/>
                  <a:gd name="connsiteX0" fmla="*/ 759758 w 840441"/>
                  <a:gd name="connsiteY0" fmla="*/ 638735 h 692523"/>
                  <a:gd name="connsiteX1" fmla="*/ 705970 w 840441"/>
                  <a:gd name="connsiteY1" fmla="*/ 457200 h 692523"/>
                  <a:gd name="connsiteX2" fmla="*/ 575982 w 840441"/>
                  <a:gd name="connsiteY2" fmla="*/ 450476 h 692523"/>
                  <a:gd name="connsiteX3" fmla="*/ 450476 w 840441"/>
                  <a:gd name="connsiteY3" fmla="*/ 437029 h 692523"/>
                  <a:gd name="connsiteX4" fmla="*/ 376517 w 840441"/>
                  <a:gd name="connsiteY4" fmla="*/ 168088 h 692523"/>
                  <a:gd name="connsiteX5" fmla="*/ 168088 w 840441"/>
                  <a:gd name="connsiteY5" fmla="*/ 114300 h 692523"/>
                  <a:gd name="connsiteX6" fmla="*/ 114300 w 840441"/>
                  <a:gd name="connsiteY6" fmla="*/ 154641 h 692523"/>
                  <a:gd name="connsiteX7" fmla="*/ 6723 w 840441"/>
                  <a:gd name="connsiteY7" fmla="*/ 141194 h 692523"/>
                  <a:gd name="connsiteX8" fmla="*/ 0 w 840441"/>
                  <a:gd name="connsiteY8" fmla="*/ 67235 h 692523"/>
                  <a:gd name="connsiteX9" fmla="*/ 67235 w 840441"/>
                  <a:gd name="connsiteY9" fmla="*/ 0 h 692523"/>
                  <a:gd name="connsiteX10" fmla="*/ 181535 w 840441"/>
                  <a:gd name="connsiteY10" fmla="*/ 13447 h 692523"/>
                  <a:gd name="connsiteX11" fmla="*/ 396688 w 840441"/>
                  <a:gd name="connsiteY11" fmla="*/ 80682 h 692523"/>
                  <a:gd name="connsiteX12" fmla="*/ 524435 w 840441"/>
                  <a:gd name="connsiteY12" fmla="*/ 369794 h 692523"/>
                  <a:gd name="connsiteX13" fmla="*/ 719417 w 840441"/>
                  <a:gd name="connsiteY13" fmla="*/ 376517 h 692523"/>
                  <a:gd name="connsiteX14" fmla="*/ 833717 w 840441"/>
                  <a:gd name="connsiteY14" fmla="*/ 598394 h 692523"/>
                  <a:gd name="connsiteX15" fmla="*/ 840441 w 840441"/>
                  <a:gd name="connsiteY15" fmla="*/ 692523 h 692523"/>
                  <a:gd name="connsiteX16" fmla="*/ 759758 w 840441"/>
                  <a:gd name="connsiteY16" fmla="*/ 638735 h 692523"/>
                  <a:gd name="connsiteX0" fmla="*/ 759758 w 840441"/>
                  <a:gd name="connsiteY0" fmla="*/ 638735 h 692523"/>
                  <a:gd name="connsiteX1" fmla="*/ 705970 w 840441"/>
                  <a:gd name="connsiteY1" fmla="*/ 457200 h 692523"/>
                  <a:gd name="connsiteX2" fmla="*/ 575982 w 840441"/>
                  <a:gd name="connsiteY2" fmla="*/ 450476 h 692523"/>
                  <a:gd name="connsiteX3" fmla="*/ 450476 w 840441"/>
                  <a:gd name="connsiteY3" fmla="*/ 437029 h 692523"/>
                  <a:gd name="connsiteX4" fmla="*/ 376517 w 840441"/>
                  <a:gd name="connsiteY4" fmla="*/ 168088 h 692523"/>
                  <a:gd name="connsiteX5" fmla="*/ 168088 w 840441"/>
                  <a:gd name="connsiteY5" fmla="*/ 114300 h 692523"/>
                  <a:gd name="connsiteX6" fmla="*/ 114300 w 840441"/>
                  <a:gd name="connsiteY6" fmla="*/ 154641 h 692523"/>
                  <a:gd name="connsiteX7" fmla="*/ 6723 w 840441"/>
                  <a:gd name="connsiteY7" fmla="*/ 141194 h 692523"/>
                  <a:gd name="connsiteX8" fmla="*/ 0 w 840441"/>
                  <a:gd name="connsiteY8" fmla="*/ 67235 h 692523"/>
                  <a:gd name="connsiteX9" fmla="*/ 67235 w 840441"/>
                  <a:gd name="connsiteY9" fmla="*/ 0 h 692523"/>
                  <a:gd name="connsiteX10" fmla="*/ 181535 w 840441"/>
                  <a:gd name="connsiteY10" fmla="*/ 13447 h 692523"/>
                  <a:gd name="connsiteX11" fmla="*/ 396688 w 840441"/>
                  <a:gd name="connsiteY11" fmla="*/ 80682 h 692523"/>
                  <a:gd name="connsiteX12" fmla="*/ 524435 w 840441"/>
                  <a:gd name="connsiteY12" fmla="*/ 369794 h 692523"/>
                  <a:gd name="connsiteX13" fmla="*/ 719417 w 840441"/>
                  <a:gd name="connsiteY13" fmla="*/ 376517 h 692523"/>
                  <a:gd name="connsiteX14" fmla="*/ 833717 w 840441"/>
                  <a:gd name="connsiteY14" fmla="*/ 598394 h 692523"/>
                  <a:gd name="connsiteX15" fmla="*/ 840441 w 840441"/>
                  <a:gd name="connsiteY15" fmla="*/ 692523 h 692523"/>
                  <a:gd name="connsiteX16" fmla="*/ 759758 w 840441"/>
                  <a:gd name="connsiteY16" fmla="*/ 638735 h 692523"/>
                  <a:gd name="connsiteX0" fmla="*/ 767387 w 848070"/>
                  <a:gd name="connsiteY0" fmla="*/ 638735 h 692523"/>
                  <a:gd name="connsiteX1" fmla="*/ 713599 w 848070"/>
                  <a:gd name="connsiteY1" fmla="*/ 457200 h 692523"/>
                  <a:gd name="connsiteX2" fmla="*/ 583611 w 848070"/>
                  <a:gd name="connsiteY2" fmla="*/ 450476 h 692523"/>
                  <a:gd name="connsiteX3" fmla="*/ 458105 w 848070"/>
                  <a:gd name="connsiteY3" fmla="*/ 437029 h 692523"/>
                  <a:gd name="connsiteX4" fmla="*/ 384146 w 848070"/>
                  <a:gd name="connsiteY4" fmla="*/ 168088 h 692523"/>
                  <a:gd name="connsiteX5" fmla="*/ 175717 w 848070"/>
                  <a:gd name="connsiteY5" fmla="*/ 114300 h 692523"/>
                  <a:gd name="connsiteX6" fmla="*/ 121929 w 848070"/>
                  <a:gd name="connsiteY6" fmla="*/ 154641 h 692523"/>
                  <a:gd name="connsiteX7" fmla="*/ 14352 w 848070"/>
                  <a:gd name="connsiteY7" fmla="*/ 141194 h 692523"/>
                  <a:gd name="connsiteX8" fmla="*/ 7629 w 848070"/>
                  <a:gd name="connsiteY8" fmla="*/ 67235 h 692523"/>
                  <a:gd name="connsiteX9" fmla="*/ 74864 w 848070"/>
                  <a:gd name="connsiteY9" fmla="*/ 0 h 692523"/>
                  <a:gd name="connsiteX10" fmla="*/ 189164 w 848070"/>
                  <a:gd name="connsiteY10" fmla="*/ 13447 h 692523"/>
                  <a:gd name="connsiteX11" fmla="*/ 404317 w 848070"/>
                  <a:gd name="connsiteY11" fmla="*/ 80682 h 692523"/>
                  <a:gd name="connsiteX12" fmla="*/ 532064 w 848070"/>
                  <a:gd name="connsiteY12" fmla="*/ 369794 h 692523"/>
                  <a:gd name="connsiteX13" fmla="*/ 727046 w 848070"/>
                  <a:gd name="connsiteY13" fmla="*/ 376517 h 692523"/>
                  <a:gd name="connsiteX14" fmla="*/ 841346 w 848070"/>
                  <a:gd name="connsiteY14" fmla="*/ 598394 h 692523"/>
                  <a:gd name="connsiteX15" fmla="*/ 848070 w 848070"/>
                  <a:gd name="connsiteY15" fmla="*/ 692523 h 692523"/>
                  <a:gd name="connsiteX16" fmla="*/ 767387 w 848070"/>
                  <a:gd name="connsiteY16" fmla="*/ 638735 h 692523"/>
                  <a:gd name="connsiteX0" fmla="*/ 767387 w 848070"/>
                  <a:gd name="connsiteY0" fmla="*/ 638735 h 692523"/>
                  <a:gd name="connsiteX1" fmla="*/ 713599 w 848070"/>
                  <a:gd name="connsiteY1" fmla="*/ 457200 h 692523"/>
                  <a:gd name="connsiteX2" fmla="*/ 583611 w 848070"/>
                  <a:gd name="connsiteY2" fmla="*/ 450476 h 692523"/>
                  <a:gd name="connsiteX3" fmla="*/ 458105 w 848070"/>
                  <a:gd name="connsiteY3" fmla="*/ 437029 h 692523"/>
                  <a:gd name="connsiteX4" fmla="*/ 384146 w 848070"/>
                  <a:gd name="connsiteY4" fmla="*/ 168088 h 692523"/>
                  <a:gd name="connsiteX5" fmla="*/ 175717 w 848070"/>
                  <a:gd name="connsiteY5" fmla="*/ 114300 h 692523"/>
                  <a:gd name="connsiteX6" fmla="*/ 121929 w 848070"/>
                  <a:gd name="connsiteY6" fmla="*/ 154641 h 692523"/>
                  <a:gd name="connsiteX7" fmla="*/ 14352 w 848070"/>
                  <a:gd name="connsiteY7" fmla="*/ 141194 h 692523"/>
                  <a:gd name="connsiteX8" fmla="*/ 7629 w 848070"/>
                  <a:gd name="connsiteY8" fmla="*/ 67235 h 692523"/>
                  <a:gd name="connsiteX9" fmla="*/ 74864 w 848070"/>
                  <a:gd name="connsiteY9" fmla="*/ 0 h 692523"/>
                  <a:gd name="connsiteX10" fmla="*/ 189164 w 848070"/>
                  <a:gd name="connsiteY10" fmla="*/ 13447 h 692523"/>
                  <a:gd name="connsiteX11" fmla="*/ 404317 w 848070"/>
                  <a:gd name="connsiteY11" fmla="*/ 80682 h 692523"/>
                  <a:gd name="connsiteX12" fmla="*/ 532064 w 848070"/>
                  <a:gd name="connsiteY12" fmla="*/ 369794 h 692523"/>
                  <a:gd name="connsiteX13" fmla="*/ 727046 w 848070"/>
                  <a:gd name="connsiteY13" fmla="*/ 376517 h 692523"/>
                  <a:gd name="connsiteX14" fmla="*/ 841346 w 848070"/>
                  <a:gd name="connsiteY14" fmla="*/ 598394 h 692523"/>
                  <a:gd name="connsiteX15" fmla="*/ 848070 w 848070"/>
                  <a:gd name="connsiteY15" fmla="*/ 692523 h 692523"/>
                  <a:gd name="connsiteX16" fmla="*/ 767387 w 848070"/>
                  <a:gd name="connsiteY16" fmla="*/ 638735 h 692523"/>
                  <a:gd name="connsiteX0" fmla="*/ 767387 w 848070"/>
                  <a:gd name="connsiteY0" fmla="*/ 642343 h 696131"/>
                  <a:gd name="connsiteX1" fmla="*/ 713599 w 848070"/>
                  <a:gd name="connsiteY1" fmla="*/ 460808 h 696131"/>
                  <a:gd name="connsiteX2" fmla="*/ 583611 w 848070"/>
                  <a:gd name="connsiteY2" fmla="*/ 454084 h 696131"/>
                  <a:gd name="connsiteX3" fmla="*/ 458105 w 848070"/>
                  <a:gd name="connsiteY3" fmla="*/ 440637 h 696131"/>
                  <a:gd name="connsiteX4" fmla="*/ 384146 w 848070"/>
                  <a:gd name="connsiteY4" fmla="*/ 171696 h 696131"/>
                  <a:gd name="connsiteX5" fmla="*/ 175717 w 848070"/>
                  <a:gd name="connsiteY5" fmla="*/ 117908 h 696131"/>
                  <a:gd name="connsiteX6" fmla="*/ 121929 w 848070"/>
                  <a:gd name="connsiteY6" fmla="*/ 158249 h 696131"/>
                  <a:gd name="connsiteX7" fmla="*/ 14352 w 848070"/>
                  <a:gd name="connsiteY7" fmla="*/ 144802 h 696131"/>
                  <a:gd name="connsiteX8" fmla="*/ 7629 w 848070"/>
                  <a:gd name="connsiteY8" fmla="*/ 70843 h 696131"/>
                  <a:gd name="connsiteX9" fmla="*/ 74864 w 848070"/>
                  <a:gd name="connsiteY9" fmla="*/ 3608 h 696131"/>
                  <a:gd name="connsiteX10" fmla="*/ 189164 w 848070"/>
                  <a:gd name="connsiteY10" fmla="*/ 17055 h 696131"/>
                  <a:gd name="connsiteX11" fmla="*/ 404317 w 848070"/>
                  <a:gd name="connsiteY11" fmla="*/ 84290 h 696131"/>
                  <a:gd name="connsiteX12" fmla="*/ 532064 w 848070"/>
                  <a:gd name="connsiteY12" fmla="*/ 373402 h 696131"/>
                  <a:gd name="connsiteX13" fmla="*/ 727046 w 848070"/>
                  <a:gd name="connsiteY13" fmla="*/ 380125 h 696131"/>
                  <a:gd name="connsiteX14" fmla="*/ 841346 w 848070"/>
                  <a:gd name="connsiteY14" fmla="*/ 602002 h 696131"/>
                  <a:gd name="connsiteX15" fmla="*/ 848070 w 848070"/>
                  <a:gd name="connsiteY15" fmla="*/ 696131 h 696131"/>
                  <a:gd name="connsiteX16" fmla="*/ 767387 w 848070"/>
                  <a:gd name="connsiteY16" fmla="*/ 642343 h 696131"/>
                  <a:gd name="connsiteX0" fmla="*/ 767387 w 848070"/>
                  <a:gd name="connsiteY0" fmla="*/ 642343 h 696131"/>
                  <a:gd name="connsiteX1" fmla="*/ 713599 w 848070"/>
                  <a:gd name="connsiteY1" fmla="*/ 460808 h 696131"/>
                  <a:gd name="connsiteX2" fmla="*/ 583611 w 848070"/>
                  <a:gd name="connsiteY2" fmla="*/ 454084 h 696131"/>
                  <a:gd name="connsiteX3" fmla="*/ 458105 w 848070"/>
                  <a:gd name="connsiteY3" fmla="*/ 440637 h 696131"/>
                  <a:gd name="connsiteX4" fmla="*/ 384146 w 848070"/>
                  <a:gd name="connsiteY4" fmla="*/ 171696 h 696131"/>
                  <a:gd name="connsiteX5" fmla="*/ 175717 w 848070"/>
                  <a:gd name="connsiteY5" fmla="*/ 117908 h 696131"/>
                  <a:gd name="connsiteX6" fmla="*/ 121929 w 848070"/>
                  <a:gd name="connsiteY6" fmla="*/ 158249 h 696131"/>
                  <a:gd name="connsiteX7" fmla="*/ 14352 w 848070"/>
                  <a:gd name="connsiteY7" fmla="*/ 144802 h 696131"/>
                  <a:gd name="connsiteX8" fmla="*/ 7629 w 848070"/>
                  <a:gd name="connsiteY8" fmla="*/ 70843 h 696131"/>
                  <a:gd name="connsiteX9" fmla="*/ 74864 w 848070"/>
                  <a:gd name="connsiteY9" fmla="*/ 3608 h 696131"/>
                  <a:gd name="connsiteX10" fmla="*/ 189164 w 848070"/>
                  <a:gd name="connsiteY10" fmla="*/ 17055 h 696131"/>
                  <a:gd name="connsiteX11" fmla="*/ 404317 w 848070"/>
                  <a:gd name="connsiteY11" fmla="*/ 84290 h 696131"/>
                  <a:gd name="connsiteX12" fmla="*/ 532064 w 848070"/>
                  <a:gd name="connsiteY12" fmla="*/ 373402 h 696131"/>
                  <a:gd name="connsiteX13" fmla="*/ 727046 w 848070"/>
                  <a:gd name="connsiteY13" fmla="*/ 380125 h 696131"/>
                  <a:gd name="connsiteX14" fmla="*/ 841346 w 848070"/>
                  <a:gd name="connsiteY14" fmla="*/ 602002 h 696131"/>
                  <a:gd name="connsiteX15" fmla="*/ 848070 w 848070"/>
                  <a:gd name="connsiteY15" fmla="*/ 696131 h 696131"/>
                  <a:gd name="connsiteX16" fmla="*/ 767387 w 848070"/>
                  <a:gd name="connsiteY16" fmla="*/ 642343 h 696131"/>
                  <a:gd name="connsiteX0" fmla="*/ 767387 w 848070"/>
                  <a:gd name="connsiteY0" fmla="*/ 642343 h 696131"/>
                  <a:gd name="connsiteX1" fmla="*/ 713599 w 848070"/>
                  <a:gd name="connsiteY1" fmla="*/ 460808 h 696131"/>
                  <a:gd name="connsiteX2" fmla="*/ 583611 w 848070"/>
                  <a:gd name="connsiteY2" fmla="*/ 454084 h 696131"/>
                  <a:gd name="connsiteX3" fmla="*/ 458105 w 848070"/>
                  <a:gd name="connsiteY3" fmla="*/ 440637 h 696131"/>
                  <a:gd name="connsiteX4" fmla="*/ 384146 w 848070"/>
                  <a:gd name="connsiteY4" fmla="*/ 171696 h 696131"/>
                  <a:gd name="connsiteX5" fmla="*/ 175717 w 848070"/>
                  <a:gd name="connsiteY5" fmla="*/ 117908 h 696131"/>
                  <a:gd name="connsiteX6" fmla="*/ 121929 w 848070"/>
                  <a:gd name="connsiteY6" fmla="*/ 158249 h 696131"/>
                  <a:gd name="connsiteX7" fmla="*/ 14352 w 848070"/>
                  <a:gd name="connsiteY7" fmla="*/ 144802 h 696131"/>
                  <a:gd name="connsiteX8" fmla="*/ 7629 w 848070"/>
                  <a:gd name="connsiteY8" fmla="*/ 70843 h 696131"/>
                  <a:gd name="connsiteX9" fmla="*/ 74864 w 848070"/>
                  <a:gd name="connsiteY9" fmla="*/ 3608 h 696131"/>
                  <a:gd name="connsiteX10" fmla="*/ 189164 w 848070"/>
                  <a:gd name="connsiteY10" fmla="*/ 17055 h 696131"/>
                  <a:gd name="connsiteX11" fmla="*/ 404317 w 848070"/>
                  <a:gd name="connsiteY11" fmla="*/ 84290 h 696131"/>
                  <a:gd name="connsiteX12" fmla="*/ 532064 w 848070"/>
                  <a:gd name="connsiteY12" fmla="*/ 373402 h 696131"/>
                  <a:gd name="connsiteX13" fmla="*/ 727046 w 848070"/>
                  <a:gd name="connsiteY13" fmla="*/ 380125 h 696131"/>
                  <a:gd name="connsiteX14" fmla="*/ 841346 w 848070"/>
                  <a:gd name="connsiteY14" fmla="*/ 602002 h 696131"/>
                  <a:gd name="connsiteX15" fmla="*/ 848070 w 848070"/>
                  <a:gd name="connsiteY15" fmla="*/ 696131 h 696131"/>
                  <a:gd name="connsiteX16" fmla="*/ 767387 w 848070"/>
                  <a:gd name="connsiteY16" fmla="*/ 642343 h 696131"/>
                  <a:gd name="connsiteX0" fmla="*/ 767387 w 848070"/>
                  <a:gd name="connsiteY0" fmla="*/ 642343 h 696131"/>
                  <a:gd name="connsiteX1" fmla="*/ 713599 w 848070"/>
                  <a:gd name="connsiteY1" fmla="*/ 460808 h 696131"/>
                  <a:gd name="connsiteX2" fmla="*/ 583611 w 848070"/>
                  <a:gd name="connsiteY2" fmla="*/ 454084 h 696131"/>
                  <a:gd name="connsiteX3" fmla="*/ 458105 w 848070"/>
                  <a:gd name="connsiteY3" fmla="*/ 440637 h 696131"/>
                  <a:gd name="connsiteX4" fmla="*/ 384146 w 848070"/>
                  <a:gd name="connsiteY4" fmla="*/ 171696 h 696131"/>
                  <a:gd name="connsiteX5" fmla="*/ 175717 w 848070"/>
                  <a:gd name="connsiteY5" fmla="*/ 117908 h 696131"/>
                  <a:gd name="connsiteX6" fmla="*/ 121929 w 848070"/>
                  <a:gd name="connsiteY6" fmla="*/ 158249 h 696131"/>
                  <a:gd name="connsiteX7" fmla="*/ 14352 w 848070"/>
                  <a:gd name="connsiteY7" fmla="*/ 144802 h 696131"/>
                  <a:gd name="connsiteX8" fmla="*/ 7629 w 848070"/>
                  <a:gd name="connsiteY8" fmla="*/ 70843 h 696131"/>
                  <a:gd name="connsiteX9" fmla="*/ 74864 w 848070"/>
                  <a:gd name="connsiteY9" fmla="*/ 3608 h 696131"/>
                  <a:gd name="connsiteX10" fmla="*/ 189164 w 848070"/>
                  <a:gd name="connsiteY10" fmla="*/ 17055 h 696131"/>
                  <a:gd name="connsiteX11" fmla="*/ 404317 w 848070"/>
                  <a:gd name="connsiteY11" fmla="*/ 84290 h 696131"/>
                  <a:gd name="connsiteX12" fmla="*/ 532064 w 848070"/>
                  <a:gd name="connsiteY12" fmla="*/ 373402 h 696131"/>
                  <a:gd name="connsiteX13" fmla="*/ 727046 w 848070"/>
                  <a:gd name="connsiteY13" fmla="*/ 380125 h 696131"/>
                  <a:gd name="connsiteX14" fmla="*/ 841346 w 848070"/>
                  <a:gd name="connsiteY14" fmla="*/ 602002 h 696131"/>
                  <a:gd name="connsiteX15" fmla="*/ 848070 w 848070"/>
                  <a:gd name="connsiteY15" fmla="*/ 696131 h 696131"/>
                  <a:gd name="connsiteX16" fmla="*/ 767387 w 848070"/>
                  <a:gd name="connsiteY16" fmla="*/ 642343 h 696131"/>
                  <a:gd name="connsiteX0" fmla="*/ 767387 w 848070"/>
                  <a:gd name="connsiteY0" fmla="*/ 642343 h 696131"/>
                  <a:gd name="connsiteX1" fmla="*/ 713599 w 848070"/>
                  <a:gd name="connsiteY1" fmla="*/ 460808 h 696131"/>
                  <a:gd name="connsiteX2" fmla="*/ 583611 w 848070"/>
                  <a:gd name="connsiteY2" fmla="*/ 454084 h 696131"/>
                  <a:gd name="connsiteX3" fmla="*/ 458105 w 848070"/>
                  <a:gd name="connsiteY3" fmla="*/ 440637 h 696131"/>
                  <a:gd name="connsiteX4" fmla="*/ 384146 w 848070"/>
                  <a:gd name="connsiteY4" fmla="*/ 171696 h 696131"/>
                  <a:gd name="connsiteX5" fmla="*/ 175717 w 848070"/>
                  <a:gd name="connsiteY5" fmla="*/ 117908 h 696131"/>
                  <a:gd name="connsiteX6" fmla="*/ 121929 w 848070"/>
                  <a:gd name="connsiteY6" fmla="*/ 158249 h 696131"/>
                  <a:gd name="connsiteX7" fmla="*/ 14352 w 848070"/>
                  <a:gd name="connsiteY7" fmla="*/ 144802 h 696131"/>
                  <a:gd name="connsiteX8" fmla="*/ 7629 w 848070"/>
                  <a:gd name="connsiteY8" fmla="*/ 70843 h 696131"/>
                  <a:gd name="connsiteX9" fmla="*/ 74864 w 848070"/>
                  <a:gd name="connsiteY9" fmla="*/ 3608 h 696131"/>
                  <a:gd name="connsiteX10" fmla="*/ 189164 w 848070"/>
                  <a:gd name="connsiteY10" fmla="*/ 17055 h 696131"/>
                  <a:gd name="connsiteX11" fmla="*/ 404317 w 848070"/>
                  <a:gd name="connsiteY11" fmla="*/ 84290 h 696131"/>
                  <a:gd name="connsiteX12" fmla="*/ 532064 w 848070"/>
                  <a:gd name="connsiteY12" fmla="*/ 373402 h 696131"/>
                  <a:gd name="connsiteX13" fmla="*/ 727046 w 848070"/>
                  <a:gd name="connsiteY13" fmla="*/ 380125 h 696131"/>
                  <a:gd name="connsiteX14" fmla="*/ 841346 w 848070"/>
                  <a:gd name="connsiteY14" fmla="*/ 602002 h 696131"/>
                  <a:gd name="connsiteX15" fmla="*/ 848070 w 848070"/>
                  <a:gd name="connsiteY15" fmla="*/ 696131 h 696131"/>
                  <a:gd name="connsiteX16" fmla="*/ 767387 w 848070"/>
                  <a:gd name="connsiteY16" fmla="*/ 642343 h 69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8070" h="696131">
                    <a:moveTo>
                      <a:pt x="767387" y="642343"/>
                    </a:moveTo>
                    <a:lnTo>
                      <a:pt x="713599" y="460808"/>
                    </a:lnTo>
                    <a:cubicBezTo>
                      <a:pt x="682970" y="429432"/>
                      <a:pt x="626193" y="457446"/>
                      <a:pt x="583611" y="454084"/>
                    </a:cubicBezTo>
                    <a:cubicBezTo>
                      <a:pt x="541029" y="450722"/>
                      <a:pt x="491349" y="487702"/>
                      <a:pt x="458105" y="440637"/>
                    </a:cubicBezTo>
                    <a:cubicBezTo>
                      <a:pt x="424861" y="393572"/>
                      <a:pt x="431211" y="225484"/>
                      <a:pt x="384146" y="171696"/>
                    </a:cubicBezTo>
                    <a:cubicBezTo>
                      <a:pt x="337081" y="117908"/>
                      <a:pt x="219420" y="120149"/>
                      <a:pt x="175717" y="117908"/>
                    </a:cubicBezTo>
                    <a:lnTo>
                      <a:pt x="121929" y="158249"/>
                    </a:lnTo>
                    <a:cubicBezTo>
                      <a:pt x="95035" y="162731"/>
                      <a:pt x="33402" y="159370"/>
                      <a:pt x="14352" y="144802"/>
                    </a:cubicBezTo>
                    <a:cubicBezTo>
                      <a:pt x="-4698" y="130234"/>
                      <a:pt x="-2456" y="94375"/>
                      <a:pt x="7629" y="70843"/>
                    </a:cubicBezTo>
                    <a:cubicBezTo>
                      <a:pt x="17714" y="47311"/>
                      <a:pt x="44608" y="12573"/>
                      <a:pt x="74864" y="3608"/>
                    </a:cubicBezTo>
                    <a:cubicBezTo>
                      <a:pt x="105120" y="-5357"/>
                      <a:pt x="134255" y="3608"/>
                      <a:pt x="189164" y="17055"/>
                    </a:cubicBezTo>
                    <a:cubicBezTo>
                      <a:pt x="244073" y="30502"/>
                      <a:pt x="347167" y="24899"/>
                      <a:pt x="404317" y="84290"/>
                    </a:cubicBezTo>
                    <a:cubicBezTo>
                      <a:pt x="461467" y="143681"/>
                      <a:pt x="478276" y="324096"/>
                      <a:pt x="532064" y="373402"/>
                    </a:cubicBezTo>
                    <a:cubicBezTo>
                      <a:pt x="585852" y="422708"/>
                      <a:pt x="675499" y="342025"/>
                      <a:pt x="727046" y="380125"/>
                    </a:cubicBezTo>
                    <a:cubicBezTo>
                      <a:pt x="778593" y="418225"/>
                      <a:pt x="821175" y="549334"/>
                      <a:pt x="841346" y="602002"/>
                    </a:cubicBezTo>
                    <a:lnTo>
                      <a:pt x="848070" y="696131"/>
                    </a:lnTo>
                    <a:lnTo>
                      <a:pt x="767387" y="64234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300192" y="3351352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220000" flipH="1" flipV="1">
                <a:off x="6227931" y="3403129"/>
                <a:ext cx="40012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631084" y="2162689"/>
              <a:ext cx="500977" cy="291869"/>
              <a:chOff x="117432" y="2917306"/>
              <a:chExt cx="2041166" cy="965698"/>
            </a:xfrm>
          </p:grpSpPr>
          <p:sp>
            <p:nvSpPr>
              <p:cNvPr id="53" name="Freeform: Shape 52"/>
              <p:cNvSpPr/>
              <p:nvPr/>
            </p:nvSpPr>
            <p:spPr>
              <a:xfrm>
                <a:off x="117432" y="2917306"/>
                <a:ext cx="2041166" cy="965698"/>
              </a:xfrm>
              <a:custGeom>
                <a:avLst/>
                <a:gdLst>
                  <a:gd name="connsiteX0" fmla="*/ 73959 w 1398494"/>
                  <a:gd name="connsiteY0" fmla="*/ 6723 h 652182"/>
                  <a:gd name="connsiteX1" fmla="*/ 316006 w 1398494"/>
                  <a:gd name="connsiteY1" fmla="*/ 174811 h 652182"/>
                  <a:gd name="connsiteX2" fmla="*/ 598394 w 1398494"/>
                  <a:gd name="connsiteY2" fmla="*/ 33617 h 652182"/>
                  <a:gd name="connsiteX3" fmla="*/ 941294 w 1398494"/>
                  <a:gd name="connsiteY3" fmla="*/ 0 h 652182"/>
                  <a:gd name="connsiteX4" fmla="*/ 1196788 w 1398494"/>
                  <a:gd name="connsiteY4" fmla="*/ 87405 h 652182"/>
                  <a:gd name="connsiteX5" fmla="*/ 1398494 w 1398494"/>
                  <a:gd name="connsiteY5" fmla="*/ 309282 h 652182"/>
                  <a:gd name="connsiteX6" fmla="*/ 1109382 w 1398494"/>
                  <a:gd name="connsiteY6" fmla="*/ 396688 h 652182"/>
                  <a:gd name="connsiteX7" fmla="*/ 1337982 w 1398494"/>
                  <a:gd name="connsiteY7" fmla="*/ 537882 h 652182"/>
                  <a:gd name="connsiteX8" fmla="*/ 1102659 w 1398494"/>
                  <a:gd name="connsiteY8" fmla="*/ 611841 h 652182"/>
                  <a:gd name="connsiteX9" fmla="*/ 847165 w 1398494"/>
                  <a:gd name="connsiteY9" fmla="*/ 652182 h 652182"/>
                  <a:gd name="connsiteX10" fmla="*/ 517712 w 1398494"/>
                  <a:gd name="connsiteY10" fmla="*/ 558052 h 652182"/>
                  <a:gd name="connsiteX11" fmla="*/ 295835 w 1398494"/>
                  <a:gd name="connsiteY11" fmla="*/ 383241 h 652182"/>
                  <a:gd name="connsiteX12" fmla="*/ 0 w 1398494"/>
                  <a:gd name="connsiteY12" fmla="*/ 416858 h 652182"/>
                  <a:gd name="connsiteX13" fmla="*/ 154641 w 1398494"/>
                  <a:gd name="connsiteY13" fmla="*/ 255494 h 652182"/>
                  <a:gd name="connsiteX14" fmla="*/ 73959 w 1398494"/>
                  <a:gd name="connsiteY14" fmla="*/ 6723 h 652182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8494"/>
                  <a:gd name="connsiteY0" fmla="*/ 9468 h 654927"/>
                  <a:gd name="connsiteX1" fmla="*/ 316006 w 1398494"/>
                  <a:gd name="connsiteY1" fmla="*/ 177556 h 654927"/>
                  <a:gd name="connsiteX2" fmla="*/ 598394 w 1398494"/>
                  <a:gd name="connsiteY2" fmla="*/ 36362 h 654927"/>
                  <a:gd name="connsiteX3" fmla="*/ 941294 w 1398494"/>
                  <a:gd name="connsiteY3" fmla="*/ 2745 h 654927"/>
                  <a:gd name="connsiteX4" fmla="*/ 1196788 w 1398494"/>
                  <a:gd name="connsiteY4" fmla="*/ 90150 h 654927"/>
                  <a:gd name="connsiteX5" fmla="*/ 1398494 w 1398494"/>
                  <a:gd name="connsiteY5" fmla="*/ 312027 h 654927"/>
                  <a:gd name="connsiteX6" fmla="*/ 1109382 w 1398494"/>
                  <a:gd name="connsiteY6" fmla="*/ 399433 h 654927"/>
                  <a:gd name="connsiteX7" fmla="*/ 1337982 w 1398494"/>
                  <a:gd name="connsiteY7" fmla="*/ 540627 h 654927"/>
                  <a:gd name="connsiteX8" fmla="*/ 1102659 w 1398494"/>
                  <a:gd name="connsiteY8" fmla="*/ 614586 h 654927"/>
                  <a:gd name="connsiteX9" fmla="*/ 847165 w 1398494"/>
                  <a:gd name="connsiteY9" fmla="*/ 654927 h 654927"/>
                  <a:gd name="connsiteX10" fmla="*/ 517712 w 1398494"/>
                  <a:gd name="connsiteY10" fmla="*/ 560797 h 654927"/>
                  <a:gd name="connsiteX11" fmla="*/ 295835 w 1398494"/>
                  <a:gd name="connsiteY11" fmla="*/ 385986 h 654927"/>
                  <a:gd name="connsiteX12" fmla="*/ 0 w 1398494"/>
                  <a:gd name="connsiteY12" fmla="*/ 419603 h 654927"/>
                  <a:gd name="connsiteX13" fmla="*/ 154641 w 1398494"/>
                  <a:gd name="connsiteY13" fmla="*/ 258239 h 654927"/>
                  <a:gd name="connsiteX14" fmla="*/ 73959 w 1398494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4927"/>
                  <a:gd name="connsiteX1" fmla="*/ 316006 w 1399547"/>
                  <a:gd name="connsiteY1" fmla="*/ 177556 h 654927"/>
                  <a:gd name="connsiteX2" fmla="*/ 598394 w 1399547"/>
                  <a:gd name="connsiteY2" fmla="*/ 36362 h 654927"/>
                  <a:gd name="connsiteX3" fmla="*/ 941294 w 1399547"/>
                  <a:gd name="connsiteY3" fmla="*/ 2745 h 654927"/>
                  <a:gd name="connsiteX4" fmla="*/ 1196788 w 1399547"/>
                  <a:gd name="connsiteY4" fmla="*/ 90150 h 654927"/>
                  <a:gd name="connsiteX5" fmla="*/ 1398494 w 1399547"/>
                  <a:gd name="connsiteY5" fmla="*/ 312027 h 654927"/>
                  <a:gd name="connsiteX6" fmla="*/ 1109382 w 1399547"/>
                  <a:gd name="connsiteY6" fmla="*/ 399433 h 654927"/>
                  <a:gd name="connsiteX7" fmla="*/ 1337982 w 1399547"/>
                  <a:gd name="connsiteY7" fmla="*/ 540627 h 654927"/>
                  <a:gd name="connsiteX8" fmla="*/ 1102659 w 1399547"/>
                  <a:gd name="connsiteY8" fmla="*/ 614586 h 654927"/>
                  <a:gd name="connsiteX9" fmla="*/ 847165 w 1399547"/>
                  <a:gd name="connsiteY9" fmla="*/ 654927 h 654927"/>
                  <a:gd name="connsiteX10" fmla="*/ 517712 w 1399547"/>
                  <a:gd name="connsiteY10" fmla="*/ 560797 h 654927"/>
                  <a:gd name="connsiteX11" fmla="*/ 295835 w 1399547"/>
                  <a:gd name="connsiteY11" fmla="*/ 385986 h 654927"/>
                  <a:gd name="connsiteX12" fmla="*/ 0 w 1399547"/>
                  <a:gd name="connsiteY12" fmla="*/ 419603 h 654927"/>
                  <a:gd name="connsiteX13" fmla="*/ 154641 w 1399547"/>
                  <a:gd name="connsiteY13" fmla="*/ 258239 h 654927"/>
                  <a:gd name="connsiteX14" fmla="*/ 73959 w 1399547"/>
                  <a:gd name="connsiteY14" fmla="*/ 9468 h 654927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73959 w 1399547"/>
                  <a:gd name="connsiteY0" fmla="*/ 9468 h 656548"/>
                  <a:gd name="connsiteX1" fmla="*/ 316006 w 1399547"/>
                  <a:gd name="connsiteY1" fmla="*/ 177556 h 656548"/>
                  <a:gd name="connsiteX2" fmla="*/ 598394 w 1399547"/>
                  <a:gd name="connsiteY2" fmla="*/ 36362 h 656548"/>
                  <a:gd name="connsiteX3" fmla="*/ 941294 w 1399547"/>
                  <a:gd name="connsiteY3" fmla="*/ 2745 h 656548"/>
                  <a:gd name="connsiteX4" fmla="*/ 1196788 w 1399547"/>
                  <a:gd name="connsiteY4" fmla="*/ 90150 h 656548"/>
                  <a:gd name="connsiteX5" fmla="*/ 1398494 w 1399547"/>
                  <a:gd name="connsiteY5" fmla="*/ 312027 h 656548"/>
                  <a:gd name="connsiteX6" fmla="*/ 1109382 w 1399547"/>
                  <a:gd name="connsiteY6" fmla="*/ 399433 h 656548"/>
                  <a:gd name="connsiteX7" fmla="*/ 1337982 w 1399547"/>
                  <a:gd name="connsiteY7" fmla="*/ 540627 h 656548"/>
                  <a:gd name="connsiteX8" fmla="*/ 1102659 w 1399547"/>
                  <a:gd name="connsiteY8" fmla="*/ 614586 h 656548"/>
                  <a:gd name="connsiteX9" fmla="*/ 847165 w 1399547"/>
                  <a:gd name="connsiteY9" fmla="*/ 654927 h 656548"/>
                  <a:gd name="connsiteX10" fmla="*/ 517712 w 1399547"/>
                  <a:gd name="connsiteY10" fmla="*/ 560797 h 656548"/>
                  <a:gd name="connsiteX11" fmla="*/ 295835 w 1399547"/>
                  <a:gd name="connsiteY11" fmla="*/ 385986 h 656548"/>
                  <a:gd name="connsiteX12" fmla="*/ 0 w 1399547"/>
                  <a:gd name="connsiteY12" fmla="*/ 419603 h 656548"/>
                  <a:gd name="connsiteX13" fmla="*/ 154641 w 1399547"/>
                  <a:gd name="connsiteY13" fmla="*/ 258239 h 656548"/>
                  <a:gd name="connsiteX14" fmla="*/ 73959 w 1399547"/>
                  <a:gd name="connsiteY14" fmla="*/ 9468 h 656548"/>
                  <a:gd name="connsiteX0" fmla="*/ 64508 w 1399547"/>
                  <a:gd name="connsiteY0" fmla="*/ 535 h 714851"/>
                  <a:gd name="connsiteX1" fmla="*/ 316006 w 1399547"/>
                  <a:gd name="connsiteY1" fmla="*/ 235859 h 714851"/>
                  <a:gd name="connsiteX2" fmla="*/ 598394 w 1399547"/>
                  <a:gd name="connsiteY2" fmla="*/ 94665 h 714851"/>
                  <a:gd name="connsiteX3" fmla="*/ 941294 w 1399547"/>
                  <a:gd name="connsiteY3" fmla="*/ 61048 h 714851"/>
                  <a:gd name="connsiteX4" fmla="*/ 1196788 w 1399547"/>
                  <a:gd name="connsiteY4" fmla="*/ 148453 h 714851"/>
                  <a:gd name="connsiteX5" fmla="*/ 1398494 w 1399547"/>
                  <a:gd name="connsiteY5" fmla="*/ 370330 h 714851"/>
                  <a:gd name="connsiteX6" fmla="*/ 1109382 w 1399547"/>
                  <a:gd name="connsiteY6" fmla="*/ 457736 h 714851"/>
                  <a:gd name="connsiteX7" fmla="*/ 1337982 w 1399547"/>
                  <a:gd name="connsiteY7" fmla="*/ 598930 h 714851"/>
                  <a:gd name="connsiteX8" fmla="*/ 1102659 w 1399547"/>
                  <a:gd name="connsiteY8" fmla="*/ 672889 h 714851"/>
                  <a:gd name="connsiteX9" fmla="*/ 847165 w 1399547"/>
                  <a:gd name="connsiteY9" fmla="*/ 713230 h 714851"/>
                  <a:gd name="connsiteX10" fmla="*/ 517712 w 1399547"/>
                  <a:gd name="connsiteY10" fmla="*/ 619100 h 714851"/>
                  <a:gd name="connsiteX11" fmla="*/ 295835 w 1399547"/>
                  <a:gd name="connsiteY11" fmla="*/ 444289 h 714851"/>
                  <a:gd name="connsiteX12" fmla="*/ 0 w 1399547"/>
                  <a:gd name="connsiteY12" fmla="*/ 477906 h 714851"/>
                  <a:gd name="connsiteX13" fmla="*/ 154641 w 1399547"/>
                  <a:gd name="connsiteY13" fmla="*/ 316542 h 714851"/>
                  <a:gd name="connsiteX14" fmla="*/ 64508 w 1399547"/>
                  <a:gd name="connsiteY14" fmla="*/ 535 h 714851"/>
                  <a:gd name="connsiteX0" fmla="*/ 31429 w 1366468"/>
                  <a:gd name="connsiteY0" fmla="*/ 535 h 714851"/>
                  <a:gd name="connsiteX1" fmla="*/ 282927 w 1366468"/>
                  <a:gd name="connsiteY1" fmla="*/ 235859 h 714851"/>
                  <a:gd name="connsiteX2" fmla="*/ 565315 w 1366468"/>
                  <a:gd name="connsiteY2" fmla="*/ 94665 h 714851"/>
                  <a:gd name="connsiteX3" fmla="*/ 908215 w 1366468"/>
                  <a:gd name="connsiteY3" fmla="*/ 61048 h 714851"/>
                  <a:gd name="connsiteX4" fmla="*/ 1163709 w 1366468"/>
                  <a:gd name="connsiteY4" fmla="*/ 148453 h 714851"/>
                  <a:gd name="connsiteX5" fmla="*/ 1365415 w 1366468"/>
                  <a:gd name="connsiteY5" fmla="*/ 370330 h 714851"/>
                  <a:gd name="connsiteX6" fmla="*/ 1076303 w 1366468"/>
                  <a:gd name="connsiteY6" fmla="*/ 457736 h 714851"/>
                  <a:gd name="connsiteX7" fmla="*/ 1304903 w 1366468"/>
                  <a:gd name="connsiteY7" fmla="*/ 598930 h 714851"/>
                  <a:gd name="connsiteX8" fmla="*/ 1069580 w 1366468"/>
                  <a:gd name="connsiteY8" fmla="*/ 672889 h 714851"/>
                  <a:gd name="connsiteX9" fmla="*/ 814086 w 1366468"/>
                  <a:gd name="connsiteY9" fmla="*/ 713230 h 714851"/>
                  <a:gd name="connsiteX10" fmla="*/ 484633 w 1366468"/>
                  <a:gd name="connsiteY10" fmla="*/ 619100 h 714851"/>
                  <a:gd name="connsiteX11" fmla="*/ 262756 w 1366468"/>
                  <a:gd name="connsiteY11" fmla="*/ 444289 h 714851"/>
                  <a:gd name="connsiteX12" fmla="*/ 0 w 1366468"/>
                  <a:gd name="connsiteY12" fmla="*/ 518247 h 714851"/>
                  <a:gd name="connsiteX13" fmla="*/ 121562 w 1366468"/>
                  <a:gd name="connsiteY13" fmla="*/ 316542 h 714851"/>
                  <a:gd name="connsiteX14" fmla="*/ 31429 w 1366468"/>
                  <a:gd name="connsiteY14" fmla="*/ 535 h 71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6468" h="714851">
                    <a:moveTo>
                      <a:pt x="31429" y="535"/>
                    </a:moveTo>
                    <a:cubicBezTo>
                      <a:pt x="58323" y="-12912"/>
                      <a:pt x="195521" y="231377"/>
                      <a:pt x="282927" y="235859"/>
                    </a:cubicBezTo>
                    <a:lnTo>
                      <a:pt x="565315" y="94665"/>
                    </a:lnTo>
                    <a:cubicBezTo>
                      <a:pt x="669530" y="65530"/>
                      <a:pt x="808483" y="52083"/>
                      <a:pt x="908215" y="61048"/>
                    </a:cubicBezTo>
                    <a:cubicBezTo>
                      <a:pt x="1007947" y="70013"/>
                      <a:pt x="1087509" y="96906"/>
                      <a:pt x="1163709" y="148453"/>
                    </a:cubicBezTo>
                    <a:cubicBezTo>
                      <a:pt x="1239909" y="200000"/>
                      <a:pt x="1379983" y="318783"/>
                      <a:pt x="1365415" y="370330"/>
                    </a:cubicBezTo>
                    <a:lnTo>
                      <a:pt x="1076303" y="457736"/>
                    </a:lnTo>
                    <a:lnTo>
                      <a:pt x="1304903" y="598930"/>
                    </a:lnTo>
                    <a:cubicBezTo>
                      <a:pt x="1303783" y="634789"/>
                      <a:pt x="1151383" y="653839"/>
                      <a:pt x="1069580" y="672889"/>
                    </a:cubicBezTo>
                    <a:cubicBezTo>
                      <a:pt x="987777" y="691939"/>
                      <a:pt x="911577" y="722195"/>
                      <a:pt x="814086" y="713230"/>
                    </a:cubicBezTo>
                    <a:cubicBezTo>
                      <a:pt x="716595" y="704265"/>
                      <a:pt x="576521" y="663923"/>
                      <a:pt x="484633" y="619100"/>
                    </a:cubicBezTo>
                    <a:cubicBezTo>
                      <a:pt x="392745" y="574277"/>
                      <a:pt x="349041" y="467821"/>
                      <a:pt x="262756" y="444289"/>
                    </a:cubicBezTo>
                    <a:cubicBezTo>
                      <a:pt x="176471" y="420757"/>
                      <a:pt x="23532" y="539538"/>
                      <a:pt x="0" y="518247"/>
                    </a:cubicBezTo>
                    <a:lnTo>
                      <a:pt x="121562" y="316542"/>
                    </a:lnTo>
                    <a:lnTo>
                      <a:pt x="31429" y="535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 53"/>
              <p:cNvSpPr/>
              <p:nvPr/>
            </p:nvSpPr>
            <p:spPr>
              <a:xfrm flipH="1">
                <a:off x="1475656" y="3267865"/>
                <a:ext cx="288032" cy="360040"/>
              </a:xfrm>
              <a:prstGeom prst="arc">
                <a:avLst>
                  <a:gd name="adj1" fmla="val 16200000"/>
                  <a:gd name="adj2" fmla="val 535993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799691" y="3284984"/>
                <a:ext cx="72000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H="1" flipV="1">
              <a:off x="6211885" y="2174360"/>
              <a:ext cx="376244" cy="932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7989422" y="3881009"/>
              <a:ext cx="252264" cy="396627"/>
              <a:chOff x="5248275" y="2000250"/>
              <a:chExt cx="2600325" cy="2257425"/>
            </a:xfrm>
          </p:grpSpPr>
          <p:sp>
            <p:nvSpPr>
              <p:cNvPr id="58" name="Freeform: Shape 57"/>
              <p:cNvSpPr/>
              <p:nvPr/>
            </p:nvSpPr>
            <p:spPr>
              <a:xfrm>
                <a:off x="5248275" y="2000250"/>
                <a:ext cx="2600325" cy="2257425"/>
              </a:xfrm>
              <a:custGeom>
                <a:avLst/>
                <a:gdLst>
                  <a:gd name="connsiteX0" fmla="*/ 95250 w 2600325"/>
                  <a:gd name="connsiteY0" fmla="*/ 609600 h 2257425"/>
                  <a:gd name="connsiteX1" fmla="*/ 533400 w 2600325"/>
                  <a:gd name="connsiteY1" fmla="*/ 514350 h 2257425"/>
                  <a:gd name="connsiteX2" fmla="*/ 447675 w 2600325"/>
                  <a:gd name="connsiteY2" fmla="*/ 466725 h 2257425"/>
                  <a:gd name="connsiteX3" fmla="*/ 933450 w 2600325"/>
                  <a:gd name="connsiteY3" fmla="*/ 352425 h 2257425"/>
                  <a:gd name="connsiteX4" fmla="*/ 781050 w 2600325"/>
                  <a:gd name="connsiteY4" fmla="*/ 323850 h 2257425"/>
                  <a:gd name="connsiteX5" fmla="*/ 1209675 w 2600325"/>
                  <a:gd name="connsiteY5" fmla="*/ 219075 h 2257425"/>
                  <a:gd name="connsiteX6" fmla="*/ 257175 w 2600325"/>
                  <a:gd name="connsiteY6" fmla="*/ 247650 h 2257425"/>
                  <a:gd name="connsiteX7" fmla="*/ 1447800 w 2600325"/>
                  <a:gd name="connsiteY7" fmla="*/ 76200 h 2257425"/>
                  <a:gd name="connsiteX8" fmla="*/ 1619250 w 2600325"/>
                  <a:gd name="connsiteY8" fmla="*/ 0 h 2257425"/>
                  <a:gd name="connsiteX9" fmla="*/ 1809750 w 2600325"/>
                  <a:gd name="connsiteY9" fmla="*/ 38100 h 2257425"/>
                  <a:gd name="connsiteX10" fmla="*/ 2276475 w 2600325"/>
                  <a:gd name="connsiteY10" fmla="*/ 276225 h 2257425"/>
                  <a:gd name="connsiteX11" fmla="*/ 2428875 w 2600325"/>
                  <a:gd name="connsiteY11" fmla="*/ 438150 h 2257425"/>
                  <a:gd name="connsiteX12" fmla="*/ 2390775 w 2600325"/>
                  <a:gd name="connsiteY12" fmla="*/ 628650 h 2257425"/>
                  <a:gd name="connsiteX13" fmla="*/ 2247900 w 2600325"/>
                  <a:gd name="connsiteY13" fmla="*/ 781050 h 2257425"/>
                  <a:gd name="connsiteX14" fmla="*/ 2057400 w 2600325"/>
                  <a:gd name="connsiteY14" fmla="*/ 904875 h 2257425"/>
                  <a:gd name="connsiteX15" fmla="*/ 1819275 w 2600325"/>
                  <a:gd name="connsiteY15" fmla="*/ 876300 h 2257425"/>
                  <a:gd name="connsiteX16" fmla="*/ 1762125 w 2600325"/>
                  <a:gd name="connsiteY16" fmla="*/ 819150 h 2257425"/>
                  <a:gd name="connsiteX17" fmla="*/ 1962150 w 2600325"/>
                  <a:gd name="connsiteY17" fmla="*/ 609600 h 2257425"/>
                  <a:gd name="connsiteX18" fmla="*/ 2038350 w 2600325"/>
                  <a:gd name="connsiteY18" fmla="*/ 371475 h 2257425"/>
                  <a:gd name="connsiteX19" fmla="*/ 1885950 w 2600325"/>
                  <a:gd name="connsiteY19" fmla="*/ 180975 h 2257425"/>
                  <a:gd name="connsiteX20" fmla="*/ 1762125 w 2600325"/>
                  <a:gd name="connsiteY20" fmla="*/ 19050 h 2257425"/>
                  <a:gd name="connsiteX21" fmla="*/ 2295525 w 2600325"/>
                  <a:gd name="connsiteY21" fmla="*/ 295275 h 2257425"/>
                  <a:gd name="connsiteX22" fmla="*/ 2428875 w 2600325"/>
                  <a:gd name="connsiteY22" fmla="*/ 447675 h 2257425"/>
                  <a:gd name="connsiteX23" fmla="*/ 2524125 w 2600325"/>
                  <a:gd name="connsiteY23" fmla="*/ 695325 h 2257425"/>
                  <a:gd name="connsiteX24" fmla="*/ 2600325 w 2600325"/>
                  <a:gd name="connsiteY24" fmla="*/ 1009650 h 2257425"/>
                  <a:gd name="connsiteX25" fmla="*/ 2171700 w 2600325"/>
                  <a:gd name="connsiteY25" fmla="*/ 1171575 h 2257425"/>
                  <a:gd name="connsiteX26" fmla="*/ 2038350 w 2600325"/>
                  <a:gd name="connsiteY26" fmla="*/ 914400 h 2257425"/>
                  <a:gd name="connsiteX27" fmla="*/ 2162175 w 2600325"/>
                  <a:gd name="connsiteY27" fmla="*/ 1171575 h 2257425"/>
                  <a:gd name="connsiteX28" fmla="*/ 2171700 w 2600325"/>
                  <a:gd name="connsiteY28" fmla="*/ 1390650 h 2257425"/>
                  <a:gd name="connsiteX29" fmla="*/ 2495550 w 2600325"/>
                  <a:gd name="connsiteY29" fmla="*/ 1485900 h 2257425"/>
                  <a:gd name="connsiteX30" fmla="*/ 2600325 w 2600325"/>
                  <a:gd name="connsiteY30" fmla="*/ 1019175 h 2257425"/>
                  <a:gd name="connsiteX31" fmla="*/ 2505075 w 2600325"/>
                  <a:gd name="connsiteY31" fmla="*/ 1485900 h 2257425"/>
                  <a:gd name="connsiteX32" fmla="*/ 2266950 w 2600325"/>
                  <a:gd name="connsiteY32" fmla="*/ 1743075 h 2257425"/>
                  <a:gd name="connsiteX33" fmla="*/ 1866900 w 2600325"/>
                  <a:gd name="connsiteY33" fmla="*/ 2095500 h 2257425"/>
                  <a:gd name="connsiteX34" fmla="*/ 1371600 w 2600325"/>
                  <a:gd name="connsiteY34" fmla="*/ 2257425 h 2257425"/>
                  <a:gd name="connsiteX35" fmla="*/ 1857375 w 2600325"/>
                  <a:gd name="connsiteY35" fmla="*/ 2009775 h 2257425"/>
                  <a:gd name="connsiteX36" fmla="*/ 2190750 w 2600325"/>
                  <a:gd name="connsiteY36" fmla="*/ 1704975 h 2257425"/>
                  <a:gd name="connsiteX37" fmla="*/ 1781175 w 2600325"/>
                  <a:gd name="connsiteY37" fmla="*/ 2019300 h 2257425"/>
                  <a:gd name="connsiteX38" fmla="*/ 1428750 w 2600325"/>
                  <a:gd name="connsiteY38" fmla="*/ 2162175 h 2257425"/>
                  <a:gd name="connsiteX39" fmla="*/ 962025 w 2600325"/>
                  <a:gd name="connsiteY39" fmla="*/ 2228850 h 2257425"/>
                  <a:gd name="connsiteX40" fmla="*/ 1323975 w 2600325"/>
                  <a:gd name="connsiteY40" fmla="*/ 2133600 h 2257425"/>
                  <a:gd name="connsiteX41" fmla="*/ 1733550 w 2600325"/>
                  <a:gd name="connsiteY41" fmla="*/ 1981200 h 2257425"/>
                  <a:gd name="connsiteX42" fmla="*/ 2114550 w 2600325"/>
                  <a:gd name="connsiteY42" fmla="*/ 1695450 h 2257425"/>
                  <a:gd name="connsiteX43" fmla="*/ 1695450 w 2600325"/>
                  <a:gd name="connsiteY43" fmla="*/ 1943100 h 2257425"/>
                  <a:gd name="connsiteX44" fmla="*/ 1247775 w 2600325"/>
                  <a:gd name="connsiteY44" fmla="*/ 2066925 h 2257425"/>
                  <a:gd name="connsiteX45" fmla="*/ 885825 w 2600325"/>
                  <a:gd name="connsiteY45" fmla="*/ 2114550 h 2257425"/>
                  <a:gd name="connsiteX46" fmla="*/ 1381125 w 2600325"/>
                  <a:gd name="connsiteY46" fmla="*/ 1990725 h 2257425"/>
                  <a:gd name="connsiteX47" fmla="*/ 1847850 w 2600325"/>
                  <a:gd name="connsiteY47" fmla="*/ 1809750 h 2257425"/>
                  <a:gd name="connsiteX48" fmla="*/ 2047875 w 2600325"/>
                  <a:gd name="connsiteY48" fmla="*/ 1647825 h 2257425"/>
                  <a:gd name="connsiteX49" fmla="*/ 2181225 w 2600325"/>
                  <a:gd name="connsiteY49" fmla="*/ 1390650 h 2257425"/>
                  <a:gd name="connsiteX50" fmla="*/ 2190750 w 2600325"/>
                  <a:gd name="connsiteY50" fmla="*/ 1276350 h 2257425"/>
                  <a:gd name="connsiteX51" fmla="*/ 1971675 w 2600325"/>
                  <a:gd name="connsiteY51" fmla="*/ 1390650 h 2257425"/>
                  <a:gd name="connsiteX52" fmla="*/ 2152650 w 2600325"/>
                  <a:gd name="connsiteY52" fmla="*/ 1228725 h 2257425"/>
                  <a:gd name="connsiteX53" fmla="*/ 1914525 w 2600325"/>
                  <a:gd name="connsiteY53" fmla="*/ 1323975 h 2257425"/>
                  <a:gd name="connsiteX54" fmla="*/ 2152650 w 2600325"/>
                  <a:gd name="connsiteY54" fmla="*/ 1152525 h 2257425"/>
                  <a:gd name="connsiteX55" fmla="*/ 1905000 w 2600325"/>
                  <a:gd name="connsiteY55" fmla="*/ 1228725 h 2257425"/>
                  <a:gd name="connsiteX56" fmla="*/ 2152650 w 2600325"/>
                  <a:gd name="connsiteY56" fmla="*/ 1066800 h 2257425"/>
                  <a:gd name="connsiteX57" fmla="*/ 1809750 w 2600325"/>
                  <a:gd name="connsiteY57" fmla="*/ 1181100 h 2257425"/>
                  <a:gd name="connsiteX58" fmla="*/ 2076450 w 2600325"/>
                  <a:gd name="connsiteY58" fmla="*/ 1028700 h 2257425"/>
                  <a:gd name="connsiteX59" fmla="*/ 1762125 w 2600325"/>
                  <a:gd name="connsiteY59" fmla="*/ 1123950 h 2257425"/>
                  <a:gd name="connsiteX60" fmla="*/ 2047875 w 2600325"/>
                  <a:gd name="connsiteY60" fmla="*/ 942975 h 2257425"/>
                  <a:gd name="connsiteX61" fmla="*/ 1714500 w 2600325"/>
                  <a:gd name="connsiteY61" fmla="*/ 1066800 h 2257425"/>
                  <a:gd name="connsiteX62" fmla="*/ 1933575 w 2600325"/>
                  <a:gd name="connsiteY62" fmla="*/ 904875 h 2257425"/>
                  <a:gd name="connsiteX63" fmla="*/ 1657350 w 2600325"/>
                  <a:gd name="connsiteY63" fmla="*/ 1009650 h 2257425"/>
                  <a:gd name="connsiteX64" fmla="*/ 1847850 w 2600325"/>
                  <a:gd name="connsiteY64" fmla="*/ 866775 h 2257425"/>
                  <a:gd name="connsiteX65" fmla="*/ 1752600 w 2600325"/>
                  <a:gd name="connsiteY65" fmla="*/ 809625 h 2257425"/>
                  <a:gd name="connsiteX66" fmla="*/ 1485900 w 2600325"/>
                  <a:gd name="connsiteY66" fmla="*/ 914400 h 2257425"/>
                  <a:gd name="connsiteX67" fmla="*/ 1228725 w 2600325"/>
                  <a:gd name="connsiteY67" fmla="*/ 876300 h 2257425"/>
                  <a:gd name="connsiteX68" fmla="*/ 1114425 w 2600325"/>
                  <a:gd name="connsiteY68" fmla="*/ 876300 h 2257425"/>
                  <a:gd name="connsiteX69" fmla="*/ 1409700 w 2600325"/>
                  <a:gd name="connsiteY69" fmla="*/ 790575 h 2257425"/>
                  <a:gd name="connsiteX70" fmla="*/ 1600200 w 2600325"/>
                  <a:gd name="connsiteY70" fmla="*/ 647700 h 2257425"/>
                  <a:gd name="connsiteX71" fmla="*/ 1343025 w 2600325"/>
                  <a:gd name="connsiteY71" fmla="*/ 809625 h 2257425"/>
                  <a:gd name="connsiteX72" fmla="*/ 1114425 w 2600325"/>
                  <a:gd name="connsiteY72" fmla="*/ 866775 h 2257425"/>
                  <a:gd name="connsiteX73" fmla="*/ 933450 w 2600325"/>
                  <a:gd name="connsiteY73" fmla="*/ 819150 h 2257425"/>
                  <a:gd name="connsiteX74" fmla="*/ 685800 w 2600325"/>
                  <a:gd name="connsiteY74" fmla="*/ 1123950 h 2257425"/>
                  <a:gd name="connsiteX75" fmla="*/ 419100 w 2600325"/>
                  <a:gd name="connsiteY75" fmla="*/ 1266825 h 2257425"/>
                  <a:gd name="connsiteX76" fmla="*/ 57150 w 2600325"/>
                  <a:gd name="connsiteY76" fmla="*/ 1314450 h 2257425"/>
                  <a:gd name="connsiteX77" fmla="*/ 457200 w 2600325"/>
                  <a:gd name="connsiteY77" fmla="*/ 1200150 h 2257425"/>
                  <a:gd name="connsiteX78" fmla="*/ 647700 w 2600325"/>
                  <a:gd name="connsiteY78" fmla="*/ 1085850 h 2257425"/>
                  <a:gd name="connsiteX79" fmla="*/ 790575 w 2600325"/>
                  <a:gd name="connsiteY79" fmla="*/ 962025 h 2257425"/>
                  <a:gd name="connsiteX80" fmla="*/ 857250 w 2600325"/>
                  <a:gd name="connsiteY80" fmla="*/ 771525 h 2257425"/>
                  <a:gd name="connsiteX81" fmla="*/ 781050 w 2600325"/>
                  <a:gd name="connsiteY81" fmla="*/ 752475 h 2257425"/>
                  <a:gd name="connsiteX82" fmla="*/ 657225 w 2600325"/>
                  <a:gd name="connsiteY82" fmla="*/ 933450 h 2257425"/>
                  <a:gd name="connsiteX83" fmla="*/ 447675 w 2600325"/>
                  <a:gd name="connsiteY83" fmla="*/ 1066800 h 2257425"/>
                  <a:gd name="connsiteX84" fmla="*/ 161925 w 2600325"/>
                  <a:gd name="connsiteY84" fmla="*/ 1162050 h 2257425"/>
                  <a:gd name="connsiteX85" fmla="*/ 0 w 2600325"/>
                  <a:gd name="connsiteY85" fmla="*/ 1152525 h 2257425"/>
                  <a:gd name="connsiteX86" fmla="*/ 323850 w 2600325"/>
                  <a:gd name="connsiteY86" fmla="*/ 1085850 h 2257425"/>
                  <a:gd name="connsiteX87" fmla="*/ 495300 w 2600325"/>
                  <a:gd name="connsiteY87" fmla="*/ 990600 h 2257425"/>
                  <a:gd name="connsiteX88" fmla="*/ 647700 w 2600325"/>
                  <a:gd name="connsiteY88" fmla="*/ 866775 h 2257425"/>
                  <a:gd name="connsiteX89" fmla="*/ 723900 w 2600325"/>
                  <a:gd name="connsiteY89" fmla="*/ 714375 h 2257425"/>
                  <a:gd name="connsiteX90" fmla="*/ 95250 w 2600325"/>
                  <a:gd name="connsiteY90" fmla="*/ 609600 h 225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600325" h="2257425">
                    <a:moveTo>
                      <a:pt x="95250" y="609600"/>
                    </a:moveTo>
                    <a:lnTo>
                      <a:pt x="533400" y="514350"/>
                    </a:lnTo>
                    <a:lnTo>
                      <a:pt x="447675" y="466725"/>
                    </a:lnTo>
                    <a:lnTo>
                      <a:pt x="933450" y="352425"/>
                    </a:lnTo>
                    <a:lnTo>
                      <a:pt x="781050" y="323850"/>
                    </a:lnTo>
                    <a:lnTo>
                      <a:pt x="1209675" y="219075"/>
                    </a:lnTo>
                    <a:lnTo>
                      <a:pt x="257175" y="247650"/>
                    </a:lnTo>
                    <a:lnTo>
                      <a:pt x="1447800" y="76200"/>
                    </a:lnTo>
                    <a:lnTo>
                      <a:pt x="1619250" y="0"/>
                    </a:lnTo>
                    <a:lnTo>
                      <a:pt x="1809750" y="38100"/>
                    </a:lnTo>
                    <a:lnTo>
                      <a:pt x="2276475" y="276225"/>
                    </a:lnTo>
                    <a:lnTo>
                      <a:pt x="2428875" y="438150"/>
                    </a:lnTo>
                    <a:lnTo>
                      <a:pt x="2390775" y="628650"/>
                    </a:lnTo>
                    <a:lnTo>
                      <a:pt x="2247900" y="781050"/>
                    </a:lnTo>
                    <a:lnTo>
                      <a:pt x="2057400" y="904875"/>
                    </a:lnTo>
                    <a:lnTo>
                      <a:pt x="1819275" y="876300"/>
                    </a:lnTo>
                    <a:lnTo>
                      <a:pt x="1762125" y="819150"/>
                    </a:lnTo>
                    <a:lnTo>
                      <a:pt x="1962150" y="609600"/>
                    </a:lnTo>
                    <a:lnTo>
                      <a:pt x="2038350" y="371475"/>
                    </a:lnTo>
                    <a:lnTo>
                      <a:pt x="1885950" y="180975"/>
                    </a:lnTo>
                    <a:lnTo>
                      <a:pt x="1762125" y="19050"/>
                    </a:lnTo>
                    <a:lnTo>
                      <a:pt x="2295525" y="295275"/>
                    </a:lnTo>
                    <a:lnTo>
                      <a:pt x="2428875" y="447675"/>
                    </a:lnTo>
                    <a:lnTo>
                      <a:pt x="2524125" y="695325"/>
                    </a:lnTo>
                    <a:lnTo>
                      <a:pt x="2600325" y="1009650"/>
                    </a:lnTo>
                    <a:lnTo>
                      <a:pt x="2171700" y="1171575"/>
                    </a:lnTo>
                    <a:lnTo>
                      <a:pt x="2038350" y="914400"/>
                    </a:lnTo>
                    <a:lnTo>
                      <a:pt x="2162175" y="1171575"/>
                    </a:lnTo>
                    <a:lnTo>
                      <a:pt x="2171700" y="1390650"/>
                    </a:lnTo>
                    <a:lnTo>
                      <a:pt x="2495550" y="1485900"/>
                    </a:lnTo>
                    <a:lnTo>
                      <a:pt x="2600325" y="1019175"/>
                    </a:lnTo>
                    <a:lnTo>
                      <a:pt x="2505075" y="1485900"/>
                    </a:lnTo>
                    <a:lnTo>
                      <a:pt x="2266950" y="1743075"/>
                    </a:lnTo>
                    <a:lnTo>
                      <a:pt x="1866900" y="2095500"/>
                    </a:lnTo>
                    <a:lnTo>
                      <a:pt x="1371600" y="2257425"/>
                    </a:lnTo>
                    <a:lnTo>
                      <a:pt x="1857375" y="2009775"/>
                    </a:lnTo>
                    <a:lnTo>
                      <a:pt x="2190750" y="1704975"/>
                    </a:lnTo>
                    <a:lnTo>
                      <a:pt x="1781175" y="2019300"/>
                    </a:lnTo>
                    <a:lnTo>
                      <a:pt x="1428750" y="2162175"/>
                    </a:lnTo>
                    <a:lnTo>
                      <a:pt x="962025" y="2228850"/>
                    </a:lnTo>
                    <a:lnTo>
                      <a:pt x="1323975" y="2133600"/>
                    </a:lnTo>
                    <a:lnTo>
                      <a:pt x="1733550" y="1981200"/>
                    </a:lnTo>
                    <a:lnTo>
                      <a:pt x="2114550" y="1695450"/>
                    </a:lnTo>
                    <a:lnTo>
                      <a:pt x="1695450" y="1943100"/>
                    </a:lnTo>
                    <a:lnTo>
                      <a:pt x="1247775" y="2066925"/>
                    </a:lnTo>
                    <a:lnTo>
                      <a:pt x="885825" y="2114550"/>
                    </a:lnTo>
                    <a:lnTo>
                      <a:pt x="1381125" y="1990725"/>
                    </a:lnTo>
                    <a:lnTo>
                      <a:pt x="1847850" y="1809750"/>
                    </a:lnTo>
                    <a:lnTo>
                      <a:pt x="2047875" y="1647825"/>
                    </a:lnTo>
                    <a:lnTo>
                      <a:pt x="2181225" y="1390650"/>
                    </a:lnTo>
                    <a:lnTo>
                      <a:pt x="2190750" y="1276350"/>
                    </a:lnTo>
                    <a:lnTo>
                      <a:pt x="1971675" y="1390650"/>
                    </a:lnTo>
                    <a:lnTo>
                      <a:pt x="2152650" y="1228725"/>
                    </a:lnTo>
                    <a:lnTo>
                      <a:pt x="1914525" y="1323975"/>
                    </a:lnTo>
                    <a:lnTo>
                      <a:pt x="2152650" y="1152525"/>
                    </a:lnTo>
                    <a:lnTo>
                      <a:pt x="1905000" y="1228725"/>
                    </a:lnTo>
                    <a:lnTo>
                      <a:pt x="2152650" y="1066800"/>
                    </a:lnTo>
                    <a:lnTo>
                      <a:pt x="1809750" y="1181100"/>
                    </a:lnTo>
                    <a:lnTo>
                      <a:pt x="2076450" y="1028700"/>
                    </a:lnTo>
                    <a:lnTo>
                      <a:pt x="1762125" y="1123950"/>
                    </a:lnTo>
                    <a:lnTo>
                      <a:pt x="2047875" y="942975"/>
                    </a:lnTo>
                    <a:lnTo>
                      <a:pt x="1714500" y="1066800"/>
                    </a:lnTo>
                    <a:lnTo>
                      <a:pt x="1933575" y="904875"/>
                    </a:lnTo>
                    <a:lnTo>
                      <a:pt x="1657350" y="1009650"/>
                    </a:lnTo>
                    <a:lnTo>
                      <a:pt x="1847850" y="866775"/>
                    </a:lnTo>
                    <a:lnTo>
                      <a:pt x="1752600" y="809625"/>
                    </a:lnTo>
                    <a:lnTo>
                      <a:pt x="1485900" y="914400"/>
                    </a:lnTo>
                    <a:lnTo>
                      <a:pt x="1228725" y="876300"/>
                    </a:lnTo>
                    <a:lnTo>
                      <a:pt x="1114425" y="876300"/>
                    </a:lnTo>
                    <a:lnTo>
                      <a:pt x="1409700" y="790575"/>
                    </a:lnTo>
                    <a:lnTo>
                      <a:pt x="1600200" y="647700"/>
                    </a:lnTo>
                    <a:lnTo>
                      <a:pt x="1343025" y="809625"/>
                    </a:lnTo>
                    <a:lnTo>
                      <a:pt x="1114425" y="866775"/>
                    </a:lnTo>
                    <a:lnTo>
                      <a:pt x="933450" y="819150"/>
                    </a:lnTo>
                    <a:lnTo>
                      <a:pt x="685800" y="1123950"/>
                    </a:lnTo>
                    <a:lnTo>
                      <a:pt x="419100" y="1266825"/>
                    </a:lnTo>
                    <a:lnTo>
                      <a:pt x="57150" y="1314450"/>
                    </a:lnTo>
                    <a:lnTo>
                      <a:pt x="457200" y="1200150"/>
                    </a:lnTo>
                    <a:lnTo>
                      <a:pt x="647700" y="1085850"/>
                    </a:lnTo>
                    <a:lnTo>
                      <a:pt x="790575" y="962025"/>
                    </a:lnTo>
                    <a:lnTo>
                      <a:pt x="857250" y="771525"/>
                    </a:lnTo>
                    <a:lnTo>
                      <a:pt x="781050" y="752475"/>
                    </a:lnTo>
                    <a:lnTo>
                      <a:pt x="657225" y="933450"/>
                    </a:lnTo>
                    <a:lnTo>
                      <a:pt x="447675" y="1066800"/>
                    </a:lnTo>
                    <a:lnTo>
                      <a:pt x="161925" y="1162050"/>
                    </a:lnTo>
                    <a:lnTo>
                      <a:pt x="0" y="1152525"/>
                    </a:lnTo>
                    <a:lnTo>
                      <a:pt x="323850" y="1085850"/>
                    </a:lnTo>
                    <a:lnTo>
                      <a:pt x="495300" y="990600"/>
                    </a:lnTo>
                    <a:lnTo>
                      <a:pt x="647700" y="866775"/>
                    </a:lnTo>
                    <a:lnTo>
                      <a:pt x="723900" y="714375"/>
                    </a:lnTo>
                    <a:lnTo>
                      <a:pt x="95250" y="609600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732240" y="2167966"/>
                <a:ext cx="309288" cy="24329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Arrow Connector 62"/>
            <p:cNvCxnSpPr/>
            <p:nvPr/>
          </p:nvCxnSpPr>
          <p:spPr>
            <a:xfrm flipH="1" flipV="1">
              <a:off x="7238838" y="2581706"/>
              <a:ext cx="1002848" cy="115107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 rot="2371913">
              <a:off x="1411043" y="2175271"/>
              <a:ext cx="1312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Sorpce na plaveniny</a:t>
              </a:r>
              <a:endParaRPr lang="en-US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422020" y="3920033"/>
              <a:ext cx="353039" cy="241772"/>
              <a:chOff x="6210180" y="3584580"/>
              <a:chExt cx="353039" cy="241772"/>
            </a:xfrm>
          </p:grpSpPr>
          <p:sp>
            <p:nvSpPr>
              <p:cNvPr id="64" name="Chord 63"/>
              <p:cNvSpPr/>
              <p:nvPr/>
            </p:nvSpPr>
            <p:spPr>
              <a:xfrm>
                <a:off x="6210180" y="3584580"/>
                <a:ext cx="306036" cy="241772"/>
              </a:xfrm>
              <a:prstGeom prst="chord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Chord 66"/>
              <p:cNvSpPr/>
              <p:nvPr/>
            </p:nvSpPr>
            <p:spPr>
              <a:xfrm>
                <a:off x="6253509" y="3603362"/>
                <a:ext cx="237792" cy="198000"/>
              </a:xfrm>
              <a:prstGeom prst="chord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Chord 67"/>
              <p:cNvSpPr/>
              <p:nvPr/>
            </p:nvSpPr>
            <p:spPr>
              <a:xfrm>
                <a:off x="6300822" y="3629483"/>
                <a:ext cx="163711" cy="149473"/>
              </a:xfrm>
              <a:prstGeom prst="chord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/>
              <p:cNvSpPr/>
              <p:nvPr/>
            </p:nvSpPr>
            <p:spPr>
              <a:xfrm>
                <a:off x="6438787" y="3717294"/>
                <a:ext cx="120758" cy="80444"/>
              </a:xfrm>
              <a:custGeom>
                <a:avLst/>
                <a:gdLst>
                  <a:gd name="connsiteX0" fmla="*/ 0 w 89541"/>
                  <a:gd name="connsiteY0" fmla="*/ 21707 h 40700"/>
                  <a:gd name="connsiteX1" fmla="*/ 0 w 89541"/>
                  <a:gd name="connsiteY1" fmla="*/ 21707 h 40700"/>
                  <a:gd name="connsiteX2" fmla="*/ 21707 w 89541"/>
                  <a:gd name="connsiteY2" fmla="*/ 10853 h 40700"/>
                  <a:gd name="connsiteX3" fmla="*/ 29847 w 89541"/>
                  <a:gd name="connsiteY3" fmla="*/ 5426 h 40700"/>
                  <a:gd name="connsiteX4" fmla="*/ 46127 w 89541"/>
                  <a:gd name="connsiteY4" fmla="*/ 0 h 40700"/>
                  <a:gd name="connsiteX5" fmla="*/ 65120 w 89541"/>
                  <a:gd name="connsiteY5" fmla="*/ 2713 h 40700"/>
                  <a:gd name="connsiteX6" fmla="*/ 73260 w 89541"/>
                  <a:gd name="connsiteY6" fmla="*/ 5426 h 40700"/>
                  <a:gd name="connsiteX7" fmla="*/ 84114 w 89541"/>
                  <a:gd name="connsiteY7" fmla="*/ 29847 h 40700"/>
                  <a:gd name="connsiteX8" fmla="*/ 86827 w 89541"/>
                  <a:gd name="connsiteY8" fmla="*/ 37987 h 40700"/>
                  <a:gd name="connsiteX9" fmla="*/ 89541 w 89541"/>
                  <a:gd name="connsiteY9" fmla="*/ 40700 h 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541" h="40700">
                    <a:moveTo>
                      <a:pt x="0" y="21707"/>
                    </a:moveTo>
                    <a:lnTo>
                      <a:pt x="0" y="21707"/>
                    </a:lnTo>
                    <a:cubicBezTo>
                      <a:pt x="7236" y="18089"/>
                      <a:pt x="14605" y="14727"/>
                      <a:pt x="21707" y="10853"/>
                    </a:cubicBezTo>
                    <a:cubicBezTo>
                      <a:pt x="24570" y="9291"/>
                      <a:pt x="26867" y="6750"/>
                      <a:pt x="29847" y="5426"/>
                    </a:cubicBezTo>
                    <a:cubicBezTo>
                      <a:pt x="35074" y="3103"/>
                      <a:pt x="46127" y="0"/>
                      <a:pt x="46127" y="0"/>
                    </a:cubicBezTo>
                    <a:cubicBezTo>
                      <a:pt x="52458" y="904"/>
                      <a:pt x="58849" y="1459"/>
                      <a:pt x="65120" y="2713"/>
                    </a:cubicBezTo>
                    <a:cubicBezTo>
                      <a:pt x="67925" y="3274"/>
                      <a:pt x="71027" y="3639"/>
                      <a:pt x="73260" y="5426"/>
                    </a:cubicBezTo>
                    <a:cubicBezTo>
                      <a:pt x="79123" y="10117"/>
                      <a:pt x="82456" y="24873"/>
                      <a:pt x="84114" y="29847"/>
                    </a:cubicBezTo>
                    <a:lnTo>
                      <a:pt x="86827" y="37987"/>
                    </a:lnTo>
                    <a:lnTo>
                      <a:pt x="89541" y="40700"/>
                    </a:lnTo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/>
              <p:cNvSpPr/>
              <p:nvPr/>
            </p:nvSpPr>
            <p:spPr>
              <a:xfrm rot="20653626">
                <a:off x="6430922" y="3694843"/>
                <a:ext cx="120758" cy="80444"/>
              </a:xfrm>
              <a:custGeom>
                <a:avLst/>
                <a:gdLst>
                  <a:gd name="connsiteX0" fmla="*/ 0 w 89541"/>
                  <a:gd name="connsiteY0" fmla="*/ 21707 h 40700"/>
                  <a:gd name="connsiteX1" fmla="*/ 0 w 89541"/>
                  <a:gd name="connsiteY1" fmla="*/ 21707 h 40700"/>
                  <a:gd name="connsiteX2" fmla="*/ 21707 w 89541"/>
                  <a:gd name="connsiteY2" fmla="*/ 10853 h 40700"/>
                  <a:gd name="connsiteX3" fmla="*/ 29847 w 89541"/>
                  <a:gd name="connsiteY3" fmla="*/ 5426 h 40700"/>
                  <a:gd name="connsiteX4" fmla="*/ 46127 w 89541"/>
                  <a:gd name="connsiteY4" fmla="*/ 0 h 40700"/>
                  <a:gd name="connsiteX5" fmla="*/ 65120 w 89541"/>
                  <a:gd name="connsiteY5" fmla="*/ 2713 h 40700"/>
                  <a:gd name="connsiteX6" fmla="*/ 73260 w 89541"/>
                  <a:gd name="connsiteY6" fmla="*/ 5426 h 40700"/>
                  <a:gd name="connsiteX7" fmla="*/ 84114 w 89541"/>
                  <a:gd name="connsiteY7" fmla="*/ 29847 h 40700"/>
                  <a:gd name="connsiteX8" fmla="*/ 86827 w 89541"/>
                  <a:gd name="connsiteY8" fmla="*/ 37987 h 40700"/>
                  <a:gd name="connsiteX9" fmla="*/ 89541 w 89541"/>
                  <a:gd name="connsiteY9" fmla="*/ 40700 h 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541" h="40700">
                    <a:moveTo>
                      <a:pt x="0" y="21707"/>
                    </a:moveTo>
                    <a:lnTo>
                      <a:pt x="0" y="21707"/>
                    </a:lnTo>
                    <a:cubicBezTo>
                      <a:pt x="7236" y="18089"/>
                      <a:pt x="14605" y="14727"/>
                      <a:pt x="21707" y="10853"/>
                    </a:cubicBezTo>
                    <a:cubicBezTo>
                      <a:pt x="24570" y="9291"/>
                      <a:pt x="26867" y="6750"/>
                      <a:pt x="29847" y="5426"/>
                    </a:cubicBezTo>
                    <a:cubicBezTo>
                      <a:pt x="35074" y="3103"/>
                      <a:pt x="46127" y="0"/>
                      <a:pt x="46127" y="0"/>
                    </a:cubicBezTo>
                    <a:cubicBezTo>
                      <a:pt x="52458" y="904"/>
                      <a:pt x="58849" y="1459"/>
                      <a:pt x="65120" y="2713"/>
                    </a:cubicBezTo>
                    <a:cubicBezTo>
                      <a:pt x="67925" y="3274"/>
                      <a:pt x="71027" y="3639"/>
                      <a:pt x="73260" y="5426"/>
                    </a:cubicBezTo>
                    <a:cubicBezTo>
                      <a:pt x="79123" y="10117"/>
                      <a:pt x="82456" y="24873"/>
                      <a:pt x="84114" y="29847"/>
                    </a:cubicBezTo>
                    <a:lnTo>
                      <a:pt x="86827" y="37987"/>
                    </a:lnTo>
                    <a:lnTo>
                      <a:pt x="89541" y="40700"/>
                    </a:lnTo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 rot="1235777">
                <a:off x="6442461" y="3731601"/>
                <a:ext cx="120758" cy="80444"/>
              </a:xfrm>
              <a:custGeom>
                <a:avLst/>
                <a:gdLst>
                  <a:gd name="connsiteX0" fmla="*/ 0 w 89541"/>
                  <a:gd name="connsiteY0" fmla="*/ 21707 h 40700"/>
                  <a:gd name="connsiteX1" fmla="*/ 0 w 89541"/>
                  <a:gd name="connsiteY1" fmla="*/ 21707 h 40700"/>
                  <a:gd name="connsiteX2" fmla="*/ 21707 w 89541"/>
                  <a:gd name="connsiteY2" fmla="*/ 10853 h 40700"/>
                  <a:gd name="connsiteX3" fmla="*/ 29847 w 89541"/>
                  <a:gd name="connsiteY3" fmla="*/ 5426 h 40700"/>
                  <a:gd name="connsiteX4" fmla="*/ 46127 w 89541"/>
                  <a:gd name="connsiteY4" fmla="*/ 0 h 40700"/>
                  <a:gd name="connsiteX5" fmla="*/ 65120 w 89541"/>
                  <a:gd name="connsiteY5" fmla="*/ 2713 h 40700"/>
                  <a:gd name="connsiteX6" fmla="*/ 73260 w 89541"/>
                  <a:gd name="connsiteY6" fmla="*/ 5426 h 40700"/>
                  <a:gd name="connsiteX7" fmla="*/ 84114 w 89541"/>
                  <a:gd name="connsiteY7" fmla="*/ 29847 h 40700"/>
                  <a:gd name="connsiteX8" fmla="*/ 86827 w 89541"/>
                  <a:gd name="connsiteY8" fmla="*/ 37987 h 40700"/>
                  <a:gd name="connsiteX9" fmla="*/ 89541 w 89541"/>
                  <a:gd name="connsiteY9" fmla="*/ 40700 h 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541" h="40700">
                    <a:moveTo>
                      <a:pt x="0" y="21707"/>
                    </a:moveTo>
                    <a:lnTo>
                      <a:pt x="0" y="21707"/>
                    </a:lnTo>
                    <a:cubicBezTo>
                      <a:pt x="7236" y="18089"/>
                      <a:pt x="14605" y="14727"/>
                      <a:pt x="21707" y="10853"/>
                    </a:cubicBezTo>
                    <a:cubicBezTo>
                      <a:pt x="24570" y="9291"/>
                      <a:pt x="26867" y="6750"/>
                      <a:pt x="29847" y="5426"/>
                    </a:cubicBezTo>
                    <a:cubicBezTo>
                      <a:pt x="35074" y="3103"/>
                      <a:pt x="46127" y="0"/>
                      <a:pt x="46127" y="0"/>
                    </a:cubicBezTo>
                    <a:cubicBezTo>
                      <a:pt x="52458" y="904"/>
                      <a:pt x="58849" y="1459"/>
                      <a:pt x="65120" y="2713"/>
                    </a:cubicBezTo>
                    <a:cubicBezTo>
                      <a:pt x="67925" y="3274"/>
                      <a:pt x="71027" y="3639"/>
                      <a:pt x="73260" y="5426"/>
                    </a:cubicBezTo>
                    <a:cubicBezTo>
                      <a:pt x="79123" y="10117"/>
                      <a:pt x="82456" y="24873"/>
                      <a:pt x="84114" y="29847"/>
                    </a:cubicBezTo>
                    <a:lnTo>
                      <a:pt x="86827" y="37987"/>
                    </a:lnTo>
                    <a:lnTo>
                      <a:pt x="89541" y="40700"/>
                    </a:lnTo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890517">
              <a:off x="4990663" y="3553369"/>
              <a:ext cx="376280" cy="555700"/>
              <a:chOff x="1971301" y="4317626"/>
              <a:chExt cx="335196" cy="607810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rot="20709483" flipH="1">
                <a:off x="1971301" y="4359343"/>
                <a:ext cx="205443" cy="560748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20709483" flipV="1">
                <a:off x="2123218" y="4317626"/>
                <a:ext cx="183279" cy="607810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 rot="1609693">
              <a:off x="6567928" y="3333304"/>
              <a:ext cx="1010108" cy="37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BCF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211013">
              <a:off x="4504370" y="1309695"/>
              <a:ext cx="2153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Biomagnifi</a:t>
              </a:r>
              <a:r>
                <a:rPr lang="cs-CZ" dirty="0" smtClean="0"/>
                <a:t>kace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24804" y="44624"/>
              <a:ext cx="1087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Ovzduší</a:t>
              </a:r>
              <a:endParaRPr lang="en-US" dirty="0"/>
            </a:p>
          </p:txBody>
        </p:sp>
      </p:grpSp>
      <p:sp>
        <p:nvSpPr>
          <p:cNvPr id="72" name="AutoShape 5"/>
          <p:cNvSpPr>
            <a:spLocks noChangeArrowheads="1"/>
          </p:cNvSpPr>
          <p:nvPr/>
        </p:nvSpPr>
        <p:spPr bwMode="auto">
          <a:xfrm rot="16200000">
            <a:off x="5573045" y="3313408"/>
            <a:ext cx="576262" cy="28892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3FBA3"/>
              </a:gs>
              <a:gs pos="50000">
                <a:srgbClr val="FFCC66"/>
              </a:gs>
              <a:gs pos="100000">
                <a:srgbClr val="F3FBA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dirty="0" smtClean="0"/>
              <a:t>SR</a:t>
            </a:r>
            <a:endParaRPr lang="en-US" dirty="0"/>
          </a:p>
        </p:txBody>
      </p:sp>
      <p:sp>
        <p:nvSpPr>
          <p:cNvPr id="84" name="AutoShape 5"/>
          <p:cNvSpPr>
            <a:spLocks noChangeArrowheads="1"/>
          </p:cNvSpPr>
          <p:nvPr/>
        </p:nvSpPr>
        <p:spPr bwMode="auto">
          <a:xfrm rot="16200000">
            <a:off x="3515371" y="1463199"/>
            <a:ext cx="576262" cy="28892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3FBA3"/>
              </a:gs>
              <a:gs pos="50000">
                <a:srgbClr val="FFCC66"/>
              </a:gs>
              <a:gs pos="100000">
                <a:srgbClr val="F3FBA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dirty="0" smtClean="0"/>
              <a:t>SR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24900" y="204978"/>
            <a:ext cx="6713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rgbClr val="FF0000"/>
                </a:solidFill>
              </a:rPr>
              <a:t>Koncentrace</a:t>
            </a:r>
            <a:r>
              <a:rPr lang="en-US" b="1" dirty="0">
                <a:solidFill>
                  <a:srgbClr val="FF0000"/>
                </a:solidFill>
              </a:rPr>
              <a:t> PBT </a:t>
            </a:r>
            <a:r>
              <a:rPr lang="en-US" b="1" dirty="0" err="1">
                <a:solidFill>
                  <a:srgbClr val="FF0000"/>
                </a:solidFill>
              </a:rPr>
              <a:t>látek</a:t>
            </a:r>
            <a:r>
              <a:rPr lang="en-US" b="1" dirty="0">
                <a:solidFill>
                  <a:srgbClr val="FF0000"/>
                </a:solidFill>
              </a:rPr>
              <a:t> v </a:t>
            </a:r>
            <a:r>
              <a:rPr lang="en-US" b="1" dirty="0" err="1">
                <a:solidFill>
                  <a:srgbClr val="FF0000"/>
                </a:solidFill>
              </a:rPr>
              <a:t>různých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matricích</a:t>
            </a:r>
            <a:r>
              <a:rPr lang="en-US" b="1" dirty="0">
                <a:solidFill>
                  <a:srgbClr val="FF0000"/>
                </a:solidFill>
              </a:rPr>
              <a:t> se </a:t>
            </a:r>
            <a:r>
              <a:rPr lang="en-US" b="1" dirty="0" err="1" smtClean="0">
                <a:solidFill>
                  <a:srgbClr val="FF0000"/>
                </a:solidFill>
              </a:rPr>
              <a:t>výrazn</a:t>
            </a:r>
            <a:r>
              <a:rPr lang="sk-SK" b="1" dirty="0" smtClean="0">
                <a:solidFill>
                  <a:srgbClr val="FF0000"/>
                </a:solidFill>
              </a:rPr>
              <a:t>ě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liší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protože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mají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různou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bázi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4" grpId="0" animBg="1"/>
      <p:bldP spid="7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/>
        </p:nvSpPr>
        <p:spPr>
          <a:xfrm flipH="1">
            <a:off x="6009706" y="3135316"/>
            <a:ext cx="2757244" cy="1805852"/>
          </a:xfrm>
          <a:custGeom>
            <a:avLst/>
            <a:gdLst>
              <a:gd name="connsiteX0" fmla="*/ 679577 w 9830301"/>
              <a:gd name="connsiteY0" fmla="*/ 1156447 h 1231923"/>
              <a:gd name="connsiteX1" fmla="*/ 9830301 w 9830301"/>
              <a:gd name="connsiteY1" fmla="*/ 1163170 h 1231923"/>
              <a:gd name="connsiteX2" fmla="*/ 9823577 w 9830301"/>
              <a:gd name="connsiteY2" fmla="*/ 67235 h 1231923"/>
              <a:gd name="connsiteX3" fmla="*/ 8714195 w 9830301"/>
              <a:gd name="connsiteY3" fmla="*/ 369794 h 1231923"/>
              <a:gd name="connsiteX4" fmla="*/ 7705665 w 9830301"/>
              <a:gd name="connsiteY4" fmla="*/ 87405 h 1231923"/>
              <a:gd name="connsiteX5" fmla="*/ 6441642 w 9830301"/>
              <a:gd name="connsiteY5" fmla="*/ 329453 h 1231923"/>
              <a:gd name="connsiteX6" fmla="*/ 4626289 w 9830301"/>
              <a:gd name="connsiteY6" fmla="*/ 60511 h 1231923"/>
              <a:gd name="connsiteX7" fmla="*/ 3974106 w 9830301"/>
              <a:gd name="connsiteY7" fmla="*/ 248770 h 1231923"/>
              <a:gd name="connsiteX8" fmla="*/ 2918512 w 9830301"/>
              <a:gd name="connsiteY8" fmla="*/ 100853 h 1231923"/>
              <a:gd name="connsiteX9" fmla="*/ 1963771 w 9830301"/>
              <a:gd name="connsiteY9" fmla="*/ 282388 h 1231923"/>
              <a:gd name="connsiteX10" fmla="*/ 1338483 w 9830301"/>
              <a:gd name="connsiteY10" fmla="*/ 0 h 1231923"/>
              <a:gd name="connsiteX11" fmla="*/ 672853 w 9830301"/>
              <a:gd name="connsiteY11" fmla="*/ 161364 h 1231923"/>
              <a:gd name="connsiteX12" fmla="*/ 679577 w 9830301"/>
              <a:gd name="connsiteY12" fmla="*/ 1156447 h 1231923"/>
              <a:gd name="connsiteX0" fmla="*/ 6724 w 9157448"/>
              <a:gd name="connsiteY0" fmla="*/ 1156447 h 1231923"/>
              <a:gd name="connsiteX1" fmla="*/ 9157448 w 9157448"/>
              <a:gd name="connsiteY1" fmla="*/ 1163170 h 1231923"/>
              <a:gd name="connsiteX2" fmla="*/ 9150724 w 9157448"/>
              <a:gd name="connsiteY2" fmla="*/ 67235 h 1231923"/>
              <a:gd name="connsiteX3" fmla="*/ 8041342 w 9157448"/>
              <a:gd name="connsiteY3" fmla="*/ 369794 h 1231923"/>
              <a:gd name="connsiteX4" fmla="*/ 7032812 w 9157448"/>
              <a:gd name="connsiteY4" fmla="*/ 87405 h 1231923"/>
              <a:gd name="connsiteX5" fmla="*/ 5768789 w 9157448"/>
              <a:gd name="connsiteY5" fmla="*/ 329453 h 1231923"/>
              <a:gd name="connsiteX6" fmla="*/ 3953436 w 9157448"/>
              <a:gd name="connsiteY6" fmla="*/ 60511 h 1231923"/>
              <a:gd name="connsiteX7" fmla="*/ 3301253 w 9157448"/>
              <a:gd name="connsiteY7" fmla="*/ 248770 h 1231923"/>
              <a:gd name="connsiteX8" fmla="*/ 2245659 w 9157448"/>
              <a:gd name="connsiteY8" fmla="*/ 100853 h 1231923"/>
              <a:gd name="connsiteX9" fmla="*/ 1290918 w 9157448"/>
              <a:gd name="connsiteY9" fmla="*/ 282388 h 1231923"/>
              <a:gd name="connsiteX10" fmla="*/ 665630 w 9157448"/>
              <a:gd name="connsiteY10" fmla="*/ 0 h 1231923"/>
              <a:gd name="connsiteX11" fmla="*/ 0 w 9157448"/>
              <a:gd name="connsiteY11" fmla="*/ 161364 h 1231923"/>
              <a:gd name="connsiteX12" fmla="*/ 6724 w 9157448"/>
              <a:gd name="connsiteY12" fmla="*/ 1156447 h 1231923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644152 w 9157448"/>
              <a:gd name="connsiteY7" fmla="*/ 165196 h 1242478"/>
              <a:gd name="connsiteX8" fmla="*/ 3301253 w 9157448"/>
              <a:gd name="connsiteY8" fmla="*/ 259325 h 1242478"/>
              <a:gd name="connsiteX9" fmla="*/ 2245659 w 9157448"/>
              <a:gd name="connsiteY9" fmla="*/ 111408 h 1242478"/>
              <a:gd name="connsiteX10" fmla="*/ 1290918 w 9157448"/>
              <a:gd name="connsiteY10" fmla="*/ 292943 h 1242478"/>
              <a:gd name="connsiteX11" fmla="*/ 665630 w 9157448"/>
              <a:gd name="connsiteY11" fmla="*/ 10555 h 1242478"/>
              <a:gd name="connsiteX12" fmla="*/ 0 w 9157448"/>
              <a:gd name="connsiteY12" fmla="*/ 171919 h 1242478"/>
              <a:gd name="connsiteX13" fmla="*/ 6724 w 9157448"/>
              <a:gd name="connsiteY13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57448" h="1242478">
                <a:moveTo>
                  <a:pt x="6724" y="1167002"/>
                </a:moveTo>
                <a:cubicBezTo>
                  <a:pt x="1532965" y="1333970"/>
                  <a:pt x="6107207" y="1171484"/>
                  <a:pt x="9157448" y="1173725"/>
                </a:cubicBezTo>
                <a:cubicBezTo>
                  <a:pt x="9155207" y="808413"/>
                  <a:pt x="9152965" y="443102"/>
                  <a:pt x="9150724" y="77790"/>
                </a:cubicBezTo>
                <a:cubicBezTo>
                  <a:pt x="8964706" y="-54439"/>
                  <a:pt x="8394327" y="376987"/>
                  <a:pt x="8041342" y="380349"/>
                </a:cubicBezTo>
                <a:cubicBezTo>
                  <a:pt x="7688357" y="383711"/>
                  <a:pt x="7411571" y="104683"/>
                  <a:pt x="7032812" y="97960"/>
                </a:cubicBezTo>
                <a:cubicBezTo>
                  <a:pt x="6654053" y="91237"/>
                  <a:pt x="6282018" y="344490"/>
                  <a:pt x="5768789" y="340008"/>
                </a:cubicBezTo>
                <a:cubicBezTo>
                  <a:pt x="5255560" y="335526"/>
                  <a:pt x="4364692" y="84513"/>
                  <a:pt x="3953436" y="71066"/>
                </a:cubicBezTo>
                <a:cubicBezTo>
                  <a:pt x="3542180" y="57619"/>
                  <a:pt x="3585882" y="252601"/>
                  <a:pt x="3301253" y="259325"/>
                </a:cubicBezTo>
                <a:cubicBezTo>
                  <a:pt x="3016624" y="266049"/>
                  <a:pt x="2580715" y="105805"/>
                  <a:pt x="2245659" y="111408"/>
                </a:cubicBezTo>
                <a:cubicBezTo>
                  <a:pt x="1910603" y="117011"/>
                  <a:pt x="1554256" y="309752"/>
                  <a:pt x="1290918" y="292943"/>
                </a:cubicBezTo>
                <a:cubicBezTo>
                  <a:pt x="1027580" y="276134"/>
                  <a:pt x="880783" y="30726"/>
                  <a:pt x="665630" y="10555"/>
                </a:cubicBezTo>
                <a:cubicBezTo>
                  <a:pt x="450477" y="-9616"/>
                  <a:pt x="109818" y="-20822"/>
                  <a:pt x="0" y="171919"/>
                </a:cubicBezTo>
                <a:cubicBezTo>
                  <a:pt x="2241" y="503613"/>
                  <a:pt x="4483" y="835308"/>
                  <a:pt x="6724" y="116700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Vodní fáze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77050" y="3202607"/>
            <a:ext cx="3813543" cy="1450529"/>
            <a:chOff x="117432" y="2917306"/>
            <a:chExt cx="2041166" cy="965698"/>
          </a:xfrm>
        </p:grpSpPr>
        <p:sp>
          <p:nvSpPr>
            <p:cNvPr id="22" name="Freeform: Shape 21"/>
            <p:cNvSpPr/>
            <p:nvPr/>
          </p:nvSpPr>
          <p:spPr>
            <a:xfrm>
              <a:off x="117432" y="2917306"/>
              <a:ext cx="2041166" cy="965698"/>
            </a:xfrm>
            <a:custGeom>
              <a:avLst/>
              <a:gdLst>
                <a:gd name="connsiteX0" fmla="*/ 73959 w 1398494"/>
                <a:gd name="connsiteY0" fmla="*/ 6723 h 652182"/>
                <a:gd name="connsiteX1" fmla="*/ 316006 w 1398494"/>
                <a:gd name="connsiteY1" fmla="*/ 174811 h 652182"/>
                <a:gd name="connsiteX2" fmla="*/ 598394 w 1398494"/>
                <a:gd name="connsiteY2" fmla="*/ 33617 h 652182"/>
                <a:gd name="connsiteX3" fmla="*/ 941294 w 1398494"/>
                <a:gd name="connsiteY3" fmla="*/ 0 h 652182"/>
                <a:gd name="connsiteX4" fmla="*/ 1196788 w 1398494"/>
                <a:gd name="connsiteY4" fmla="*/ 87405 h 652182"/>
                <a:gd name="connsiteX5" fmla="*/ 1398494 w 1398494"/>
                <a:gd name="connsiteY5" fmla="*/ 309282 h 652182"/>
                <a:gd name="connsiteX6" fmla="*/ 1109382 w 1398494"/>
                <a:gd name="connsiteY6" fmla="*/ 396688 h 652182"/>
                <a:gd name="connsiteX7" fmla="*/ 1337982 w 1398494"/>
                <a:gd name="connsiteY7" fmla="*/ 537882 h 652182"/>
                <a:gd name="connsiteX8" fmla="*/ 1102659 w 1398494"/>
                <a:gd name="connsiteY8" fmla="*/ 611841 h 652182"/>
                <a:gd name="connsiteX9" fmla="*/ 847165 w 1398494"/>
                <a:gd name="connsiteY9" fmla="*/ 652182 h 652182"/>
                <a:gd name="connsiteX10" fmla="*/ 517712 w 1398494"/>
                <a:gd name="connsiteY10" fmla="*/ 558052 h 652182"/>
                <a:gd name="connsiteX11" fmla="*/ 295835 w 1398494"/>
                <a:gd name="connsiteY11" fmla="*/ 383241 h 652182"/>
                <a:gd name="connsiteX12" fmla="*/ 0 w 1398494"/>
                <a:gd name="connsiteY12" fmla="*/ 416858 h 652182"/>
                <a:gd name="connsiteX13" fmla="*/ 154641 w 1398494"/>
                <a:gd name="connsiteY13" fmla="*/ 255494 h 652182"/>
                <a:gd name="connsiteX14" fmla="*/ 73959 w 1398494"/>
                <a:gd name="connsiteY14" fmla="*/ 6723 h 652182"/>
                <a:gd name="connsiteX0" fmla="*/ 73959 w 1398494"/>
                <a:gd name="connsiteY0" fmla="*/ 9468 h 654927"/>
                <a:gd name="connsiteX1" fmla="*/ 316006 w 1398494"/>
                <a:gd name="connsiteY1" fmla="*/ 177556 h 654927"/>
                <a:gd name="connsiteX2" fmla="*/ 598394 w 1398494"/>
                <a:gd name="connsiteY2" fmla="*/ 36362 h 654927"/>
                <a:gd name="connsiteX3" fmla="*/ 941294 w 1398494"/>
                <a:gd name="connsiteY3" fmla="*/ 2745 h 654927"/>
                <a:gd name="connsiteX4" fmla="*/ 1196788 w 1398494"/>
                <a:gd name="connsiteY4" fmla="*/ 90150 h 654927"/>
                <a:gd name="connsiteX5" fmla="*/ 1398494 w 1398494"/>
                <a:gd name="connsiteY5" fmla="*/ 312027 h 654927"/>
                <a:gd name="connsiteX6" fmla="*/ 1109382 w 1398494"/>
                <a:gd name="connsiteY6" fmla="*/ 399433 h 654927"/>
                <a:gd name="connsiteX7" fmla="*/ 1337982 w 1398494"/>
                <a:gd name="connsiteY7" fmla="*/ 540627 h 654927"/>
                <a:gd name="connsiteX8" fmla="*/ 1102659 w 1398494"/>
                <a:gd name="connsiteY8" fmla="*/ 614586 h 654927"/>
                <a:gd name="connsiteX9" fmla="*/ 847165 w 1398494"/>
                <a:gd name="connsiteY9" fmla="*/ 654927 h 654927"/>
                <a:gd name="connsiteX10" fmla="*/ 517712 w 1398494"/>
                <a:gd name="connsiteY10" fmla="*/ 560797 h 654927"/>
                <a:gd name="connsiteX11" fmla="*/ 295835 w 1398494"/>
                <a:gd name="connsiteY11" fmla="*/ 385986 h 654927"/>
                <a:gd name="connsiteX12" fmla="*/ 0 w 1398494"/>
                <a:gd name="connsiteY12" fmla="*/ 419603 h 654927"/>
                <a:gd name="connsiteX13" fmla="*/ 154641 w 1398494"/>
                <a:gd name="connsiteY13" fmla="*/ 258239 h 654927"/>
                <a:gd name="connsiteX14" fmla="*/ 73959 w 1398494"/>
                <a:gd name="connsiteY14" fmla="*/ 9468 h 654927"/>
                <a:gd name="connsiteX0" fmla="*/ 73959 w 1398494"/>
                <a:gd name="connsiteY0" fmla="*/ 9468 h 654927"/>
                <a:gd name="connsiteX1" fmla="*/ 316006 w 1398494"/>
                <a:gd name="connsiteY1" fmla="*/ 177556 h 654927"/>
                <a:gd name="connsiteX2" fmla="*/ 598394 w 1398494"/>
                <a:gd name="connsiteY2" fmla="*/ 36362 h 654927"/>
                <a:gd name="connsiteX3" fmla="*/ 941294 w 1398494"/>
                <a:gd name="connsiteY3" fmla="*/ 2745 h 654927"/>
                <a:gd name="connsiteX4" fmla="*/ 1196788 w 1398494"/>
                <a:gd name="connsiteY4" fmla="*/ 90150 h 654927"/>
                <a:gd name="connsiteX5" fmla="*/ 1398494 w 1398494"/>
                <a:gd name="connsiteY5" fmla="*/ 312027 h 654927"/>
                <a:gd name="connsiteX6" fmla="*/ 1109382 w 1398494"/>
                <a:gd name="connsiteY6" fmla="*/ 399433 h 654927"/>
                <a:gd name="connsiteX7" fmla="*/ 1337982 w 1398494"/>
                <a:gd name="connsiteY7" fmla="*/ 540627 h 654927"/>
                <a:gd name="connsiteX8" fmla="*/ 1102659 w 1398494"/>
                <a:gd name="connsiteY8" fmla="*/ 614586 h 654927"/>
                <a:gd name="connsiteX9" fmla="*/ 847165 w 1398494"/>
                <a:gd name="connsiteY9" fmla="*/ 654927 h 654927"/>
                <a:gd name="connsiteX10" fmla="*/ 517712 w 1398494"/>
                <a:gd name="connsiteY10" fmla="*/ 560797 h 654927"/>
                <a:gd name="connsiteX11" fmla="*/ 295835 w 1398494"/>
                <a:gd name="connsiteY11" fmla="*/ 385986 h 654927"/>
                <a:gd name="connsiteX12" fmla="*/ 0 w 1398494"/>
                <a:gd name="connsiteY12" fmla="*/ 419603 h 654927"/>
                <a:gd name="connsiteX13" fmla="*/ 154641 w 1398494"/>
                <a:gd name="connsiteY13" fmla="*/ 258239 h 654927"/>
                <a:gd name="connsiteX14" fmla="*/ 73959 w 1398494"/>
                <a:gd name="connsiteY14" fmla="*/ 9468 h 654927"/>
                <a:gd name="connsiteX0" fmla="*/ 73959 w 1399547"/>
                <a:gd name="connsiteY0" fmla="*/ 9468 h 654927"/>
                <a:gd name="connsiteX1" fmla="*/ 316006 w 1399547"/>
                <a:gd name="connsiteY1" fmla="*/ 177556 h 654927"/>
                <a:gd name="connsiteX2" fmla="*/ 598394 w 1399547"/>
                <a:gd name="connsiteY2" fmla="*/ 36362 h 654927"/>
                <a:gd name="connsiteX3" fmla="*/ 941294 w 1399547"/>
                <a:gd name="connsiteY3" fmla="*/ 2745 h 654927"/>
                <a:gd name="connsiteX4" fmla="*/ 1196788 w 1399547"/>
                <a:gd name="connsiteY4" fmla="*/ 90150 h 654927"/>
                <a:gd name="connsiteX5" fmla="*/ 1398494 w 1399547"/>
                <a:gd name="connsiteY5" fmla="*/ 312027 h 654927"/>
                <a:gd name="connsiteX6" fmla="*/ 1109382 w 1399547"/>
                <a:gd name="connsiteY6" fmla="*/ 399433 h 654927"/>
                <a:gd name="connsiteX7" fmla="*/ 1337982 w 1399547"/>
                <a:gd name="connsiteY7" fmla="*/ 540627 h 654927"/>
                <a:gd name="connsiteX8" fmla="*/ 1102659 w 1399547"/>
                <a:gd name="connsiteY8" fmla="*/ 614586 h 654927"/>
                <a:gd name="connsiteX9" fmla="*/ 847165 w 1399547"/>
                <a:gd name="connsiteY9" fmla="*/ 654927 h 654927"/>
                <a:gd name="connsiteX10" fmla="*/ 517712 w 1399547"/>
                <a:gd name="connsiteY10" fmla="*/ 560797 h 654927"/>
                <a:gd name="connsiteX11" fmla="*/ 295835 w 1399547"/>
                <a:gd name="connsiteY11" fmla="*/ 385986 h 654927"/>
                <a:gd name="connsiteX12" fmla="*/ 0 w 1399547"/>
                <a:gd name="connsiteY12" fmla="*/ 419603 h 654927"/>
                <a:gd name="connsiteX13" fmla="*/ 154641 w 1399547"/>
                <a:gd name="connsiteY13" fmla="*/ 258239 h 654927"/>
                <a:gd name="connsiteX14" fmla="*/ 73959 w 1399547"/>
                <a:gd name="connsiteY14" fmla="*/ 9468 h 654927"/>
                <a:gd name="connsiteX0" fmla="*/ 73959 w 1399547"/>
                <a:gd name="connsiteY0" fmla="*/ 9468 h 654927"/>
                <a:gd name="connsiteX1" fmla="*/ 316006 w 1399547"/>
                <a:gd name="connsiteY1" fmla="*/ 177556 h 654927"/>
                <a:gd name="connsiteX2" fmla="*/ 598394 w 1399547"/>
                <a:gd name="connsiteY2" fmla="*/ 36362 h 654927"/>
                <a:gd name="connsiteX3" fmla="*/ 941294 w 1399547"/>
                <a:gd name="connsiteY3" fmla="*/ 2745 h 654927"/>
                <a:gd name="connsiteX4" fmla="*/ 1196788 w 1399547"/>
                <a:gd name="connsiteY4" fmla="*/ 90150 h 654927"/>
                <a:gd name="connsiteX5" fmla="*/ 1398494 w 1399547"/>
                <a:gd name="connsiteY5" fmla="*/ 312027 h 654927"/>
                <a:gd name="connsiteX6" fmla="*/ 1109382 w 1399547"/>
                <a:gd name="connsiteY6" fmla="*/ 399433 h 654927"/>
                <a:gd name="connsiteX7" fmla="*/ 1337982 w 1399547"/>
                <a:gd name="connsiteY7" fmla="*/ 540627 h 654927"/>
                <a:gd name="connsiteX8" fmla="*/ 1102659 w 1399547"/>
                <a:gd name="connsiteY8" fmla="*/ 614586 h 654927"/>
                <a:gd name="connsiteX9" fmla="*/ 847165 w 1399547"/>
                <a:gd name="connsiteY9" fmla="*/ 654927 h 654927"/>
                <a:gd name="connsiteX10" fmla="*/ 517712 w 1399547"/>
                <a:gd name="connsiteY10" fmla="*/ 560797 h 654927"/>
                <a:gd name="connsiteX11" fmla="*/ 295835 w 1399547"/>
                <a:gd name="connsiteY11" fmla="*/ 385986 h 654927"/>
                <a:gd name="connsiteX12" fmla="*/ 0 w 1399547"/>
                <a:gd name="connsiteY12" fmla="*/ 419603 h 654927"/>
                <a:gd name="connsiteX13" fmla="*/ 154641 w 1399547"/>
                <a:gd name="connsiteY13" fmla="*/ 258239 h 654927"/>
                <a:gd name="connsiteX14" fmla="*/ 73959 w 1399547"/>
                <a:gd name="connsiteY14" fmla="*/ 9468 h 654927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64508 w 1399547"/>
                <a:gd name="connsiteY0" fmla="*/ 535 h 714851"/>
                <a:gd name="connsiteX1" fmla="*/ 316006 w 1399547"/>
                <a:gd name="connsiteY1" fmla="*/ 235859 h 714851"/>
                <a:gd name="connsiteX2" fmla="*/ 598394 w 1399547"/>
                <a:gd name="connsiteY2" fmla="*/ 94665 h 714851"/>
                <a:gd name="connsiteX3" fmla="*/ 941294 w 1399547"/>
                <a:gd name="connsiteY3" fmla="*/ 61048 h 714851"/>
                <a:gd name="connsiteX4" fmla="*/ 1196788 w 1399547"/>
                <a:gd name="connsiteY4" fmla="*/ 148453 h 714851"/>
                <a:gd name="connsiteX5" fmla="*/ 1398494 w 1399547"/>
                <a:gd name="connsiteY5" fmla="*/ 370330 h 714851"/>
                <a:gd name="connsiteX6" fmla="*/ 1109382 w 1399547"/>
                <a:gd name="connsiteY6" fmla="*/ 457736 h 714851"/>
                <a:gd name="connsiteX7" fmla="*/ 1337982 w 1399547"/>
                <a:gd name="connsiteY7" fmla="*/ 598930 h 714851"/>
                <a:gd name="connsiteX8" fmla="*/ 1102659 w 1399547"/>
                <a:gd name="connsiteY8" fmla="*/ 672889 h 714851"/>
                <a:gd name="connsiteX9" fmla="*/ 847165 w 1399547"/>
                <a:gd name="connsiteY9" fmla="*/ 713230 h 714851"/>
                <a:gd name="connsiteX10" fmla="*/ 517712 w 1399547"/>
                <a:gd name="connsiteY10" fmla="*/ 619100 h 714851"/>
                <a:gd name="connsiteX11" fmla="*/ 295835 w 1399547"/>
                <a:gd name="connsiteY11" fmla="*/ 444289 h 714851"/>
                <a:gd name="connsiteX12" fmla="*/ 0 w 1399547"/>
                <a:gd name="connsiteY12" fmla="*/ 477906 h 714851"/>
                <a:gd name="connsiteX13" fmla="*/ 154641 w 1399547"/>
                <a:gd name="connsiteY13" fmla="*/ 316542 h 714851"/>
                <a:gd name="connsiteX14" fmla="*/ 64508 w 1399547"/>
                <a:gd name="connsiteY14" fmla="*/ 535 h 714851"/>
                <a:gd name="connsiteX0" fmla="*/ 31429 w 1366468"/>
                <a:gd name="connsiteY0" fmla="*/ 535 h 714851"/>
                <a:gd name="connsiteX1" fmla="*/ 282927 w 1366468"/>
                <a:gd name="connsiteY1" fmla="*/ 235859 h 714851"/>
                <a:gd name="connsiteX2" fmla="*/ 565315 w 1366468"/>
                <a:gd name="connsiteY2" fmla="*/ 94665 h 714851"/>
                <a:gd name="connsiteX3" fmla="*/ 908215 w 1366468"/>
                <a:gd name="connsiteY3" fmla="*/ 61048 h 714851"/>
                <a:gd name="connsiteX4" fmla="*/ 1163709 w 1366468"/>
                <a:gd name="connsiteY4" fmla="*/ 148453 h 714851"/>
                <a:gd name="connsiteX5" fmla="*/ 1365415 w 1366468"/>
                <a:gd name="connsiteY5" fmla="*/ 370330 h 714851"/>
                <a:gd name="connsiteX6" fmla="*/ 1076303 w 1366468"/>
                <a:gd name="connsiteY6" fmla="*/ 457736 h 714851"/>
                <a:gd name="connsiteX7" fmla="*/ 1304903 w 1366468"/>
                <a:gd name="connsiteY7" fmla="*/ 598930 h 714851"/>
                <a:gd name="connsiteX8" fmla="*/ 1069580 w 1366468"/>
                <a:gd name="connsiteY8" fmla="*/ 672889 h 714851"/>
                <a:gd name="connsiteX9" fmla="*/ 814086 w 1366468"/>
                <a:gd name="connsiteY9" fmla="*/ 713230 h 714851"/>
                <a:gd name="connsiteX10" fmla="*/ 484633 w 1366468"/>
                <a:gd name="connsiteY10" fmla="*/ 619100 h 714851"/>
                <a:gd name="connsiteX11" fmla="*/ 262756 w 1366468"/>
                <a:gd name="connsiteY11" fmla="*/ 444289 h 714851"/>
                <a:gd name="connsiteX12" fmla="*/ 0 w 1366468"/>
                <a:gd name="connsiteY12" fmla="*/ 518247 h 714851"/>
                <a:gd name="connsiteX13" fmla="*/ 121562 w 1366468"/>
                <a:gd name="connsiteY13" fmla="*/ 316542 h 714851"/>
                <a:gd name="connsiteX14" fmla="*/ 31429 w 1366468"/>
                <a:gd name="connsiteY14" fmla="*/ 535 h 71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468" h="714851">
                  <a:moveTo>
                    <a:pt x="31429" y="535"/>
                  </a:moveTo>
                  <a:cubicBezTo>
                    <a:pt x="58323" y="-12912"/>
                    <a:pt x="195521" y="231377"/>
                    <a:pt x="282927" y="235859"/>
                  </a:cubicBezTo>
                  <a:lnTo>
                    <a:pt x="565315" y="94665"/>
                  </a:lnTo>
                  <a:cubicBezTo>
                    <a:pt x="669530" y="65530"/>
                    <a:pt x="808483" y="52083"/>
                    <a:pt x="908215" y="61048"/>
                  </a:cubicBezTo>
                  <a:cubicBezTo>
                    <a:pt x="1007947" y="70013"/>
                    <a:pt x="1087509" y="96906"/>
                    <a:pt x="1163709" y="148453"/>
                  </a:cubicBezTo>
                  <a:cubicBezTo>
                    <a:pt x="1239909" y="200000"/>
                    <a:pt x="1379983" y="318783"/>
                    <a:pt x="1365415" y="370330"/>
                  </a:cubicBezTo>
                  <a:lnTo>
                    <a:pt x="1076303" y="457736"/>
                  </a:lnTo>
                  <a:lnTo>
                    <a:pt x="1304903" y="598930"/>
                  </a:lnTo>
                  <a:cubicBezTo>
                    <a:pt x="1303783" y="634789"/>
                    <a:pt x="1151383" y="653839"/>
                    <a:pt x="1069580" y="672889"/>
                  </a:cubicBezTo>
                  <a:cubicBezTo>
                    <a:pt x="987777" y="691939"/>
                    <a:pt x="911577" y="722195"/>
                    <a:pt x="814086" y="713230"/>
                  </a:cubicBezTo>
                  <a:cubicBezTo>
                    <a:pt x="716595" y="704265"/>
                    <a:pt x="576521" y="663923"/>
                    <a:pt x="484633" y="619100"/>
                  </a:cubicBezTo>
                  <a:cubicBezTo>
                    <a:pt x="392745" y="574277"/>
                    <a:pt x="349041" y="467821"/>
                    <a:pt x="262756" y="444289"/>
                  </a:cubicBezTo>
                  <a:cubicBezTo>
                    <a:pt x="176471" y="420757"/>
                    <a:pt x="23532" y="539538"/>
                    <a:pt x="0" y="518247"/>
                  </a:cubicBezTo>
                  <a:lnTo>
                    <a:pt x="121562" y="316542"/>
                  </a:lnTo>
                  <a:lnTo>
                    <a:pt x="31429" y="535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1475656" y="3267865"/>
              <a:ext cx="288032" cy="360040"/>
            </a:xfrm>
            <a:prstGeom prst="arc">
              <a:avLst>
                <a:gd name="adj1" fmla="val 16200000"/>
                <a:gd name="adj2" fmla="val 5359936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99691" y="3284984"/>
              <a:ext cx="72000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en-US" dirty="0" err="1" smtClean="0"/>
              <a:t>Pasiv</a:t>
            </a:r>
            <a:r>
              <a:rPr lang="cs-CZ" dirty="0" smtClean="0"/>
              <a:t>ní vzorkování PBT látek v různých matricích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94906" y="836712"/>
            <a:ext cx="5857469" cy="1938564"/>
            <a:chOff x="1394906" y="2348880"/>
            <a:chExt cx="5857469" cy="1938564"/>
          </a:xfrm>
        </p:grpSpPr>
        <p:sp>
          <p:nvSpPr>
            <p:cNvPr id="8" name="Cylinder 7"/>
            <p:cNvSpPr/>
            <p:nvPr/>
          </p:nvSpPr>
          <p:spPr>
            <a:xfrm>
              <a:off x="6834207" y="2348880"/>
              <a:ext cx="418168" cy="1921642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ylinder 61"/>
            <p:cNvSpPr/>
            <p:nvPr/>
          </p:nvSpPr>
          <p:spPr>
            <a:xfrm>
              <a:off x="1394906" y="2365802"/>
              <a:ext cx="418168" cy="1921642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ylinder 65"/>
            <p:cNvSpPr/>
            <p:nvPr/>
          </p:nvSpPr>
          <p:spPr>
            <a:xfrm>
              <a:off x="2403286" y="2365802"/>
              <a:ext cx="418168" cy="1921642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16200000">
            <a:off x="4938411" y="2795691"/>
            <a:ext cx="183479" cy="1830628"/>
            <a:chOff x="2061541" y="3933056"/>
            <a:chExt cx="134195" cy="1018071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061541" y="3943015"/>
              <a:ext cx="0" cy="1008112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2195736" y="3933056"/>
              <a:ext cx="0" cy="1008112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413881" y="3814515"/>
            <a:ext cx="1480404" cy="478581"/>
            <a:chOff x="1413881" y="5326683"/>
            <a:chExt cx="1480404" cy="478581"/>
          </a:xfrm>
        </p:grpSpPr>
        <p:sp>
          <p:nvSpPr>
            <p:cNvPr id="11" name="Freeform: Shape 10"/>
            <p:cNvSpPr/>
            <p:nvPr/>
          </p:nvSpPr>
          <p:spPr>
            <a:xfrm>
              <a:off x="2123728" y="5326683"/>
              <a:ext cx="770557" cy="478581"/>
            </a:xfrm>
            <a:custGeom>
              <a:avLst/>
              <a:gdLst>
                <a:gd name="connsiteX0" fmla="*/ 12568 w 770557"/>
                <a:gd name="connsiteY0" fmla="*/ 300790 h 478581"/>
                <a:gd name="connsiteX1" fmla="*/ 12568 w 770557"/>
                <a:gd name="connsiteY1" fmla="*/ 300790 h 478581"/>
                <a:gd name="connsiteX2" fmla="*/ 536 w 770557"/>
                <a:gd name="connsiteY2" fmla="*/ 180474 h 478581"/>
                <a:gd name="connsiteX3" fmla="*/ 24599 w 770557"/>
                <a:gd name="connsiteY3" fmla="*/ 144379 h 478581"/>
                <a:gd name="connsiteX4" fmla="*/ 96789 w 770557"/>
                <a:gd name="connsiteY4" fmla="*/ 84221 h 478581"/>
                <a:gd name="connsiteX5" fmla="*/ 132883 w 770557"/>
                <a:gd name="connsiteY5" fmla="*/ 72190 h 478581"/>
                <a:gd name="connsiteX6" fmla="*/ 205073 w 770557"/>
                <a:gd name="connsiteY6" fmla="*/ 84221 h 478581"/>
                <a:gd name="connsiteX7" fmla="*/ 241168 w 770557"/>
                <a:gd name="connsiteY7" fmla="*/ 108284 h 478581"/>
                <a:gd name="connsiteX8" fmla="*/ 277262 w 770557"/>
                <a:gd name="connsiteY8" fmla="*/ 120316 h 478581"/>
                <a:gd name="connsiteX9" fmla="*/ 301326 w 770557"/>
                <a:gd name="connsiteY9" fmla="*/ 144379 h 478581"/>
                <a:gd name="connsiteX10" fmla="*/ 457736 w 770557"/>
                <a:gd name="connsiteY10" fmla="*/ 144379 h 478581"/>
                <a:gd name="connsiteX11" fmla="*/ 493831 w 770557"/>
                <a:gd name="connsiteY11" fmla="*/ 108284 h 478581"/>
                <a:gd name="connsiteX12" fmla="*/ 529926 w 770557"/>
                <a:gd name="connsiteY12" fmla="*/ 48126 h 478581"/>
                <a:gd name="connsiteX13" fmla="*/ 638210 w 770557"/>
                <a:gd name="connsiteY13" fmla="*/ 12032 h 478581"/>
                <a:gd name="connsiteX14" fmla="*/ 674305 w 770557"/>
                <a:gd name="connsiteY14" fmla="*/ 0 h 478581"/>
                <a:gd name="connsiteX15" fmla="*/ 746494 w 770557"/>
                <a:gd name="connsiteY15" fmla="*/ 12032 h 478581"/>
                <a:gd name="connsiteX16" fmla="*/ 770557 w 770557"/>
                <a:gd name="connsiteY16" fmla="*/ 84221 h 478581"/>
                <a:gd name="connsiteX17" fmla="*/ 758526 w 770557"/>
                <a:gd name="connsiteY17" fmla="*/ 204537 h 478581"/>
                <a:gd name="connsiteX18" fmla="*/ 734462 w 770557"/>
                <a:gd name="connsiteY18" fmla="*/ 228600 h 478581"/>
                <a:gd name="connsiteX19" fmla="*/ 698368 w 770557"/>
                <a:gd name="connsiteY19" fmla="*/ 252663 h 478581"/>
                <a:gd name="connsiteX20" fmla="*/ 566020 w 770557"/>
                <a:gd name="connsiteY20" fmla="*/ 288758 h 478581"/>
                <a:gd name="connsiteX21" fmla="*/ 553989 w 770557"/>
                <a:gd name="connsiteY21" fmla="*/ 445169 h 478581"/>
                <a:gd name="connsiteX22" fmla="*/ 349452 w 770557"/>
                <a:gd name="connsiteY22" fmla="*/ 397042 h 478581"/>
                <a:gd name="connsiteX23" fmla="*/ 337420 w 770557"/>
                <a:gd name="connsiteY23" fmla="*/ 360948 h 478581"/>
                <a:gd name="connsiteX24" fmla="*/ 193041 w 770557"/>
                <a:gd name="connsiteY24" fmla="*/ 348916 h 478581"/>
                <a:gd name="connsiteX25" fmla="*/ 72726 w 770557"/>
                <a:gd name="connsiteY25" fmla="*/ 312821 h 478581"/>
                <a:gd name="connsiteX26" fmla="*/ 12568 w 770557"/>
                <a:gd name="connsiteY26" fmla="*/ 300790 h 4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0557" h="478581">
                  <a:moveTo>
                    <a:pt x="12568" y="300790"/>
                  </a:moveTo>
                  <a:lnTo>
                    <a:pt x="12568" y="300790"/>
                  </a:lnTo>
                  <a:cubicBezTo>
                    <a:pt x="8557" y="260685"/>
                    <a:pt x="-2555" y="220661"/>
                    <a:pt x="536" y="180474"/>
                  </a:cubicBezTo>
                  <a:cubicBezTo>
                    <a:pt x="1645" y="166056"/>
                    <a:pt x="15342" y="155488"/>
                    <a:pt x="24599" y="144379"/>
                  </a:cubicBezTo>
                  <a:cubicBezTo>
                    <a:pt x="43606" y="121571"/>
                    <a:pt x="69748" y="97741"/>
                    <a:pt x="96789" y="84221"/>
                  </a:cubicBezTo>
                  <a:cubicBezTo>
                    <a:pt x="108132" y="78549"/>
                    <a:pt x="120852" y="76200"/>
                    <a:pt x="132883" y="72190"/>
                  </a:cubicBezTo>
                  <a:cubicBezTo>
                    <a:pt x="156946" y="76200"/>
                    <a:pt x="181930" y="76507"/>
                    <a:pt x="205073" y="84221"/>
                  </a:cubicBezTo>
                  <a:cubicBezTo>
                    <a:pt x="218791" y="88794"/>
                    <a:pt x="228234" y="101817"/>
                    <a:pt x="241168" y="108284"/>
                  </a:cubicBezTo>
                  <a:cubicBezTo>
                    <a:pt x="252511" y="113956"/>
                    <a:pt x="265231" y="116305"/>
                    <a:pt x="277262" y="120316"/>
                  </a:cubicBezTo>
                  <a:cubicBezTo>
                    <a:pt x="285283" y="128337"/>
                    <a:pt x="291599" y="138543"/>
                    <a:pt x="301326" y="144379"/>
                  </a:cubicBezTo>
                  <a:cubicBezTo>
                    <a:pt x="347342" y="171989"/>
                    <a:pt x="414788" y="148674"/>
                    <a:pt x="457736" y="144379"/>
                  </a:cubicBezTo>
                  <a:cubicBezTo>
                    <a:pt x="469768" y="132347"/>
                    <a:pt x="484393" y="122442"/>
                    <a:pt x="493831" y="108284"/>
                  </a:cubicBezTo>
                  <a:cubicBezTo>
                    <a:pt x="514414" y="77410"/>
                    <a:pt x="492454" y="66862"/>
                    <a:pt x="529926" y="48126"/>
                  </a:cubicBezTo>
                  <a:cubicBezTo>
                    <a:pt x="529938" y="48120"/>
                    <a:pt x="620156" y="18050"/>
                    <a:pt x="638210" y="12032"/>
                  </a:cubicBezTo>
                  <a:lnTo>
                    <a:pt x="674305" y="0"/>
                  </a:lnTo>
                  <a:cubicBezTo>
                    <a:pt x="698368" y="4011"/>
                    <a:pt x="728135" y="-4032"/>
                    <a:pt x="746494" y="12032"/>
                  </a:cubicBezTo>
                  <a:cubicBezTo>
                    <a:pt x="765583" y="28735"/>
                    <a:pt x="770557" y="84221"/>
                    <a:pt x="770557" y="84221"/>
                  </a:cubicBezTo>
                  <a:cubicBezTo>
                    <a:pt x="766547" y="124326"/>
                    <a:pt x="768302" y="165435"/>
                    <a:pt x="758526" y="204537"/>
                  </a:cubicBezTo>
                  <a:cubicBezTo>
                    <a:pt x="755775" y="215542"/>
                    <a:pt x="743320" y="221514"/>
                    <a:pt x="734462" y="228600"/>
                  </a:cubicBezTo>
                  <a:cubicBezTo>
                    <a:pt x="723171" y="237633"/>
                    <a:pt x="711582" y="246790"/>
                    <a:pt x="698368" y="252663"/>
                  </a:cubicBezTo>
                  <a:cubicBezTo>
                    <a:pt x="648412" y="274866"/>
                    <a:pt x="617484" y="278465"/>
                    <a:pt x="566020" y="288758"/>
                  </a:cubicBezTo>
                  <a:cubicBezTo>
                    <a:pt x="562010" y="340895"/>
                    <a:pt x="595822" y="413794"/>
                    <a:pt x="553989" y="445169"/>
                  </a:cubicBezTo>
                  <a:cubicBezTo>
                    <a:pt x="460559" y="515242"/>
                    <a:pt x="382622" y="463380"/>
                    <a:pt x="349452" y="397042"/>
                  </a:cubicBezTo>
                  <a:cubicBezTo>
                    <a:pt x="343780" y="385699"/>
                    <a:pt x="349541" y="364678"/>
                    <a:pt x="337420" y="360948"/>
                  </a:cubicBezTo>
                  <a:cubicBezTo>
                    <a:pt x="291262" y="346746"/>
                    <a:pt x="241167" y="352927"/>
                    <a:pt x="193041" y="348916"/>
                  </a:cubicBezTo>
                  <a:cubicBezTo>
                    <a:pt x="167926" y="340544"/>
                    <a:pt x="104544" y="317367"/>
                    <a:pt x="72726" y="312821"/>
                  </a:cubicBezTo>
                  <a:cubicBezTo>
                    <a:pt x="60815" y="311119"/>
                    <a:pt x="22594" y="302795"/>
                    <a:pt x="12568" y="30079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>
              <a:off x="1767563" y="5199312"/>
              <a:ext cx="0" cy="693658"/>
            </a:xfrm>
            <a:prstGeom prst="straightConnector1">
              <a:avLst/>
            </a:prstGeom>
            <a:ln w="31750">
              <a:solidFill>
                <a:schemeClr val="accent6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6200000" flipV="1">
              <a:off x="1760710" y="5042057"/>
              <a:ext cx="0" cy="693658"/>
            </a:xfrm>
            <a:prstGeom prst="straightConnector1">
              <a:avLst/>
            </a:prstGeom>
            <a:ln w="31750">
              <a:solidFill>
                <a:srgbClr val="92D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8959" y="1681018"/>
            <a:ext cx="9075041" cy="523220"/>
            <a:chOff x="68959" y="3193186"/>
            <a:chExt cx="9075041" cy="523220"/>
          </a:xfrm>
        </p:grpSpPr>
        <p:sp>
          <p:nvSpPr>
            <p:cNvPr id="93" name="TextBox 92"/>
            <p:cNvSpPr txBox="1"/>
            <p:nvPr/>
          </p:nvSpPr>
          <p:spPr>
            <a:xfrm>
              <a:off x="3587300" y="3193186"/>
              <a:ext cx="253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 smtClean="0"/>
                <a:t>rovnováha</a:t>
              </a:r>
              <a:endParaRPr lang="en-US" sz="2800" dirty="0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68959" y="3625867"/>
              <a:ext cx="90750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402165" y="2060848"/>
            <a:ext cx="5857469" cy="1819727"/>
            <a:chOff x="1402165" y="3573016"/>
            <a:chExt cx="5857469" cy="1819727"/>
          </a:xfrm>
        </p:grpSpPr>
        <p:grpSp>
          <p:nvGrpSpPr>
            <p:cNvPr id="18" name="Group 17"/>
            <p:cNvGrpSpPr/>
            <p:nvPr/>
          </p:nvGrpSpPr>
          <p:grpSpPr>
            <a:xfrm>
              <a:off x="1402165" y="3573016"/>
              <a:ext cx="5857469" cy="1819727"/>
              <a:chOff x="1402165" y="3573016"/>
              <a:chExt cx="5857469" cy="1819727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2619772" y="4276156"/>
                <a:ext cx="61783" cy="1116587"/>
              </a:xfrm>
              <a:prstGeom prst="straightConnector1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Cylinder 73"/>
              <p:cNvSpPr/>
              <p:nvPr/>
            </p:nvSpPr>
            <p:spPr>
              <a:xfrm>
                <a:off x="6841466" y="3573016"/>
                <a:ext cx="418168" cy="722960"/>
              </a:xfrm>
              <a:prstGeom prst="ca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Cylinder 74"/>
              <p:cNvSpPr/>
              <p:nvPr/>
            </p:nvSpPr>
            <p:spPr>
              <a:xfrm>
                <a:off x="1402165" y="3589938"/>
                <a:ext cx="418168" cy="722960"/>
              </a:xfrm>
              <a:prstGeom prst="can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ylinder 75"/>
              <p:cNvSpPr/>
              <p:nvPr/>
            </p:nvSpPr>
            <p:spPr>
              <a:xfrm>
                <a:off x="2410545" y="3589938"/>
                <a:ext cx="418168" cy="722960"/>
              </a:xfrm>
              <a:prstGeom prst="can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 flipV="1">
                <a:off x="7029609" y="4547422"/>
                <a:ext cx="9121" cy="612068"/>
              </a:xfrm>
              <a:prstGeom prst="straightConnector1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1614212" y="4397617"/>
              <a:ext cx="9121" cy="612068"/>
            </a:xfrm>
            <a:prstGeom prst="straightConnector1">
              <a:avLst/>
            </a:prstGeom>
            <a:ln w="76200">
              <a:solidFill>
                <a:schemeClr val="tx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80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/>
        </p:nvSpPr>
        <p:spPr>
          <a:xfrm flipH="1">
            <a:off x="6009706" y="3135316"/>
            <a:ext cx="2757244" cy="1805852"/>
          </a:xfrm>
          <a:custGeom>
            <a:avLst/>
            <a:gdLst>
              <a:gd name="connsiteX0" fmla="*/ 679577 w 9830301"/>
              <a:gd name="connsiteY0" fmla="*/ 1156447 h 1231923"/>
              <a:gd name="connsiteX1" fmla="*/ 9830301 w 9830301"/>
              <a:gd name="connsiteY1" fmla="*/ 1163170 h 1231923"/>
              <a:gd name="connsiteX2" fmla="*/ 9823577 w 9830301"/>
              <a:gd name="connsiteY2" fmla="*/ 67235 h 1231923"/>
              <a:gd name="connsiteX3" fmla="*/ 8714195 w 9830301"/>
              <a:gd name="connsiteY3" fmla="*/ 369794 h 1231923"/>
              <a:gd name="connsiteX4" fmla="*/ 7705665 w 9830301"/>
              <a:gd name="connsiteY4" fmla="*/ 87405 h 1231923"/>
              <a:gd name="connsiteX5" fmla="*/ 6441642 w 9830301"/>
              <a:gd name="connsiteY5" fmla="*/ 329453 h 1231923"/>
              <a:gd name="connsiteX6" fmla="*/ 4626289 w 9830301"/>
              <a:gd name="connsiteY6" fmla="*/ 60511 h 1231923"/>
              <a:gd name="connsiteX7" fmla="*/ 3974106 w 9830301"/>
              <a:gd name="connsiteY7" fmla="*/ 248770 h 1231923"/>
              <a:gd name="connsiteX8" fmla="*/ 2918512 w 9830301"/>
              <a:gd name="connsiteY8" fmla="*/ 100853 h 1231923"/>
              <a:gd name="connsiteX9" fmla="*/ 1963771 w 9830301"/>
              <a:gd name="connsiteY9" fmla="*/ 282388 h 1231923"/>
              <a:gd name="connsiteX10" fmla="*/ 1338483 w 9830301"/>
              <a:gd name="connsiteY10" fmla="*/ 0 h 1231923"/>
              <a:gd name="connsiteX11" fmla="*/ 672853 w 9830301"/>
              <a:gd name="connsiteY11" fmla="*/ 161364 h 1231923"/>
              <a:gd name="connsiteX12" fmla="*/ 679577 w 9830301"/>
              <a:gd name="connsiteY12" fmla="*/ 1156447 h 1231923"/>
              <a:gd name="connsiteX0" fmla="*/ 6724 w 9157448"/>
              <a:gd name="connsiteY0" fmla="*/ 1156447 h 1231923"/>
              <a:gd name="connsiteX1" fmla="*/ 9157448 w 9157448"/>
              <a:gd name="connsiteY1" fmla="*/ 1163170 h 1231923"/>
              <a:gd name="connsiteX2" fmla="*/ 9150724 w 9157448"/>
              <a:gd name="connsiteY2" fmla="*/ 67235 h 1231923"/>
              <a:gd name="connsiteX3" fmla="*/ 8041342 w 9157448"/>
              <a:gd name="connsiteY3" fmla="*/ 369794 h 1231923"/>
              <a:gd name="connsiteX4" fmla="*/ 7032812 w 9157448"/>
              <a:gd name="connsiteY4" fmla="*/ 87405 h 1231923"/>
              <a:gd name="connsiteX5" fmla="*/ 5768789 w 9157448"/>
              <a:gd name="connsiteY5" fmla="*/ 329453 h 1231923"/>
              <a:gd name="connsiteX6" fmla="*/ 3953436 w 9157448"/>
              <a:gd name="connsiteY6" fmla="*/ 60511 h 1231923"/>
              <a:gd name="connsiteX7" fmla="*/ 3301253 w 9157448"/>
              <a:gd name="connsiteY7" fmla="*/ 248770 h 1231923"/>
              <a:gd name="connsiteX8" fmla="*/ 2245659 w 9157448"/>
              <a:gd name="connsiteY8" fmla="*/ 100853 h 1231923"/>
              <a:gd name="connsiteX9" fmla="*/ 1290918 w 9157448"/>
              <a:gd name="connsiteY9" fmla="*/ 282388 h 1231923"/>
              <a:gd name="connsiteX10" fmla="*/ 665630 w 9157448"/>
              <a:gd name="connsiteY10" fmla="*/ 0 h 1231923"/>
              <a:gd name="connsiteX11" fmla="*/ 0 w 9157448"/>
              <a:gd name="connsiteY11" fmla="*/ 161364 h 1231923"/>
              <a:gd name="connsiteX12" fmla="*/ 6724 w 9157448"/>
              <a:gd name="connsiteY12" fmla="*/ 1156447 h 1231923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644152 w 9157448"/>
              <a:gd name="connsiteY7" fmla="*/ 165196 h 1242478"/>
              <a:gd name="connsiteX8" fmla="*/ 3301253 w 9157448"/>
              <a:gd name="connsiteY8" fmla="*/ 259325 h 1242478"/>
              <a:gd name="connsiteX9" fmla="*/ 2245659 w 9157448"/>
              <a:gd name="connsiteY9" fmla="*/ 111408 h 1242478"/>
              <a:gd name="connsiteX10" fmla="*/ 1290918 w 9157448"/>
              <a:gd name="connsiteY10" fmla="*/ 292943 h 1242478"/>
              <a:gd name="connsiteX11" fmla="*/ 665630 w 9157448"/>
              <a:gd name="connsiteY11" fmla="*/ 10555 h 1242478"/>
              <a:gd name="connsiteX12" fmla="*/ 0 w 9157448"/>
              <a:gd name="connsiteY12" fmla="*/ 171919 h 1242478"/>
              <a:gd name="connsiteX13" fmla="*/ 6724 w 9157448"/>
              <a:gd name="connsiteY13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57448" h="1242478">
                <a:moveTo>
                  <a:pt x="6724" y="1167002"/>
                </a:moveTo>
                <a:cubicBezTo>
                  <a:pt x="1532965" y="1333970"/>
                  <a:pt x="6107207" y="1171484"/>
                  <a:pt x="9157448" y="1173725"/>
                </a:cubicBezTo>
                <a:cubicBezTo>
                  <a:pt x="9155207" y="808413"/>
                  <a:pt x="9152965" y="443102"/>
                  <a:pt x="9150724" y="77790"/>
                </a:cubicBezTo>
                <a:cubicBezTo>
                  <a:pt x="8964706" y="-54439"/>
                  <a:pt x="8394327" y="376987"/>
                  <a:pt x="8041342" y="380349"/>
                </a:cubicBezTo>
                <a:cubicBezTo>
                  <a:pt x="7688357" y="383711"/>
                  <a:pt x="7411571" y="104683"/>
                  <a:pt x="7032812" y="97960"/>
                </a:cubicBezTo>
                <a:cubicBezTo>
                  <a:pt x="6654053" y="91237"/>
                  <a:pt x="6282018" y="344490"/>
                  <a:pt x="5768789" y="340008"/>
                </a:cubicBezTo>
                <a:cubicBezTo>
                  <a:pt x="5255560" y="335526"/>
                  <a:pt x="4364692" y="84513"/>
                  <a:pt x="3953436" y="71066"/>
                </a:cubicBezTo>
                <a:cubicBezTo>
                  <a:pt x="3542180" y="57619"/>
                  <a:pt x="3585882" y="252601"/>
                  <a:pt x="3301253" y="259325"/>
                </a:cubicBezTo>
                <a:cubicBezTo>
                  <a:pt x="3016624" y="266049"/>
                  <a:pt x="2580715" y="105805"/>
                  <a:pt x="2245659" y="111408"/>
                </a:cubicBezTo>
                <a:cubicBezTo>
                  <a:pt x="1910603" y="117011"/>
                  <a:pt x="1554256" y="309752"/>
                  <a:pt x="1290918" y="292943"/>
                </a:cubicBezTo>
                <a:cubicBezTo>
                  <a:pt x="1027580" y="276134"/>
                  <a:pt x="880783" y="30726"/>
                  <a:pt x="665630" y="10555"/>
                </a:cubicBezTo>
                <a:cubicBezTo>
                  <a:pt x="450477" y="-9616"/>
                  <a:pt x="109818" y="-20822"/>
                  <a:pt x="0" y="171919"/>
                </a:cubicBezTo>
                <a:cubicBezTo>
                  <a:pt x="2241" y="503613"/>
                  <a:pt x="4483" y="835308"/>
                  <a:pt x="6724" y="116700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Vodní fáze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77050" y="3202607"/>
            <a:ext cx="3813543" cy="1450529"/>
            <a:chOff x="117432" y="2917306"/>
            <a:chExt cx="2041166" cy="965698"/>
          </a:xfrm>
        </p:grpSpPr>
        <p:sp>
          <p:nvSpPr>
            <p:cNvPr id="22" name="Freeform: Shape 21"/>
            <p:cNvSpPr/>
            <p:nvPr/>
          </p:nvSpPr>
          <p:spPr>
            <a:xfrm>
              <a:off x="117432" y="2917306"/>
              <a:ext cx="2041166" cy="965698"/>
            </a:xfrm>
            <a:custGeom>
              <a:avLst/>
              <a:gdLst>
                <a:gd name="connsiteX0" fmla="*/ 73959 w 1398494"/>
                <a:gd name="connsiteY0" fmla="*/ 6723 h 652182"/>
                <a:gd name="connsiteX1" fmla="*/ 316006 w 1398494"/>
                <a:gd name="connsiteY1" fmla="*/ 174811 h 652182"/>
                <a:gd name="connsiteX2" fmla="*/ 598394 w 1398494"/>
                <a:gd name="connsiteY2" fmla="*/ 33617 h 652182"/>
                <a:gd name="connsiteX3" fmla="*/ 941294 w 1398494"/>
                <a:gd name="connsiteY3" fmla="*/ 0 h 652182"/>
                <a:gd name="connsiteX4" fmla="*/ 1196788 w 1398494"/>
                <a:gd name="connsiteY4" fmla="*/ 87405 h 652182"/>
                <a:gd name="connsiteX5" fmla="*/ 1398494 w 1398494"/>
                <a:gd name="connsiteY5" fmla="*/ 309282 h 652182"/>
                <a:gd name="connsiteX6" fmla="*/ 1109382 w 1398494"/>
                <a:gd name="connsiteY6" fmla="*/ 396688 h 652182"/>
                <a:gd name="connsiteX7" fmla="*/ 1337982 w 1398494"/>
                <a:gd name="connsiteY7" fmla="*/ 537882 h 652182"/>
                <a:gd name="connsiteX8" fmla="*/ 1102659 w 1398494"/>
                <a:gd name="connsiteY8" fmla="*/ 611841 h 652182"/>
                <a:gd name="connsiteX9" fmla="*/ 847165 w 1398494"/>
                <a:gd name="connsiteY9" fmla="*/ 652182 h 652182"/>
                <a:gd name="connsiteX10" fmla="*/ 517712 w 1398494"/>
                <a:gd name="connsiteY10" fmla="*/ 558052 h 652182"/>
                <a:gd name="connsiteX11" fmla="*/ 295835 w 1398494"/>
                <a:gd name="connsiteY11" fmla="*/ 383241 h 652182"/>
                <a:gd name="connsiteX12" fmla="*/ 0 w 1398494"/>
                <a:gd name="connsiteY12" fmla="*/ 416858 h 652182"/>
                <a:gd name="connsiteX13" fmla="*/ 154641 w 1398494"/>
                <a:gd name="connsiteY13" fmla="*/ 255494 h 652182"/>
                <a:gd name="connsiteX14" fmla="*/ 73959 w 1398494"/>
                <a:gd name="connsiteY14" fmla="*/ 6723 h 652182"/>
                <a:gd name="connsiteX0" fmla="*/ 73959 w 1398494"/>
                <a:gd name="connsiteY0" fmla="*/ 9468 h 654927"/>
                <a:gd name="connsiteX1" fmla="*/ 316006 w 1398494"/>
                <a:gd name="connsiteY1" fmla="*/ 177556 h 654927"/>
                <a:gd name="connsiteX2" fmla="*/ 598394 w 1398494"/>
                <a:gd name="connsiteY2" fmla="*/ 36362 h 654927"/>
                <a:gd name="connsiteX3" fmla="*/ 941294 w 1398494"/>
                <a:gd name="connsiteY3" fmla="*/ 2745 h 654927"/>
                <a:gd name="connsiteX4" fmla="*/ 1196788 w 1398494"/>
                <a:gd name="connsiteY4" fmla="*/ 90150 h 654927"/>
                <a:gd name="connsiteX5" fmla="*/ 1398494 w 1398494"/>
                <a:gd name="connsiteY5" fmla="*/ 312027 h 654927"/>
                <a:gd name="connsiteX6" fmla="*/ 1109382 w 1398494"/>
                <a:gd name="connsiteY6" fmla="*/ 399433 h 654927"/>
                <a:gd name="connsiteX7" fmla="*/ 1337982 w 1398494"/>
                <a:gd name="connsiteY7" fmla="*/ 540627 h 654927"/>
                <a:gd name="connsiteX8" fmla="*/ 1102659 w 1398494"/>
                <a:gd name="connsiteY8" fmla="*/ 614586 h 654927"/>
                <a:gd name="connsiteX9" fmla="*/ 847165 w 1398494"/>
                <a:gd name="connsiteY9" fmla="*/ 654927 h 654927"/>
                <a:gd name="connsiteX10" fmla="*/ 517712 w 1398494"/>
                <a:gd name="connsiteY10" fmla="*/ 560797 h 654927"/>
                <a:gd name="connsiteX11" fmla="*/ 295835 w 1398494"/>
                <a:gd name="connsiteY11" fmla="*/ 385986 h 654927"/>
                <a:gd name="connsiteX12" fmla="*/ 0 w 1398494"/>
                <a:gd name="connsiteY12" fmla="*/ 419603 h 654927"/>
                <a:gd name="connsiteX13" fmla="*/ 154641 w 1398494"/>
                <a:gd name="connsiteY13" fmla="*/ 258239 h 654927"/>
                <a:gd name="connsiteX14" fmla="*/ 73959 w 1398494"/>
                <a:gd name="connsiteY14" fmla="*/ 9468 h 654927"/>
                <a:gd name="connsiteX0" fmla="*/ 73959 w 1398494"/>
                <a:gd name="connsiteY0" fmla="*/ 9468 h 654927"/>
                <a:gd name="connsiteX1" fmla="*/ 316006 w 1398494"/>
                <a:gd name="connsiteY1" fmla="*/ 177556 h 654927"/>
                <a:gd name="connsiteX2" fmla="*/ 598394 w 1398494"/>
                <a:gd name="connsiteY2" fmla="*/ 36362 h 654927"/>
                <a:gd name="connsiteX3" fmla="*/ 941294 w 1398494"/>
                <a:gd name="connsiteY3" fmla="*/ 2745 h 654927"/>
                <a:gd name="connsiteX4" fmla="*/ 1196788 w 1398494"/>
                <a:gd name="connsiteY4" fmla="*/ 90150 h 654927"/>
                <a:gd name="connsiteX5" fmla="*/ 1398494 w 1398494"/>
                <a:gd name="connsiteY5" fmla="*/ 312027 h 654927"/>
                <a:gd name="connsiteX6" fmla="*/ 1109382 w 1398494"/>
                <a:gd name="connsiteY6" fmla="*/ 399433 h 654927"/>
                <a:gd name="connsiteX7" fmla="*/ 1337982 w 1398494"/>
                <a:gd name="connsiteY7" fmla="*/ 540627 h 654927"/>
                <a:gd name="connsiteX8" fmla="*/ 1102659 w 1398494"/>
                <a:gd name="connsiteY8" fmla="*/ 614586 h 654927"/>
                <a:gd name="connsiteX9" fmla="*/ 847165 w 1398494"/>
                <a:gd name="connsiteY9" fmla="*/ 654927 h 654927"/>
                <a:gd name="connsiteX10" fmla="*/ 517712 w 1398494"/>
                <a:gd name="connsiteY10" fmla="*/ 560797 h 654927"/>
                <a:gd name="connsiteX11" fmla="*/ 295835 w 1398494"/>
                <a:gd name="connsiteY11" fmla="*/ 385986 h 654927"/>
                <a:gd name="connsiteX12" fmla="*/ 0 w 1398494"/>
                <a:gd name="connsiteY12" fmla="*/ 419603 h 654927"/>
                <a:gd name="connsiteX13" fmla="*/ 154641 w 1398494"/>
                <a:gd name="connsiteY13" fmla="*/ 258239 h 654927"/>
                <a:gd name="connsiteX14" fmla="*/ 73959 w 1398494"/>
                <a:gd name="connsiteY14" fmla="*/ 9468 h 654927"/>
                <a:gd name="connsiteX0" fmla="*/ 73959 w 1399547"/>
                <a:gd name="connsiteY0" fmla="*/ 9468 h 654927"/>
                <a:gd name="connsiteX1" fmla="*/ 316006 w 1399547"/>
                <a:gd name="connsiteY1" fmla="*/ 177556 h 654927"/>
                <a:gd name="connsiteX2" fmla="*/ 598394 w 1399547"/>
                <a:gd name="connsiteY2" fmla="*/ 36362 h 654927"/>
                <a:gd name="connsiteX3" fmla="*/ 941294 w 1399547"/>
                <a:gd name="connsiteY3" fmla="*/ 2745 h 654927"/>
                <a:gd name="connsiteX4" fmla="*/ 1196788 w 1399547"/>
                <a:gd name="connsiteY4" fmla="*/ 90150 h 654927"/>
                <a:gd name="connsiteX5" fmla="*/ 1398494 w 1399547"/>
                <a:gd name="connsiteY5" fmla="*/ 312027 h 654927"/>
                <a:gd name="connsiteX6" fmla="*/ 1109382 w 1399547"/>
                <a:gd name="connsiteY6" fmla="*/ 399433 h 654927"/>
                <a:gd name="connsiteX7" fmla="*/ 1337982 w 1399547"/>
                <a:gd name="connsiteY7" fmla="*/ 540627 h 654927"/>
                <a:gd name="connsiteX8" fmla="*/ 1102659 w 1399547"/>
                <a:gd name="connsiteY8" fmla="*/ 614586 h 654927"/>
                <a:gd name="connsiteX9" fmla="*/ 847165 w 1399547"/>
                <a:gd name="connsiteY9" fmla="*/ 654927 h 654927"/>
                <a:gd name="connsiteX10" fmla="*/ 517712 w 1399547"/>
                <a:gd name="connsiteY10" fmla="*/ 560797 h 654927"/>
                <a:gd name="connsiteX11" fmla="*/ 295835 w 1399547"/>
                <a:gd name="connsiteY11" fmla="*/ 385986 h 654927"/>
                <a:gd name="connsiteX12" fmla="*/ 0 w 1399547"/>
                <a:gd name="connsiteY12" fmla="*/ 419603 h 654927"/>
                <a:gd name="connsiteX13" fmla="*/ 154641 w 1399547"/>
                <a:gd name="connsiteY13" fmla="*/ 258239 h 654927"/>
                <a:gd name="connsiteX14" fmla="*/ 73959 w 1399547"/>
                <a:gd name="connsiteY14" fmla="*/ 9468 h 654927"/>
                <a:gd name="connsiteX0" fmla="*/ 73959 w 1399547"/>
                <a:gd name="connsiteY0" fmla="*/ 9468 h 654927"/>
                <a:gd name="connsiteX1" fmla="*/ 316006 w 1399547"/>
                <a:gd name="connsiteY1" fmla="*/ 177556 h 654927"/>
                <a:gd name="connsiteX2" fmla="*/ 598394 w 1399547"/>
                <a:gd name="connsiteY2" fmla="*/ 36362 h 654927"/>
                <a:gd name="connsiteX3" fmla="*/ 941294 w 1399547"/>
                <a:gd name="connsiteY3" fmla="*/ 2745 h 654927"/>
                <a:gd name="connsiteX4" fmla="*/ 1196788 w 1399547"/>
                <a:gd name="connsiteY4" fmla="*/ 90150 h 654927"/>
                <a:gd name="connsiteX5" fmla="*/ 1398494 w 1399547"/>
                <a:gd name="connsiteY5" fmla="*/ 312027 h 654927"/>
                <a:gd name="connsiteX6" fmla="*/ 1109382 w 1399547"/>
                <a:gd name="connsiteY6" fmla="*/ 399433 h 654927"/>
                <a:gd name="connsiteX7" fmla="*/ 1337982 w 1399547"/>
                <a:gd name="connsiteY7" fmla="*/ 540627 h 654927"/>
                <a:gd name="connsiteX8" fmla="*/ 1102659 w 1399547"/>
                <a:gd name="connsiteY8" fmla="*/ 614586 h 654927"/>
                <a:gd name="connsiteX9" fmla="*/ 847165 w 1399547"/>
                <a:gd name="connsiteY9" fmla="*/ 654927 h 654927"/>
                <a:gd name="connsiteX10" fmla="*/ 517712 w 1399547"/>
                <a:gd name="connsiteY10" fmla="*/ 560797 h 654927"/>
                <a:gd name="connsiteX11" fmla="*/ 295835 w 1399547"/>
                <a:gd name="connsiteY11" fmla="*/ 385986 h 654927"/>
                <a:gd name="connsiteX12" fmla="*/ 0 w 1399547"/>
                <a:gd name="connsiteY12" fmla="*/ 419603 h 654927"/>
                <a:gd name="connsiteX13" fmla="*/ 154641 w 1399547"/>
                <a:gd name="connsiteY13" fmla="*/ 258239 h 654927"/>
                <a:gd name="connsiteX14" fmla="*/ 73959 w 1399547"/>
                <a:gd name="connsiteY14" fmla="*/ 9468 h 654927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64508 w 1399547"/>
                <a:gd name="connsiteY0" fmla="*/ 535 h 714851"/>
                <a:gd name="connsiteX1" fmla="*/ 316006 w 1399547"/>
                <a:gd name="connsiteY1" fmla="*/ 235859 h 714851"/>
                <a:gd name="connsiteX2" fmla="*/ 598394 w 1399547"/>
                <a:gd name="connsiteY2" fmla="*/ 94665 h 714851"/>
                <a:gd name="connsiteX3" fmla="*/ 941294 w 1399547"/>
                <a:gd name="connsiteY3" fmla="*/ 61048 h 714851"/>
                <a:gd name="connsiteX4" fmla="*/ 1196788 w 1399547"/>
                <a:gd name="connsiteY4" fmla="*/ 148453 h 714851"/>
                <a:gd name="connsiteX5" fmla="*/ 1398494 w 1399547"/>
                <a:gd name="connsiteY5" fmla="*/ 370330 h 714851"/>
                <a:gd name="connsiteX6" fmla="*/ 1109382 w 1399547"/>
                <a:gd name="connsiteY6" fmla="*/ 457736 h 714851"/>
                <a:gd name="connsiteX7" fmla="*/ 1337982 w 1399547"/>
                <a:gd name="connsiteY7" fmla="*/ 598930 h 714851"/>
                <a:gd name="connsiteX8" fmla="*/ 1102659 w 1399547"/>
                <a:gd name="connsiteY8" fmla="*/ 672889 h 714851"/>
                <a:gd name="connsiteX9" fmla="*/ 847165 w 1399547"/>
                <a:gd name="connsiteY9" fmla="*/ 713230 h 714851"/>
                <a:gd name="connsiteX10" fmla="*/ 517712 w 1399547"/>
                <a:gd name="connsiteY10" fmla="*/ 619100 h 714851"/>
                <a:gd name="connsiteX11" fmla="*/ 295835 w 1399547"/>
                <a:gd name="connsiteY11" fmla="*/ 444289 h 714851"/>
                <a:gd name="connsiteX12" fmla="*/ 0 w 1399547"/>
                <a:gd name="connsiteY12" fmla="*/ 477906 h 714851"/>
                <a:gd name="connsiteX13" fmla="*/ 154641 w 1399547"/>
                <a:gd name="connsiteY13" fmla="*/ 316542 h 714851"/>
                <a:gd name="connsiteX14" fmla="*/ 64508 w 1399547"/>
                <a:gd name="connsiteY14" fmla="*/ 535 h 714851"/>
                <a:gd name="connsiteX0" fmla="*/ 31429 w 1366468"/>
                <a:gd name="connsiteY0" fmla="*/ 535 h 714851"/>
                <a:gd name="connsiteX1" fmla="*/ 282927 w 1366468"/>
                <a:gd name="connsiteY1" fmla="*/ 235859 h 714851"/>
                <a:gd name="connsiteX2" fmla="*/ 565315 w 1366468"/>
                <a:gd name="connsiteY2" fmla="*/ 94665 h 714851"/>
                <a:gd name="connsiteX3" fmla="*/ 908215 w 1366468"/>
                <a:gd name="connsiteY3" fmla="*/ 61048 h 714851"/>
                <a:gd name="connsiteX4" fmla="*/ 1163709 w 1366468"/>
                <a:gd name="connsiteY4" fmla="*/ 148453 h 714851"/>
                <a:gd name="connsiteX5" fmla="*/ 1365415 w 1366468"/>
                <a:gd name="connsiteY5" fmla="*/ 370330 h 714851"/>
                <a:gd name="connsiteX6" fmla="*/ 1076303 w 1366468"/>
                <a:gd name="connsiteY6" fmla="*/ 457736 h 714851"/>
                <a:gd name="connsiteX7" fmla="*/ 1304903 w 1366468"/>
                <a:gd name="connsiteY7" fmla="*/ 598930 h 714851"/>
                <a:gd name="connsiteX8" fmla="*/ 1069580 w 1366468"/>
                <a:gd name="connsiteY8" fmla="*/ 672889 h 714851"/>
                <a:gd name="connsiteX9" fmla="*/ 814086 w 1366468"/>
                <a:gd name="connsiteY9" fmla="*/ 713230 h 714851"/>
                <a:gd name="connsiteX10" fmla="*/ 484633 w 1366468"/>
                <a:gd name="connsiteY10" fmla="*/ 619100 h 714851"/>
                <a:gd name="connsiteX11" fmla="*/ 262756 w 1366468"/>
                <a:gd name="connsiteY11" fmla="*/ 444289 h 714851"/>
                <a:gd name="connsiteX12" fmla="*/ 0 w 1366468"/>
                <a:gd name="connsiteY12" fmla="*/ 518247 h 714851"/>
                <a:gd name="connsiteX13" fmla="*/ 121562 w 1366468"/>
                <a:gd name="connsiteY13" fmla="*/ 316542 h 714851"/>
                <a:gd name="connsiteX14" fmla="*/ 31429 w 1366468"/>
                <a:gd name="connsiteY14" fmla="*/ 535 h 71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468" h="714851">
                  <a:moveTo>
                    <a:pt x="31429" y="535"/>
                  </a:moveTo>
                  <a:cubicBezTo>
                    <a:pt x="58323" y="-12912"/>
                    <a:pt x="195521" y="231377"/>
                    <a:pt x="282927" y="235859"/>
                  </a:cubicBezTo>
                  <a:lnTo>
                    <a:pt x="565315" y="94665"/>
                  </a:lnTo>
                  <a:cubicBezTo>
                    <a:pt x="669530" y="65530"/>
                    <a:pt x="808483" y="52083"/>
                    <a:pt x="908215" y="61048"/>
                  </a:cubicBezTo>
                  <a:cubicBezTo>
                    <a:pt x="1007947" y="70013"/>
                    <a:pt x="1087509" y="96906"/>
                    <a:pt x="1163709" y="148453"/>
                  </a:cubicBezTo>
                  <a:cubicBezTo>
                    <a:pt x="1239909" y="200000"/>
                    <a:pt x="1379983" y="318783"/>
                    <a:pt x="1365415" y="370330"/>
                  </a:cubicBezTo>
                  <a:lnTo>
                    <a:pt x="1076303" y="457736"/>
                  </a:lnTo>
                  <a:lnTo>
                    <a:pt x="1304903" y="598930"/>
                  </a:lnTo>
                  <a:cubicBezTo>
                    <a:pt x="1303783" y="634789"/>
                    <a:pt x="1151383" y="653839"/>
                    <a:pt x="1069580" y="672889"/>
                  </a:cubicBezTo>
                  <a:cubicBezTo>
                    <a:pt x="987777" y="691939"/>
                    <a:pt x="911577" y="722195"/>
                    <a:pt x="814086" y="713230"/>
                  </a:cubicBezTo>
                  <a:cubicBezTo>
                    <a:pt x="716595" y="704265"/>
                    <a:pt x="576521" y="663923"/>
                    <a:pt x="484633" y="619100"/>
                  </a:cubicBezTo>
                  <a:cubicBezTo>
                    <a:pt x="392745" y="574277"/>
                    <a:pt x="349041" y="467821"/>
                    <a:pt x="262756" y="444289"/>
                  </a:cubicBezTo>
                  <a:cubicBezTo>
                    <a:pt x="176471" y="420757"/>
                    <a:pt x="23532" y="539538"/>
                    <a:pt x="0" y="518247"/>
                  </a:cubicBezTo>
                  <a:lnTo>
                    <a:pt x="121562" y="316542"/>
                  </a:lnTo>
                  <a:lnTo>
                    <a:pt x="31429" y="535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1475656" y="3267865"/>
              <a:ext cx="288032" cy="360040"/>
            </a:xfrm>
            <a:prstGeom prst="arc">
              <a:avLst>
                <a:gd name="adj1" fmla="val 16200000"/>
                <a:gd name="adj2" fmla="val 5359936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99691" y="3284984"/>
              <a:ext cx="72000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322"/>
            <a:ext cx="9144000" cy="654050"/>
          </a:xfrm>
        </p:spPr>
        <p:txBody>
          <a:bodyPr/>
          <a:lstStyle/>
          <a:p>
            <a:r>
              <a:rPr lang="en-US" dirty="0" err="1" smtClean="0"/>
              <a:t>Pasiv</a:t>
            </a:r>
            <a:r>
              <a:rPr lang="cs-CZ" dirty="0"/>
              <a:t>ní vzorkování PBT látek v různých </a:t>
            </a:r>
            <a:r>
              <a:rPr lang="cs-CZ" dirty="0" smtClean="0"/>
              <a:t>matricích </a:t>
            </a:r>
            <a:r>
              <a:rPr lang="en-US" dirty="0" smtClean="0"/>
              <a:t>(2</a:t>
            </a:r>
            <a:r>
              <a:rPr lang="en-US" dirty="0"/>
              <a:t>)</a:t>
            </a:r>
          </a:p>
        </p:txBody>
      </p:sp>
      <p:sp>
        <p:nvSpPr>
          <p:cNvPr id="8" name="Cylinder 7"/>
          <p:cNvSpPr/>
          <p:nvPr/>
        </p:nvSpPr>
        <p:spPr>
          <a:xfrm>
            <a:off x="6834207" y="836712"/>
            <a:ext cx="418168" cy="1921642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ylinder 61"/>
          <p:cNvSpPr/>
          <p:nvPr/>
        </p:nvSpPr>
        <p:spPr>
          <a:xfrm>
            <a:off x="1394906" y="853634"/>
            <a:ext cx="418168" cy="1921642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ylinder 65"/>
          <p:cNvSpPr/>
          <p:nvPr/>
        </p:nvSpPr>
        <p:spPr>
          <a:xfrm>
            <a:off x="2403286" y="853634"/>
            <a:ext cx="418168" cy="1921642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/>
        </p:nvSpPr>
        <p:spPr>
          <a:xfrm>
            <a:off x="2123728" y="3814515"/>
            <a:ext cx="770557" cy="478581"/>
          </a:xfrm>
          <a:custGeom>
            <a:avLst/>
            <a:gdLst>
              <a:gd name="connsiteX0" fmla="*/ 12568 w 770557"/>
              <a:gd name="connsiteY0" fmla="*/ 300790 h 478581"/>
              <a:gd name="connsiteX1" fmla="*/ 12568 w 770557"/>
              <a:gd name="connsiteY1" fmla="*/ 300790 h 478581"/>
              <a:gd name="connsiteX2" fmla="*/ 536 w 770557"/>
              <a:gd name="connsiteY2" fmla="*/ 180474 h 478581"/>
              <a:gd name="connsiteX3" fmla="*/ 24599 w 770557"/>
              <a:gd name="connsiteY3" fmla="*/ 144379 h 478581"/>
              <a:gd name="connsiteX4" fmla="*/ 96789 w 770557"/>
              <a:gd name="connsiteY4" fmla="*/ 84221 h 478581"/>
              <a:gd name="connsiteX5" fmla="*/ 132883 w 770557"/>
              <a:gd name="connsiteY5" fmla="*/ 72190 h 478581"/>
              <a:gd name="connsiteX6" fmla="*/ 205073 w 770557"/>
              <a:gd name="connsiteY6" fmla="*/ 84221 h 478581"/>
              <a:gd name="connsiteX7" fmla="*/ 241168 w 770557"/>
              <a:gd name="connsiteY7" fmla="*/ 108284 h 478581"/>
              <a:gd name="connsiteX8" fmla="*/ 277262 w 770557"/>
              <a:gd name="connsiteY8" fmla="*/ 120316 h 478581"/>
              <a:gd name="connsiteX9" fmla="*/ 301326 w 770557"/>
              <a:gd name="connsiteY9" fmla="*/ 144379 h 478581"/>
              <a:gd name="connsiteX10" fmla="*/ 457736 w 770557"/>
              <a:gd name="connsiteY10" fmla="*/ 144379 h 478581"/>
              <a:gd name="connsiteX11" fmla="*/ 493831 w 770557"/>
              <a:gd name="connsiteY11" fmla="*/ 108284 h 478581"/>
              <a:gd name="connsiteX12" fmla="*/ 529926 w 770557"/>
              <a:gd name="connsiteY12" fmla="*/ 48126 h 478581"/>
              <a:gd name="connsiteX13" fmla="*/ 638210 w 770557"/>
              <a:gd name="connsiteY13" fmla="*/ 12032 h 478581"/>
              <a:gd name="connsiteX14" fmla="*/ 674305 w 770557"/>
              <a:gd name="connsiteY14" fmla="*/ 0 h 478581"/>
              <a:gd name="connsiteX15" fmla="*/ 746494 w 770557"/>
              <a:gd name="connsiteY15" fmla="*/ 12032 h 478581"/>
              <a:gd name="connsiteX16" fmla="*/ 770557 w 770557"/>
              <a:gd name="connsiteY16" fmla="*/ 84221 h 478581"/>
              <a:gd name="connsiteX17" fmla="*/ 758526 w 770557"/>
              <a:gd name="connsiteY17" fmla="*/ 204537 h 478581"/>
              <a:gd name="connsiteX18" fmla="*/ 734462 w 770557"/>
              <a:gd name="connsiteY18" fmla="*/ 228600 h 478581"/>
              <a:gd name="connsiteX19" fmla="*/ 698368 w 770557"/>
              <a:gd name="connsiteY19" fmla="*/ 252663 h 478581"/>
              <a:gd name="connsiteX20" fmla="*/ 566020 w 770557"/>
              <a:gd name="connsiteY20" fmla="*/ 288758 h 478581"/>
              <a:gd name="connsiteX21" fmla="*/ 553989 w 770557"/>
              <a:gd name="connsiteY21" fmla="*/ 445169 h 478581"/>
              <a:gd name="connsiteX22" fmla="*/ 349452 w 770557"/>
              <a:gd name="connsiteY22" fmla="*/ 397042 h 478581"/>
              <a:gd name="connsiteX23" fmla="*/ 337420 w 770557"/>
              <a:gd name="connsiteY23" fmla="*/ 360948 h 478581"/>
              <a:gd name="connsiteX24" fmla="*/ 193041 w 770557"/>
              <a:gd name="connsiteY24" fmla="*/ 348916 h 478581"/>
              <a:gd name="connsiteX25" fmla="*/ 72726 w 770557"/>
              <a:gd name="connsiteY25" fmla="*/ 312821 h 478581"/>
              <a:gd name="connsiteX26" fmla="*/ 12568 w 770557"/>
              <a:gd name="connsiteY26" fmla="*/ 300790 h 4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0557" h="478581">
                <a:moveTo>
                  <a:pt x="12568" y="300790"/>
                </a:moveTo>
                <a:lnTo>
                  <a:pt x="12568" y="300790"/>
                </a:lnTo>
                <a:cubicBezTo>
                  <a:pt x="8557" y="260685"/>
                  <a:pt x="-2555" y="220661"/>
                  <a:pt x="536" y="180474"/>
                </a:cubicBezTo>
                <a:cubicBezTo>
                  <a:pt x="1645" y="166056"/>
                  <a:pt x="15342" y="155488"/>
                  <a:pt x="24599" y="144379"/>
                </a:cubicBezTo>
                <a:cubicBezTo>
                  <a:pt x="43606" y="121571"/>
                  <a:pt x="69748" y="97741"/>
                  <a:pt x="96789" y="84221"/>
                </a:cubicBezTo>
                <a:cubicBezTo>
                  <a:pt x="108132" y="78549"/>
                  <a:pt x="120852" y="76200"/>
                  <a:pt x="132883" y="72190"/>
                </a:cubicBezTo>
                <a:cubicBezTo>
                  <a:pt x="156946" y="76200"/>
                  <a:pt x="181930" y="76507"/>
                  <a:pt x="205073" y="84221"/>
                </a:cubicBezTo>
                <a:cubicBezTo>
                  <a:pt x="218791" y="88794"/>
                  <a:pt x="228234" y="101817"/>
                  <a:pt x="241168" y="108284"/>
                </a:cubicBezTo>
                <a:cubicBezTo>
                  <a:pt x="252511" y="113956"/>
                  <a:pt x="265231" y="116305"/>
                  <a:pt x="277262" y="120316"/>
                </a:cubicBezTo>
                <a:cubicBezTo>
                  <a:pt x="285283" y="128337"/>
                  <a:pt x="291599" y="138543"/>
                  <a:pt x="301326" y="144379"/>
                </a:cubicBezTo>
                <a:cubicBezTo>
                  <a:pt x="347342" y="171989"/>
                  <a:pt x="414788" y="148674"/>
                  <a:pt x="457736" y="144379"/>
                </a:cubicBezTo>
                <a:cubicBezTo>
                  <a:pt x="469768" y="132347"/>
                  <a:pt x="484393" y="122442"/>
                  <a:pt x="493831" y="108284"/>
                </a:cubicBezTo>
                <a:cubicBezTo>
                  <a:pt x="514414" y="77410"/>
                  <a:pt x="492454" y="66862"/>
                  <a:pt x="529926" y="48126"/>
                </a:cubicBezTo>
                <a:cubicBezTo>
                  <a:pt x="529938" y="48120"/>
                  <a:pt x="620156" y="18050"/>
                  <a:pt x="638210" y="12032"/>
                </a:cubicBezTo>
                <a:lnTo>
                  <a:pt x="674305" y="0"/>
                </a:lnTo>
                <a:cubicBezTo>
                  <a:pt x="698368" y="4011"/>
                  <a:pt x="728135" y="-4032"/>
                  <a:pt x="746494" y="12032"/>
                </a:cubicBezTo>
                <a:cubicBezTo>
                  <a:pt x="765583" y="28735"/>
                  <a:pt x="770557" y="84221"/>
                  <a:pt x="770557" y="84221"/>
                </a:cubicBezTo>
                <a:cubicBezTo>
                  <a:pt x="766547" y="124326"/>
                  <a:pt x="768302" y="165435"/>
                  <a:pt x="758526" y="204537"/>
                </a:cubicBezTo>
                <a:cubicBezTo>
                  <a:pt x="755775" y="215542"/>
                  <a:pt x="743320" y="221514"/>
                  <a:pt x="734462" y="228600"/>
                </a:cubicBezTo>
                <a:cubicBezTo>
                  <a:pt x="723171" y="237633"/>
                  <a:pt x="711582" y="246790"/>
                  <a:pt x="698368" y="252663"/>
                </a:cubicBezTo>
                <a:cubicBezTo>
                  <a:pt x="648412" y="274866"/>
                  <a:pt x="617484" y="278465"/>
                  <a:pt x="566020" y="288758"/>
                </a:cubicBezTo>
                <a:cubicBezTo>
                  <a:pt x="562010" y="340895"/>
                  <a:pt x="595822" y="413794"/>
                  <a:pt x="553989" y="445169"/>
                </a:cubicBezTo>
                <a:cubicBezTo>
                  <a:pt x="460559" y="515242"/>
                  <a:pt x="382622" y="463380"/>
                  <a:pt x="349452" y="397042"/>
                </a:cubicBezTo>
                <a:cubicBezTo>
                  <a:pt x="343780" y="385699"/>
                  <a:pt x="349541" y="364678"/>
                  <a:pt x="337420" y="360948"/>
                </a:cubicBezTo>
                <a:cubicBezTo>
                  <a:pt x="291262" y="346746"/>
                  <a:pt x="241167" y="352927"/>
                  <a:pt x="193041" y="348916"/>
                </a:cubicBezTo>
                <a:cubicBezTo>
                  <a:pt x="167926" y="340544"/>
                  <a:pt x="104544" y="317367"/>
                  <a:pt x="72726" y="312821"/>
                </a:cubicBezTo>
                <a:cubicBezTo>
                  <a:pt x="60815" y="311119"/>
                  <a:pt x="22594" y="302795"/>
                  <a:pt x="12568" y="30079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402165" y="1556792"/>
            <a:ext cx="5857469" cy="2313040"/>
            <a:chOff x="1402165" y="3068960"/>
            <a:chExt cx="5857469" cy="2313040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1580559" y="4403412"/>
              <a:ext cx="9121" cy="612068"/>
            </a:xfrm>
            <a:prstGeom prst="straightConnector1">
              <a:avLst/>
            </a:prstGeom>
            <a:ln w="76200">
              <a:solidFill>
                <a:schemeClr val="tx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2603368" y="4265413"/>
              <a:ext cx="61783" cy="1116587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ylinder 73"/>
            <p:cNvSpPr/>
            <p:nvPr/>
          </p:nvSpPr>
          <p:spPr>
            <a:xfrm>
              <a:off x="6841466" y="3573016"/>
              <a:ext cx="418168" cy="72296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ylinder 74"/>
            <p:cNvSpPr/>
            <p:nvPr/>
          </p:nvSpPr>
          <p:spPr>
            <a:xfrm>
              <a:off x="1402165" y="3068960"/>
              <a:ext cx="418168" cy="1243938"/>
            </a:xfrm>
            <a:prstGeom prst="can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ylinder 75"/>
            <p:cNvSpPr/>
            <p:nvPr/>
          </p:nvSpPr>
          <p:spPr>
            <a:xfrm>
              <a:off x="2410545" y="3068960"/>
              <a:ext cx="418168" cy="1243938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7029609" y="4547422"/>
              <a:ext cx="9121" cy="612068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959" y="1612419"/>
            <a:ext cx="9075041" cy="2421555"/>
            <a:chOff x="68959" y="3330356"/>
            <a:chExt cx="9075041" cy="2215785"/>
          </a:xfrm>
        </p:grpSpPr>
        <p:grpSp>
          <p:nvGrpSpPr>
            <p:cNvPr id="69" name="Group 68"/>
            <p:cNvGrpSpPr/>
            <p:nvPr/>
          </p:nvGrpSpPr>
          <p:grpSpPr>
            <a:xfrm rot="16200000">
              <a:off x="4946206" y="4335302"/>
              <a:ext cx="167888" cy="1830628"/>
              <a:chOff x="2061541" y="3933056"/>
              <a:chExt cx="134195" cy="1018071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2061541" y="3943015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2195736" y="3933056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 rot="16200000">
              <a:off x="1692190" y="5123939"/>
              <a:ext cx="143892" cy="700511"/>
              <a:chOff x="2061541" y="3933056"/>
              <a:chExt cx="134195" cy="1018071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2061541" y="3943015"/>
                <a:ext cx="0" cy="1008112"/>
              </a:xfrm>
              <a:prstGeom prst="straightConnector1">
                <a:avLst/>
              </a:prstGeom>
              <a:ln w="31750">
                <a:solidFill>
                  <a:schemeClr val="accent6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2195736" y="3933056"/>
                <a:ext cx="0" cy="1008112"/>
              </a:xfrm>
              <a:prstGeom prst="straightConnector1">
                <a:avLst/>
              </a:prstGeom>
              <a:ln w="31750">
                <a:solidFill>
                  <a:srgbClr val="92D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68959" y="3330356"/>
              <a:ext cx="9075041" cy="873032"/>
              <a:chOff x="68959" y="3330356"/>
              <a:chExt cx="9075041" cy="873032"/>
            </a:xfrm>
          </p:grpSpPr>
          <p:sp>
            <p:nvSpPr>
              <p:cNvPr id="313" name="TextBox 312"/>
              <p:cNvSpPr txBox="1"/>
              <p:nvPr/>
            </p:nvSpPr>
            <p:spPr>
              <a:xfrm>
                <a:off x="3568372" y="3330356"/>
                <a:ext cx="2532567" cy="873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2800" dirty="0" smtClean="0">
                    <a:solidFill>
                      <a:srgbClr val="FF0000"/>
                    </a:solidFill>
                  </a:rPr>
                  <a:t>vyšší</a:t>
                </a:r>
                <a:r>
                  <a:rPr lang="en-US" sz="2800" dirty="0" smtClean="0"/>
                  <a:t> </a:t>
                </a:r>
                <a:r>
                  <a:rPr lang="sk-SK" sz="2800" dirty="0" smtClean="0"/>
                  <a:t>v rybě</a:t>
                </a:r>
                <a:r>
                  <a:rPr lang="en-US" sz="2800" dirty="0" smtClean="0"/>
                  <a:t> </a:t>
                </a:r>
                <a:r>
                  <a:rPr lang="sk-SK" sz="2800" dirty="0" smtClean="0"/>
                  <a:t/>
                </a:r>
                <a:br>
                  <a:rPr lang="sk-SK" sz="2800" dirty="0" smtClean="0"/>
                </a:br>
                <a:r>
                  <a:rPr lang="en-US" sz="2800" dirty="0" smtClean="0"/>
                  <a:t>n</a:t>
                </a:r>
                <a:r>
                  <a:rPr lang="sk-SK" sz="2800" dirty="0" smtClean="0"/>
                  <a:t>erovnováha</a:t>
                </a:r>
                <a:endParaRPr lang="en-US" sz="2800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68959" y="3789040"/>
                <a:ext cx="907504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Multiplication Sign 2"/>
          <p:cNvSpPr/>
          <p:nvPr/>
        </p:nvSpPr>
        <p:spPr>
          <a:xfrm>
            <a:off x="4339393" y="3076118"/>
            <a:ext cx="1277480" cy="1152128"/>
          </a:xfrm>
          <a:prstGeom prst="mathMultiply">
            <a:avLst>
              <a:gd name="adj1" fmla="val 109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7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646"/>
            <a:ext cx="9144000" cy="654050"/>
          </a:xfrm>
        </p:spPr>
        <p:txBody>
          <a:bodyPr/>
          <a:lstStyle/>
          <a:p>
            <a:r>
              <a:rPr lang="en-US" dirty="0" err="1"/>
              <a:t>Pasivní</a:t>
            </a:r>
            <a:r>
              <a:rPr lang="en-US" dirty="0"/>
              <a:t> </a:t>
            </a:r>
            <a:r>
              <a:rPr lang="en-US" dirty="0" err="1"/>
              <a:t>vzorkování</a:t>
            </a:r>
            <a:r>
              <a:rPr lang="en-US" dirty="0"/>
              <a:t> PBT </a:t>
            </a:r>
            <a:r>
              <a:rPr lang="en-US" dirty="0" err="1"/>
              <a:t>látek</a:t>
            </a:r>
            <a:r>
              <a:rPr lang="en-US" dirty="0"/>
              <a:t> v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 smtClean="0"/>
              <a:t>matricích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/>
              <a:t>3)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959" y="908720"/>
            <a:ext cx="9075041" cy="4104456"/>
            <a:chOff x="68959" y="2348880"/>
            <a:chExt cx="9075041" cy="4104456"/>
          </a:xfrm>
        </p:grpSpPr>
        <p:grpSp>
          <p:nvGrpSpPr>
            <p:cNvPr id="19" name="Group 18"/>
            <p:cNvGrpSpPr/>
            <p:nvPr/>
          </p:nvGrpSpPr>
          <p:grpSpPr>
            <a:xfrm>
              <a:off x="68959" y="3148813"/>
              <a:ext cx="9075041" cy="2397328"/>
              <a:chOff x="68959" y="3352524"/>
              <a:chExt cx="9075041" cy="2193617"/>
            </a:xfrm>
          </p:grpSpPr>
          <p:grpSp>
            <p:nvGrpSpPr>
              <p:cNvPr id="69" name="Group 68"/>
              <p:cNvGrpSpPr/>
              <p:nvPr/>
            </p:nvGrpSpPr>
            <p:grpSpPr>
              <a:xfrm rot="16200000">
                <a:off x="4946206" y="4335302"/>
                <a:ext cx="167888" cy="1830628"/>
                <a:chOff x="2061541" y="3933056"/>
                <a:chExt cx="134195" cy="1018071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2061541" y="3943015"/>
                  <a:ext cx="0" cy="1008112"/>
                </a:xfrm>
                <a:prstGeom prst="straightConnector1">
                  <a:avLst/>
                </a:prstGeom>
                <a:ln w="3175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V="1">
                  <a:off x="2195736" y="3933056"/>
                  <a:ext cx="0" cy="1008112"/>
                </a:xfrm>
                <a:prstGeom prst="straightConnector1">
                  <a:avLst/>
                </a:prstGeom>
                <a:ln w="3175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 rot="16200000">
                <a:off x="1692190" y="5123939"/>
                <a:ext cx="143892" cy="700511"/>
                <a:chOff x="2061541" y="3933056"/>
                <a:chExt cx="134195" cy="1018071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2061541" y="3943015"/>
                  <a:ext cx="0" cy="1008112"/>
                </a:xfrm>
                <a:prstGeom prst="straightConnector1">
                  <a:avLst/>
                </a:prstGeom>
                <a:ln w="31750">
                  <a:solidFill>
                    <a:schemeClr val="accent6">
                      <a:lumMod val="50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2195736" y="3933056"/>
                  <a:ext cx="0" cy="1008112"/>
                </a:xfrm>
                <a:prstGeom prst="straightConnector1">
                  <a:avLst/>
                </a:prstGeom>
                <a:ln w="31750">
                  <a:solidFill>
                    <a:srgbClr val="92D05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68959" y="3352524"/>
                <a:ext cx="9075041" cy="873032"/>
                <a:chOff x="68959" y="3352524"/>
                <a:chExt cx="9075041" cy="873032"/>
              </a:xfrm>
            </p:grpSpPr>
            <p:sp>
              <p:nvSpPr>
                <p:cNvPr id="313" name="TextBox 312"/>
                <p:cNvSpPr txBox="1"/>
                <p:nvPr/>
              </p:nvSpPr>
              <p:spPr>
                <a:xfrm>
                  <a:off x="3587300" y="3352524"/>
                  <a:ext cx="2532567" cy="873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2800" dirty="0">
                      <a:solidFill>
                        <a:srgbClr val="FF0000"/>
                      </a:solidFill>
                    </a:rPr>
                    <a:t>n</a:t>
                  </a:r>
                  <a:r>
                    <a:rPr lang="sk-SK" sz="2800" dirty="0" smtClean="0">
                      <a:solidFill>
                        <a:srgbClr val="FF0000"/>
                      </a:solidFill>
                    </a:rPr>
                    <a:t>ižší</a:t>
                  </a:r>
                  <a:r>
                    <a:rPr lang="en-US" sz="2800" dirty="0" smtClean="0"/>
                    <a:t> </a:t>
                  </a:r>
                  <a:r>
                    <a:rPr lang="sk-SK" sz="2800" dirty="0" smtClean="0"/>
                    <a:t>v rybě</a:t>
                  </a:r>
                  <a:br>
                    <a:rPr lang="sk-SK" sz="2800" dirty="0" smtClean="0"/>
                  </a:br>
                  <a:r>
                    <a:rPr lang="sk-SK" sz="2800" dirty="0" smtClean="0"/>
                    <a:t>nerovnováha</a:t>
                  </a:r>
                  <a:endParaRPr lang="en-US" sz="2800" dirty="0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68959" y="3789040"/>
                  <a:ext cx="90750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377050" y="2348880"/>
              <a:ext cx="8389900" cy="4104456"/>
              <a:chOff x="377050" y="2348880"/>
              <a:chExt cx="8389900" cy="4104456"/>
            </a:xfrm>
          </p:grpSpPr>
          <p:sp>
            <p:nvSpPr>
              <p:cNvPr id="5" name="Freeform: Shape 4"/>
              <p:cNvSpPr/>
              <p:nvPr/>
            </p:nvSpPr>
            <p:spPr>
              <a:xfrm flipH="1">
                <a:off x="6009706" y="4647484"/>
                <a:ext cx="2757244" cy="1805852"/>
              </a:xfrm>
              <a:custGeom>
                <a:avLst/>
                <a:gdLst>
                  <a:gd name="connsiteX0" fmla="*/ 679577 w 9830301"/>
                  <a:gd name="connsiteY0" fmla="*/ 1156447 h 1231923"/>
                  <a:gd name="connsiteX1" fmla="*/ 9830301 w 9830301"/>
                  <a:gd name="connsiteY1" fmla="*/ 1163170 h 1231923"/>
                  <a:gd name="connsiteX2" fmla="*/ 9823577 w 9830301"/>
                  <a:gd name="connsiteY2" fmla="*/ 67235 h 1231923"/>
                  <a:gd name="connsiteX3" fmla="*/ 8714195 w 9830301"/>
                  <a:gd name="connsiteY3" fmla="*/ 369794 h 1231923"/>
                  <a:gd name="connsiteX4" fmla="*/ 7705665 w 9830301"/>
                  <a:gd name="connsiteY4" fmla="*/ 87405 h 1231923"/>
                  <a:gd name="connsiteX5" fmla="*/ 6441642 w 9830301"/>
                  <a:gd name="connsiteY5" fmla="*/ 329453 h 1231923"/>
                  <a:gd name="connsiteX6" fmla="*/ 4626289 w 9830301"/>
                  <a:gd name="connsiteY6" fmla="*/ 60511 h 1231923"/>
                  <a:gd name="connsiteX7" fmla="*/ 3974106 w 9830301"/>
                  <a:gd name="connsiteY7" fmla="*/ 248770 h 1231923"/>
                  <a:gd name="connsiteX8" fmla="*/ 2918512 w 9830301"/>
                  <a:gd name="connsiteY8" fmla="*/ 100853 h 1231923"/>
                  <a:gd name="connsiteX9" fmla="*/ 1963771 w 9830301"/>
                  <a:gd name="connsiteY9" fmla="*/ 282388 h 1231923"/>
                  <a:gd name="connsiteX10" fmla="*/ 1338483 w 9830301"/>
                  <a:gd name="connsiteY10" fmla="*/ 0 h 1231923"/>
                  <a:gd name="connsiteX11" fmla="*/ 672853 w 9830301"/>
                  <a:gd name="connsiteY11" fmla="*/ 161364 h 1231923"/>
                  <a:gd name="connsiteX12" fmla="*/ 679577 w 9830301"/>
                  <a:gd name="connsiteY12" fmla="*/ 1156447 h 1231923"/>
                  <a:gd name="connsiteX0" fmla="*/ 6724 w 9157448"/>
                  <a:gd name="connsiteY0" fmla="*/ 1156447 h 1231923"/>
                  <a:gd name="connsiteX1" fmla="*/ 9157448 w 9157448"/>
                  <a:gd name="connsiteY1" fmla="*/ 1163170 h 1231923"/>
                  <a:gd name="connsiteX2" fmla="*/ 9150724 w 9157448"/>
                  <a:gd name="connsiteY2" fmla="*/ 67235 h 1231923"/>
                  <a:gd name="connsiteX3" fmla="*/ 8041342 w 9157448"/>
                  <a:gd name="connsiteY3" fmla="*/ 369794 h 1231923"/>
                  <a:gd name="connsiteX4" fmla="*/ 7032812 w 9157448"/>
                  <a:gd name="connsiteY4" fmla="*/ 87405 h 1231923"/>
                  <a:gd name="connsiteX5" fmla="*/ 5768789 w 9157448"/>
                  <a:gd name="connsiteY5" fmla="*/ 329453 h 1231923"/>
                  <a:gd name="connsiteX6" fmla="*/ 3953436 w 9157448"/>
                  <a:gd name="connsiteY6" fmla="*/ 60511 h 1231923"/>
                  <a:gd name="connsiteX7" fmla="*/ 3301253 w 9157448"/>
                  <a:gd name="connsiteY7" fmla="*/ 248770 h 1231923"/>
                  <a:gd name="connsiteX8" fmla="*/ 2245659 w 9157448"/>
                  <a:gd name="connsiteY8" fmla="*/ 100853 h 1231923"/>
                  <a:gd name="connsiteX9" fmla="*/ 1290918 w 9157448"/>
                  <a:gd name="connsiteY9" fmla="*/ 282388 h 1231923"/>
                  <a:gd name="connsiteX10" fmla="*/ 665630 w 9157448"/>
                  <a:gd name="connsiteY10" fmla="*/ 0 h 1231923"/>
                  <a:gd name="connsiteX11" fmla="*/ 0 w 9157448"/>
                  <a:gd name="connsiteY11" fmla="*/ 161364 h 1231923"/>
                  <a:gd name="connsiteX12" fmla="*/ 6724 w 9157448"/>
                  <a:gd name="connsiteY12" fmla="*/ 1156447 h 1231923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644152 w 9157448"/>
                  <a:gd name="connsiteY7" fmla="*/ 165196 h 1242478"/>
                  <a:gd name="connsiteX8" fmla="*/ 3301253 w 9157448"/>
                  <a:gd name="connsiteY8" fmla="*/ 259325 h 1242478"/>
                  <a:gd name="connsiteX9" fmla="*/ 2245659 w 9157448"/>
                  <a:gd name="connsiteY9" fmla="*/ 111408 h 1242478"/>
                  <a:gd name="connsiteX10" fmla="*/ 1290918 w 9157448"/>
                  <a:gd name="connsiteY10" fmla="*/ 292943 h 1242478"/>
                  <a:gd name="connsiteX11" fmla="*/ 665630 w 9157448"/>
                  <a:gd name="connsiteY11" fmla="*/ 10555 h 1242478"/>
                  <a:gd name="connsiteX12" fmla="*/ 0 w 9157448"/>
                  <a:gd name="connsiteY12" fmla="*/ 171919 h 1242478"/>
                  <a:gd name="connsiteX13" fmla="*/ 6724 w 9157448"/>
                  <a:gd name="connsiteY13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  <a:gd name="connsiteX0" fmla="*/ 6724 w 9157448"/>
                  <a:gd name="connsiteY0" fmla="*/ 1167002 h 1242478"/>
                  <a:gd name="connsiteX1" fmla="*/ 9157448 w 9157448"/>
                  <a:gd name="connsiteY1" fmla="*/ 1173725 h 1242478"/>
                  <a:gd name="connsiteX2" fmla="*/ 9150724 w 9157448"/>
                  <a:gd name="connsiteY2" fmla="*/ 77790 h 1242478"/>
                  <a:gd name="connsiteX3" fmla="*/ 8041342 w 9157448"/>
                  <a:gd name="connsiteY3" fmla="*/ 380349 h 1242478"/>
                  <a:gd name="connsiteX4" fmla="*/ 7032812 w 9157448"/>
                  <a:gd name="connsiteY4" fmla="*/ 97960 h 1242478"/>
                  <a:gd name="connsiteX5" fmla="*/ 5768789 w 9157448"/>
                  <a:gd name="connsiteY5" fmla="*/ 340008 h 1242478"/>
                  <a:gd name="connsiteX6" fmla="*/ 3953436 w 9157448"/>
                  <a:gd name="connsiteY6" fmla="*/ 71066 h 1242478"/>
                  <a:gd name="connsiteX7" fmla="*/ 3301253 w 9157448"/>
                  <a:gd name="connsiteY7" fmla="*/ 259325 h 1242478"/>
                  <a:gd name="connsiteX8" fmla="*/ 2245659 w 9157448"/>
                  <a:gd name="connsiteY8" fmla="*/ 111408 h 1242478"/>
                  <a:gd name="connsiteX9" fmla="*/ 1290918 w 9157448"/>
                  <a:gd name="connsiteY9" fmla="*/ 292943 h 1242478"/>
                  <a:gd name="connsiteX10" fmla="*/ 665630 w 9157448"/>
                  <a:gd name="connsiteY10" fmla="*/ 10555 h 1242478"/>
                  <a:gd name="connsiteX11" fmla="*/ 0 w 9157448"/>
                  <a:gd name="connsiteY11" fmla="*/ 171919 h 1242478"/>
                  <a:gd name="connsiteX12" fmla="*/ 6724 w 9157448"/>
                  <a:gd name="connsiteY12" fmla="*/ 1167002 h 124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57448" h="1242478">
                    <a:moveTo>
                      <a:pt x="6724" y="1167002"/>
                    </a:moveTo>
                    <a:cubicBezTo>
                      <a:pt x="1532965" y="1333970"/>
                      <a:pt x="6107207" y="1171484"/>
                      <a:pt x="9157448" y="1173725"/>
                    </a:cubicBezTo>
                    <a:cubicBezTo>
                      <a:pt x="9155207" y="808413"/>
                      <a:pt x="9152965" y="443102"/>
                      <a:pt x="9150724" y="77790"/>
                    </a:cubicBezTo>
                    <a:cubicBezTo>
                      <a:pt x="8964706" y="-54439"/>
                      <a:pt x="8394327" y="376987"/>
                      <a:pt x="8041342" y="380349"/>
                    </a:cubicBezTo>
                    <a:cubicBezTo>
                      <a:pt x="7688357" y="383711"/>
                      <a:pt x="7411571" y="104683"/>
                      <a:pt x="7032812" y="97960"/>
                    </a:cubicBezTo>
                    <a:cubicBezTo>
                      <a:pt x="6654053" y="91237"/>
                      <a:pt x="6282018" y="344490"/>
                      <a:pt x="5768789" y="340008"/>
                    </a:cubicBezTo>
                    <a:cubicBezTo>
                      <a:pt x="5255560" y="335526"/>
                      <a:pt x="4364692" y="84513"/>
                      <a:pt x="3953436" y="71066"/>
                    </a:cubicBezTo>
                    <a:cubicBezTo>
                      <a:pt x="3542180" y="57619"/>
                      <a:pt x="3585882" y="252601"/>
                      <a:pt x="3301253" y="259325"/>
                    </a:cubicBezTo>
                    <a:cubicBezTo>
                      <a:pt x="3016624" y="266049"/>
                      <a:pt x="2580715" y="105805"/>
                      <a:pt x="2245659" y="111408"/>
                    </a:cubicBezTo>
                    <a:cubicBezTo>
                      <a:pt x="1910603" y="117011"/>
                      <a:pt x="1554256" y="309752"/>
                      <a:pt x="1290918" y="292943"/>
                    </a:cubicBezTo>
                    <a:cubicBezTo>
                      <a:pt x="1027580" y="276134"/>
                      <a:pt x="880783" y="30726"/>
                      <a:pt x="665630" y="10555"/>
                    </a:cubicBezTo>
                    <a:cubicBezTo>
                      <a:pt x="450477" y="-9616"/>
                      <a:pt x="109818" y="-20822"/>
                      <a:pt x="0" y="171919"/>
                    </a:cubicBezTo>
                    <a:cubicBezTo>
                      <a:pt x="2241" y="503613"/>
                      <a:pt x="4483" y="835308"/>
                      <a:pt x="6724" y="1167002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Vodní fáze</a:t>
                </a:r>
                <a:endParaRPr lang="en-US" dirty="0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377050" y="4714775"/>
                <a:ext cx="3813543" cy="1450529"/>
                <a:chOff x="117432" y="2917306"/>
                <a:chExt cx="2041166" cy="965698"/>
              </a:xfrm>
            </p:grpSpPr>
            <p:sp>
              <p:nvSpPr>
                <p:cNvPr id="22" name="Freeform: Shape 21"/>
                <p:cNvSpPr/>
                <p:nvPr/>
              </p:nvSpPr>
              <p:spPr>
                <a:xfrm>
                  <a:off x="117432" y="2917306"/>
                  <a:ext cx="2041166" cy="965698"/>
                </a:xfrm>
                <a:custGeom>
                  <a:avLst/>
                  <a:gdLst>
                    <a:gd name="connsiteX0" fmla="*/ 73959 w 1398494"/>
                    <a:gd name="connsiteY0" fmla="*/ 6723 h 652182"/>
                    <a:gd name="connsiteX1" fmla="*/ 316006 w 1398494"/>
                    <a:gd name="connsiteY1" fmla="*/ 174811 h 652182"/>
                    <a:gd name="connsiteX2" fmla="*/ 598394 w 1398494"/>
                    <a:gd name="connsiteY2" fmla="*/ 33617 h 652182"/>
                    <a:gd name="connsiteX3" fmla="*/ 941294 w 1398494"/>
                    <a:gd name="connsiteY3" fmla="*/ 0 h 652182"/>
                    <a:gd name="connsiteX4" fmla="*/ 1196788 w 1398494"/>
                    <a:gd name="connsiteY4" fmla="*/ 87405 h 652182"/>
                    <a:gd name="connsiteX5" fmla="*/ 1398494 w 1398494"/>
                    <a:gd name="connsiteY5" fmla="*/ 309282 h 652182"/>
                    <a:gd name="connsiteX6" fmla="*/ 1109382 w 1398494"/>
                    <a:gd name="connsiteY6" fmla="*/ 396688 h 652182"/>
                    <a:gd name="connsiteX7" fmla="*/ 1337982 w 1398494"/>
                    <a:gd name="connsiteY7" fmla="*/ 537882 h 652182"/>
                    <a:gd name="connsiteX8" fmla="*/ 1102659 w 1398494"/>
                    <a:gd name="connsiteY8" fmla="*/ 611841 h 652182"/>
                    <a:gd name="connsiteX9" fmla="*/ 847165 w 1398494"/>
                    <a:gd name="connsiteY9" fmla="*/ 652182 h 652182"/>
                    <a:gd name="connsiteX10" fmla="*/ 517712 w 1398494"/>
                    <a:gd name="connsiteY10" fmla="*/ 558052 h 652182"/>
                    <a:gd name="connsiteX11" fmla="*/ 295835 w 1398494"/>
                    <a:gd name="connsiteY11" fmla="*/ 383241 h 652182"/>
                    <a:gd name="connsiteX12" fmla="*/ 0 w 1398494"/>
                    <a:gd name="connsiteY12" fmla="*/ 416858 h 652182"/>
                    <a:gd name="connsiteX13" fmla="*/ 154641 w 1398494"/>
                    <a:gd name="connsiteY13" fmla="*/ 255494 h 652182"/>
                    <a:gd name="connsiteX14" fmla="*/ 73959 w 1398494"/>
                    <a:gd name="connsiteY14" fmla="*/ 6723 h 652182"/>
                    <a:gd name="connsiteX0" fmla="*/ 73959 w 1398494"/>
                    <a:gd name="connsiteY0" fmla="*/ 9468 h 654927"/>
                    <a:gd name="connsiteX1" fmla="*/ 316006 w 1398494"/>
                    <a:gd name="connsiteY1" fmla="*/ 177556 h 654927"/>
                    <a:gd name="connsiteX2" fmla="*/ 598394 w 1398494"/>
                    <a:gd name="connsiteY2" fmla="*/ 36362 h 654927"/>
                    <a:gd name="connsiteX3" fmla="*/ 941294 w 1398494"/>
                    <a:gd name="connsiteY3" fmla="*/ 2745 h 654927"/>
                    <a:gd name="connsiteX4" fmla="*/ 1196788 w 1398494"/>
                    <a:gd name="connsiteY4" fmla="*/ 90150 h 654927"/>
                    <a:gd name="connsiteX5" fmla="*/ 1398494 w 1398494"/>
                    <a:gd name="connsiteY5" fmla="*/ 312027 h 654927"/>
                    <a:gd name="connsiteX6" fmla="*/ 1109382 w 1398494"/>
                    <a:gd name="connsiteY6" fmla="*/ 399433 h 654927"/>
                    <a:gd name="connsiteX7" fmla="*/ 1337982 w 1398494"/>
                    <a:gd name="connsiteY7" fmla="*/ 540627 h 654927"/>
                    <a:gd name="connsiteX8" fmla="*/ 1102659 w 1398494"/>
                    <a:gd name="connsiteY8" fmla="*/ 614586 h 654927"/>
                    <a:gd name="connsiteX9" fmla="*/ 847165 w 1398494"/>
                    <a:gd name="connsiteY9" fmla="*/ 654927 h 654927"/>
                    <a:gd name="connsiteX10" fmla="*/ 517712 w 1398494"/>
                    <a:gd name="connsiteY10" fmla="*/ 560797 h 654927"/>
                    <a:gd name="connsiteX11" fmla="*/ 295835 w 1398494"/>
                    <a:gd name="connsiteY11" fmla="*/ 385986 h 654927"/>
                    <a:gd name="connsiteX12" fmla="*/ 0 w 1398494"/>
                    <a:gd name="connsiteY12" fmla="*/ 419603 h 654927"/>
                    <a:gd name="connsiteX13" fmla="*/ 154641 w 1398494"/>
                    <a:gd name="connsiteY13" fmla="*/ 258239 h 654927"/>
                    <a:gd name="connsiteX14" fmla="*/ 73959 w 1398494"/>
                    <a:gd name="connsiteY14" fmla="*/ 9468 h 654927"/>
                    <a:gd name="connsiteX0" fmla="*/ 73959 w 1398494"/>
                    <a:gd name="connsiteY0" fmla="*/ 9468 h 654927"/>
                    <a:gd name="connsiteX1" fmla="*/ 316006 w 1398494"/>
                    <a:gd name="connsiteY1" fmla="*/ 177556 h 654927"/>
                    <a:gd name="connsiteX2" fmla="*/ 598394 w 1398494"/>
                    <a:gd name="connsiteY2" fmla="*/ 36362 h 654927"/>
                    <a:gd name="connsiteX3" fmla="*/ 941294 w 1398494"/>
                    <a:gd name="connsiteY3" fmla="*/ 2745 h 654927"/>
                    <a:gd name="connsiteX4" fmla="*/ 1196788 w 1398494"/>
                    <a:gd name="connsiteY4" fmla="*/ 90150 h 654927"/>
                    <a:gd name="connsiteX5" fmla="*/ 1398494 w 1398494"/>
                    <a:gd name="connsiteY5" fmla="*/ 312027 h 654927"/>
                    <a:gd name="connsiteX6" fmla="*/ 1109382 w 1398494"/>
                    <a:gd name="connsiteY6" fmla="*/ 399433 h 654927"/>
                    <a:gd name="connsiteX7" fmla="*/ 1337982 w 1398494"/>
                    <a:gd name="connsiteY7" fmla="*/ 540627 h 654927"/>
                    <a:gd name="connsiteX8" fmla="*/ 1102659 w 1398494"/>
                    <a:gd name="connsiteY8" fmla="*/ 614586 h 654927"/>
                    <a:gd name="connsiteX9" fmla="*/ 847165 w 1398494"/>
                    <a:gd name="connsiteY9" fmla="*/ 654927 h 654927"/>
                    <a:gd name="connsiteX10" fmla="*/ 517712 w 1398494"/>
                    <a:gd name="connsiteY10" fmla="*/ 560797 h 654927"/>
                    <a:gd name="connsiteX11" fmla="*/ 295835 w 1398494"/>
                    <a:gd name="connsiteY11" fmla="*/ 385986 h 654927"/>
                    <a:gd name="connsiteX12" fmla="*/ 0 w 1398494"/>
                    <a:gd name="connsiteY12" fmla="*/ 419603 h 654927"/>
                    <a:gd name="connsiteX13" fmla="*/ 154641 w 1398494"/>
                    <a:gd name="connsiteY13" fmla="*/ 258239 h 654927"/>
                    <a:gd name="connsiteX14" fmla="*/ 73959 w 1398494"/>
                    <a:gd name="connsiteY14" fmla="*/ 9468 h 654927"/>
                    <a:gd name="connsiteX0" fmla="*/ 73959 w 1399547"/>
                    <a:gd name="connsiteY0" fmla="*/ 9468 h 654927"/>
                    <a:gd name="connsiteX1" fmla="*/ 316006 w 1399547"/>
                    <a:gd name="connsiteY1" fmla="*/ 177556 h 654927"/>
                    <a:gd name="connsiteX2" fmla="*/ 598394 w 1399547"/>
                    <a:gd name="connsiteY2" fmla="*/ 36362 h 654927"/>
                    <a:gd name="connsiteX3" fmla="*/ 941294 w 1399547"/>
                    <a:gd name="connsiteY3" fmla="*/ 2745 h 654927"/>
                    <a:gd name="connsiteX4" fmla="*/ 1196788 w 1399547"/>
                    <a:gd name="connsiteY4" fmla="*/ 90150 h 654927"/>
                    <a:gd name="connsiteX5" fmla="*/ 1398494 w 1399547"/>
                    <a:gd name="connsiteY5" fmla="*/ 312027 h 654927"/>
                    <a:gd name="connsiteX6" fmla="*/ 1109382 w 1399547"/>
                    <a:gd name="connsiteY6" fmla="*/ 399433 h 654927"/>
                    <a:gd name="connsiteX7" fmla="*/ 1337982 w 1399547"/>
                    <a:gd name="connsiteY7" fmla="*/ 540627 h 654927"/>
                    <a:gd name="connsiteX8" fmla="*/ 1102659 w 1399547"/>
                    <a:gd name="connsiteY8" fmla="*/ 614586 h 654927"/>
                    <a:gd name="connsiteX9" fmla="*/ 847165 w 1399547"/>
                    <a:gd name="connsiteY9" fmla="*/ 654927 h 654927"/>
                    <a:gd name="connsiteX10" fmla="*/ 517712 w 1399547"/>
                    <a:gd name="connsiteY10" fmla="*/ 560797 h 654927"/>
                    <a:gd name="connsiteX11" fmla="*/ 295835 w 1399547"/>
                    <a:gd name="connsiteY11" fmla="*/ 385986 h 654927"/>
                    <a:gd name="connsiteX12" fmla="*/ 0 w 1399547"/>
                    <a:gd name="connsiteY12" fmla="*/ 419603 h 654927"/>
                    <a:gd name="connsiteX13" fmla="*/ 154641 w 1399547"/>
                    <a:gd name="connsiteY13" fmla="*/ 258239 h 654927"/>
                    <a:gd name="connsiteX14" fmla="*/ 73959 w 1399547"/>
                    <a:gd name="connsiteY14" fmla="*/ 9468 h 654927"/>
                    <a:gd name="connsiteX0" fmla="*/ 73959 w 1399547"/>
                    <a:gd name="connsiteY0" fmla="*/ 9468 h 654927"/>
                    <a:gd name="connsiteX1" fmla="*/ 316006 w 1399547"/>
                    <a:gd name="connsiteY1" fmla="*/ 177556 h 654927"/>
                    <a:gd name="connsiteX2" fmla="*/ 598394 w 1399547"/>
                    <a:gd name="connsiteY2" fmla="*/ 36362 h 654927"/>
                    <a:gd name="connsiteX3" fmla="*/ 941294 w 1399547"/>
                    <a:gd name="connsiteY3" fmla="*/ 2745 h 654927"/>
                    <a:gd name="connsiteX4" fmla="*/ 1196788 w 1399547"/>
                    <a:gd name="connsiteY4" fmla="*/ 90150 h 654927"/>
                    <a:gd name="connsiteX5" fmla="*/ 1398494 w 1399547"/>
                    <a:gd name="connsiteY5" fmla="*/ 312027 h 654927"/>
                    <a:gd name="connsiteX6" fmla="*/ 1109382 w 1399547"/>
                    <a:gd name="connsiteY6" fmla="*/ 399433 h 654927"/>
                    <a:gd name="connsiteX7" fmla="*/ 1337982 w 1399547"/>
                    <a:gd name="connsiteY7" fmla="*/ 540627 h 654927"/>
                    <a:gd name="connsiteX8" fmla="*/ 1102659 w 1399547"/>
                    <a:gd name="connsiteY8" fmla="*/ 614586 h 654927"/>
                    <a:gd name="connsiteX9" fmla="*/ 847165 w 1399547"/>
                    <a:gd name="connsiteY9" fmla="*/ 654927 h 654927"/>
                    <a:gd name="connsiteX10" fmla="*/ 517712 w 1399547"/>
                    <a:gd name="connsiteY10" fmla="*/ 560797 h 654927"/>
                    <a:gd name="connsiteX11" fmla="*/ 295835 w 1399547"/>
                    <a:gd name="connsiteY11" fmla="*/ 385986 h 654927"/>
                    <a:gd name="connsiteX12" fmla="*/ 0 w 1399547"/>
                    <a:gd name="connsiteY12" fmla="*/ 419603 h 654927"/>
                    <a:gd name="connsiteX13" fmla="*/ 154641 w 1399547"/>
                    <a:gd name="connsiteY13" fmla="*/ 258239 h 654927"/>
                    <a:gd name="connsiteX14" fmla="*/ 73959 w 1399547"/>
                    <a:gd name="connsiteY14" fmla="*/ 9468 h 654927"/>
                    <a:gd name="connsiteX0" fmla="*/ 73959 w 1399547"/>
                    <a:gd name="connsiteY0" fmla="*/ 9468 h 656548"/>
                    <a:gd name="connsiteX1" fmla="*/ 316006 w 1399547"/>
                    <a:gd name="connsiteY1" fmla="*/ 177556 h 656548"/>
                    <a:gd name="connsiteX2" fmla="*/ 598394 w 1399547"/>
                    <a:gd name="connsiteY2" fmla="*/ 36362 h 656548"/>
                    <a:gd name="connsiteX3" fmla="*/ 941294 w 1399547"/>
                    <a:gd name="connsiteY3" fmla="*/ 2745 h 656548"/>
                    <a:gd name="connsiteX4" fmla="*/ 1196788 w 1399547"/>
                    <a:gd name="connsiteY4" fmla="*/ 90150 h 656548"/>
                    <a:gd name="connsiteX5" fmla="*/ 1398494 w 1399547"/>
                    <a:gd name="connsiteY5" fmla="*/ 312027 h 656548"/>
                    <a:gd name="connsiteX6" fmla="*/ 1109382 w 1399547"/>
                    <a:gd name="connsiteY6" fmla="*/ 399433 h 656548"/>
                    <a:gd name="connsiteX7" fmla="*/ 1337982 w 1399547"/>
                    <a:gd name="connsiteY7" fmla="*/ 540627 h 656548"/>
                    <a:gd name="connsiteX8" fmla="*/ 1102659 w 1399547"/>
                    <a:gd name="connsiteY8" fmla="*/ 614586 h 656548"/>
                    <a:gd name="connsiteX9" fmla="*/ 847165 w 1399547"/>
                    <a:gd name="connsiteY9" fmla="*/ 654927 h 656548"/>
                    <a:gd name="connsiteX10" fmla="*/ 517712 w 1399547"/>
                    <a:gd name="connsiteY10" fmla="*/ 560797 h 656548"/>
                    <a:gd name="connsiteX11" fmla="*/ 295835 w 1399547"/>
                    <a:gd name="connsiteY11" fmla="*/ 385986 h 656548"/>
                    <a:gd name="connsiteX12" fmla="*/ 0 w 1399547"/>
                    <a:gd name="connsiteY12" fmla="*/ 419603 h 656548"/>
                    <a:gd name="connsiteX13" fmla="*/ 154641 w 1399547"/>
                    <a:gd name="connsiteY13" fmla="*/ 258239 h 656548"/>
                    <a:gd name="connsiteX14" fmla="*/ 73959 w 1399547"/>
                    <a:gd name="connsiteY14" fmla="*/ 9468 h 656548"/>
                    <a:gd name="connsiteX0" fmla="*/ 73959 w 1399547"/>
                    <a:gd name="connsiteY0" fmla="*/ 9468 h 656548"/>
                    <a:gd name="connsiteX1" fmla="*/ 316006 w 1399547"/>
                    <a:gd name="connsiteY1" fmla="*/ 177556 h 656548"/>
                    <a:gd name="connsiteX2" fmla="*/ 598394 w 1399547"/>
                    <a:gd name="connsiteY2" fmla="*/ 36362 h 656548"/>
                    <a:gd name="connsiteX3" fmla="*/ 941294 w 1399547"/>
                    <a:gd name="connsiteY3" fmla="*/ 2745 h 656548"/>
                    <a:gd name="connsiteX4" fmla="*/ 1196788 w 1399547"/>
                    <a:gd name="connsiteY4" fmla="*/ 90150 h 656548"/>
                    <a:gd name="connsiteX5" fmla="*/ 1398494 w 1399547"/>
                    <a:gd name="connsiteY5" fmla="*/ 312027 h 656548"/>
                    <a:gd name="connsiteX6" fmla="*/ 1109382 w 1399547"/>
                    <a:gd name="connsiteY6" fmla="*/ 399433 h 656548"/>
                    <a:gd name="connsiteX7" fmla="*/ 1337982 w 1399547"/>
                    <a:gd name="connsiteY7" fmla="*/ 540627 h 656548"/>
                    <a:gd name="connsiteX8" fmla="*/ 1102659 w 1399547"/>
                    <a:gd name="connsiteY8" fmla="*/ 614586 h 656548"/>
                    <a:gd name="connsiteX9" fmla="*/ 847165 w 1399547"/>
                    <a:gd name="connsiteY9" fmla="*/ 654927 h 656548"/>
                    <a:gd name="connsiteX10" fmla="*/ 517712 w 1399547"/>
                    <a:gd name="connsiteY10" fmla="*/ 560797 h 656548"/>
                    <a:gd name="connsiteX11" fmla="*/ 295835 w 1399547"/>
                    <a:gd name="connsiteY11" fmla="*/ 385986 h 656548"/>
                    <a:gd name="connsiteX12" fmla="*/ 0 w 1399547"/>
                    <a:gd name="connsiteY12" fmla="*/ 419603 h 656548"/>
                    <a:gd name="connsiteX13" fmla="*/ 154641 w 1399547"/>
                    <a:gd name="connsiteY13" fmla="*/ 258239 h 656548"/>
                    <a:gd name="connsiteX14" fmla="*/ 73959 w 1399547"/>
                    <a:gd name="connsiteY14" fmla="*/ 9468 h 656548"/>
                    <a:gd name="connsiteX0" fmla="*/ 73959 w 1399547"/>
                    <a:gd name="connsiteY0" fmla="*/ 9468 h 656548"/>
                    <a:gd name="connsiteX1" fmla="*/ 316006 w 1399547"/>
                    <a:gd name="connsiteY1" fmla="*/ 177556 h 656548"/>
                    <a:gd name="connsiteX2" fmla="*/ 598394 w 1399547"/>
                    <a:gd name="connsiteY2" fmla="*/ 36362 h 656548"/>
                    <a:gd name="connsiteX3" fmla="*/ 941294 w 1399547"/>
                    <a:gd name="connsiteY3" fmla="*/ 2745 h 656548"/>
                    <a:gd name="connsiteX4" fmla="*/ 1196788 w 1399547"/>
                    <a:gd name="connsiteY4" fmla="*/ 90150 h 656548"/>
                    <a:gd name="connsiteX5" fmla="*/ 1398494 w 1399547"/>
                    <a:gd name="connsiteY5" fmla="*/ 312027 h 656548"/>
                    <a:gd name="connsiteX6" fmla="*/ 1109382 w 1399547"/>
                    <a:gd name="connsiteY6" fmla="*/ 399433 h 656548"/>
                    <a:gd name="connsiteX7" fmla="*/ 1337982 w 1399547"/>
                    <a:gd name="connsiteY7" fmla="*/ 540627 h 656548"/>
                    <a:gd name="connsiteX8" fmla="*/ 1102659 w 1399547"/>
                    <a:gd name="connsiteY8" fmla="*/ 614586 h 656548"/>
                    <a:gd name="connsiteX9" fmla="*/ 847165 w 1399547"/>
                    <a:gd name="connsiteY9" fmla="*/ 654927 h 656548"/>
                    <a:gd name="connsiteX10" fmla="*/ 517712 w 1399547"/>
                    <a:gd name="connsiteY10" fmla="*/ 560797 h 656548"/>
                    <a:gd name="connsiteX11" fmla="*/ 295835 w 1399547"/>
                    <a:gd name="connsiteY11" fmla="*/ 385986 h 656548"/>
                    <a:gd name="connsiteX12" fmla="*/ 0 w 1399547"/>
                    <a:gd name="connsiteY12" fmla="*/ 419603 h 656548"/>
                    <a:gd name="connsiteX13" fmla="*/ 154641 w 1399547"/>
                    <a:gd name="connsiteY13" fmla="*/ 258239 h 656548"/>
                    <a:gd name="connsiteX14" fmla="*/ 73959 w 1399547"/>
                    <a:gd name="connsiteY14" fmla="*/ 9468 h 656548"/>
                    <a:gd name="connsiteX0" fmla="*/ 73959 w 1399547"/>
                    <a:gd name="connsiteY0" fmla="*/ 9468 h 656548"/>
                    <a:gd name="connsiteX1" fmla="*/ 316006 w 1399547"/>
                    <a:gd name="connsiteY1" fmla="*/ 177556 h 656548"/>
                    <a:gd name="connsiteX2" fmla="*/ 598394 w 1399547"/>
                    <a:gd name="connsiteY2" fmla="*/ 36362 h 656548"/>
                    <a:gd name="connsiteX3" fmla="*/ 941294 w 1399547"/>
                    <a:gd name="connsiteY3" fmla="*/ 2745 h 656548"/>
                    <a:gd name="connsiteX4" fmla="*/ 1196788 w 1399547"/>
                    <a:gd name="connsiteY4" fmla="*/ 90150 h 656548"/>
                    <a:gd name="connsiteX5" fmla="*/ 1398494 w 1399547"/>
                    <a:gd name="connsiteY5" fmla="*/ 312027 h 656548"/>
                    <a:gd name="connsiteX6" fmla="*/ 1109382 w 1399547"/>
                    <a:gd name="connsiteY6" fmla="*/ 399433 h 656548"/>
                    <a:gd name="connsiteX7" fmla="*/ 1337982 w 1399547"/>
                    <a:gd name="connsiteY7" fmla="*/ 540627 h 656548"/>
                    <a:gd name="connsiteX8" fmla="*/ 1102659 w 1399547"/>
                    <a:gd name="connsiteY8" fmla="*/ 614586 h 656548"/>
                    <a:gd name="connsiteX9" fmla="*/ 847165 w 1399547"/>
                    <a:gd name="connsiteY9" fmla="*/ 654927 h 656548"/>
                    <a:gd name="connsiteX10" fmla="*/ 517712 w 1399547"/>
                    <a:gd name="connsiteY10" fmla="*/ 560797 h 656548"/>
                    <a:gd name="connsiteX11" fmla="*/ 295835 w 1399547"/>
                    <a:gd name="connsiteY11" fmla="*/ 385986 h 656548"/>
                    <a:gd name="connsiteX12" fmla="*/ 0 w 1399547"/>
                    <a:gd name="connsiteY12" fmla="*/ 419603 h 656548"/>
                    <a:gd name="connsiteX13" fmla="*/ 154641 w 1399547"/>
                    <a:gd name="connsiteY13" fmla="*/ 258239 h 656548"/>
                    <a:gd name="connsiteX14" fmla="*/ 73959 w 1399547"/>
                    <a:gd name="connsiteY14" fmla="*/ 9468 h 656548"/>
                    <a:gd name="connsiteX0" fmla="*/ 73959 w 1399547"/>
                    <a:gd name="connsiteY0" fmla="*/ 9468 h 656548"/>
                    <a:gd name="connsiteX1" fmla="*/ 316006 w 1399547"/>
                    <a:gd name="connsiteY1" fmla="*/ 177556 h 656548"/>
                    <a:gd name="connsiteX2" fmla="*/ 598394 w 1399547"/>
                    <a:gd name="connsiteY2" fmla="*/ 36362 h 656548"/>
                    <a:gd name="connsiteX3" fmla="*/ 941294 w 1399547"/>
                    <a:gd name="connsiteY3" fmla="*/ 2745 h 656548"/>
                    <a:gd name="connsiteX4" fmla="*/ 1196788 w 1399547"/>
                    <a:gd name="connsiteY4" fmla="*/ 90150 h 656548"/>
                    <a:gd name="connsiteX5" fmla="*/ 1398494 w 1399547"/>
                    <a:gd name="connsiteY5" fmla="*/ 312027 h 656548"/>
                    <a:gd name="connsiteX6" fmla="*/ 1109382 w 1399547"/>
                    <a:gd name="connsiteY6" fmla="*/ 399433 h 656548"/>
                    <a:gd name="connsiteX7" fmla="*/ 1337982 w 1399547"/>
                    <a:gd name="connsiteY7" fmla="*/ 540627 h 656548"/>
                    <a:gd name="connsiteX8" fmla="*/ 1102659 w 1399547"/>
                    <a:gd name="connsiteY8" fmla="*/ 614586 h 656548"/>
                    <a:gd name="connsiteX9" fmla="*/ 847165 w 1399547"/>
                    <a:gd name="connsiteY9" fmla="*/ 654927 h 656548"/>
                    <a:gd name="connsiteX10" fmla="*/ 517712 w 1399547"/>
                    <a:gd name="connsiteY10" fmla="*/ 560797 h 656548"/>
                    <a:gd name="connsiteX11" fmla="*/ 295835 w 1399547"/>
                    <a:gd name="connsiteY11" fmla="*/ 385986 h 656548"/>
                    <a:gd name="connsiteX12" fmla="*/ 0 w 1399547"/>
                    <a:gd name="connsiteY12" fmla="*/ 419603 h 656548"/>
                    <a:gd name="connsiteX13" fmla="*/ 154641 w 1399547"/>
                    <a:gd name="connsiteY13" fmla="*/ 258239 h 656548"/>
                    <a:gd name="connsiteX14" fmla="*/ 73959 w 1399547"/>
                    <a:gd name="connsiteY14" fmla="*/ 9468 h 656548"/>
                    <a:gd name="connsiteX0" fmla="*/ 64508 w 1399547"/>
                    <a:gd name="connsiteY0" fmla="*/ 535 h 714851"/>
                    <a:gd name="connsiteX1" fmla="*/ 316006 w 1399547"/>
                    <a:gd name="connsiteY1" fmla="*/ 235859 h 714851"/>
                    <a:gd name="connsiteX2" fmla="*/ 598394 w 1399547"/>
                    <a:gd name="connsiteY2" fmla="*/ 94665 h 714851"/>
                    <a:gd name="connsiteX3" fmla="*/ 941294 w 1399547"/>
                    <a:gd name="connsiteY3" fmla="*/ 61048 h 714851"/>
                    <a:gd name="connsiteX4" fmla="*/ 1196788 w 1399547"/>
                    <a:gd name="connsiteY4" fmla="*/ 148453 h 714851"/>
                    <a:gd name="connsiteX5" fmla="*/ 1398494 w 1399547"/>
                    <a:gd name="connsiteY5" fmla="*/ 370330 h 714851"/>
                    <a:gd name="connsiteX6" fmla="*/ 1109382 w 1399547"/>
                    <a:gd name="connsiteY6" fmla="*/ 457736 h 714851"/>
                    <a:gd name="connsiteX7" fmla="*/ 1337982 w 1399547"/>
                    <a:gd name="connsiteY7" fmla="*/ 598930 h 714851"/>
                    <a:gd name="connsiteX8" fmla="*/ 1102659 w 1399547"/>
                    <a:gd name="connsiteY8" fmla="*/ 672889 h 714851"/>
                    <a:gd name="connsiteX9" fmla="*/ 847165 w 1399547"/>
                    <a:gd name="connsiteY9" fmla="*/ 713230 h 714851"/>
                    <a:gd name="connsiteX10" fmla="*/ 517712 w 1399547"/>
                    <a:gd name="connsiteY10" fmla="*/ 619100 h 714851"/>
                    <a:gd name="connsiteX11" fmla="*/ 295835 w 1399547"/>
                    <a:gd name="connsiteY11" fmla="*/ 444289 h 714851"/>
                    <a:gd name="connsiteX12" fmla="*/ 0 w 1399547"/>
                    <a:gd name="connsiteY12" fmla="*/ 477906 h 714851"/>
                    <a:gd name="connsiteX13" fmla="*/ 154641 w 1399547"/>
                    <a:gd name="connsiteY13" fmla="*/ 316542 h 714851"/>
                    <a:gd name="connsiteX14" fmla="*/ 64508 w 1399547"/>
                    <a:gd name="connsiteY14" fmla="*/ 535 h 714851"/>
                    <a:gd name="connsiteX0" fmla="*/ 31429 w 1366468"/>
                    <a:gd name="connsiteY0" fmla="*/ 535 h 714851"/>
                    <a:gd name="connsiteX1" fmla="*/ 282927 w 1366468"/>
                    <a:gd name="connsiteY1" fmla="*/ 235859 h 714851"/>
                    <a:gd name="connsiteX2" fmla="*/ 565315 w 1366468"/>
                    <a:gd name="connsiteY2" fmla="*/ 94665 h 714851"/>
                    <a:gd name="connsiteX3" fmla="*/ 908215 w 1366468"/>
                    <a:gd name="connsiteY3" fmla="*/ 61048 h 714851"/>
                    <a:gd name="connsiteX4" fmla="*/ 1163709 w 1366468"/>
                    <a:gd name="connsiteY4" fmla="*/ 148453 h 714851"/>
                    <a:gd name="connsiteX5" fmla="*/ 1365415 w 1366468"/>
                    <a:gd name="connsiteY5" fmla="*/ 370330 h 714851"/>
                    <a:gd name="connsiteX6" fmla="*/ 1076303 w 1366468"/>
                    <a:gd name="connsiteY6" fmla="*/ 457736 h 714851"/>
                    <a:gd name="connsiteX7" fmla="*/ 1304903 w 1366468"/>
                    <a:gd name="connsiteY7" fmla="*/ 598930 h 714851"/>
                    <a:gd name="connsiteX8" fmla="*/ 1069580 w 1366468"/>
                    <a:gd name="connsiteY8" fmla="*/ 672889 h 714851"/>
                    <a:gd name="connsiteX9" fmla="*/ 814086 w 1366468"/>
                    <a:gd name="connsiteY9" fmla="*/ 713230 h 714851"/>
                    <a:gd name="connsiteX10" fmla="*/ 484633 w 1366468"/>
                    <a:gd name="connsiteY10" fmla="*/ 619100 h 714851"/>
                    <a:gd name="connsiteX11" fmla="*/ 262756 w 1366468"/>
                    <a:gd name="connsiteY11" fmla="*/ 444289 h 714851"/>
                    <a:gd name="connsiteX12" fmla="*/ 0 w 1366468"/>
                    <a:gd name="connsiteY12" fmla="*/ 518247 h 714851"/>
                    <a:gd name="connsiteX13" fmla="*/ 121562 w 1366468"/>
                    <a:gd name="connsiteY13" fmla="*/ 316542 h 714851"/>
                    <a:gd name="connsiteX14" fmla="*/ 31429 w 1366468"/>
                    <a:gd name="connsiteY14" fmla="*/ 535 h 714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6468" h="714851">
                      <a:moveTo>
                        <a:pt x="31429" y="535"/>
                      </a:moveTo>
                      <a:cubicBezTo>
                        <a:pt x="58323" y="-12912"/>
                        <a:pt x="195521" y="231377"/>
                        <a:pt x="282927" y="235859"/>
                      </a:cubicBezTo>
                      <a:lnTo>
                        <a:pt x="565315" y="94665"/>
                      </a:lnTo>
                      <a:cubicBezTo>
                        <a:pt x="669530" y="65530"/>
                        <a:pt x="808483" y="52083"/>
                        <a:pt x="908215" y="61048"/>
                      </a:cubicBezTo>
                      <a:cubicBezTo>
                        <a:pt x="1007947" y="70013"/>
                        <a:pt x="1087509" y="96906"/>
                        <a:pt x="1163709" y="148453"/>
                      </a:cubicBezTo>
                      <a:cubicBezTo>
                        <a:pt x="1239909" y="200000"/>
                        <a:pt x="1379983" y="318783"/>
                        <a:pt x="1365415" y="370330"/>
                      </a:cubicBezTo>
                      <a:lnTo>
                        <a:pt x="1076303" y="457736"/>
                      </a:lnTo>
                      <a:lnTo>
                        <a:pt x="1304903" y="598930"/>
                      </a:lnTo>
                      <a:cubicBezTo>
                        <a:pt x="1303783" y="634789"/>
                        <a:pt x="1151383" y="653839"/>
                        <a:pt x="1069580" y="672889"/>
                      </a:cubicBezTo>
                      <a:cubicBezTo>
                        <a:pt x="987777" y="691939"/>
                        <a:pt x="911577" y="722195"/>
                        <a:pt x="814086" y="713230"/>
                      </a:cubicBezTo>
                      <a:cubicBezTo>
                        <a:pt x="716595" y="704265"/>
                        <a:pt x="576521" y="663923"/>
                        <a:pt x="484633" y="619100"/>
                      </a:cubicBezTo>
                      <a:cubicBezTo>
                        <a:pt x="392745" y="574277"/>
                        <a:pt x="349041" y="467821"/>
                        <a:pt x="262756" y="444289"/>
                      </a:cubicBezTo>
                      <a:cubicBezTo>
                        <a:pt x="176471" y="420757"/>
                        <a:pt x="23532" y="539538"/>
                        <a:pt x="0" y="518247"/>
                      </a:cubicBezTo>
                      <a:lnTo>
                        <a:pt x="121562" y="316542"/>
                      </a:lnTo>
                      <a:lnTo>
                        <a:pt x="31429" y="535"/>
                      </a:ln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flipH="1">
                  <a:off x="1475656" y="3267865"/>
                  <a:ext cx="288032" cy="360040"/>
                </a:xfrm>
                <a:prstGeom prst="arc">
                  <a:avLst>
                    <a:gd name="adj1" fmla="val 16200000"/>
                    <a:gd name="adj2" fmla="val 5359936"/>
                  </a:avLst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799691" y="3284984"/>
                  <a:ext cx="72000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Cylinder 7"/>
              <p:cNvSpPr/>
              <p:nvPr/>
            </p:nvSpPr>
            <p:spPr>
              <a:xfrm>
                <a:off x="6834207" y="2348880"/>
                <a:ext cx="418168" cy="1921642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Cylinder 61"/>
              <p:cNvSpPr/>
              <p:nvPr/>
            </p:nvSpPr>
            <p:spPr>
              <a:xfrm>
                <a:off x="1394906" y="2365802"/>
                <a:ext cx="418168" cy="1921642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ylinder 65"/>
              <p:cNvSpPr/>
              <p:nvPr/>
            </p:nvSpPr>
            <p:spPr>
              <a:xfrm>
                <a:off x="2403286" y="2365802"/>
                <a:ext cx="418168" cy="1921642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/>
              <p:cNvSpPr/>
              <p:nvPr/>
            </p:nvSpPr>
            <p:spPr>
              <a:xfrm>
                <a:off x="2123728" y="5326683"/>
                <a:ext cx="770557" cy="478581"/>
              </a:xfrm>
              <a:custGeom>
                <a:avLst/>
                <a:gdLst>
                  <a:gd name="connsiteX0" fmla="*/ 12568 w 770557"/>
                  <a:gd name="connsiteY0" fmla="*/ 300790 h 478581"/>
                  <a:gd name="connsiteX1" fmla="*/ 12568 w 770557"/>
                  <a:gd name="connsiteY1" fmla="*/ 300790 h 478581"/>
                  <a:gd name="connsiteX2" fmla="*/ 536 w 770557"/>
                  <a:gd name="connsiteY2" fmla="*/ 180474 h 478581"/>
                  <a:gd name="connsiteX3" fmla="*/ 24599 w 770557"/>
                  <a:gd name="connsiteY3" fmla="*/ 144379 h 478581"/>
                  <a:gd name="connsiteX4" fmla="*/ 96789 w 770557"/>
                  <a:gd name="connsiteY4" fmla="*/ 84221 h 478581"/>
                  <a:gd name="connsiteX5" fmla="*/ 132883 w 770557"/>
                  <a:gd name="connsiteY5" fmla="*/ 72190 h 478581"/>
                  <a:gd name="connsiteX6" fmla="*/ 205073 w 770557"/>
                  <a:gd name="connsiteY6" fmla="*/ 84221 h 478581"/>
                  <a:gd name="connsiteX7" fmla="*/ 241168 w 770557"/>
                  <a:gd name="connsiteY7" fmla="*/ 108284 h 478581"/>
                  <a:gd name="connsiteX8" fmla="*/ 277262 w 770557"/>
                  <a:gd name="connsiteY8" fmla="*/ 120316 h 478581"/>
                  <a:gd name="connsiteX9" fmla="*/ 301326 w 770557"/>
                  <a:gd name="connsiteY9" fmla="*/ 144379 h 478581"/>
                  <a:gd name="connsiteX10" fmla="*/ 457736 w 770557"/>
                  <a:gd name="connsiteY10" fmla="*/ 144379 h 478581"/>
                  <a:gd name="connsiteX11" fmla="*/ 493831 w 770557"/>
                  <a:gd name="connsiteY11" fmla="*/ 108284 h 478581"/>
                  <a:gd name="connsiteX12" fmla="*/ 529926 w 770557"/>
                  <a:gd name="connsiteY12" fmla="*/ 48126 h 478581"/>
                  <a:gd name="connsiteX13" fmla="*/ 638210 w 770557"/>
                  <a:gd name="connsiteY13" fmla="*/ 12032 h 478581"/>
                  <a:gd name="connsiteX14" fmla="*/ 674305 w 770557"/>
                  <a:gd name="connsiteY14" fmla="*/ 0 h 478581"/>
                  <a:gd name="connsiteX15" fmla="*/ 746494 w 770557"/>
                  <a:gd name="connsiteY15" fmla="*/ 12032 h 478581"/>
                  <a:gd name="connsiteX16" fmla="*/ 770557 w 770557"/>
                  <a:gd name="connsiteY16" fmla="*/ 84221 h 478581"/>
                  <a:gd name="connsiteX17" fmla="*/ 758526 w 770557"/>
                  <a:gd name="connsiteY17" fmla="*/ 204537 h 478581"/>
                  <a:gd name="connsiteX18" fmla="*/ 734462 w 770557"/>
                  <a:gd name="connsiteY18" fmla="*/ 228600 h 478581"/>
                  <a:gd name="connsiteX19" fmla="*/ 698368 w 770557"/>
                  <a:gd name="connsiteY19" fmla="*/ 252663 h 478581"/>
                  <a:gd name="connsiteX20" fmla="*/ 566020 w 770557"/>
                  <a:gd name="connsiteY20" fmla="*/ 288758 h 478581"/>
                  <a:gd name="connsiteX21" fmla="*/ 553989 w 770557"/>
                  <a:gd name="connsiteY21" fmla="*/ 445169 h 478581"/>
                  <a:gd name="connsiteX22" fmla="*/ 349452 w 770557"/>
                  <a:gd name="connsiteY22" fmla="*/ 397042 h 478581"/>
                  <a:gd name="connsiteX23" fmla="*/ 337420 w 770557"/>
                  <a:gd name="connsiteY23" fmla="*/ 360948 h 478581"/>
                  <a:gd name="connsiteX24" fmla="*/ 193041 w 770557"/>
                  <a:gd name="connsiteY24" fmla="*/ 348916 h 478581"/>
                  <a:gd name="connsiteX25" fmla="*/ 72726 w 770557"/>
                  <a:gd name="connsiteY25" fmla="*/ 312821 h 478581"/>
                  <a:gd name="connsiteX26" fmla="*/ 12568 w 770557"/>
                  <a:gd name="connsiteY26" fmla="*/ 300790 h 4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70557" h="478581">
                    <a:moveTo>
                      <a:pt x="12568" y="300790"/>
                    </a:moveTo>
                    <a:lnTo>
                      <a:pt x="12568" y="300790"/>
                    </a:lnTo>
                    <a:cubicBezTo>
                      <a:pt x="8557" y="260685"/>
                      <a:pt x="-2555" y="220661"/>
                      <a:pt x="536" y="180474"/>
                    </a:cubicBezTo>
                    <a:cubicBezTo>
                      <a:pt x="1645" y="166056"/>
                      <a:pt x="15342" y="155488"/>
                      <a:pt x="24599" y="144379"/>
                    </a:cubicBezTo>
                    <a:cubicBezTo>
                      <a:pt x="43606" y="121571"/>
                      <a:pt x="69748" y="97741"/>
                      <a:pt x="96789" y="84221"/>
                    </a:cubicBezTo>
                    <a:cubicBezTo>
                      <a:pt x="108132" y="78549"/>
                      <a:pt x="120852" y="76200"/>
                      <a:pt x="132883" y="72190"/>
                    </a:cubicBezTo>
                    <a:cubicBezTo>
                      <a:pt x="156946" y="76200"/>
                      <a:pt x="181930" y="76507"/>
                      <a:pt x="205073" y="84221"/>
                    </a:cubicBezTo>
                    <a:cubicBezTo>
                      <a:pt x="218791" y="88794"/>
                      <a:pt x="228234" y="101817"/>
                      <a:pt x="241168" y="108284"/>
                    </a:cubicBezTo>
                    <a:cubicBezTo>
                      <a:pt x="252511" y="113956"/>
                      <a:pt x="265231" y="116305"/>
                      <a:pt x="277262" y="120316"/>
                    </a:cubicBezTo>
                    <a:cubicBezTo>
                      <a:pt x="285283" y="128337"/>
                      <a:pt x="291599" y="138543"/>
                      <a:pt x="301326" y="144379"/>
                    </a:cubicBezTo>
                    <a:cubicBezTo>
                      <a:pt x="347342" y="171989"/>
                      <a:pt x="414788" y="148674"/>
                      <a:pt x="457736" y="144379"/>
                    </a:cubicBezTo>
                    <a:cubicBezTo>
                      <a:pt x="469768" y="132347"/>
                      <a:pt x="484393" y="122442"/>
                      <a:pt x="493831" y="108284"/>
                    </a:cubicBezTo>
                    <a:cubicBezTo>
                      <a:pt x="514414" y="77410"/>
                      <a:pt x="492454" y="66862"/>
                      <a:pt x="529926" y="48126"/>
                    </a:cubicBezTo>
                    <a:cubicBezTo>
                      <a:pt x="529938" y="48120"/>
                      <a:pt x="620156" y="18050"/>
                      <a:pt x="638210" y="12032"/>
                    </a:cubicBezTo>
                    <a:lnTo>
                      <a:pt x="674305" y="0"/>
                    </a:lnTo>
                    <a:cubicBezTo>
                      <a:pt x="698368" y="4011"/>
                      <a:pt x="728135" y="-4032"/>
                      <a:pt x="746494" y="12032"/>
                    </a:cubicBezTo>
                    <a:cubicBezTo>
                      <a:pt x="765583" y="28735"/>
                      <a:pt x="770557" y="84221"/>
                      <a:pt x="770557" y="84221"/>
                    </a:cubicBezTo>
                    <a:cubicBezTo>
                      <a:pt x="766547" y="124326"/>
                      <a:pt x="768302" y="165435"/>
                      <a:pt x="758526" y="204537"/>
                    </a:cubicBezTo>
                    <a:cubicBezTo>
                      <a:pt x="755775" y="215542"/>
                      <a:pt x="743320" y="221514"/>
                      <a:pt x="734462" y="228600"/>
                    </a:cubicBezTo>
                    <a:cubicBezTo>
                      <a:pt x="723171" y="237633"/>
                      <a:pt x="711582" y="246790"/>
                      <a:pt x="698368" y="252663"/>
                    </a:cubicBezTo>
                    <a:cubicBezTo>
                      <a:pt x="648412" y="274866"/>
                      <a:pt x="617484" y="278465"/>
                      <a:pt x="566020" y="288758"/>
                    </a:cubicBezTo>
                    <a:cubicBezTo>
                      <a:pt x="562010" y="340895"/>
                      <a:pt x="595822" y="413794"/>
                      <a:pt x="553989" y="445169"/>
                    </a:cubicBezTo>
                    <a:cubicBezTo>
                      <a:pt x="460559" y="515242"/>
                      <a:pt x="382622" y="463380"/>
                      <a:pt x="349452" y="397042"/>
                    </a:cubicBezTo>
                    <a:cubicBezTo>
                      <a:pt x="343780" y="385699"/>
                      <a:pt x="349541" y="364678"/>
                      <a:pt x="337420" y="360948"/>
                    </a:cubicBezTo>
                    <a:cubicBezTo>
                      <a:pt x="291262" y="346746"/>
                      <a:pt x="241167" y="352927"/>
                      <a:pt x="193041" y="348916"/>
                    </a:cubicBezTo>
                    <a:cubicBezTo>
                      <a:pt x="167926" y="340544"/>
                      <a:pt x="104544" y="317367"/>
                      <a:pt x="72726" y="312821"/>
                    </a:cubicBezTo>
                    <a:cubicBezTo>
                      <a:pt x="60815" y="311119"/>
                      <a:pt x="22594" y="302795"/>
                      <a:pt x="12568" y="30079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402165" y="3573016"/>
                <a:ext cx="5857469" cy="1861951"/>
                <a:chOff x="1402165" y="3573016"/>
                <a:chExt cx="5857469" cy="1861951"/>
              </a:xfrm>
            </p:grpSpPr>
            <p:cxnSp>
              <p:nvCxnSpPr>
                <p:cNvPr id="63" name="Straight Arrow Connector 62"/>
                <p:cNvCxnSpPr/>
                <p:nvPr/>
              </p:nvCxnSpPr>
              <p:spPr>
                <a:xfrm flipV="1">
                  <a:off x="1580559" y="4403412"/>
                  <a:ext cx="9121" cy="612068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>
                  <a:stCxn id="11" idx="11"/>
                </p:cNvCxnSpPr>
                <p:nvPr/>
              </p:nvCxnSpPr>
              <p:spPr>
                <a:xfrm flipH="1" flipV="1">
                  <a:off x="2555776" y="4318380"/>
                  <a:ext cx="61783" cy="1116587"/>
                </a:xfrm>
                <a:prstGeom prst="straightConnector1">
                  <a:avLst/>
                </a:prstGeom>
                <a:ln w="7620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Cylinder 73"/>
                <p:cNvSpPr/>
                <p:nvPr/>
              </p:nvSpPr>
              <p:spPr>
                <a:xfrm>
                  <a:off x="6841466" y="3573016"/>
                  <a:ext cx="418168" cy="722960"/>
                </a:xfrm>
                <a:prstGeom prst="can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Cylinder 74"/>
                <p:cNvSpPr/>
                <p:nvPr/>
              </p:nvSpPr>
              <p:spPr>
                <a:xfrm>
                  <a:off x="1402165" y="3937230"/>
                  <a:ext cx="418168" cy="375668"/>
                </a:xfrm>
                <a:prstGeom prst="can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Cylinder 75"/>
                <p:cNvSpPr/>
                <p:nvPr/>
              </p:nvSpPr>
              <p:spPr>
                <a:xfrm>
                  <a:off x="2410545" y="3937230"/>
                  <a:ext cx="418168" cy="375668"/>
                </a:xfrm>
                <a:prstGeom prst="can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Arrow Connector 88"/>
                <p:cNvCxnSpPr/>
                <p:nvPr/>
              </p:nvCxnSpPr>
              <p:spPr>
                <a:xfrm flipV="1">
                  <a:off x="7029609" y="4547422"/>
                  <a:ext cx="9121" cy="612068"/>
                </a:xfrm>
                <a:prstGeom prst="straightConnector1">
                  <a:avLst/>
                </a:prstGeom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Multiplication Sign 2"/>
              <p:cNvSpPr/>
              <p:nvPr/>
            </p:nvSpPr>
            <p:spPr>
              <a:xfrm>
                <a:off x="4339393" y="4588286"/>
                <a:ext cx="1277480" cy="1152128"/>
              </a:xfrm>
              <a:prstGeom prst="mathMultiply">
                <a:avLst>
                  <a:gd name="adj1" fmla="val 1098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1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/>
        </p:nvSpPr>
        <p:spPr>
          <a:xfrm flipH="1">
            <a:off x="6009706" y="3638388"/>
            <a:ext cx="2757244" cy="1805852"/>
          </a:xfrm>
          <a:custGeom>
            <a:avLst/>
            <a:gdLst>
              <a:gd name="connsiteX0" fmla="*/ 679577 w 9830301"/>
              <a:gd name="connsiteY0" fmla="*/ 1156447 h 1231923"/>
              <a:gd name="connsiteX1" fmla="*/ 9830301 w 9830301"/>
              <a:gd name="connsiteY1" fmla="*/ 1163170 h 1231923"/>
              <a:gd name="connsiteX2" fmla="*/ 9823577 w 9830301"/>
              <a:gd name="connsiteY2" fmla="*/ 67235 h 1231923"/>
              <a:gd name="connsiteX3" fmla="*/ 8714195 w 9830301"/>
              <a:gd name="connsiteY3" fmla="*/ 369794 h 1231923"/>
              <a:gd name="connsiteX4" fmla="*/ 7705665 w 9830301"/>
              <a:gd name="connsiteY4" fmla="*/ 87405 h 1231923"/>
              <a:gd name="connsiteX5" fmla="*/ 6441642 w 9830301"/>
              <a:gd name="connsiteY5" fmla="*/ 329453 h 1231923"/>
              <a:gd name="connsiteX6" fmla="*/ 4626289 w 9830301"/>
              <a:gd name="connsiteY6" fmla="*/ 60511 h 1231923"/>
              <a:gd name="connsiteX7" fmla="*/ 3974106 w 9830301"/>
              <a:gd name="connsiteY7" fmla="*/ 248770 h 1231923"/>
              <a:gd name="connsiteX8" fmla="*/ 2918512 w 9830301"/>
              <a:gd name="connsiteY8" fmla="*/ 100853 h 1231923"/>
              <a:gd name="connsiteX9" fmla="*/ 1963771 w 9830301"/>
              <a:gd name="connsiteY9" fmla="*/ 282388 h 1231923"/>
              <a:gd name="connsiteX10" fmla="*/ 1338483 w 9830301"/>
              <a:gd name="connsiteY10" fmla="*/ 0 h 1231923"/>
              <a:gd name="connsiteX11" fmla="*/ 672853 w 9830301"/>
              <a:gd name="connsiteY11" fmla="*/ 161364 h 1231923"/>
              <a:gd name="connsiteX12" fmla="*/ 679577 w 9830301"/>
              <a:gd name="connsiteY12" fmla="*/ 1156447 h 1231923"/>
              <a:gd name="connsiteX0" fmla="*/ 6724 w 9157448"/>
              <a:gd name="connsiteY0" fmla="*/ 1156447 h 1231923"/>
              <a:gd name="connsiteX1" fmla="*/ 9157448 w 9157448"/>
              <a:gd name="connsiteY1" fmla="*/ 1163170 h 1231923"/>
              <a:gd name="connsiteX2" fmla="*/ 9150724 w 9157448"/>
              <a:gd name="connsiteY2" fmla="*/ 67235 h 1231923"/>
              <a:gd name="connsiteX3" fmla="*/ 8041342 w 9157448"/>
              <a:gd name="connsiteY3" fmla="*/ 369794 h 1231923"/>
              <a:gd name="connsiteX4" fmla="*/ 7032812 w 9157448"/>
              <a:gd name="connsiteY4" fmla="*/ 87405 h 1231923"/>
              <a:gd name="connsiteX5" fmla="*/ 5768789 w 9157448"/>
              <a:gd name="connsiteY5" fmla="*/ 329453 h 1231923"/>
              <a:gd name="connsiteX6" fmla="*/ 3953436 w 9157448"/>
              <a:gd name="connsiteY6" fmla="*/ 60511 h 1231923"/>
              <a:gd name="connsiteX7" fmla="*/ 3301253 w 9157448"/>
              <a:gd name="connsiteY7" fmla="*/ 248770 h 1231923"/>
              <a:gd name="connsiteX8" fmla="*/ 2245659 w 9157448"/>
              <a:gd name="connsiteY8" fmla="*/ 100853 h 1231923"/>
              <a:gd name="connsiteX9" fmla="*/ 1290918 w 9157448"/>
              <a:gd name="connsiteY9" fmla="*/ 282388 h 1231923"/>
              <a:gd name="connsiteX10" fmla="*/ 665630 w 9157448"/>
              <a:gd name="connsiteY10" fmla="*/ 0 h 1231923"/>
              <a:gd name="connsiteX11" fmla="*/ 0 w 9157448"/>
              <a:gd name="connsiteY11" fmla="*/ 161364 h 1231923"/>
              <a:gd name="connsiteX12" fmla="*/ 6724 w 9157448"/>
              <a:gd name="connsiteY12" fmla="*/ 1156447 h 1231923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644152 w 9157448"/>
              <a:gd name="connsiteY7" fmla="*/ 165196 h 1242478"/>
              <a:gd name="connsiteX8" fmla="*/ 3301253 w 9157448"/>
              <a:gd name="connsiteY8" fmla="*/ 259325 h 1242478"/>
              <a:gd name="connsiteX9" fmla="*/ 2245659 w 9157448"/>
              <a:gd name="connsiteY9" fmla="*/ 111408 h 1242478"/>
              <a:gd name="connsiteX10" fmla="*/ 1290918 w 9157448"/>
              <a:gd name="connsiteY10" fmla="*/ 292943 h 1242478"/>
              <a:gd name="connsiteX11" fmla="*/ 665630 w 9157448"/>
              <a:gd name="connsiteY11" fmla="*/ 10555 h 1242478"/>
              <a:gd name="connsiteX12" fmla="*/ 0 w 9157448"/>
              <a:gd name="connsiteY12" fmla="*/ 171919 h 1242478"/>
              <a:gd name="connsiteX13" fmla="*/ 6724 w 9157448"/>
              <a:gd name="connsiteY13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  <a:gd name="connsiteX0" fmla="*/ 6724 w 9157448"/>
              <a:gd name="connsiteY0" fmla="*/ 1167002 h 1242478"/>
              <a:gd name="connsiteX1" fmla="*/ 9157448 w 9157448"/>
              <a:gd name="connsiteY1" fmla="*/ 1173725 h 1242478"/>
              <a:gd name="connsiteX2" fmla="*/ 9150724 w 9157448"/>
              <a:gd name="connsiteY2" fmla="*/ 77790 h 1242478"/>
              <a:gd name="connsiteX3" fmla="*/ 8041342 w 9157448"/>
              <a:gd name="connsiteY3" fmla="*/ 380349 h 1242478"/>
              <a:gd name="connsiteX4" fmla="*/ 7032812 w 9157448"/>
              <a:gd name="connsiteY4" fmla="*/ 97960 h 1242478"/>
              <a:gd name="connsiteX5" fmla="*/ 5768789 w 9157448"/>
              <a:gd name="connsiteY5" fmla="*/ 340008 h 1242478"/>
              <a:gd name="connsiteX6" fmla="*/ 3953436 w 9157448"/>
              <a:gd name="connsiteY6" fmla="*/ 71066 h 1242478"/>
              <a:gd name="connsiteX7" fmla="*/ 3301253 w 9157448"/>
              <a:gd name="connsiteY7" fmla="*/ 259325 h 1242478"/>
              <a:gd name="connsiteX8" fmla="*/ 2245659 w 9157448"/>
              <a:gd name="connsiteY8" fmla="*/ 111408 h 1242478"/>
              <a:gd name="connsiteX9" fmla="*/ 1290918 w 9157448"/>
              <a:gd name="connsiteY9" fmla="*/ 292943 h 1242478"/>
              <a:gd name="connsiteX10" fmla="*/ 665630 w 9157448"/>
              <a:gd name="connsiteY10" fmla="*/ 10555 h 1242478"/>
              <a:gd name="connsiteX11" fmla="*/ 0 w 9157448"/>
              <a:gd name="connsiteY11" fmla="*/ 171919 h 1242478"/>
              <a:gd name="connsiteX12" fmla="*/ 6724 w 9157448"/>
              <a:gd name="connsiteY12" fmla="*/ 1167002 h 12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57448" h="1242478">
                <a:moveTo>
                  <a:pt x="6724" y="1167002"/>
                </a:moveTo>
                <a:cubicBezTo>
                  <a:pt x="1532965" y="1333970"/>
                  <a:pt x="6107207" y="1171484"/>
                  <a:pt x="9157448" y="1173725"/>
                </a:cubicBezTo>
                <a:cubicBezTo>
                  <a:pt x="9155207" y="808413"/>
                  <a:pt x="9152965" y="443102"/>
                  <a:pt x="9150724" y="77790"/>
                </a:cubicBezTo>
                <a:cubicBezTo>
                  <a:pt x="8964706" y="-54439"/>
                  <a:pt x="8394327" y="376987"/>
                  <a:pt x="8041342" y="380349"/>
                </a:cubicBezTo>
                <a:cubicBezTo>
                  <a:pt x="7688357" y="383711"/>
                  <a:pt x="7411571" y="104683"/>
                  <a:pt x="7032812" y="97960"/>
                </a:cubicBezTo>
                <a:cubicBezTo>
                  <a:pt x="6654053" y="91237"/>
                  <a:pt x="6282018" y="344490"/>
                  <a:pt x="5768789" y="340008"/>
                </a:cubicBezTo>
                <a:cubicBezTo>
                  <a:pt x="5255560" y="335526"/>
                  <a:pt x="4364692" y="84513"/>
                  <a:pt x="3953436" y="71066"/>
                </a:cubicBezTo>
                <a:cubicBezTo>
                  <a:pt x="3542180" y="57619"/>
                  <a:pt x="3585882" y="252601"/>
                  <a:pt x="3301253" y="259325"/>
                </a:cubicBezTo>
                <a:cubicBezTo>
                  <a:pt x="3016624" y="266049"/>
                  <a:pt x="2580715" y="105805"/>
                  <a:pt x="2245659" y="111408"/>
                </a:cubicBezTo>
                <a:cubicBezTo>
                  <a:pt x="1910603" y="117011"/>
                  <a:pt x="1554256" y="309752"/>
                  <a:pt x="1290918" y="292943"/>
                </a:cubicBezTo>
                <a:cubicBezTo>
                  <a:pt x="1027580" y="276134"/>
                  <a:pt x="880783" y="30726"/>
                  <a:pt x="665630" y="10555"/>
                </a:cubicBezTo>
                <a:cubicBezTo>
                  <a:pt x="450477" y="-9616"/>
                  <a:pt x="109818" y="-20822"/>
                  <a:pt x="0" y="171919"/>
                </a:cubicBezTo>
                <a:cubicBezTo>
                  <a:pt x="2241" y="503613"/>
                  <a:pt x="4483" y="835308"/>
                  <a:pt x="6724" y="116700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Vodní fáze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77050" y="3705679"/>
            <a:ext cx="3813543" cy="1450529"/>
            <a:chOff x="117432" y="2917306"/>
            <a:chExt cx="2041166" cy="965698"/>
          </a:xfrm>
        </p:grpSpPr>
        <p:sp>
          <p:nvSpPr>
            <p:cNvPr id="22" name="Freeform: Shape 21"/>
            <p:cNvSpPr/>
            <p:nvPr/>
          </p:nvSpPr>
          <p:spPr>
            <a:xfrm>
              <a:off x="117432" y="2917306"/>
              <a:ext cx="2041166" cy="965698"/>
            </a:xfrm>
            <a:custGeom>
              <a:avLst/>
              <a:gdLst>
                <a:gd name="connsiteX0" fmla="*/ 73959 w 1398494"/>
                <a:gd name="connsiteY0" fmla="*/ 6723 h 652182"/>
                <a:gd name="connsiteX1" fmla="*/ 316006 w 1398494"/>
                <a:gd name="connsiteY1" fmla="*/ 174811 h 652182"/>
                <a:gd name="connsiteX2" fmla="*/ 598394 w 1398494"/>
                <a:gd name="connsiteY2" fmla="*/ 33617 h 652182"/>
                <a:gd name="connsiteX3" fmla="*/ 941294 w 1398494"/>
                <a:gd name="connsiteY3" fmla="*/ 0 h 652182"/>
                <a:gd name="connsiteX4" fmla="*/ 1196788 w 1398494"/>
                <a:gd name="connsiteY4" fmla="*/ 87405 h 652182"/>
                <a:gd name="connsiteX5" fmla="*/ 1398494 w 1398494"/>
                <a:gd name="connsiteY5" fmla="*/ 309282 h 652182"/>
                <a:gd name="connsiteX6" fmla="*/ 1109382 w 1398494"/>
                <a:gd name="connsiteY6" fmla="*/ 396688 h 652182"/>
                <a:gd name="connsiteX7" fmla="*/ 1337982 w 1398494"/>
                <a:gd name="connsiteY7" fmla="*/ 537882 h 652182"/>
                <a:gd name="connsiteX8" fmla="*/ 1102659 w 1398494"/>
                <a:gd name="connsiteY8" fmla="*/ 611841 h 652182"/>
                <a:gd name="connsiteX9" fmla="*/ 847165 w 1398494"/>
                <a:gd name="connsiteY9" fmla="*/ 652182 h 652182"/>
                <a:gd name="connsiteX10" fmla="*/ 517712 w 1398494"/>
                <a:gd name="connsiteY10" fmla="*/ 558052 h 652182"/>
                <a:gd name="connsiteX11" fmla="*/ 295835 w 1398494"/>
                <a:gd name="connsiteY11" fmla="*/ 383241 h 652182"/>
                <a:gd name="connsiteX12" fmla="*/ 0 w 1398494"/>
                <a:gd name="connsiteY12" fmla="*/ 416858 h 652182"/>
                <a:gd name="connsiteX13" fmla="*/ 154641 w 1398494"/>
                <a:gd name="connsiteY13" fmla="*/ 255494 h 652182"/>
                <a:gd name="connsiteX14" fmla="*/ 73959 w 1398494"/>
                <a:gd name="connsiteY14" fmla="*/ 6723 h 652182"/>
                <a:gd name="connsiteX0" fmla="*/ 73959 w 1398494"/>
                <a:gd name="connsiteY0" fmla="*/ 9468 h 654927"/>
                <a:gd name="connsiteX1" fmla="*/ 316006 w 1398494"/>
                <a:gd name="connsiteY1" fmla="*/ 177556 h 654927"/>
                <a:gd name="connsiteX2" fmla="*/ 598394 w 1398494"/>
                <a:gd name="connsiteY2" fmla="*/ 36362 h 654927"/>
                <a:gd name="connsiteX3" fmla="*/ 941294 w 1398494"/>
                <a:gd name="connsiteY3" fmla="*/ 2745 h 654927"/>
                <a:gd name="connsiteX4" fmla="*/ 1196788 w 1398494"/>
                <a:gd name="connsiteY4" fmla="*/ 90150 h 654927"/>
                <a:gd name="connsiteX5" fmla="*/ 1398494 w 1398494"/>
                <a:gd name="connsiteY5" fmla="*/ 312027 h 654927"/>
                <a:gd name="connsiteX6" fmla="*/ 1109382 w 1398494"/>
                <a:gd name="connsiteY6" fmla="*/ 399433 h 654927"/>
                <a:gd name="connsiteX7" fmla="*/ 1337982 w 1398494"/>
                <a:gd name="connsiteY7" fmla="*/ 540627 h 654927"/>
                <a:gd name="connsiteX8" fmla="*/ 1102659 w 1398494"/>
                <a:gd name="connsiteY8" fmla="*/ 614586 h 654927"/>
                <a:gd name="connsiteX9" fmla="*/ 847165 w 1398494"/>
                <a:gd name="connsiteY9" fmla="*/ 654927 h 654927"/>
                <a:gd name="connsiteX10" fmla="*/ 517712 w 1398494"/>
                <a:gd name="connsiteY10" fmla="*/ 560797 h 654927"/>
                <a:gd name="connsiteX11" fmla="*/ 295835 w 1398494"/>
                <a:gd name="connsiteY11" fmla="*/ 385986 h 654927"/>
                <a:gd name="connsiteX12" fmla="*/ 0 w 1398494"/>
                <a:gd name="connsiteY12" fmla="*/ 419603 h 654927"/>
                <a:gd name="connsiteX13" fmla="*/ 154641 w 1398494"/>
                <a:gd name="connsiteY13" fmla="*/ 258239 h 654927"/>
                <a:gd name="connsiteX14" fmla="*/ 73959 w 1398494"/>
                <a:gd name="connsiteY14" fmla="*/ 9468 h 654927"/>
                <a:gd name="connsiteX0" fmla="*/ 73959 w 1398494"/>
                <a:gd name="connsiteY0" fmla="*/ 9468 h 654927"/>
                <a:gd name="connsiteX1" fmla="*/ 316006 w 1398494"/>
                <a:gd name="connsiteY1" fmla="*/ 177556 h 654927"/>
                <a:gd name="connsiteX2" fmla="*/ 598394 w 1398494"/>
                <a:gd name="connsiteY2" fmla="*/ 36362 h 654927"/>
                <a:gd name="connsiteX3" fmla="*/ 941294 w 1398494"/>
                <a:gd name="connsiteY3" fmla="*/ 2745 h 654927"/>
                <a:gd name="connsiteX4" fmla="*/ 1196788 w 1398494"/>
                <a:gd name="connsiteY4" fmla="*/ 90150 h 654927"/>
                <a:gd name="connsiteX5" fmla="*/ 1398494 w 1398494"/>
                <a:gd name="connsiteY5" fmla="*/ 312027 h 654927"/>
                <a:gd name="connsiteX6" fmla="*/ 1109382 w 1398494"/>
                <a:gd name="connsiteY6" fmla="*/ 399433 h 654927"/>
                <a:gd name="connsiteX7" fmla="*/ 1337982 w 1398494"/>
                <a:gd name="connsiteY7" fmla="*/ 540627 h 654927"/>
                <a:gd name="connsiteX8" fmla="*/ 1102659 w 1398494"/>
                <a:gd name="connsiteY8" fmla="*/ 614586 h 654927"/>
                <a:gd name="connsiteX9" fmla="*/ 847165 w 1398494"/>
                <a:gd name="connsiteY9" fmla="*/ 654927 h 654927"/>
                <a:gd name="connsiteX10" fmla="*/ 517712 w 1398494"/>
                <a:gd name="connsiteY10" fmla="*/ 560797 h 654927"/>
                <a:gd name="connsiteX11" fmla="*/ 295835 w 1398494"/>
                <a:gd name="connsiteY11" fmla="*/ 385986 h 654927"/>
                <a:gd name="connsiteX12" fmla="*/ 0 w 1398494"/>
                <a:gd name="connsiteY12" fmla="*/ 419603 h 654927"/>
                <a:gd name="connsiteX13" fmla="*/ 154641 w 1398494"/>
                <a:gd name="connsiteY13" fmla="*/ 258239 h 654927"/>
                <a:gd name="connsiteX14" fmla="*/ 73959 w 1398494"/>
                <a:gd name="connsiteY14" fmla="*/ 9468 h 654927"/>
                <a:gd name="connsiteX0" fmla="*/ 73959 w 1399547"/>
                <a:gd name="connsiteY0" fmla="*/ 9468 h 654927"/>
                <a:gd name="connsiteX1" fmla="*/ 316006 w 1399547"/>
                <a:gd name="connsiteY1" fmla="*/ 177556 h 654927"/>
                <a:gd name="connsiteX2" fmla="*/ 598394 w 1399547"/>
                <a:gd name="connsiteY2" fmla="*/ 36362 h 654927"/>
                <a:gd name="connsiteX3" fmla="*/ 941294 w 1399547"/>
                <a:gd name="connsiteY3" fmla="*/ 2745 h 654927"/>
                <a:gd name="connsiteX4" fmla="*/ 1196788 w 1399547"/>
                <a:gd name="connsiteY4" fmla="*/ 90150 h 654927"/>
                <a:gd name="connsiteX5" fmla="*/ 1398494 w 1399547"/>
                <a:gd name="connsiteY5" fmla="*/ 312027 h 654927"/>
                <a:gd name="connsiteX6" fmla="*/ 1109382 w 1399547"/>
                <a:gd name="connsiteY6" fmla="*/ 399433 h 654927"/>
                <a:gd name="connsiteX7" fmla="*/ 1337982 w 1399547"/>
                <a:gd name="connsiteY7" fmla="*/ 540627 h 654927"/>
                <a:gd name="connsiteX8" fmla="*/ 1102659 w 1399547"/>
                <a:gd name="connsiteY8" fmla="*/ 614586 h 654927"/>
                <a:gd name="connsiteX9" fmla="*/ 847165 w 1399547"/>
                <a:gd name="connsiteY9" fmla="*/ 654927 h 654927"/>
                <a:gd name="connsiteX10" fmla="*/ 517712 w 1399547"/>
                <a:gd name="connsiteY10" fmla="*/ 560797 h 654927"/>
                <a:gd name="connsiteX11" fmla="*/ 295835 w 1399547"/>
                <a:gd name="connsiteY11" fmla="*/ 385986 h 654927"/>
                <a:gd name="connsiteX12" fmla="*/ 0 w 1399547"/>
                <a:gd name="connsiteY12" fmla="*/ 419603 h 654927"/>
                <a:gd name="connsiteX13" fmla="*/ 154641 w 1399547"/>
                <a:gd name="connsiteY13" fmla="*/ 258239 h 654927"/>
                <a:gd name="connsiteX14" fmla="*/ 73959 w 1399547"/>
                <a:gd name="connsiteY14" fmla="*/ 9468 h 654927"/>
                <a:gd name="connsiteX0" fmla="*/ 73959 w 1399547"/>
                <a:gd name="connsiteY0" fmla="*/ 9468 h 654927"/>
                <a:gd name="connsiteX1" fmla="*/ 316006 w 1399547"/>
                <a:gd name="connsiteY1" fmla="*/ 177556 h 654927"/>
                <a:gd name="connsiteX2" fmla="*/ 598394 w 1399547"/>
                <a:gd name="connsiteY2" fmla="*/ 36362 h 654927"/>
                <a:gd name="connsiteX3" fmla="*/ 941294 w 1399547"/>
                <a:gd name="connsiteY3" fmla="*/ 2745 h 654927"/>
                <a:gd name="connsiteX4" fmla="*/ 1196788 w 1399547"/>
                <a:gd name="connsiteY4" fmla="*/ 90150 h 654927"/>
                <a:gd name="connsiteX5" fmla="*/ 1398494 w 1399547"/>
                <a:gd name="connsiteY5" fmla="*/ 312027 h 654927"/>
                <a:gd name="connsiteX6" fmla="*/ 1109382 w 1399547"/>
                <a:gd name="connsiteY6" fmla="*/ 399433 h 654927"/>
                <a:gd name="connsiteX7" fmla="*/ 1337982 w 1399547"/>
                <a:gd name="connsiteY7" fmla="*/ 540627 h 654927"/>
                <a:gd name="connsiteX8" fmla="*/ 1102659 w 1399547"/>
                <a:gd name="connsiteY8" fmla="*/ 614586 h 654927"/>
                <a:gd name="connsiteX9" fmla="*/ 847165 w 1399547"/>
                <a:gd name="connsiteY9" fmla="*/ 654927 h 654927"/>
                <a:gd name="connsiteX10" fmla="*/ 517712 w 1399547"/>
                <a:gd name="connsiteY10" fmla="*/ 560797 h 654927"/>
                <a:gd name="connsiteX11" fmla="*/ 295835 w 1399547"/>
                <a:gd name="connsiteY11" fmla="*/ 385986 h 654927"/>
                <a:gd name="connsiteX12" fmla="*/ 0 w 1399547"/>
                <a:gd name="connsiteY12" fmla="*/ 419603 h 654927"/>
                <a:gd name="connsiteX13" fmla="*/ 154641 w 1399547"/>
                <a:gd name="connsiteY13" fmla="*/ 258239 h 654927"/>
                <a:gd name="connsiteX14" fmla="*/ 73959 w 1399547"/>
                <a:gd name="connsiteY14" fmla="*/ 9468 h 654927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73959 w 1399547"/>
                <a:gd name="connsiteY0" fmla="*/ 9468 h 656548"/>
                <a:gd name="connsiteX1" fmla="*/ 316006 w 1399547"/>
                <a:gd name="connsiteY1" fmla="*/ 177556 h 656548"/>
                <a:gd name="connsiteX2" fmla="*/ 598394 w 1399547"/>
                <a:gd name="connsiteY2" fmla="*/ 36362 h 656548"/>
                <a:gd name="connsiteX3" fmla="*/ 941294 w 1399547"/>
                <a:gd name="connsiteY3" fmla="*/ 2745 h 656548"/>
                <a:gd name="connsiteX4" fmla="*/ 1196788 w 1399547"/>
                <a:gd name="connsiteY4" fmla="*/ 90150 h 656548"/>
                <a:gd name="connsiteX5" fmla="*/ 1398494 w 1399547"/>
                <a:gd name="connsiteY5" fmla="*/ 312027 h 656548"/>
                <a:gd name="connsiteX6" fmla="*/ 1109382 w 1399547"/>
                <a:gd name="connsiteY6" fmla="*/ 399433 h 656548"/>
                <a:gd name="connsiteX7" fmla="*/ 1337982 w 1399547"/>
                <a:gd name="connsiteY7" fmla="*/ 540627 h 656548"/>
                <a:gd name="connsiteX8" fmla="*/ 1102659 w 1399547"/>
                <a:gd name="connsiteY8" fmla="*/ 614586 h 656548"/>
                <a:gd name="connsiteX9" fmla="*/ 847165 w 1399547"/>
                <a:gd name="connsiteY9" fmla="*/ 654927 h 656548"/>
                <a:gd name="connsiteX10" fmla="*/ 517712 w 1399547"/>
                <a:gd name="connsiteY10" fmla="*/ 560797 h 656548"/>
                <a:gd name="connsiteX11" fmla="*/ 295835 w 1399547"/>
                <a:gd name="connsiteY11" fmla="*/ 385986 h 656548"/>
                <a:gd name="connsiteX12" fmla="*/ 0 w 1399547"/>
                <a:gd name="connsiteY12" fmla="*/ 419603 h 656548"/>
                <a:gd name="connsiteX13" fmla="*/ 154641 w 1399547"/>
                <a:gd name="connsiteY13" fmla="*/ 258239 h 656548"/>
                <a:gd name="connsiteX14" fmla="*/ 73959 w 1399547"/>
                <a:gd name="connsiteY14" fmla="*/ 9468 h 656548"/>
                <a:gd name="connsiteX0" fmla="*/ 64508 w 1399547"/>
                <a:gd name="connsiteY0" fmla="*/ 535 h 714851"/>
                <a:gd name="connsiteX1" fmla="*/ 316006 w 1399547"/>
                <a:gd name="connsiteY1" fmla="*/ 235859 h 714851"/>
                <a:gd name="connsiteX2" fmla="*/ 598394 w 1399547"/>
                <a:gd name="connsiteY2" fmla="*/ 94665 h 714851"/>
                <a:gd name="connsiteX3" fmla="*/ 941294 w 1399547"/>
                <a:gd name="connsiteY3" fmla="*/ 61048 h 714851"/>
                <a:gd name="connsiteX4" fmla="*/ 1196788 w 1399547"/>
                <a:gd name="connsiteY4" fmla="*/ 148453 h 714851"/>
                <a:gd name="connsiteX5" fmla="*/ 1398494 w 1399547"/>
                <a:gd name="connsiteY5" fmla="*/ 370330 h 714851"/>
                <a:gd name="connsiteX6" fmla="*/ 1109382 w 1399547"/>
                <a:gd name="connsiteY6" fmla="*/ 457736 h 714851"/>
                <a:gd name="connsiteX7" fmla="*/ 1337982 w 1399547"/>
                <a:gd name="connsiteY7" fmla="*/ 598930 h 714851"/>
                <a:gd name="connsiteX8" fmla="*/ 1102659 w 1399547"/>
                <a:gd name="connsiteY8" fmla="*/ 672889 h 714851"/>
                <a:gd name="connsiteX9" fmla="*/ 847165 w 1399547"/>
                <a:gd name="connsiteY9" fmla="*/ 713230 h 714851"/>
                <a:gd name="connsiteX10" fmla="*/ 517712 w 1399547"/>
                <a:gd name="connsiteY10" fmla="*/ 619100 h 714851"/>
                <a:gd name="connsiteX11" fmla="*/ 295835 w 1399547"/>
                <a:gd name="connsiteY11" fmla="*/ 444289 h 714851"/>
                <a:gd name="connsiteX12" fmla="*/ 0 w 1399547"/>
                <a:gd name="connsiteY12" fmla="*/ 477906 h 714851"/>
                <a:gd name="connsiteX13" fmla="*/ 154641 w 1399547"/>
                <a:gd name="connsiteY13" fmla="*/ 316542 h 714851"/>
                <a:gd name="connsiteX14" fmla="*/ 64508 w 1399547"/>
                <a:gd name="connsiteY14" fmla="*/ 535 h 714851"/>
                <a:gd name="connsiteX0" fmla="*/ 31429 w 1366468"/>
                <a:gd name="connsiteY0" fmla="*/ 535 h 714851"/>
                <a:gd name="connsiteX1" fmla="*/ 282927 w 1366468"/>
                <a:gd name="connsiteY1" fmla="*/ 235859 h 714851"/>
                <a:gd name="connsiteX2" fmla="*/ 565315 w 1366468"/>
                <a:gd name="connsiteY2" fmla="*/ 94665 h 714851"/>
                <a:gd name="connsiteX3" fmla="*/ 908215 w 1366468"/>
                <a:gd name="connsiteY3" fmla="*/ 61048 h 714851"/>
                <a:gd name="connsiteX4" fmla="*/ 1163709 w 1366468"/>
                <a:gd name="connsiteY4" fmla="*/ 148453 h 714851"/>
                <a:gd name="connsiteX5" fmla="*/ 1365415 w 1366468"/>
                <a:gd name="connsiteY5" fmla="*/ 370330 h 714851"/>
                <a:gd name="connsiteX6" fmla="*/ 1076303 w 1366468"/>
                <a:gd name="connsiteY6" fmla="*/ 457736 h 714851"/>
                <a:gd name="connsiteX7" fmla="*/ 1304903 w 1366468"/>
                <a:gd name="connsiteY7" fmla="*/ 598930 h 714851"/>
                <a:gd name="connsiteX8" fmla="*/ 1069580 w 1366468"/>
                <a:gd name="connsiteY8" fmla="*/ 672889 h 714851"/>
                <a:gd name="connsiteX9" fmla="*/ 814086 w 1366468"/>
                <a:gd name="connsiteY9" fmla="*/ 713230 h 714851"/>
                <a:gd name="connsiteX10" fmla="*/ 484633 w 1366468"/>
                <a:gd name="connsiteY10" fmla="*/ 619100 h 714851"/>
                <a:gd name="connsiteX11" fmla="*/ 262756 w 1366468"/>
                <a:gd name="connsiteY11" fmla="*/ 444289 h 714851"/>
                <a:gd name="connsiteX12" fmla="*/ 0 w 1366468"/>
                <a:gd name="connsiteY12" fmla="*/ 518247 h 714851"/>
                <a:gd name="connsiteX13" fmla="*/ 121562 w 1366468"/>
                <a:gd name="connsiteY13" fmla="*/ 316542 h 714851"/>
                <a:gd name="connsiteX14" fmla="*/ 31429 w 1366468"/>
                <a:gd name="connsiteY14" fmla="*/ 535 h 71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468" h="714851">
                  <a:moveTo>
                    <a:pt x="31429" y="535"/>
                  </a:moveTo>
                  <a:cubicBezTo>
                    <a:pt x="58323" y="-12912"/>
                    <a:pt x="195521" y="231377"/>
                    <a:pt x="282927" y="235859"/>
                  </a:cubicBezTo>
                  <a:lnTo>
                    <a:pt x="565315" y="94665"/>
                  </a:lnTo>
                  <a:cubicBezTo>
                    <a:pt x="669530" y="65530"/>
                    <a:pt x="808483" y="52083"/>
                    <a:pt x="908215" y="61048"/>
                  </a:cubicBezTo>
                  <a:cubicBezTo>
                    <a:pt x="1007947" y="70013"/>
                    <a:pt x="1087509" y="96906"/>
                    <a:pt x="1163709" y="148453"/>
                  </a:cubicBezTo>
                  <a:cubicBezTo>
                    <a:pt x="1239909" y="200000"/>
                    <a:pt x="1379983" y="318783"/>
                    <a:pt x="1365415" y="370330"/>
                  </a:cubicBezTo>
                  <a:lnTo>
                    <a:pt x="1076303" y="457736"/>
                  </a:lnTo>
                  <a:lnTo>
                    <a:pt x="1304903" y="598930"/>
                  </a:lnTo>
                  <a:cubicBezTo>
                    <a:pt x="1303783" y="634789"/>
                    <a:pt x="1151383" y="653839"/>
                    <a:pt x="1069580" y="672889"/>
                  </a:cubicBezTo>
                  <a:cubicBezTo>
                    <a:pt x="987777" y="691939"/>
                    <a:pt x="911577" y="722195"/>
                    <a:pt x="814086" y="713230"/>
                  </a:cubicBezTo>
                  <a:cubicBezTo>
                    <a:pt x="716595" y="704265"/>
                    <a:pt x="576521" y="663923"/>
                    <a:pt x="484633" y="619100"/>
                  </a:cubicBezTo>
                  <a:cubicBezTo>
                    <a:pt x="392745" y="574277"/>
                    <a:pt x="349041" y="467821"/>
                    <a:pt x="262756" y="444289"/>
                  </a:cubicBezTo>
                  <a:cubicBezTo>
                    <a:pt x="176471" y="420757"/>
                    <a:pt x="23532" y="539538"/>
                    <a:pt x="0" y="518247"/>
                  </a:cubicBezTo>
                  <a:lnTo>
                    <a:pt x="121562" y="316542"/>
                  </a:lnTo>
                  <a:lnTo>
                    <a:pt x="31429" y="535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1475656" y="3267865"/>
              <a:ext cx="288032" cy="360040"/>
            </a:xfrm>
            <a:prstGeom prst="arc">
              <a:avLst>
                <a:gd name="adj1" fmla="val 16200000"/>
                <a:gd name="adj2" fmla="val 5359936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99691" y="3284984"/>
              <a:ext cx="72000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ylinder 7"/>
          <p:cNvSpPr/>
          <p:nvPr/>
        </p:nvSpPr>
        <p:spPr>
          <a:xfrm>
            <a:off x="6834207" y="1339784"/>
            <a:ext cx="418168" cy="1921642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ylinder 61"/>
          <p:cNvSpPr/>
          <p:nvPr/>
        </p:nvSpPr>
        <p:spPr>
          <a:xfrm>
            <a:off x="1394906" y="1356706"/>
            <a:ext cx="418168" cy="1921642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ylinder 65"/>
          <p:cNvSpPr/>
          <p:nvPr/>
        </p:nvSpPr>
        <p:spPr>
          <a:xfrm>
            <a:off x="2403286" y="1356706"/>
            <a:ext cx="418168" cy="1921642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/>
        </p:nvSpPr>
        <p:spPr>
          <a:xfrm>
            <a:off x="2123728" y="4317587"/>
            <a:ext cx="770557" cy="478581"/>
          </a:xfrm>
          <a:custGeom>
            <a:avLst/>
            <a:gdLst>
              <a:gd name="connsiteX0" fmla="*/ 12568 w 770557"/>
              <a:gd name="connsiteY0" fmla="*/ 300790 h 478581"/>
              <a:gd name="connsiteX1" fmla="*/ 12568 w 770557"/>
              <a:gd name="connsiteY1" fmla="*/ 300790 h 478581"/>
              <a:gd name="connsiteX2" fmla="*/ 536 w 770557"/>
              <a:gd name="connsiteY2" fmla="*/ 180474 h 478581"/>
              <a:gd name="connsiteX3" fmla="*/ 24599 w 770557"/>
              <a:gd name="connsiteY3" fmla="*/ 144379 h 478581"/>
              <a:gd name="connsiteX4" fmla="*/ 96789 w 770557"/>
              <a:gd name="connsiteY4" fmla="*/ 84221 h 478581"/>
              <a:gd name="connsiteX5" fmla="*/ 132883 w 770557"/>
              <a:gd name="connsiteY5" fmla="*/ 72190 h 478581"/>
              <a:gd name="connsiteX6" fmla="*/ 205073 w 770557"/>
              <a:gd name="connsiteY6" fmla="*/ 84221 h 478581"/>
              <a:gd name="connsiteX7" fmla="*/ 241168 w 770557"/>
              <a:gd name="connsiteY7" fmla="*/ 108284 h 478581"/>
              <a:gd name="connsiteX8" fmla="*/ 277262 w 770557"/>
              <a:gd name="connsiteY8" fmla="*/ 120316 h 478581"/>
              <a:gd name="connsiteX9" fmla="*/ 301326 w 770557"/>
              <a:gd name="connsiteY9" fmla="*/ 144379 h 478581"/>
              <a:gd name="connsiteX10" fmla="*/ 457736 w 770557"/>
              <a:gd name="connsiteY10" fmla="*/ 144379 h 478581"/>
              <a:gd name="connsiteX11" fmla="*/ 493831 w 770557"/>
              <a:gd name="connsiteY11" fmla="*/ 108284 h 478581"/>
              <a:gd name="connsiteX12" fmla="*/ 529926 w 770557"/>
              <a:gd name="connsiteY12" fmla="*/ 48126 h 478581"/>
              <a:gd name="connsiteX13" fmla="*/ 638210 w 770557"/>
              <a:gd name="connsiteY13" fmla="*/ 12032 h 478581"/>
              <a:gd name="connsiteX14" fmla="*/ 674305 w 770557"/>
              <a:gd name="connsiteY14" fmla="*/ 0 h 478581"/>
              <a:gd name="connsiteX15" fmla="*/ 746494 w 770557"/>
              <a:gd name="connsiteY15" fmla="*/ 12032 h 478581"/>
              <a:gd name="connsiteX16" fmla="*/ 770557 w 770557"/>
              <a:gd name="connsiteY16" fmla="*/ 84221 h 478581"/>
              <a:gd name="connsiteX17" fmla="*/ 758526 w 770557"/>
              <a:gd name="connsiteY17" fmla="*/ 204537 h 478581"/>
              <a:gd name="connsiteX18" fmla="*/ 734462 w 770557"/>
              <a:gd name="connsiteY18" fmla="*/ 228600 h 478581"/>
              <a:gd name="connsiteX19" fmla="*/ 698368 w 770557"/>
              <a:gd name="connsiteY19" fmla="*/ 252663 h 478581"/>
              <a:gd name="connsiteX20" fmla="*/ 566020 w 770557"/>
              <a:gd name="connsiteY20" fmla="*/ 288758 h 478581"/>
              <a:gd name="connsiteX21" fmla="*/ 553989 w 770557"/>
              <a:gd name="connsiteY21" fmla="*/ 445169 h 478581"/>
              <a:gd name="connsiteX22" fmla="*/ 349452 w 770557"/>
              <a:gd name="connsiteY22" fmla="*/ 397042 h 478581"/>
              <a:gd name="connsiteX23" fmla="*/ 337420 w 770557"/>
              <a:gd name="connsiteY23" fmla="*/ 360948 h 478581"/>
              <a:gd name="connsiteX24" fmla="*/ 193041 w 770557"/>
              <a:gd name="connsiteY24" fmla="*/ 348916 h 478581"/>
              <a:gd name="connsiteX25" fmla="*/ 72726 w 770557"/>
              <a:gd name="connsiteY25" fmla="*/ 312821 h 478581"/>
              <a:gd name="connsiteX26" fmla="*/ 12568 w 770557"/>
              <a:gd name="connsiteY26" fmla="*/ 300790 h 4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0557" h="478581">
                <a:moveTo>
                  <a:pt x="12568" y="300790"/>
                </a:moveTo>
                <a:lnTo>
                  <a:pt x="12568" y="300790"/>
                </a:lnTo>
                <a:cubicBezTo>
                  <a:pt x="8557" y="260685"/>
                  <a:pt x="-2555" y="220661"/>
                  <a:pt x="536" y="180474"/>
                </a:cubicBezTo>
                <a:cubicBezTo>
                  <a:pt x="1645" y="166056"/>
                  <a:pt x="15342" y="155488"/>
                  <a:pt x="24599" y="144379"/>
                </a:cubicBezTo>
                <a:cubicBezTo>
                  <a:pt x="43606" y="121571"/>
                  <a:pt x="69748" y="97741"/>
                  <a:pt x="96789" y="84221"/>
                </a:cubicBezTo>
                <a:cubicBezTo>
                  <a:pt x="108132" y="78549"/>
                  <a:pt x="120852" y="76200"/>
                  <a:pt x="132883" y="72190"/>
                </a:cubicBezTo>
                <a:cubicBezTo>
                  <a:pt x="156946" y="76200"/>
                  <a:pt x="181930" y="76507"/>
                  <a:pt x="205073" y="84221"/>
                </a:cubicBezTo>
                <a:cubicBezTo>
                  <a:pt x="218791" y="88794"/>
                  <a:pt x="228234" y="101817"/>
                  <a:pt x="241168" y="108284"/>
                </a:cubicBezTo>
                <a:cubicBezTo>
                  <a:pt x="252511" y="113956"/>
                  <a:pt x="265231" y="116305"/>
                  <a:pt x="277262" y="120316"/>
                </a:cubicBezTo>
                <a:cubicBezTo>
                  <a:pt x="285283" y="128337"/>
                  <a:pt x="291599" y="138543"/>
                  <a:pt x="301326" y="144379"/>
                </a:cubicBezTo>
                <a:cubicBezTo>
                  <a:pt x="347342" y="171989"/>
                  <a:pt x="414788" y="148674"/>
                  <a:pt x="457736" y="144379"/>
                </a:cubicBezTo>
                <a:cubicBezTo>
                  <a:pt x="469768" y="132347"/>
                  <a:pt x="484393" y="122442"/>
                  <a:pt x="493831" y="108284"/>
                </a:cubicBezTo>
                <a:cubicBezTo>
                  <a:pt x="514414" y="77410"/>
                  <a:pt x="492454" y="66862"/>
                  <a:pt x="529926" y="48126"/>
                </a:cubicBezTo>
                <a:cubicBezTo>
                  <a:pt x="529938" y="48120"/>
                  <a:pt x="620156" y="18050"/>
                  <a:pt x="638210" y="12032"/>
                </a:cubicBezTo>
                <a:lnTo>
                  <a:pt x="674305" y="0"/>
                </a:lnTo>
                <a:cubicBezTo>
                  <a:pt x="698368" y="4011"/>
                  <a:pt x="728135" y="-4032"/>
                  <a:pt x="746494" y="12032"/>
                </a:cubicBezTo>
                <a:cubicBezTo>
                  <a:pt x="765583" y="28735"/>
                  <a:pt x="770557" y="84221"/>
                  <a:pt x="770557" y="84221"/>
                </a:cubicBezTo>
                <a:cubicBezTo>
                  <a:pt x="766547" y="124326"/>
                  <a:pt x="768302" y="165435"/>
                  <a:pt x="758526" y="204537"/>
                </a:cubicBezTo>
                <a:cubicBezTo>
                  <a:pt x="755775" y="215542"/>
                  <a:pt x="743320" y="221514"/>
                  <a:pt x="734462" y="228600"/>
                </a:cubicBezTo>
                <a:cubicBezTo>
                  <a:pt x="723171" y="237633"/>
                  <a:pt x="711582" y="246790"/>
                  <a:pt x="698368" y="252663"/>
                </a:cubicBezTo>
                <a:cubicBezTo>
                  <a:pt x="648412" y="274866"/>
                  <a:pt x="617484" y="278465"/>
                  <a:pt x="566020" y="288758"/>
                </a:cubicBezTo>
                <a:cubicBezTo>
                  <a:pt x="562010" y="340895"/>
                  <a:pt x="595822" y="413794"/>
                  <a:pt x="553989" y="445169"/>
                </a:cubicBezTo>
                <a:cubicBezTo>
                  <a:pt x="460559" y="515242"/>
                  <a:pt x="382622" y="463380"/>
                  <a:pt x="349452" y="397042"/>
                </a:cubicBezTo>
                <a:cubicBezTo>
                  <a:pt x="343780" y="385699"/>
                  <a:pt x="349541" y="364678"/>
                  <a:pt x="337420" y="360948"/>
                </a:cubicBezTo>
                <a:cubicBezTo>
                  <a:pt x="291262" y="346746"/>
                  <a:pt x="241167" y="352927"/>
                  <a:pt x="193041" y="348916"/>
                </a:cubicBezTo>
                <a:cubicBezTo>
                  <a:pt x="167926" y="340544"/>
                  <a:pt x="104544" y="317367"/>
                  <a:pt x="72726" y="312821"/>
                </a:cubicBezTo>
                <a:cubicBezTo>
                  <a:pt x="60815" y="311119"/>
                  <a:pt x="22594" y="302795"/>
                  <a:pt x="12568" y="30079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402165" y="2203880"/>
            <a:ext cx="5857469" cy="2161224"/>
            <a:chOff x="1402165" y="3212976"/>
            <a:chExt cx="5857469" cy="2161224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1580559" y="4403412"/>
              <a:ext cx="9121" cy="612068"/>
            </a:xfrm>
            <a:prstGeom prst="straightConnector1">
              <a:avLst/>
            </a:prstGeom>
            <a:ln w="76200">
              <a:solidFill>
                <a:schemeClr val="tx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2555776" y="4257613"/>
              <a:ext cx="61783" cy="1116587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ylinder 73"/>
            <p:cNvSpPr/>
            <p:nvPr/>
          </p:nvSpPr>
          <p:spPr>
            <a:xfrm>
              <a:off x="6841466" y="3573016"/>
              <a:ext cx="418168" cy="72296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ylinder 74"/>
            <p:cNvSpPr/>
            <p:nvPr/>
          </p:nvSpPr>
          <p:spPr>
            <a:xfrm>
              <a:off x="1402165" y="3937230"/>
              <a:ext cx="418168" cy="375668"/>
            </a:xfrm>
            <a:prstGeom prst="can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ylinder 75"/>
            <p:cNvSpPr/>
            <p:nvPr/>
          </p:nvSpPr>
          <p:spPr>
            <a:xfrm>
              <a:off x="2410545" y="3212976"/>
              <a:ext cx="418168" cy="1099922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7029609" y="4547422"/>
              <a:ext cx="9121" cy="612068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68310" y="2117742"/>
            <a:ext cx="9075041" cy="2407630"/>
            <a:chOff x="166482" y="3343097"/>
            <a:chExt cx="9075041" cy="2203044"/>
          </a:xfrm>
        </p:grpSpPr>
        <p:grpSp>
          <p:nvGrpSpPr>
            <p:cNvPr id="69" name="Group 68"/>
            <p:cNvGrpSpPr/>
            <p:nvPr/>
          </p:nvGrpSpPr>
          <p:grpSpPr>
            <a:xfrm rot="16200000">
              <a:off x="4946206" y="4335302"/>
              <a:ext cx="167888" cy="1830628"/>
              <a:chOff x="2061541" y="3933056"/>
              <a:chExt cx="134195" cy="1018071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2061541" y="3943015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2195736" y="3933056"/>
                <a:ext cx="0" cy="1008112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 rot="16200000">
              <a:off x="1692190" y="5123939"/>
              <a:ext cx="143892" cy="700511"/>
              <a:chOff x="2061541" y="3933056"/>
              <a:chExt cx="134195" cy="1018071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2061541" y="3943015"/>
                <a:ext cx="0" cy="1008112"/>
              </a:xfrm>
              <a:prstGeom prst="straightConnector1">
                <a:avLst/>
              </a:prstGeom>
              <a:ln w="31750">
                <a:solidFill>
                  <a:schemeClr val="accent6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2195736" y="3933056"/>
                <a:ext cx="0" cy="1008112"/>
              </a:xfrm>
              <a:prstGeom prst="straightConnector1">
                <a:avLst/>
              </a:prstGeom>
              <a:ln w="31750">
                <a:solidFill>
                  <a:srgbClr val="92D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66482" y="3343097"/>
              <a:ext cx="9075041" cy="873032"/>
              <a:chOff x="166482" y="3343097"/>
              <a:chExt cx="9075041" cy="873032"/>
            </a:xfrm>
          </p:grpSpPr>
          <p:sp>
            <p:nvSpPr>
              <p:cNvPr id="313" name="TextBox 312"/>
              <p:cNvSpPr txBox="1"/>
              <p:nvPr/>
            </p:nvSpPr>
            <p:spPr>
              <a:xfrm>
                <a:off x="3086380" y="3343097"/>
                <a:ext cx="3524563" cy="873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800" dirty="0">
                    <a:solidFill>
                      <a:srgbClr val="FF0000"/>
                    </a:solidFill>
                  </a:rPr>
                  <a:t>v</a:t>
                </a:r>
                <a:r>
                  <a:rPr lang="cs-CZ" sz="2800" dirty="0" smtClean="0">
                    <a:solidFill>
                      <a:srgbClr val="FF0000"/>
                    </a:solidFill>
                  </a:rPr>
                  <a:t>nitřní nerovnováha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cs-CZ" sz="2800" dirty="0" smtClean="0"/>
                  <a:t>v organizmu</a:t>
                </a:r>
                <a:endParaRPr lang="en-US" sz="2800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166482" y="3751361"/>
                <a:ext cx="907504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Multiplication Sign 2"/>
          <p:cNvSpPr/>
          <p:nvPr/>
        </p:nvSpPr>
        <p:spPr>
          <a:xfrm>
            <a:off x="4339393" y="3579190"/>
            <a:ext cx="1277480" cy="1152128"/>
          </a:xfrm>
          <a:prstGeom prst="mathMultiply">
            <a:avLst>
              <a:gd name="adj1" fmla="val 109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/>
          <p:cNvSpPr/>
          <p:nvPr/>
        </p:nvSpPr>
        <p:spPr>
          <a:xfrm>
            <a:off x="1475656" y="4126330"/>
            <a:ext cx="571300" cy="666512"/>
          </a:xfrm>
          <a:prstGeom prst="mathMultiply">
            <a:avLst>
              <a:gd name="adj1" fmla="val 109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470109" y="135177"/>
            <a:ext cx="1074205" cy="1028853"/>
            <a:chOff x="6470109" y="1144273"/>
            <a:chExt cx="1074205" cy="1028853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7034169" y="1561058"/>
              <a:ext cx="9121" cy="612068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470109" y="1144273"/>
              <a:ext cx="10742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C</a:t>
              </a:r>
              <a:r>
                <a:rPr lang="en-US" sz="2000" baseline="-25000" dirty="0"/>
                <a:t>AL</a:t>
              </a:r>
              <a:r>
                <a:rPr lang="en-US" sz="20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⇌</a:t>
              </a:r>
              <a:r>
                <a:rPr lang="cs-CZ" sz="20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voda</a:t>
              </a:r>
              <a:endParaRPr lang="en-US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6528" y="166838"/>
            <a:ext cx="874206" cy="3955498"/>
            <a:chOff x="546528" y="1175934"/>
            <a:chExt cx="874206" cy="3955498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764697" y="1628800"/>
              <a:ext cx="656037" cy="3502632"/>
            </a:xfrm>
            <a:prstGeom prst="straightConnector1">
              <a:avLst/>
            </a:prstGeom>
            <a:ln w="76200">
              <a:solidFill>
                <a:schemeClr val="tx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46528" y="1175934"/>
              <a:ext cx="445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/>
                <a:t>C</a:t>
              </a:r>
              <a:r>
                <a:rPr lang="en-US" b="1" baseline="-25000" dirty="0"/>
                <a:t>L</a:t>
              </a:r>
              <a:endParaRPr lang="en-US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54815" y="58176"/>
            <a:ext cx="4381701" cy="2249847"/>
            <a:chOff x="1454815" y="1067272"/>
            <a:chExt cx="4381701" cy="2249847"/>
          </a:xfrm>
        </p:grpSpPr>
        <p:grpSp>
          <p:nvGrpSpPr>
            <p:cNvPr id="38" name="Group 37"/>
            <p:cNvGrpSpPr/>
            <p:nvPr/>
          </p:nvGrpSpPr>
          <p:grpSpPr>
            <a:xfrm>
              <a:off x="1454815" y="1125728"/>
              <a:ext cx="1428853" cy="1115140"/>
              <a:chOff x="1454815" y="1125728"/>
              <a:chExt cx="1428853" cy="111514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V="1">
                <a:off x="1647573" y="1628800"/>
                <a:ext cx="9121" cy="612068"/>
              </a:xfrm>
              <a:prstGeom prst="straightConnector1">
                <a:avLst/>
              </a:prstGeom>
              <a:ln w="76200">
                <a:solidFill>
                  <a:schemeClr val="tx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619629" y="1628800"/>
                <a:ext cx="9121" cy="612068"/>
              </a:xfrm>
              <a:prstGeom prst="straightConnector1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1454815" y="1125728"/>
                <a:ext cx="14288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C</a:t>
                </a:r>
                <a:r>
                  <a:rPr lang="en-US" sz="2000" baseline="-25000" dirty="0"/>
                  <a:t>AL</a:t>
                </a:r>
                <a:r>
                  <a:rPr lang="en-US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⇌</a:t>
                </a:r>
                <a:r>
                  <a:rPr lang="cs-CZ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filet</a:t>
                </a:r>
                <a:r>
                  <a:rPr lang="en-US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cs-CZ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játra</a:t>
                </a:r>
                <a:endParaRPr lang="en-US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508805" y="1067272"/>
                  <a:ext cx="2327711" cy="22498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cs-CZ" i="1" dirty="0" smtClean="0"/>
                    <a:t>Výsledek je konvertován na koncentraci v modelovém lipidu</a:t>
                  </a:r>
                  <a:r>
                    <a:rPr lang="en-US" i="1" dirty="0" smtClean="0"/>
                    <a:t> (</a:t>
                  </a:r>
                  <a:r>
                    <a:rPr lang="en-US" i="1" dirty="0" err="1" smtClean="0"/>
                    <a:t>triolein</a:t>
                  </a:r>
                  <a:r>
                    <a:rPr lang="en-US" i="1" dirty="0" smtClean="0"/>
                    <a:t>)</a:t>
                  </a:r>
                  <a:endParaRPr lang="en-US" i="1" dirty="0"/>
                </a:p>
                <a:p>
                  <a:pPr algn="ctr"/>
                  <a:r>
                    <a:rPr lang="en-US" sz="2400" i="1" dirty="0"/>
                    <a:t>C</a:t>
                  </a:r>
                  <a:r>
                    <a:rPr lang="en-US" sz="2400" i="1" baseline="-25000" dirty="0"/>
                    <a:t>AL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sub>
                            <m:sup/>
                          </m:sSubSup>
                        </m:den>
                      </m:f>
                    </m:oMath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805" y="1067272"/>
                  <a:ext cx="2327711" cy="2249847"/>
                </a:xfrm>
                <a:prstGeom prst="rect">
                  <a:avLst/>
                </a:prstGeom>
                <a:blipFill>
                  <a:blip r:embed="rId2"/>
                  <a:stretch>
                    <a:fillRect t="-16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168310" y="163124"/>
            <a:ext cx="2314317" cy="4434638"/>
            <a:chOff x="546528" y="1175934"/>
            <a:chExt cx="2314317" cy="4434638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764697" y="1628800"/>
              <a:ext cx="656037" cy="3502632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546528" y="1175934"/>
              <a:ext cx="445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50000"/>
                    </a:schemeClr>
                  </a:solidFill>
                </a:rPr>
                <a:t>C</a:t>
              </a:r>
              <a:r>
                <a:rPr lang="en-US" b="1" baseline="-25000" dirty="0">
                  <a:solidFill>
                    <a:schemeClr val="accent6">
                      <a:lumMod val="50000"/>
                    </a:schemeClr>
                  </a:solidFill>
                </a:rPr>
                <a:t>L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1341264" y="5019194"/>
              <a:ext cx="1519581" cy="591378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TVIP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8748</TotalTime>
  <Words>694</Words>
  <Application>Microsoft Office PowerPoint</Application>
  <PresentationFormat>On-screen Show (4:3)</PresentationFormat>
  <Paragraphs>238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Cambria Math</vt:lpstr>
      <vt:lpstr>굴림</vt:lpstr>
      <vt:lpstr>Times New Roman</vt:lpstr>
      <vt:lpstr>Wingdings</vt:lpstr>
      <vt:lpstr>Motiv sady Office</vt:lpstr>
      <vt:lpstr>Výzkum akumulace persistentních bioakumulativních toxických organických látek do vodních organismů</vt:lpstr>
      <vt:lpstr>Monitorování PBT látek ve vodním prostředí</vt:lpstr>
      <vt:lpstr>Normy environmentální kvality (NEK) po matrici biota dle Směrnice  2013/39/EU</vt:lpstr>
      <vt:lpstr>Hodnocení stavu vod – NEK pro matrici biota </vt:lpstr>
      <vt:lpstr>(bio)-akumulace – biomagnifikace </vt:lpstr>
      <vt:lpstr>Pasivní vzorkování PBT látek v různých matricích</vt:lpstr>
      <vt:lpstr>Pasivní vzorkování PBT látek v různých matricích (2)</vt:lpstr>
      <vt:lpstr>Pasivní vzorkování PBT látek v různých matricích (3)</vt:lpstr>
      <vt:lpstr>PowerPoint Presentation</vt:lpstr>
      <vt:lpstr>Konstantní expoziční podmínky</vt:lpstr>
      <vt:lpstr>Pasivní vzorkování ve vodě</vt:lpstr>
      <vt:lpstr>Pasívní vzorkování v rybí tkáni</vt:lpstr>
      <vt:lpstr>Pasvní vzorkování v rybí tkáni</vt:lpstr>
      <vt:lpstr>Sledované parametry</vt:lpstr>
      <vt:lpstr>PCB 153</vt:lpstr>
      <vt:lpstr>PCB 153</vt:lpstr>
      <vt:lpstr>PS v tkáni (CAL⇌tkáň) proti  koncenraci normalizované  na obsah lipidu (CL)</vt:lpstr>
      <vt:lpstr>Rozsah kooncenrací normalizovaných  na obsah lipidu</vt:lpstr>
      <vt:lpstr>Termodynamická hladina PBT v rybách  relativně k vodě</vt:lpstr>
      <vt:lpstr>Rozsah CL and CAL⇌tkáň v rámci druhů ryb vůči CAL⇌voda </vt:lpstr>
      <vt:lpstr>Závěry</vt:lpstr>
      <vt:lpstr>Poděkování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Uživatel systému Windows</cp:lastModifiedBy>
  <cp:revision>223</cp:revision>
  <dcterms:created xsi:type="dcterms:W3CDTF">2010-05-17T15:27:49Z</dcterms:created>
  <dcterms:modified xsi:type="dcterms:W3CDTF">2018-03-07T12:54:18Z</dcterms:modified>
</cp:coreProperties>
</file>