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2"/>
  </p:notesMasterIdLst>
  <p:handoutMasterIdLst>
    <p:handoutMasterId r:id="rId23"/>
  </p:handoutMasterIdLst>
  <p:sldIdLst>
    <p:sldId id="277" r:id="rId3"/>
    <p:sldId id="294" r:id="rId4"/>
    <p:sldId id="271" r:id="rId5"/>
    <p:sldId id="319" r:id="rId6"/>
    <p:sldId id="313" r:id="rId7"/>
    <p:sldId id="312" r:id="rId8"/>
    <p:sldId id="269" r:id="rId9"/>
    <p:sldId id="290" r:id="rId10"/>
    <p:sldId id="281" r:id="rId11"/>
    <p:sldId id="273" r:id="rId12"/>
    <p:sldId id="272" r:id="rId13"/>
    <p:sldId id="268" r:id="rId14"/>
    <p:sldId id="318" r:id="rId15"/>
    <p:sldId id="280" r:id="rId16"/>
    <p:sldId id="317" r:id="rId17"/>
    <p:sldId id="292" r:id="rId18"/>
    <p:sldId id="288" r:id="rId19"/>
    <p:sldId id="289" r:id="rId20"/>
    <p:sldId id="311" r:id="rId21"/>
  </p:sldIdLst>
  <p:sldSz cx="9144000" cy="6858000" type="screen4x3"/>
  <p:notesSz cx="6858000" cy="91440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Microsoft YaHei" pitchFamily="34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Microsoft YaHei" pitchFamily="34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Microsoft YaHei" pitchFamily="34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Microsoft YaHei" pitchFamily="34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Microsoft YaHei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icrosoft YaHei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icrosoft YaHei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icrosoft YaHei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icrosoft YaHei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CC"/>
    <a:srgbClr val="99FF99"/>
    <a:srgbClr val="582C00"/>
    <a:srgbClr val="DDF2FF"/>
    <a:srgbClr val="CCECFF"/>
    <a:srgbClr val="CCFFFF"/>
    <a:srgbClr val="0033CC"/>
    <a:srgbClr val="FF3300"/>
    <a:srgbClr val="99CC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1" autoAdjust="0"/>
    <p:restoredTop sz="94636" autoAdjust="0"/>
  </p:normalViewPr>
  <p:slideViewPr>
    <p:cSldViewPr>
      <p:cViewPr varScale="1">
        <p:scale>
          <a:sx n="86" d="100"/>
          <a:sy n="86" d="100"/>
        </p:scale>
        <p:origin x="1386" y="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096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kubhruza\Documents\1%20V&#221;ZKUM\Nanovl&#225;kna\Membr&#225;ny\WM%20souhrn2018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H:\Nov&#225;%20slo&#382;ka\2%20GRANTY%20A%20SPOLUPR&#193;CE\1%20VODN&#205;%20MEMBR&#193;NY\simulace%20pr&#367;to&#269;nosti\145-95%20BMTO%20&#268;OV,%20m&#283;&#345;en&#237;%20pr&#367;tok&#367;%201%20(3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H:\Nov&#225;%20slo&#382;ka\2%20GRANTY%20A%20SPOLUPR&#193;CE\1%20VODN&#205;%20MEMBR&#193;NY\simulace%20pr&#367;to&#269;nosti\petr%20b&#237;lek\data_14006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Největší pór</c:v>
          </c:tx>
          <c:spPr>
            <a:solidFill>
              <a:srgbClr val="FF3300"/>
            </a:solidFill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(Souhrn!$O$24,Souhrn!$O$41,Souhrn!$O$56:$O$58)</c:f>
              <c:strCache>
                <c:ptCount val="5"/>
                <c:pt idx="0">
                  <c:v>Nanovlákna před úpravou</c:v>
                </c:pt>
                <c:pt idx="1">
                  <c:v>Nanovlákenná membrána</c:v>
                </c:pt>
                <c:pt idx="2">
                  <c:v>Komerční membrána 1</c:v>
                </c:pt>
                <c:pt idx="3">
                  <c:v>Komerční membrána 3</c:v>
                </c:pt>
                <c:pt idx="4">
                  <c:v>Komerční membrána 3</c:v>
                </c:pt>
              </c:strCache>
            </c:strRef>
          </c:cat>
          <c:val>
            <c:numRef>
              <c:f>(Souhrn!$H$24,Souhrn!$H$41,Souhrn!$H$56,Souhrn!$H$57,Souhrn!$H$58)</c:f>
              <c:numCache>
                <c:formatCode>0.000</c:formatCode>
                <c:ptCount val="5"/>
                <c:pt idx="0">
                  <c:v>5.8</c:v>
                </c:pt>
                <c:pt idx="1">
                  <c:v>0.70562030562030564</c:v>
                </c:pt>
                <c:pt idx="2" formatCode="General">
                  <c:v>1.06</c:v>
                </c:pt>
                <c:pt idx="3">
                  <c:v>0.83478260869565213</c:v>
                </c:pt>
                <c:pt idx="4">
                  <c:v>0.7</c:v>
                </c:pt>
              </c:numCache>
            </c:numRef>
          </c:val>
        </c:ser>
        <c:ser>
          <c:idx val="1"/>
          <c:order val="1"/>
          <c:tx>
            <c:v>Průměrný pór</c:v>
          </c:tx>
          <c:spPr>
            <a:solidFill>
              <a:srgbClr val="A50021"/>
            </a:solidFill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(Souhrn!$O$24,Souhrn!$O$41,Souhrn!$O$56:$O$58)</c:f>
              <c:strCache>
                <c:ptCount val="5"/>
                <c:pt idx="0">
                  <c:v>Nanovlákna před úpravou</c:v>
                </c:pt>
                <c:pt idx="1">
                  <c:v>Nanovlákenná membrána</c:v>
                </c:pt>
                <c:pt idx="2">
                  <c:v>Komerční membrána 1</c:v>
                </c:pt>
                <c:pt idx="3">
                  <c:v>Komerční membrána 3</c:v>
                </c:pt>
                <c:pt idx="4">
                  <c:v>Komerční membrána 3</c:v>
                </c:pt>
              </c:strCache>
            </c:strRef>
          </c:cat>
          <c:val>
            <c:numRef>
              <c:f>(Souhrn!$J$24,Souhrn!$J$44,Souhrn!$J$56:$J$58)</c:f>
              <c:numCache>
                <c:formatCode>0.000</c:formatCode>
                <c:ptCount val="5"/>
                <c:pt idx="0">
                  <c:v>0.56000000000000005</c:v>
                </c:pt>
                <c:pt idx="1">
                  <c:v>0.47</c:v>
                </c:pt>
                <c:pt idx="2" formatCode="General">
                  <c:v>0.2</c:v>
                </c:pt>
                <c:pt idx="3">
                  <c:v>0.59375069890478371</c:v>
                </c:pt>
                <c:pt idx="4">
                  <c:v>0.43555555555555553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6429440"/>
        <c:axId val="145549056"/>
      </c:barChart>
      <c:catAx>
        <c:axId val="146429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45549056"/>
        <c:crosses val="autoZero"/>
        <c:auto val="1"/>
        <c:lblAlgn val="ctr"/>
        <c:lblOffset val="100"/>
        <c:noMultiLvlLbl val="0"/>
      </c:catAx>
      <c:valAx>
        <c:axId val="145549056"/>
        <c:scaling>
          <c:orientation val="minMax"/>
          <c:max val="6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Průměr póru (µm)</a:t>
                </a:r>
              </a:p>
            </c:rich>
          </c:tx>
          <c:layout/>
          <c:overlay val="0"/>
        </c:title>
        <c:numFmt formatCode="0.000" sourceLinked="1"/>
        <c:majorTickMark val="none"/>
        <c:minorTickMark val="none"/>
        <c:tickLblPos val="nextTo"/>
        <c:crossAx val="1464294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435291361678475"/>
          <c:y val="0.23267372271015968"/>
          <c:w val="0.18203510230611494"/>
          <c:h val="0.14343157262739847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600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Nanovlákenná membrána</c:v>
          </c:tx>
          <c:spPr>
            <a:ln w="19050" cap="rnd">
              <a:noFill/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12700">
                <a:solidFill>
                  <a:srgbClr val="0000FF"/>
                </a:solidFill>
              </a:ln>
              <a:effectLst/>
            </c:spPr>
          </c:marker>
          <c:xVal>
            <c:numRef>
              <c:f>(List1!$A$8:$A$9,List1!$A$11:$A$12,List1!$A$14:$A$18)</c:f>
              <c:numCache>
                <c:formatCode>General</c:formatCode>
                <c:ptCount val="9"/>
                <c:pt idx="0">
                  <c:v>1</c:v>
                </c:pt>
                <c:pt idx="1">
                  <c:v>3</c:v>
                </c:pt>
                <c:pt idx="2">
                  <c:v>10</c:v>
                </c:pt>
                <c:pt idx="3">
                  <c:v>11</c:v>
                </c:pt>
                <c:pt idx="4">
                  <c:v>15</c:v>
                </c:pt>
                <c:pt idx="5">
                  <c:v>16</c:v>
                </c:pt>
                <c:pt idx="6">
                  <c:v>21</c:v>
                </c:pt>
                <c:pt idx="7">
                  <c:v>24</c:v>
                </c:pt>
                <c:pt idx="8">
                  <c:v>28</c:v>
                </c:pt>
              </c:numCache>
            </c:numRef>
          </c:xVal>
          <c:yVal>
            <c:numRef>
              <c:f>(List1!$E$8:$E$9,List1!$E$11:$E$12,List1!$E$14:$E$18)</c:f>
              <c:numCache>
                <c:formatCode>0.0</c:formatCode>
                <c:ptCount val="9"/>
                <c:pt idx="0">
                  <c:v>392.25599999999997</c:v>
                </c:pt>
                <c:pt idx="1">
                  <c:v>173.66399999999999</c:v>
                </c:pt>
                <c:pt idx="2">
                  <c:v>228.96000000000004</c:v>
                </c:pt>
                <c:pt idx="3">
                  <c:v>135.648</c:v>
                </c:pt>
                <c:pt idx="4">
                  <c:v>196.99200000000002</c:v>
                </c:pt>
                <c:pt idx="5">
                  <c:v>182.2784810126582</c:v>
                </c:pt>
                <c:pt idx="6">
                  <c:v>199.07834101382491</c:v>
                </c:pt>
                <c:pt idx="7">
                  <c:v>143.52159468438538</c:v>
                </c:pt>
                <c:pt idx="8">
                  <c:v>147.44027303754265</c:v>
                </c:pt>
              </c:numCache>
            </c:numRef>
          </c:yVal>
          <c:smooth val="0"/>
        </c:ser>
        <c:ser>
          <c:idx val="1"/>
          <c:order val="1"/>
          <c:tx>
            <c:v>Komerční membrána</c:v>
          </c:tx>
          <c:spPr>
            <a:ln w="25400" cap="rnd">
              <a:noFill/>
              <a:round/>
            </a:ln>
            <a:effectLst/>
          </c:spPr>
          <c:marker>
            <c:symbol val="square"/>
            <c:size val="6"/>
            <c:spPr>
              <a:noFill/>
              <a:ln w="12700">
                <a:solidFill>
                  <a:srgbClr val="FF0000"/>
                </a:solidFill>
              </a:ln>
              <a:effectLst/>
            </c:spPr>
          </c:marker>
          <c:xVal>
            <c:numRef>
              <c:f>(List1!$A$8:$A$9,List1!$A$11:$A$12,List1!$A$14:$A$18)</c:f>
              <c:numCache>
                <c:formatCode>General</c:formatCode>
                <c:ptCount val="9"/>
                <c:pt idx="0">
                  <c:v>1</c:v>
                </c:pt>
                <c:pt idx="1">
                  <c:v>3</c:v>
                </c:pt>
                <c:pt idx="2">
                  <c:v>10</c:v>
                </c:pt>
                <c:pt idx="3">
                  <c:v>11</c:v>
                </c:pt>
                <c:pt idx="4">
                  <c:v>15</c:v>
                </c:pt>
                <c:pt idx="5">
                  <c:v>16</c:v>
                </c:pt>
                <c:pt idx="6">
                  <c:v>21</c:v>
                </c:pt>
                <c:pt idx="7">
                  <c:v>24</c:v>
                </c:pt>
                <c:pt idx="8">
                  <c:v>28</c:v>
                </c:pt>
              </c:numCache>
            </c:numRef>
          </c:xVal>
          <c:yVal>
            <c:numRef>
              <c:f>(List1!$H$8:$H$9,List1!$H$11:$H$12,List1!$H$14:$H$18)</c:f>
              <c:numCache>
                <c:formatCode>0.0</c:formatCode>
                <c:ptCount val="9"/>
                <c:pt idx="0">
                  <c:v>546.91199999999992</c:v>
                </c:pt>
                <c:pt idx="1">
                  <c:v>176.256</c:v>
                </c:pt>
                <c:pt idx="2">
                  <c:v>222.91200000000003</c:v>
                </c:pt>
                <c:pt idx="3">
                  <c:v>121.82399999999998</c:v>
                </c:pt>
                <c:pt idx="4">
                  <c:v>195.26399999999998</c:v>
                </c:pt>
                <c:pt idx="5">
                  <c:v>174.89878542510121</c:v>
                </c:pt>
                <c:pt idx="6">
                  <c:v>200.93023255813955</c:v>
                </c:pt>
                <c:pt idx="7">
                  <c:v>155.39568345323741</c:v>
                </c:pt>
                <c:pt idx="8">
                  <c:v>169.41176470588235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2513368"/>
        <c:axId val="146318040"/>
      </c:scatterChart>
      <c:valAx>
        <c:axId val="1225133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Čas (dny)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cs-CZ"/>
          </a:p>
        </c:txPr>
        <c:crossAx val="146318040"/>
        <c:crosses val="autoZero"/>
        <c:crossBetween val="midCat"/>
      </c:valAx>
      <c:valAx>
        <c:axId val="146318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Průtok (l/den)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cs-CZ"/>
          </a:p>
        </c:txPr>
        <c:crossAx val="1225133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45811737647626"/>
          <c:y val="0.12419186959359728"/>
          <c:w val="0.35761540572978617"/>
          <c:h val="0.12149967351192585"/>
        </c:manualLayout>
      </c:layout>
      <c:overlay val="1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/>
              <a:t>Změna efektivity filtrace membrán v čase na zařízení LSD 215A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5618702287512884"/>
          <c:y val="0.18173551591393933"/>
          <c:w val="0.81258343450497539"/>
          <c:h val="0.64134081268157017"/>
        </c:manualLayout>
      </c:layout>
      <c:scatterChart>
        <c:scatterStyle val="lineMarker"/>
        <c:varyColors val="0"/>
        <c:ser>
          <c:idx val="0"/>
          <c:order val="0"/>
          <c:tx>
            <c:v>Membrána TUL</c:v>
          </c:tx>
          <c:spPr>
            <a:ln w="28575">
              <a:noFill/>
            </a:ln>
          </c:spPr>
          <c:marker>
            <c:symbol val="diamond"/>
            <c:size val="9"/>
            <c:spPr>
              <a:solidFill>
                <a:srgbClr val="00B0F0"/>
              </a:solidFill>
              <a:ln w="12700">
                <a:solidFill>
                  <a:srgbClr val="0070C0"/>
                </a:solidFill>
              </a:ln>
            </c:spPr>
          </c:marker>
          <c:xVal>
            <c:numRef>
              <c:f>Data!$Q$5:$Q$17</c:f>
              <c:numCache>
                <c:formatCode>0.00</c:formatCode>
                <c:ptCount val="13"/>
                <c:pt idx="0" formatCode="General">
                  <c:v>0.14097222221607808</c:v>
                </c:pt>
                <c:pt idx="1">
                  <c:v>0.20416666666278616</c:v>
                </c:pt>
                <c:pt idx="2">
                  <c:v>0.33680555555474712</c:v>
                </c:pt>
                <c:pt idx="3">
                  <c:v>1.0611111111065838</c:v>
                </c:pt>
                <c:pt idx="4">
                  <c:v>2.2208333333328483</c:v>
                </c:pt>
                <c:pt idx="5">
                  <c:v>3.1062499999970896</c:v>
                </c:pt>
                <c:pt idx="6">
                  <c:v>4.0999966666613314</c:v>
                </c:pt>
                <c:pt idx="7">
                  <c:v>4.1416633333328488</c:v>
                </c:pt>
                <c:pt idx="8">
                  <c:v>4.2145799999970901</c:v>
                </c:pt>
                <c:pt idx="9">
                  <c:v>4.4437466666613314</c:v>
                </c:pt>
                <c:pt idx="10">
                  <c:v>6.2187466666627866</c:v>
                </c:pt>
                <c:pt idx="11">
                  <c:v>7.3277744444394326</c:v>
                </c:pt>
                <c:pt idx="12">
                  <c:v>8.1937466666613314</c:v>
                </c:pt>
              </c:numCache>
            </c:numRef>
          </c:xVal>
          <c:yVal>
            <c:numRef>
              <c:f>Data!$O$5:$O$17</c:f>
              <c:numCache>
                <c:formatCode>General</c:formatCode>
                <c:ptCount val="13"/>
                <c:pt idx="0">
                  <c:v>67.512211367673174</c:v>
                </c:pt>
                <c:pt idx="1">
                  <c:v>64.55928063943162</c:v>
                </c:pt>
                <c:pt idx="2">
                  <c:v>68.128330373001774</c:v>
                </c:pt>
                <c:pt idx="3">
                  <c:v>79.113010657193598</c:v>
                </c:pt>
                <c:pt idx="4">
                  <c:v>96.053507992895206</c:v>
                </c:pt>
                <c:pt idx="5">
                  <c:v>99.25066607460036</c:v>
                </c:pt>
                <c:pt idx="6">
                  <c:v>94.071936056838368</c:v>
                </c:pt>
                <c:pt idx="7">
                  <c:v>93.367007104795732</c:v>
                </c:pt>
                <c:pt idx="8">
                  <c:v>93.505772646536414</c:v>
                </c:pt>
                <c:pt idx="9">
                  <c:v>89.065275310834807</c:v>
                </c:pt>
                <c:pt idx="10">
                  <c:v>97.113676731793959</c:v>
                </c:pt>
                <c:pt idx="11">
                  <c:v>94.543738898756658</c:v>
                </c:pt>
                <c:pt idx="12">
                  <c:v>96.863898756660745</c:v>
                </c:pt>
              </c:numCache>
            </c:numRef>
          </c:yVal>
          <c:smooth val="0"/>
        </c:ser>
        <c:ser>
          <c:idx val="1"/>
          <c:order val="1"/>
          <c:tx>
            <c:v>Komerční membrána</c:v>
          </c:tx>
          <c:spPr>
            <a:ln w="28575">
              <a:noFill/>
            </a:ln>
          </c:spPr>
          <c:marker>
            <c:symbol val="square"/>
            <c:size val="7"/>
            <c:spPr>
              <a:noFill/>
              <a:ln w="15875">
                <a:solidFill>
                  <a:srgbClr val="FF0000"/>
                </a:solidFill>
              </a:ln>
            </c:spPr>
          </c:marker>
          <c:xVal>
            <c:numRef>
              <c:f>Data!$Q$5:$Q$17</c:f>
              <c:numCache>
                <c:formatCode>0.00</c:formatCode>
                <c:ptCount val="13"/>
                <c:pt idx="0" formatCode="General">
                  <c:v>0.14097222221607808</c:v>
                </c:pt>
                <c:pt idx="1">
                  <c:v>0.20416666666278616</c:v>
                </c:pt>
                <c:pt idx="2">
                  <c:v>0.33680555555474712</c:v>
                </c:pt>
                <c:pt idx="3">
                  <c:v>1.0611111111065838</c:v>
                </c:pt>
                <c:pt idx="4">
                  <c:v>2.2208333333328483</c:v>
                </c:pt>
                <c:pt idx="5">
                  <c:v>3.1062499999970896</c:v>
                </c:pt>
                <c:pt idx="6">
                  <c:v>4.0999966666613314</c:v>
                </c:pt>
                <c:pt idx="7">
                  <c:v>4.1416633333328488</c:v>
                </c:pt>
                <c:pt idx="8">
                  <c:v>4.2145799999970901</c:v>
                </c:pt>
                <c:pt idx="9">
                  <c:v>4.4437466666613314</c:v>
                </c:pt>
                <c:pt idx="10">
                  <c:v>6.2187466666627866</c:v>
                </c:pt>
                <c:pt idx="11">
                  <c:v>7.3277744444394326</c:v>
                </c:pt>
                <c:pt idx="12">
                  <c:v>8.1937466666613314</c:v>
                </c:pt>
              </c:numCache>
            </c:numRef>
          </c:xVal>
          <c:yVal>
            <c:numRef>
              <c:f>Data!$P$5:$P$17</c:f>
              <c:numCache>
                <c:formatCode>General</c:formatCode>
                <c:ptCount val="13"/>
                <c:pt idx="0">
                  <c:v>87.794182948490231</c:v>
                </c:pt>
                <c:pt idx="1">
                  <c:v>74.833481349911196</c:v>
                </c:pt>
                <c:pt idx="2">
                  <c:v>83.486900532859678</c:v>
                </c:pt>
                <c:pt idx="3">
                  <c:v>92.362344582593252</c:v>
                </c:pt>
                <c:pt idx="4">
                  <c:v>89.265097690941388</c:v>
                </c:pt>
                <c:pt idx="5">
                  <c:v>95.853685612788624</c:v>
                </c:pt>
                <c:pt idx="6">
                  <c:v>92.023756660746002</c:v>
                </c:pt>
                <c:pt idx="7">
                  <c:v>91.923845470692712</c:v>
                </c:pt>
                <c:pt idx="8">
                  <c:v>96.553063943161632</c:v>
                </c:pt>
                <c:pt idx="9">
                  <c:v>96.380994671403201</c:v>
                </c:pt>
                <c:pt idx="10">
                  <c:v>94.671403197158071</c:v>
                </c:pt>
                <c:pt idx="11">
                  <c:v>96.142317939609228</c:v>
                </c:pt>
                <c:pt idx="12">
                  <c:v>97.124777975133213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6880504"/>
        <c:axId val="149452416"/>
      </c:scatterChart>
      <c:valAx>
        <c:axId val="216880504"/>
        <c:scaling>
          <c:orientation val="minMax"/>
          <c:max val="9"/>
        </c:scaling>
        <c:delete val="0"/>
        <c:axPos val="b"/>
        <c:majorGridlines>
          <c:spPr>
            <a:ln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cs-CZ"/>
                  <a:t>Čas </a:t>
                </a:r>
                <a:r>
                  <a:rPr lang="en-US"/>
                  <a:t>[</a:t>
                </a:r>
                <a:r>
                  <a:rPr lang="cs-CZ"/>
                  <a:t>dny</a:t>
                </a:r>
                <a:r>
                  <a:rPr lang="en-US"/>
                  <a:t>]</a:t>
                </a:r>
                <a:endParaRPr lang="cs-CZ"/>
              </a:p>
            </c:rich>
          </c:tx>
          <c:layout>
            <c:manualLayout>
              <c:xMode val="edge"/>
              <c:yMode val="edge"/>
              <c:x val="0.50246073995232332"/>
              <c:y val="0.91965432031839445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>
            <a:solidFill>
              <a:schemeClr val="tx1">
                <a:lumMod val="75000"/>
                <a:lumOff val="25000"/>
              </a:schemeClr>
            </a:solidFill>
          </a:ln>
        </c:spPr>
        <c:crossAx val="149452416"/>
        <c:crosses val="autoZero"/>
        <c:crossBetween val="midCat"/>
        <c:majorUnit val="1"/>
      </c:valAx>
      <c:valAx>
        <c:axId val="149452416"/>
        <c:scaling>
          <c:orientation val="minMax"/>
          <c:max val="100"/>
          <c:min val="50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cs-CZ"/>
                  <a:t>Efektivita filtrace EF </a:t>
                </a:r>
                <a:r>
                  <a:rPr lang="en-US"/>
                  <a:t>[%]</a:t>
                </a:r>
              </a:p>
            </c:rich>
          </c:tx>
          <c:layout>
            <c:manualLayout>
              <c:xMode val="edge"/>
              <c:yMode val="edge"/>
              <c:x val="1.6200891049007776E-2"/>
              <c:y val="0.2897429233326283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>
                <a:lumMod val="85000"/>
                <a:lumOff val="15000"/>
              </a:schemeClr>
            </a:solidFill>
          </a:ln>
        </c:spPr>
        <c:crossAx val="216880504"/>
        <c:crosses val="autoZero"/>
        <c:crossBetween val="midCat"/>
      </c:valAx>
    </c:plotArea>
    <c:legend>
      <c:legendPos val="t"/>
      <c:layout>
        <c:manualLayout>
          <c:xMode val="edge"/>
          <c:yMode val="edge"/>
          <c:x val="0.54293233879645952"/>
          <c:y val="0.50546673913163487"/>
          <c:w val="0.38641458318736854"/>
          <c:h val="0.18091928135226457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txPr>
    <a:bodyPr/>
    <a:lstStyle/>
    <a:p>
      <a:pPr>
        <a:defRPr sz="1600" b="0"/>
      </a:pPr>
      <a:endParaRPr lang="cs-CZ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CC31B5-FD09-44A2-BB16-1CE834BCF7E9}" type="datetimeFigureOut">
              <a:rPr lang="cs-CZ" smtClean="0"/>
              <a:t>6.3.2018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FE888-7730-4ECE-9180-CE3F2880FB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4032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</a:lstStyle>
          <a:p>
            <a:pPr>
              <a:defRPr/>
            </a:pPr>
            <a:fld id="{21AAA7A9-50D1-44F9-92DE-A65BDCB8862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9281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9AA3D2CA-3589-4CC0-B722-10FDFD01E35F}" type="slidenum">
              <a:rPr lang="cs-CZ" alt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1</a:t>
            </a:fld>
            <a:endParaRPr lang="cs-CZ" altLang="cs-CZ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707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9647CAAB-BF69-4480-B478-82BF3C74BA73}" type="slidenum">
              <a:rPr lang="cs-CZ" alt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11</a:t>
            </a:fld>
            <a:endParaRPr lang="cs-CZ" altLang="cs-CZ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9726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CD7378F4-F982-4C31-A8C2-890C0629201E}" type="slidenum">
              <a:rPr lang="cs-CZ" alt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12</a:t>
            </a:fld>
            <a:endParaRPr lang="cs-CZ" altLang="cs-CZ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3536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6BE1438F-EECD-4341-9DD2-B509DC647D55}" type="slidenum">
              <a:rPr lang="cs-CZ" alt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13</a:t>
            </a:fld>
            <a:endParaRPr lang="cs-CZ" altLang="cs-CZ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6032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4997FCCB-45D1-4EDC-BC40-9032AF3DB979}" type="slidenum">
              <a:rPr lang="cs-CZ" alt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14</a:t>
            </a:fld>
            <a:endParaRPr lang="cs-CZ" altLang="cs-CZ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2096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6BE1438F-EECD-4341-9DD2-B509DC647D55}" type="slidenum">
              <a:rPr lang="cs-CZ" alt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15</a:t>
            </a:fld>
            <a:endParaRPr lang="cs-CZ" altLang="cs-CZ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5224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C47F5ACC-5FFD-4F3B-8C3C-D537171D96D4}" type="slidenum">
              <a:rPr lang="cs-CZ" alt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17</a:t>
            </a:fld>
            <a:endParaRPr lang="cs-CZ" altLang="cs-CZ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8323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11A5F1F6-0D97-4523-BC79-EF4B78250F47}" type="slidenum">
              <a:rPr lang="cs-CZ" alt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18</a:t>
            </a:fld>
            <a:endParaRPr lang="cs-CZ" altLang="cs-CZ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488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65C66E04-F62C-4716-A6E5-2BE20C8F09D4}" type="slidenum">
              <a:rPr lang="cs-CZ" alt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3</a:t>
            </a:fld>
            <a:endParaRPr lang="cs-CZ" altLang="cs-CZ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490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6BE1438F-EECD-4341-9DD2-B509DC647D55}" type="slidenum">
              <a:rPr lang="cs-CZ" alt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4</a:t>
            </a:fld>
            <a:endParaRPr lang="cs-CZ" altLang="cs-CZ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450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93DC7830-F7BB-4320-8C63-9E325E46F0A8}" type="slidenum">
              <a:rPr lang="cs-CZ" alt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5</a:t>
            </a:fld>
            <a:endParaRPr lang="cs-CZ" altLang="cs-CZ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156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93DC7830-F7BB-4320-8C63-9E325E46F0A8}" type="slidenum">
              <a:rPr lang="cs-CZ" alt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6</a:t>
            </a:fld>
            <a:endParaRPr lang="cs-CZ" altLang="cs-CZ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433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323B57D5-2F4D-468D-B5E7-56DD9017B731}" type="slidenum">
              <a:rPr lang="cs-CZ" alt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7</a:t>
            </a:fld>
            <a:endParaRPr lang="cs-CZ" altLang="cs-CZ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738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93DC7830-F7BB-4320-8C63-9E325E46F0A8}" type="slidenum">
              <a:rPr lang="cs-CZ" alt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8</a:t>
            </a:fld>
            <a:endParaRPr lang="cs-CZ" altLang="cs-CZ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931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E3DD16F4-9326-430B-A4B5-CDFC5C63EADB}" type="slidenum">
              <a:rPr lang="cs-CZ" alt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9</a:t>
            </a:fld>
            <a:endParaRPr lang="cs-CZ" altLang="cs-CZ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126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DC849903-5E84-48B9-B980-247426285ADE}" type="slidenum">
              <a:rPr lang="cs-CZ" alt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10</a:t>
            </a:fld>
            <a:endParaRPr lang="cs-CZ" altLang="cs-CZ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849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24.8.2012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42C4A-3809-44E8-9216-1A4992C347C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6945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24.8.2012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EA294-C904-46F5-8754-89D4F7D380B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0867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5813" cy="452437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437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24.8.2012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28528-A2BE-45A2-875D-29F30CF628F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5067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0813" cy="146843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24.8.2012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67B0F-ACF3-44C4-A1BC-70965DE48E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7542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24.8.2012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A9E6A-D808-4C0E-9C50-CB217FFE12F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4059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CE7F7-A723-47E2-B223-BDB22A9A8BA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690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24.8.2012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4ED93-3CC5-437D-9E2D-33659EBD90B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9964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24.8.2012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0A683-525F-4B6A-B3E9-3B2A31E30B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4864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24.8.2012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B9D13-2C9B-451E-84B5-A6DC7D9884A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96816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24.8.2012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321F5-C0F3-4B72-A8F7-8324FA80618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56516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24.8.2012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51DF0-D1DD-4C54-87AC-251735608F8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3731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24.8.2012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2B62B-D429-4386-B0C2-B38BB6C2BF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21960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24.8.2012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661FF-9400-4F4A-BF28-4B3BB809796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48942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24.8.2012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2F0DA-9ADA-4327-93E7-6D41D0F43F9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16095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24.8.2012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B8AE9-3E33-4F9A-B387-25BCBB04EC8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98165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24.8.2012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863BF-A431-4A4E-9D5B-F3731BFA294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8663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24.8.2012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7EE4B-9CA5-4596-A17B-488A438DEC5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1181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24.8.2012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B93F3-D6D3-47C5-8E67-77F526DCA36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5480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24.8.2012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6C95B-5B5E-4A18-9F3D-FEC3E050D2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1175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24.8.2012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B986D-1F24-498A-BEF7-B5258B7AD7D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5980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24.8.2012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573D6-3C5D-416E-B8C1-9B05BF0EC24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0201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24.8.2012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4F21C-CDA9-409A-A625-23DCB9E4FB9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9529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24.8.2012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62FB2-5DF5-46BC-BC5F-C421F670111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156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70813" cy="146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Klepněte pro úpravu formátu titulního textuKliknutím lze upravit styl.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Font typeface="Times New Roman" pitchFamily="16" charset="0"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ea typeface="Microsoft YaHei" charset="-122"/>
              </a:defRPr>
            </a:lvl1pPr>
          </a:lstStyle>
          <a:p>
            <a:pPr>
              <a:defRPr/>
            </a:pPr>
            <a:r>
              <a:rPr lang="cs-CZ"/>
              <a:t>24.8.2012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Font typeface="Times New Roman" pitchFamily="16" charset="0"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ea typeface="Microsoft YaHei" charset="-122"/>
              </a:defRPr>
            </a:lvl1pPr>
          </a:lstStyle>
          <a:p>
            <a:pPr>
              <a:defRPr/>
            </a:pPr>
            <a:fld id="{25309A3F-2978-4780-B2A5-D71B4F04A83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Klepněte pro úpravu formátu textu osnovy</a:t>
            </a:r>
          </a:p>
          <a:p>
            <a:pPr lvl="1"/>
            <a:r>
              <a:rPr lang="en-GB" altLang="cs-CZ" smtClean="0"/>
              <a:t>Druhá úroveň</a:t>
            </a:r>
          </a:p>
          <a:p>
            <a:pPr lvl="2"/>
            <a:r>
              <a:rPr lang="en-GB" altLang="cs-CZ" smtClean="0"/>
              <a:t>Třetí úroveň</a:t>
            </a:r>
          </a:p>
          <a:p>
            <a:pPr lvl="3"/>
            <a:r>
              <a:rPr lang="en-GB" altLang="cs-CZ" smtClean="0"/>
              <a:t>Čtvrtá úroveň osnovy</a:t>
            </a:r>
          </a:p>
          <a:p>
            <a:pPr lvl="4"/>
            <a:r>
              <a:rPr lang="en-GB" altLang="cs-CZ" smtClean="0"/>
              <a:t>Pátá úroveň osnovy</a:t>
            </a:r>
          </a:p>
          <a:p>
            <a:pPr lvl="4"/>
            <a:r>
              <a:rPr lang="en-GB" altLang="cs-CZ" smtClean="0"/>
              <a:t>Šestá úroveň</a:t>
            </a:r>
          </a:p>
          <a:p>
            <a:pPr lvl="4"/>
            <a:r>
              <a:rPr lang="en-GB" altLang="cs-CZ" smtClean="0"/>
              <a:t>Sedmá úroveň</a:t>
            </a:r>
          </a:p>
          <a:p>
            <a:pPr lvl="4"/>
            <a:r>
              <a:rPr lang="en-GB" altLang="cs-CZ" smtClean="0"/>
              <a:t>Osmá úroveň textu</a:t>
            </a:r>
          </a:p>
          <a:p>
            <a:pPr lvl="4"/>
            <a:r>
              <a:rPr lang="en-GB" altLang="cs-CZ" smtClean="0"/>
              <a:t>Devátá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Klepněte pro úpravu formátu titulního textuKliknutím lze upravit styl.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Klepněte pro úpravu formátu textu osnovy</a:t>
            </a:r>
          </a:p>
          <a:p>
            <a:pPr lvl="1"/>
            <a:r>
              <a:rPr lang="en-GB" altLang="cs-CZ" smtClean="0"/>
              <a:t>Druhá úroveň</a:t>
            </a:r>
          </a:p>
          <a:p>
            <a:pPr lvl="2"/>
            <a:r>
              <a:rPr lang="en-GB" altLang="cs-CZ" smtClean="0"/>
              <a:t>Třetí úroveň</a:t>
            </a:r>
          </a:p>
          <a:p>
            <a:pPr lvl="3"/>
            <a:r>
              <a:rPr lang="en-GB" altLang="cs-CZ" smtClean="0"/>
              <a:t>Čtvrtá úroveň osnovy</a:t>
            </a:r>
          </a:p>
          <a:p>
            <a:pPr lvl="4"/>
            <a:r>
              <a:rPr lang="en-GB" altLang="cs-CZ" smtClean="0"/>
              <a:t>Pátá úroveň osnovy</a:t>
            </a:r>
          </a:p>
          <a:p>
            <a:pPr lvl="4"/>
            <a:r>
              <a:rPr lang="en-GB" altLang="cs-CZ" smtClean="0"/>
              <a:t>Šestá úroveň</a:t>
            </a:r>
          </a:p>
          <a:p>
            <a:pPr lvl="4"/>
            <a:r>
              <a:rPr lang="en-GB" altLang="cs-CZ" smtClean="0"/>
              <a:t>Sedmá úroveň</a:t>
            </a:r>
          </a:p>
          <a:p>
            <a:pPr lvl="4"/>
            <a:r>
              <a:rPr lang="en-GB" altLang="cs-CZ" smtClean="0"/>
              <a:t>Osmá úroveň textu</a:t>
            </a:r>
          </a:p>
          <a:p>
            <a:pPr lvl="0"/>
            <a:r>
              <a:rPr lang="en-GB" altLang="cs-CZ" smtClean="0"/>
              <a:t>Devátá úroveňKliknutím lze upravit styly předlohy textu.</a:t>
            </a:r>
          </a:p>
          <a:p>
            <a:pPr lvl="1"/>
            <a:r>
              <a:rPr lang="en-GB" altLang="cs-CZ" smtClean="0"/>
              <a:t>Druhá úroveň</a:t>
            </a:r>
          </a:p>
          <a:p>
            <a:pPr lvl="2"/>
            <a:r>
              <a:rPr lang="en-GB" altLang="cs-CZ" smtClean="0"/>
              <a:t>Třetí úroveň</a:t>
            </a:r>
          </a:p>
          <a:p>
            <a:pPr lvl="3"/>
            <a:r>
              <a:rPr lang="en-GB" altLang="cs-CZ" smtClean="0"/>
              <a:t>Čtvrtá úroveň</a:t>
            </a:r>
          </a:p>
          <a:p>
            <a:pPr lvl="4"/>
            <a:r>
              <a:rPr lang="en-GB" altLang="cs-CZ" smtClean="0"/>
              <a:t>Pátá úroveň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Font typeface="Times New Roman" pitchFamily="16" charset="0"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ea typeface="Microsoft YaHei" charset="-122"/>
              </a:defRPr>
            </a:lvl1pPr>
          </a:lstStyle>
          <a:p>
            <a:pPr>
              <a:defRPr/>
            </a:pPr>
            <a:r>
              <a:rPr lang="cs-CZ"/>
              <a:t>24.8.2012</a:t>
            </a: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Font typeface="Times New Roman" pitchFamily="16" charset="0"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ea typeface="Microsoft YaHei" charset="-122"/>
              </a:defRPr>
            </a:lvl1pPr>
          </a:lstStyle>
          <a:p>
            <a:pPr>
              <a:defRPr/>
            </a:pPr>
            <a:fld id="{DD0F4E76-75CD-4D00-B292-E6ECB2276C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t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tif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3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ovéPole 3"/>
          <p:cNvSpPr txBox="1">
            <a:spLocks noChangeArrowheads="1"/>
          </p:cNvSpPr>
          <p:nvPr/>
        </p:nvSpPr>
        <p:spPr bwMode="auto">
          <a:xfrm>
            <a:off x="358775" y="5351554"/>
            <a:ext cx="8497888" cy="741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cs-CZ" altLang="cs-CZ" sz="2000" dirty="0" smtClean="0"/>
              <a:t>Jakub </a:t>
            </a:r>
            <a:r>
              <a:rPr lang="cs-CZ" altLang="cs-CZ" sz="2000" dirty="0"/>
              <a:t>Hrůza, </a:t>
            </a:r>
            <a:r>
              <a:rPr lang="cs-CZ" altLang="cs-CZ" sz="2000" dirty="0" err="1" smtClean="0"/>
              <a:t>Ganna</a:t>
            </a:r>
            <a:r>
              <a:rPr lang="cs-CZ" altLang="cs-CZ" sz="2000" dirty="0" smtClean="0"/>
              <a:t> </a:t>
            </a:r>
            <a:r>
              <a:rPr lang="cs-CZ" altLang="cs-CZ" sz="2000" dirty="0" err="1"/>
              <a:t>Ungur</a:t>
            </a:r>
            <a:r>
              <a:rPr lang="cs-CZ" altLang="cs-CZ" sz="2000" dirty="0"/>
              <a:t>, </a:t>
            </a:r>
            <a:r>
              <a:rPr lang="cs-CZ" altLang="cs-CZ" sz="2000" dirty="0" smtClean="0"/>
              <a:t>Petr Bílek</a:t>
            </a:r>
            <a:r>
              <a:rPr lang="cs-CZ" altLang="cs-CZ" sz="2000" dirty="0" smtClean="0"/>
              <a:t>; </a:t>
            </a:r>
            <a:r>
              <a:rPr lang="cs-CZ" altLang="cs-CZ" sz="2000" dirty="0" smtClean="0"/>
              <a:t>Technická </a:t>
            </a:r>
            <a:r>
              <a:rPr lang="cs-CZ" altLang="cs-CZ" sz="2000" dirty="0"/>
              <a:t>Univerzita v Liberci, </a:t>
            </a:r>
            <a:endParaRPr lang="cs-CZ" altLang="cs-CZ" sz="2000" dirty="0" smtClean="0"/>
          </a:p>
          <a:p>
            <a:pPr>
              <a:spcBef>
                <a:spcPts val="600"/>
              </a:spcBef>
            </a:pPr>
            <a:r>
              <a:rPr lang="cs-CZ" altLang="cs-CZ" sz="2000" dirty="0" smtClean="0"/>
              <a:t>Jiří Bušek; BMTO </a:t>
            </a:r>
            <a:r>
              <a:rPr lang="cs-CZ" altLang="cs-CZ" sz="2000" dirty="0"/>
              <a:t>GROUP a.s.</a:t>
            </a:r>
          </a:p>
        </p:txBody>
      </p:sp>
      <p:sp>
        <p:nvSpPr>
          <p:cNvPr id="6" name="Obdélník 5"/>
          <p:cNvSpPr/>
          <p:nvPr/>
        </p:nvSpPr>
        <p:spPr>
          <a:xfrm>
            <a:off x="358775" y="980728"/>
            <a:ext cx="8497888" cy="13517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4400" cap="small" dirty="0" err="1" smtClean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FF3300"/>
                  </a:outerShdw>
                </a:effectLst>
              </a:rPr>
              <a:t>Nanovlákenné</a:t>
            </a:r>
            <a:r>
              <a:rPr lang="cs-CZ" sz="4400" cap="small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FF3300"/>
                  </a:outerShdw>
                </a:effectLst>
              </a:rPr>
              <a:t> membrány pro čištění odpadních vod</a:t>
            </a:r>
            <a:endParaRPr lang="cs-CZ" sz="4400" cap="small" dirty="0">
              <a:solidFill>
                <a:srgbClr val="FFC000"/>
              </a:solidFill>
              <a:effectLst>
                <a:outerShdw blurRad="50800" dist="50800" dir="5400000" algn="ctr" rotWithShape="0">
                  <a:srgbClr val="FF3300"/>
                </a:outerShdw>
              </a:effectLst>
            </a:endParaRPr>
          </a:p>
        </p:txBody>
      </p:sp>
      <p:pic>
        <p:nvPicPr>
          <p:cNvPr id="3079" name="Obrázek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70" b="188"/>
          <a:stretch/>
        </p:blipFill>
        <p:spPr bwMode="auto">
          <a:xfrm>
            <a:off x="448046" y="2564904"/>
            <a:ext cx="8208963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87387"/>
            <a:ext cx="3031058" cy="53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420" y="73773"/>
            <a:ext cx="634876" cy="474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84"/>
            <a:ext cx="3203847" cy="62514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87387"/>
            <a:ext cx="3031058" cy="53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420" y="73773"/>
            <a:ext cx="634876" cy="474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84"/>
            <a:ext cx="3203847" cy="62514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8" t="44337" r="-583" b="97"/>
          <a:stretch/>
        </p:blipFill>
        <p:spPr bwMode="auto">
          <a:xfrm>
            <a:off x="495486" y="1069491"/>
            <a:ext cx="3900550" cy="47735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8" t="44242" b="-1"/>
          <a:stretch/>
        </p:blipFill>
        <p:spPr bwMode="auto">
          <a:xfrm>
            <a:off x="4673560" y="1067397"/>
            <a:ext cx="3855719" cy="47901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35596" y="5936354"/>
            <a:ext cx="7920880" cy="321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PA6 nanovlákenná struktura před a po modifikací struktury.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87387"/>
            <a:ext cx="3031058" cy="53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420" y="73773"/>
            <a:ext cx="634876" cy="474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84"/>
            <a:ext cx="3203847" cy="625141"/>
          </a:xfrm>
          <a:prstGeom prst="rect">
            <a:avLst/>
          </a:prstGeom>
        </p:spPr>
      </p:pic>
      <p:graphicFrame>
        <p:nvGraphicFramePr>
          <p:cNvPr id="11" name="Graf 10"/>
          <p:cNvGraphicFramePr/>
          <p:nvPr>
            <p:extLst>
              <p:ext uri="{D42A27DB-BD31-4B8C-83A1-F6EECF244321}">
                <p14:modId xmlns:p14="http://schemas.microsoft.com/office/powerpoint/2010/main" val="3962371740"/>
              </p:ext>
            </p:extLst>
          </p:nvPr>
        </p:nvGraphicFramePr>
        <p:xfrm>
          <a:off x="406112" y="908720"/>
          <a:ext cx="798231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Obdélník 1"/>
          <p:cNvSpPr/>
          <p:nvPr/>
        </p:nvSpPr>
        <p:spPr>
          <a:xfrm>
            <a:off x="467544" y="5733256"/>
            <a:ext cx="8136904" cy="321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Velikost průměrného a maximálního průtočného póru pro různé vrstvy.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87387"/>
            <a:ext cx="3031058" cy="53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420" y="73773"/>
            <a:ext cx="634876" cy="474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84"/>
            <a:ext cx="3203847" cy="62514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251520" y="806487"/>
            <a:ext cx="8640960" cy="2269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cs-CZ" sz="2400" b="1" kern="0" dirty="0">
                <a:solidFill>
                  <a:srgbClr val="C00000"/>
                </a:solidFill>
              </a:rPr>
              <a:t>Příprava a testování malých vzorků membrán </a:t>
            </a:r>
          </a:p>
          <a:p>
            <a:pPr>
              <a:spcBef>
                <a:spcPts val="600"/>
              </a:spcBef>
            </a:pPr>
            <a:endParaRPr lang="cs-CZ" sz="1600" dirty="0" smtClean="0"/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cs-CZ" sz="1600" dirty="0" smtClean="0"/>
              <a:t>Připravené vzorky membrán byly laboratorně a poloprovozně testovány na zařízeních LSD 117 a LSD 215 pro uměle připravené i reálné kapaliny.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cs-CZ" sz="1600" dirty="0" smtClean="0"/>
              <a:t>Vzhledem </a:t>
            </a:r>
            <a:r>
              <a:rPr lang="cs-CZ" sz="1600" dirty="0"/>
              <a:t>k předpokládané aplikaci deskových membrán o rozměru např. 1 x 0,5 m bylo nutné zvýšit pevnost membrán laminací na vhodný textilní nosič, aniž by došlo k nežádoucímu poklesu průtočnosti. Výsledná membrána musí být schopná odolat dlouhodobému tlaku cca do 300 </a:t>
            </a:r>
            <a:r>
              <a:rPr lang="cs-CZ" sz="1600" dirty="0" err="1"/>
              <a:t>kPa</a:t>
            </a:r>
            <a:r>
              <a:rPr lang="cs-CZ" sz="1600" dirty="0"/>
              <a:t> a protitlaku 100 </a:t>
            </a:r>
            <a:r>
              <a:rPr lang="cs-CZ" sz="1600" dirty="0" err="1"/>
              <a:t>kPa</a:t>
            </a:r>
            <a:r>
              <a:rPr lang="cs-CZ" sz="1600" dirty="0"/>
              <a:t>. </a:t>
            </a:r>
            <a:endParaRPr lang="cs-CZ" sz="1600" dirty="0" smtClean="0"/>
          </a:p>
        </p:txBody>
      </p:sp>
      <p:graphicFrame>
        <p:nvGraphicFramePr>
          <p:cNvPr id="10" name="Graf 9"/>
          <p:cNvGraphicFramePr/>
          <p:nvPr>
            <p:extLst>
              <p:ext uri="{D42A27DB-BD31-4B8C-83A1-F6EECF244321}">
                <p14:modId xmlns:p14="http://schemas.microsoft.com/office/powerpoint/2010/main" val="4172479556"/>
              </p:ext>
            </p:extLst>
          </p:nvPr>
        </p:nvGraphicFramePr>
        <p:xfrm>
          <a:off x="3059832" y="3140968"/>
          <a:ext cx="5904656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Obdélník 2"/>
          <p:cNvSpPr/>
          <p:nvPr/>
        </p:nvSpPr>
        <p:spPr>
          <a:xfrm>
            <a:off x="251520" y="3050212"/>
            <a:ext cx="2664296" cy="2611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1600" dirty="0"/>
              <a:t>Výsledná membrána (na okrajích navařena na plastovou desku) musí být na celé ploše dostatečně mechanicky odolná vůči působení protékající kapaliny, pohybu regeneračních bublinek, </a:t>
            </a:r>
            <a:r>
              <a:rPr lang="cs-CZ" sz="1600" dirty="0" err="1"/>
              <a:t>crossflow</a:t>
            </a:r>
            <a:r>
              <a:rPr lang="cs-CZ" sz="1600" dirty="0"/>
              <a:t> obtékání a proti působení protitlaku.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87387"/>
            <a:ext cx="3031058" cy="53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420" y="73773"/>
            <a:ext cx="634876" cy="474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84"/>
            <a:ext cx="3203847" cy="625141"/>
          </a:xfrm>
          <a:prstGeom prst="rect">
            <a:avLst/>
          </a:prstGeom>
        </p:spPr>
      </p:pic>
      <p:graphicFrame>
        <p:nvGraphicFramePr>
          <p:cNvPr id="10" name="Graf 9"/>
          <p:cNvGraphicFramePr/>
          <p:nvPr>
            <p:extLst>
              <p:ext uri="{D42A27DB-BD31-4B8C-83A1-F6EECF244321}">
                <p14:modId xmlns:p14="http://schemas.microsoft.com/office/powerpoint/2010/main" val="662581931"/>
              </p:ext>
            </p:extLst>
          </p:nvPr>
        </p:nvGraphicFramePr>
        <p:xfrm>
          <a:off x="467544" y="836712"/>
          <a:ext cx="7848872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0413008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87387"/>
            <a:ext cx="3031058" cy="53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420" y="73773"/>
            <a:ext cx="634876" cy="474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84"/>
            <a:ext cx="3203847" cy="625141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291392" y="980728"/>
            <a:ext cx="8673095" cy="2038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kern="0" dirty="0">
                <a:solidFill>
                  <a:srgbClr val="C00000"/>
                </a:solidFill>
              </a:rPr>
              <a:t>Příprava a testování </a:t>
            </a:r>
            <a:r>
              <a:rPr lang="cs-CZ" sz="2400" b="1" kern="0" dirty="0" smtClean="0">
                <a:solidFill>
                  <a:srgbClr val="C00000"/>
                </a:solidFill>
              </a:rPr>
              <a:t>reálných membrán </a:t>
            </a:r>
            <a:endParaRPr lang="cs-CZ" sz="2400" b="1" kern="0" dirty="0">
              <a:solidFill>
                <a:srgbClr val="C00000"/>
              </a:solidFill>
            </a:endParaRPr>
          </a:p>
          <a:p>
            <a:endParaRPr lang="cs-CZ" sz="1600" dirty="0" smtClean="0"/>
          </a:p>
          <a:p>
            <a:r>
              <a:rPr lang="cs-CZ" sz="1600" dirty="0" smtClean="0"/>
              <a:t>Vzhledem </a:t>
            </a:r>
            <a:r>
              <a:rPr lang="cs-CZ" sz="1600" dirty="0"/>
              <a:t>k tomu, že žádné laboratorní zařízení není schopno dokonale simulovat chování membrán v reálném prostředí je nutno při optimalizaci parametrů membrán provádět poloprovozní a provozní testy. Při ruční výrobě není možné odstranit některé nestability a vady. Z toho důvodu probíhá od roku 2016 vývoj a optimalizace provozní výroby nanovlákenných membrán o rozměru 1 x 0,5 m. Na </a:t>
            </a:r>
            <a:r>
              <a:rPr lang="cs-CZ" sz="1600" dirty="0" smtClean="0"/>
              <a:t>obrázku jsou </a:t>
            </a:r>
            <a:r>
              <a:rPr lang="cs-CZ" sz="1600" dirty="0"/>
              <a:t>vidět instalované membrány v čistírně odpadních vod</a:t>
            </a:r>
          </a:p>
        </p:txBody>
      </p:sp>
      <p:pic>
        <p:nvPicPr>
          <p:cNvPr id="10" name="Obrázek 9" descr="DSC01327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1" b="6374"/>
          <a:stretch/>
        </p:blipFill>
        <p:spPr bwMode="auto">
          <a:xfrm>
            <a:off x="971600" y="3019363"/>
            <a:ext cx="7864445" cy="34339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87387"/>
            <a:ext cx="3031058" cy="53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420" y="73773"/>
            <a:ext cx="634876" cy="474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84"/>
            <a:ext cx="3203847" cy="62514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395536" y="840300"/>
            <a:ext cx="8352928" cy="5782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kern="0" dirty="0">
                <a:solidFill>
                  <a:srgbClr val="C00000"/>
                </a:solidFill>
              </a:rPr>
              <a:t>Optimalizace materiálu a povrchové úpravy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cs-CZ" sz="1600" dirty="0" smtClean="0"/>
              <a:t>Pro čištění </a:t>
            </a:r>
            <a:r>
              <a:rPr lang="cs-CZ" sz="1600" dirty="0"/>
              <a:t>specificky kontaminovaných vod je nutné snižovat adhezi nečistot na povrchu membrány a zvyšovat její chemickou odolnost. </a:t>
            </a:r>
            <a:endParaRPr lang="cs-CZ" sz="1600" dirty="0" smtClean="0"/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cs-CZ" sz="1600" dirty="0" smtClean="0"/>
              <a:t>Pro </a:t>
            </a:r>
            <a:r>
              <a:rPr lang="cs-CZ" sz="1600" dirty="0"/>
              <a:t>zachování dlouhodobé účinnosti je </a:t>
            </a:r>
            <a:r>
              <a:rPr lang="cs-CZ" sz="1600" dirty="0" smtClean="0"/>
              <a:t>nutné </a:t>
            </a:r>
            <a:r>
              <a:rPr lang="cs-CZ" sz="1600" dirty="0"/>
              <a:t>omezit možnost postupného prorůstání struktury membrán bakteriemi. Dlouhodobými testy antimikrobiálně neupravených nanovlákenných membrán bylo zjištěno, že zhruba po 6 měsících dochází k zvyšování počtu bakterií za filtrem a zároveň ke snižování permeability </a:t>
            </a:r>
            <a:r>
              <a:rPr lang="cs-CZ" sz="1600" dirty="0" smtClean="0"/>
              <a:t>membrán.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cs-CZ" sz="1600" dirty="0" smtClean="0"/>
              <a:t>Lze řešit </a:t>
            </a:r>
            <a:r>
              <a:rPr lang="cs-CZ" sz="1600" dirty="0"/>
              <a:t>občasným zpětným proplachem antimikrobiálně upravenou vodou. Uvedené řešení nicméně komplikuje řízení procesu čištění odpadních vod a nemůže plně zabránit procesu ucpávání průtočných pórů </a:t>
            </a:r>
            <a:r>
              <a:rPr lang="cs-CZ" sz="1600" dirty="0" smtClean="0"/>
              <a:t>filtru. 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cs-CZ" sz="1600" dirty="0" smtClean="0"/>
              <a:t>Z toho důvodu byla aplikována antimikrobiální </a:t>
            </a:r>
            <a:r>
              <a:rPr lang="cs-CZ" sz="1600" dirty="0"/>
              <a:t>úprava povrchu membrány. Pro první testy byly aplikovány částice </a:t>
            </a:r>
            <a:r>
              <a:rPr lang="cs-CZ" sz="1600" dirty="0" err="1"/>
              <a:t>CuO</a:t>
            </a:r>
            <a:r>
              <a:rPr lang="cs-CZ" sz="1600" dirty="0"/>
              <a:t> přímo v roztoku zvlákňovaného polymeru [</a:t>
            </a:r>
            <a:r>
              <a:rPr lang="cs-CZ" sz="1600" dirty="0" err="1"/>
              <a:t>Ungur</a:t>
            </a:r>
            <a:r>
              <a:rPr lang="cs-CZ" sz="1600" dirty="0"/>
              <a:t>, 2015], nebo nános antimikrobiálního činidla ve formě sol-gel na povrch nanovláken. Jako aktivní látka bylo použito stříbro vázané iontovou vazbou na Si-O skupiny křemičitanové sítě. Pro aplikaci bylo použito činidlo </a:t>
            </a:r>
            <a:r>
              <a:rPr lang="cs-CZ" sz="1600" dirty="0" smtClean="0"/>
              <a:t>AD25.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cs-CZ" sz="1600" dirty="0"/>
              <a:t>Antibakteriální účinnost </a:t>
            </a:r>
            <a:r>
              <a:rPr lang="cs-CZ" sz="1600" dirty="0" smtClean="0"/>
              <a:t>vzorku byla </a:t>
            </a:r>
            <a:r>
              <a:rPr lang="cs-CZ" sz="1600" dirty="0"/>
              <a:t>ověřená pomoci kvantitativného </a:t>
            </a:r>
            <a:r>
              <a:rPr lang="cs-CZ" sz="1600" dirty="0" err="1"/>
              <a:t>Cornell</a:t>
            </a:r>
            <a:r>
              <a:rPr lang="cs-CZ" sz="1600" dirty="0"/>
              <a:t> testu. </a:t>
            </a:r>
            <a:r>
              <a:rPr lang="cs-CZ" sz="1600" dirty="0" err="1"/>
              <a:t>Cornell</a:t>
            </a:r>
            <a:r>
              <a:rPr lang="cs-CZ" sz="1600" dirty="0"/>
              <a:t> test - ASTM E21491 standardní testovací metoda pro určení antimikrobiální aktivity imobilizovaných antimikrobiálních látek za dynamických kontaktních podmínek. </a:t>
            </a:r>
            <a:endParaRPr lang="cs-CZ" sz="1600" dirty="0" smtClean="0"/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cs-CZ" sz="1600" dirty="0" smtClean="0"/>
              <a:t>Velmi důležitá je stabilita nánosu činidla. Z </a:t>
            </a:r>
            <a:r>
              <a:rPr lang="cs-CZ" sz="1600" dirty="0"/>
              <a:t>toho důvodu byl testován nepoužitý filtr a filtr, skrz který proteklo 1440 l a 20160 l vody. Tím bylo simulováno případné vyplavování částic stříbra. </a:t>
            </a:r>
            <a:endParaRPr lang="cs-CZ" sz="1600" dirty="0" smtClean="0"/>
          </a:p>
          <a:p>
            <a:pPr marL="285750" indent="-285750">
              <a:spcBef>
                <a:spcPts val="600"/>
              </a:spcBef>
              <a:buFontTx/>
              <a:buChar char="-"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40413008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87387"/>
            <a:ext cx="3031058" cy="53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420" y="73773"/>
            <a:ext cx="634876" cy="474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84"/>
            <a:ext cx="3203847" cy="625141"/>
          </a:xfrm>
          <a:prstGeom prst="rect">
            <a:avLst/>
          </a:prstGeom>
        </p:spPr>
      </p:pic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778393"/>
              </p:ext>
            </p:extLst>
          </p:nvPr>
        </p:nvGraphicFramePr>
        <p:xfrm>
          <a:off x="251520" y="764704"/>
          <a:ext cx="8208912" cy="1463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32916"/>
                <a:gridCol w="1256832"/>
                <a:gridCol w="1219164"/>
              </a:tblGrid>
              <a:tr h="24002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Vzorek </a:t>
                      </a:r>
                      <a:endParaRPr lang="cs-CZ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min</a:t>
                      </a:r>
                      <a:endParaRPr lang="cs-CZ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hodiny</a:t>
                      </a:r>
                      <a:endParaRPr lang="cs-CZ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Memb</a:t>
                      </a:r>
                      <a:r>
                        <a:rPr lang="cs-CZ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neupravená</a:t>
                      </a:r>
                      <a:endParaRPr lang="cs-CZ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cs-CZ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41%</a:t>
                      </a:r>
                      <a:endParaRPr lang="cs-CZ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Memb</a:t>
                      </a:r>
                      <a:r>
                        <a:rPr lang="cs-CZ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neupravená po průtoku 1 440 l H</a:t>
                      </a:r>
                      <a:r>
                        <a:rPr lang="cs-CZ" sz="1600" b="0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cs-CZ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cs-CZ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cs-CZ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29%</a:t>
                      </a:r>
                      <a:endParaRPr lang="cs-CZ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Memb</a:t>
                      </a:r>
                      <a:r>
                        <a:rPr lang="cs-CZ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+ SB15, před filtračním testem</a:t>
                      </a:r>
                      <a:endParaRPr lang="cs-CZ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cs-CZ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99,7%</a:t>
                      </a:r>
                      <a:endParaRPr lang="cs-CZ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Memb. + SB15,</a:t>
                      </a:r>
                      <a:r>
                        <a:rPr lang="cs-CZ" sz="1600" b="0" baseline="-25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 průtoku 1 440 l H</a:t>
                      </a:r>
                      <a:r>
                        <a:rPr lang="cs-CZ" sz="1600" b="0" baseline="-25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cs-CZ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cs-CZ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</a:t>
                      </a:r>
                      <a:endParaRPr lang="cs-CZ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Memb</a:t>
                      </a:r>
                      <a:r>
                        <a:rPr lang="cs-CZ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+ SB15, po průtoku 20 160 l H</a:t>
                      </a:r>
                      <a:r>
                        <a:rPr lang="cs-CZ" sz="1600" b="0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cs-CZ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cs-CZ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cs-CZ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85%</a:t>
                      </a:r>
                      <a:endParaRPr lang="cs-CZ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245236"/>
              </p:ext>
            </p:extLst>
          </p:nvPr>
        </p:nvGraphicFramePr>
        <p:xfrm>
          <a:off x="251520" y="2348880"/>
          <a:ext cx="8228012" cy="4389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4006"/>
                <a:gridCol w="4114006"/>
              </a:tblGrid>
              <a:tr h="167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Charakteristika odběru</a:t>
                      </a:r>
                      <a:endParaRPr lang="cs-CZ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Koncentrace </a:t>
                      </a:r>
                      <a:r>
                        <a:rPr lang="cs-CZ" sz="1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</a:t>
                      </a:r>
                      <a:r>
                        <a:rPr lang="cs-CZ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ve vodě (</a:t>
                      </a:r>
                      <a:r>
                        <a:rPr lang="cs-CZ" sz="1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</a:t>
                      </a:r>
                      <a:r>
                        <a:rPr lang="cs-CZ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/l)</a:t>
                      </a:r>
                      <a:endParaRPr lang="cs-CZ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Destilovaná voda (kontrola) </a:t>
                      </a:r>
                      <a:endParaRPr lang="cs-CZ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Odběr před filtrem</a:t>
                      </a:r>
                      <a:endParaRPr lang="cs-CZ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cs-CZ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Odběr po 2 hod filtrace </a:t>
                      </a:r>
                      <a:endParaRPr lang="cs-CZ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  <a:endParaRPr lang="cs-CZ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Odběr po 4 hod filtrace</a:t>
                      </a:r>
                      <a:endParaRPr lang="cs-CZ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  <a:endParaRPr lang="cs-CZ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Odběr po 6 hod filtrace</a:t>
                      </a:r>
                      <a:endParaRPr lang="cs-CZ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  <a:endParaRPr lang="cs-CZ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Odběr po 7 hod filtrace</a:t>
                      </a:r>
                      <a:endParaRPr lang="cs-CZ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cs-CZ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Odběr před filtrem</a:t>
                      </a:r>
                      <a:endParaRPr lang="cs-CZ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cs-CZ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Odběr po 11 hod filtrace</a:t>
                      </a:r>
                      <a:endParaRPr lang="cs-CZ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</a:t>
                      </a:r>
                      <a:endParaRPr lang="cs-CZ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Odběr po 16 hod filtrace</a:t>
                      </a:r>
                      <a:endParaRPr lang="cs-CZ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cs-CZ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Odběr před filtrem</a:t>
                      </a:r>
                      <a:endParaRPr lang="cs-CZ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cs-CZ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Odběr po 32 hod filtrace </a:t>
                      </a:r>
                      <a:endParaRPr lang="cs-CZ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cs-CZ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Odběr před filtrem</a:t>
                      </a:r>
                      <a:endParaRPr lang="cs-CZ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cs-CZ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Odběr po 40 hod filtrace</a:t>
                      </a:r>
                      <a:endParaRPr lang="cs-CZ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cs-CZ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Odběr před filtrem</a:t>
                      </a:r>
                      <a:endParaRPr lang="cs-CZ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cs-CZ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Odběr po 48 hod filtrace</a:t>
                      </a:r>
                      <a:endParaRPr lang="cs-CZ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8,1</a:t>
                      </a:r>
                      <a:endParaRPr lang="cs-CZ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Odběr před filtrem</a:t>
                      </a:r>
                      <a:endParaRPr lang="cs-CZ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9,5</a:t>
                      </a:r>
                      <a:endParaRPr lang="cs-CZ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Odběr po 56 hod filtrace</a:t>
                      </a:r>
                      <a:endParaRPr lang="cs-CZ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4,4</a:t>
                      </a:r>
                      <a:endParaRPr lang="cs-CZ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0526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87387"/>
            <a:ext cx="3031058" cy="53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420" y="73773"/>
            <a:ext cx="634876" cy="474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84"/>
            <a:ext cx="3203847" cy="625141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179512" y="692696"/>
            <a:ext cx="8568952" cy="5630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kern="0" dirty="0">
                <a:solidFill>
                  <a:srgbClr val="C00000"/>
                </a:solidFill>
              </a:rPr>
              <a:t>Závěr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cs-CZ" sz="1600" dirty="0" smtClean="0"/>
              <a:t>Vývoj </a:t>
            </a:r>
            <a:r>
              <a:rPr lang="cs-CZ" sz="1600" dirty="0"/>
              <a:t>nanovlákenných membrán byl od počátku směřován k reálné aplikaci. </a:t>
            </a:r>
            <a:r>
              <a:rPr lang="cs-CZ" sz="1600" dirty="0" smtClean="0"/>
              <a:t>Tomuto </a:t>
            </a:r>
            <a:r>
              <a:rPr lang="cs-CZ" sz="1600" dirty="0"/>
              <a:t>požadavku odpovídá nutnost zajištění vhodných měřicích přístrojů a simulačních filtračních tratí, kde je snaha o co největší propojení s reálnými podmínkami procesu membránové filtrace. Výsledkem vývoje je mimo jiné ucelený systém laboratorních a poloprovozních filtračních tratí LSD (</a:t>
            </a:r>
            <a:r>
              <a:rPr lang="cs-CZ" sz="1600" dirty="0" err="1"/>
              <a:t>Liquid</a:t>
            </a:r>
            <a:r>
              <a:rPr lang="cs-CZ" sz="1600" dirty="0"/>
              <a:t> </a:t>
            </a:r>
            <a:r>
              <a:rPr lang="cs-CZ" sz="1600" dirty="0" err="1"/>
              <a:t>Simulaton</a:t>
            </a:r>
            <a:r>
              <a:rPr lang="cs-CZ" sz="1600" dirty="0"/>
              <a:t> </a:t>
            </a:r>
            <a:r>
              <a:rPr lang="cs-CZ" sz="1600" dirty="0" err="1"/>
              <a:t>Device</a:t>
            </a:r>
            <a:r>
              <a:rPr lang="cs-CZ" sz="1600" dirty="0"/>
              <a:t>) a testovací ČOV. </a:t>
            </a:r>
            <a:endParaRPr lang="cs-CZ" sz="1600" dirty="0" smtClean="0"/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cs-CZ" sz="1600" dirty="0" smtClean="0"/>
              <a:t>Po </a:t>
            </a:r>
            <a:r>
              <a:rPr lang="cs-CZ" sz="1600" dirty="0"/>
              <a:t>počátečním základním výzkumu nanovlákenných materiálů a vývoji samotné filtrační membrány bylo nutné navrhnout a optimalizovat celou konstrukci membránového filtru, optimalizovat parametry a navrhnout a otestovat vhodnou antimikrobiální úpravu. </a:t>
            </a:r>
            <a:endParaRPr lang="cs-CZ" sz="1600" dirty="0" smtClean="0"/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cs-CZ" sz="1600" dirty="0"/>
              <a:t>Poloprovozní a provozní testy jsou realizovány na membránách s reálnou velikostí. </a:t>
            </a:r>
            <a:r>
              <a:rPr lang="cs-CZ" sz="1600" dirty="0" smtClean="0"/>
              <a:t>Proběhla </a:t>
            </a:r>
            <a:r>
              <a:rPr lang="cs-CZ" sz="1600" dirty="0"/>
              <a:t>série laboratorních i poloprovozních testů a materiál byl ověřen ročním testem v reálném prostředí čistírny odpadních vod</a:t>
            </a:r>
            <a:r>
              <a:rPr lang="cs-CZ" sz="1600" dirty="0" smtClean="0"/>
              <a:t>.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cs-CZ" sz="1600" dirty="0" smtClean="0"/>
              <a:t>Nanovlákenná </a:t>
            </a:r>
            <a:r>
              <a:rPr lang="cs-CZ" sz="1600" dirty="0"/>
              <a:t>membrána vykazuje dobrý poměr mezi tlakovým spádem, průtočností a filtračními vlastnostmi. </a:t>
            </a:r>
            <a:endParaRPr lang="cs-CZ" sz="1600" dirty="0" smtClean="0"/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cs-CZ" sz="1600" dirty="0" smtClean="0"/>
              <a:t>Její </a:t>
            </a:r>
            <a:r>
              <a:rPr lang="cs-CZ" sz="1600" dirty="0"/>
              <a:t>velkou výhodou je možnost nastavení parametrů struktury a materiálů podle konkrétních požadavků filtračního  prostředí</a:t>
            </a:r>
            <a:r>
              <a:rPr lang="cs-CZ" sz="1600" dirty="0" smtClean="0"/>
              <a:t>.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cs-CZ" sz="1600" dirty="0" smtClean="0"/>
              <a:t>Neočekávaným </a:t>
            </a:r>
            <a:r>
              <a:rPr lang="cs-CZ" sz="1600" dirty="0"/>
              <a:t>bonusem je její výrazně vyšší odolnost vůči vyschnutí. </a:t>
            </a:r>
            <a:endParaRPr lang="cs-CZ" sz="1600" dirty="0" smtClean="0"/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cs-CZ" sz="1600" dirty="0" smtClean="0"/>
              <a:t>Antimikrobiální </a:t>
            </a:r>
            <a:r>
              <a:rPr lang="cs-CZ" sz="1600" dirty="0"/>
              <a:t>úprava se jeví podle laboratorních testů jako účinná a stabilní. </a:t>
            </a:r>
            <a:endParaRPr lang="cs-CZ" sz="1600" dirty="0" smtClean="0"/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cs-CZ" sz="1600" dirty="0" smtClean="0"/>
              <a:t>V</a:t>
            </a:r>
            <a:r>
              <a:rPr lang="cs-CZ" sz="1600" dirty="0"/>
              <a:t> současné době probíhá provozní test takto upravených membrán, jakož i další vývoj povrchových úprav, který povede k snížení adheze nečistot na filtr a tím i prodlouží jeho životnost.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87387"/>
            <a:ext cx="3031058" cy="53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420" y="73773"/>
            <a:ext cx="634876" cy="474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84"/>
            <a:ext cx="3203847" cy="625141"/>
          </a:xfrm>
          <a:prstGeom prst="rect">
            <a:avLst/>
          </a:prstGeom>
        </p:spPr>
      </p:pic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863969"/>
              </p:ext>
            </p:extLst>
          </p:nvPr>
        </p:nvGraphicFramePr>
        <p:xfrm>
          <a:off x="251520" y="1071483"/>
          <a:ext cx="8584868" cy="57606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83023"/>
                <a:gridCol w="2134453"/>
                <a:gridCol w="2167392"/>
              </a:tblGrid>
              <a:tr h="3200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Název vzorku</a:t>
                      </a:r>
                      <a:endParaRPr lang="cs-CZ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NFM-2</a:t>
                      </a:r>
                      <a:endParaRPr lang="cs-CZ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200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Kód vzorku</a:t>
                      </a:r>
                      <a:endParaRPr lang="cs-CZ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WML 160405-WML 160616 </a:t>
                      </a:r>
                      <a:endParaRPr lang="cs-CZ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200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Popis</a:t>
                      </a:r>
                      <a:endParaRPr lang="cs-CZ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Ověřovací série, podklad PET spunbond</a:t>
                      </a:r>
                      <a:endParaRPr lang="cs-CZ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200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Parametry</a:t>
                      </a:r>
                      <a:endParaRPr lang="cs-CZ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Průměr</a:t>
                      </a:r>
                      <a:endParaRPr lang="cs-CZ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Směr. odch.</a:t>
                      </a:r>
                      <a:endParaRPr lang="cs-CZ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Plošná hmotnost</a:t>
                      </a:r>
                      <a:endParaRPr lang="cs-CZ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 g/m</a:t>
                      </a:r>
                      <a:r>
                        <a:rPr lang="cs-CZ" sz="1600" b="0" baseline="30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 g/m</a:t>
                      </a:r>
                      <a:r>
                        <a:rPr lang="cs-CZ" sz="1600" b="0" baseline="30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Materiál (nanovlákna/pojivo/podkladovka)</a:t>
                      </a:r>
                      <a:endParaRPr lang="cs-CZ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PA/coPA/PET</a:t>
                      </a:r>
                      <a:endParaRPr lang="cs-CZ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cs-CZ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Velikost maximálního póru</a:t>
                      </a:r>
                      <a:endParaRPr lang="cs-CZ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0,78 µm</a:t>
                      </a:r>
                      <a:endParaRPr lang="cs-CZ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0,03 µm</a:t>
                      </a:r>
                      <a:endParaRPr lang="cs-CZ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Velikost průměrného póru</a:t>
                      </a:r>
                      <a:endParaRPr lang="cs-CZ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0,48 µm</a:t>
                      </a:r>
                      <a:endParaRPr lang="cs-CZ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0,01 µm</a:t>
                      </a:r>
                      <a:endParaRPr lang="cs-CZ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Pevnost ve zpětném tlaku</a:t>
                      </a:r>
                      <a:endParaRPr lang="cs-CZ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 kPa</a:t>
                      </a:r>
                      <a:endParaRPr lang="cs-CZ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8,6 kPa</a:t>
                      </a:r>
                      <a:endParaRPr lang="cs-CZ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Intenzita toku (stabilizovaná pro slabě znečištěnou vodu)</a:t>
                      </a:r>
                      <a:endParaRPr lang="cs-CZ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16,1 l/hod/m2</a:t>
                      </a:r>
                      <a:endParaRPr lang="cs-CZ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1,01 l/hod/m2</a:t>
                      </a:r>
                      <a:endParaRPr lang="cs-CZ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Intenzita toku (stabilizovaná pro silně znečištěnou vodu)</a:t>
                      </a:r>
                      <a:endParaRPr lang="cs-CZ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8.16 l/hod/m2</a:t>
                      </a:r>
                      <a:endParaRPr lang="cs-CZ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 l/hod/m2</a:t>
                      </a:r>
                      <a:endParaRPr lang="cs-CZ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36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Záchyt vybraných polutantů membránovým filtrem:</a:t>
                      </a:r>
                      <a:endParaRPr lang="cs-CZ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200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Adsorbovatelné organické halogeny (AOX)</a:t>
                      </a:r>
                      <a:endParaRPr lang="cs-CZ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60 %</a:t>
                      </a:r>
                      <a:endParaRPr lang="cs-CZ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cs-CZ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Anorganické parametry </a:t>
                      </a:r>
                      <a:endParaRPr lang="cs-CZ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94 %</a:t>
                      </a:r>
                      <a:endParaRPr lang="cs-CZ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cs-CZ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Nerozpuštěné látky</a:t>
                      </a:r>
                      <a:endParaRPr lang="cs-CZ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&gt;99,5%</a:t>
                      </a:r>
                      <a:endParaRPr lang="cs-CZ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cs-CZ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Koliformní bakterie</a:t>
                      </a:r>
                      <a:endParaRPr lang="cs-CZ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98%</a:t>
                      </a:r>
                      <a:endParaRPr lang="cs-CZ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cs-CZ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251520" y="660240"/>
            <a:ext cx="5256584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Parametry jedné z vyvinutých membrán</a:t>
            </a:r>
            <a:endParaRPr 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8" t="6405" r="4479" b="5482"/>
          <a:stretch/>
        </p:blipFill>
        <p:spPr>
          <a:xfrm>
            <a:off x="0" y="-27384"/>
            <a:ext cx="9256749" cy="6885384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1987266" y="66442"/>
            <a:ext cx="5282215" cy="879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spc="50" dirty="0" smtClean="0">
                <a:ln w="12700" cmpd="sng">
                  <a:solidFill>
                    <a:srgbClr val="582C00"/>
                  </a:solidFill>
                  <a:prstDash val="solid"/>
                </a:ln>
                <a:noFill/>
                <a:effectLst>
                  <a:glow rad="53100">
                    <a:srgbClr val="582C00">
                      <a:alpha val="30000"/>
                    </a:srgbClr>
                  </a:glow>
                </a:effectLst>
                <a:latin typeface="Monotype Corsiva" panose="03010101010201010101" pitchFamily="66" charset="0"/>
              </a:rPr>
              <a:t>Děkuji za pozornost</a:t>
            </a:r>
            <a:endParaRPr lang="cs-CZ" sz="5400" b="1" spc="50" dirty="0">
              <a:ln w="12700" cmpd="sng">
                <a:solidFill>
                  <a:srgbClr val="582C00"/>
                </a:solidFill>
                <a:prstDash val="solid"/>
              </a:ln>
              <a:noFill/>
              <a:effectLst>
                <a:glow rad="53100">
                  <a:srgbClr val="582C00">
                    <a:alpha val="30000"/>
                  </a:srgbClr>
                </a:glow>
              </a:effectLst>
              <a:latin typeface="Monotype Corsiva" panose="03010101010201010101" pitchFamily="66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07504" y="6181073"/>
            <a:ext cx="9018959" cy="607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Příspěvek vznikl za </a:t>
            </a:r>
            <a:r>
              <a:rPr lang="cs-CZ" dirty="0"/>
              <a:t>přispění projektu TH01030643 (Aktivní </a:t>
            </a:r>
            <a:r>
              <a:rPr lang="cs-CZ" dirty="0" err="1"/>
              <a:t>nanovlákenné</a:t>
            </a:r>
            <a:r>
              <a:rPr lang="cs-CZ" dirty="0"/>
              <a:t> membrány pro čištění odpadní vody).</a:t>
            </a:r>
          </a:p>
        </p:txBody>
      </p:sp>
    </p:spTree>
    <p:extLst>
      <p:ext uri="{BB962C8B-B14F-4D97-AF65-F5344CB8AC3E}">
        <p14:creationId xmlns:p14="http://schemas.microsoft.com/office/powerpoint/2010/main" val="4273830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23850" y="908050"/>
            <a:ext cx="8496300" cy="2592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38"/>
              </a:spcBef>
            </a:pPr>
            <a:r>
              <a:rPr lang="cs-CZ" altLang="cs-CZ" sz="2400" b="1" dirty="0" smtClean="0">
                <a:solidFill>
                  <a:srgbClr val="C10A2B"/>
                </a:solidFill>
                <a:latin typeface="Myriad Pro" pitchFamily="32" charset="0"/>
              </a:rPr>
              <a:t>Výhody membránových technologií při čištění vody:</a:t>
            </a:r>
          </a:p>
          <a:p>
            <a:pPr eaLnBrk="1"/>
            <a:endParaRPr lang="cs-CZ" altLang="cs-CZ" sz="1600" dirty="0" smtClean="0">
              <a:solidFill>
                <a:srgbClr val="000000"/>
              </a:solidFill>
            </a:endParaRPr>
          </a:p>
          <a:p>
            <a:pPr eaLnBrk="1">
              <a:spcBef>
                <a:spcPts val="600"/>
              </a:spcBef>
              <a:buFontTx/>
              <a:buChar char="-"/>
            </a:pPr>
            <a:r>
              <a:rPr lang="cs-CZ" altLang="cs-CZ" dirty="0" smtClean="0">
                <a:solidFill>
                  <a:srgbClr val="000000"/>
                </a:solidFill>
              </a:rPr>
              <a:t>Vysoká kvalita odtoku z čistírny - pokud voda projde přes čistírnu s MBR, je prakticky zbavena nerozpuštěných látek a to má za výsledek snížení BSK5 a CHSK5, což jsou sledované výstupní parametry z čistírny. </a:t>
            </a:r>
          </a:p>
          <a:p>
            <a:pPr eaLnBrk="1">
              <a:spcBef>
                <a:spcPts val="600"/>
              </a:spcBef>
              <a:buFontTx/>
              <a:buChar char="-"/>
            </a:pPr>
            <a:r>
              <a:rPr lang="cs-CZ" altLang="cs-CZ" dirty="0" smtClean="0">
                <a:solidFill>
                  <a:srgbClr val="000000"/>
                </a:solidFill>
              </a:rPr>
              <a:t>Možnost praktického uplatnění odtoku z čistírny</a:t>
            </a:r>
          </a:p>
          <a:p>
            <a:pPr eaLnBrk="1">
              <a:spcBef>
                <a:spcPts val="600"/>
              </a:spcBef>
            </a:pPr>
            <a:r>
              <a:rPr lang="cs-CZ" altLang="cs-CZ" dirty="0" smtClean="0">
                <a:solidFill>
                  <a:srgbClr val="000000"/>
                </a:solidFill>
              </a:rPr>
              <a:t>-	Menší provozní náklady (v případě menšího objemu nádrží je možné vhánět menší množství vzduchu do čistírny a tím se snižuje největší položka chodu čistírny – spotřeba elektrické energie pro chod dmychadel).</a:t>
            </a:r>
          </a:p>
        </p:txBody>
      </p:sp>
      <p:pic>
        <p:nvPicPr>
          <p:cNvPr id="9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87387"/>
            <a:ext cx="3031058" cy="53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420" y="73773"/>
            <a:ext cx="634876" cy="474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84"/>
            <a:ext cx="3203847" cy="62514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4" t="13371" r="12604" b="7407"/>
          <a:stretch/>
        </p:blipFill>
        <p:spPr>
          <a:xfrm>
            <a:off x="4826856" y="3581399"/>
            <a:ext cx="4009640" cy="3133003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23850" y="3674044"/>
            <a:ext cx="4248150" cy="241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 eaLnBrk="1"/>
            <a:r>
              <a:rPr lang="cs-CZ" altLang="cs-CZ" dirty="0" smtClean="0">
                <a:solidFill>
                  <a:srgbClr val="000000"/>
                </a:solidFill>
              </a:rPr>
              <a:t>-	Menší </a:t>
            </a:r>
            <a:r>
              <a:rPr lang="cs-CZ" altLang="cs-CZ" dirty="0">
                <a:solidFill>
                  <a:srgbClr val="000000"/>
                </a:solidFill>
              </a:rPr>
              <a:t>prostorové náklady na stavbu </a:t>
            </a:r>
            <a:r>
              <a:rPr lang="cs-CZ" altLang="cs-CZ" dirty="0" smtClean="0">
                <a:solidFill>
                  <a:srgbClr val="000000"/>
                </a:solidFill>
              </a:rPr>
              <a:t>čistírny </a:t>
            </a:r>
            <a:r>
              <a:rPr lang="cs-CZ" altLang="cs-CZ" dirty="0">
                <a:solidFill>
                  <a:srgbClr val="000000"/>
                </a:solidFill>
              </a:rPr>
              <a:t>(díky vyšší pracovní koncentraci zahuštěného kalu lze použít při stejném průtoku menší aktivní objem). </a:t>
            </a:r>
            <a:endParaRPr lang="cs-CZ" altLang="cs-CZ" dirty="0" smtClean="0">
              <a:solidFill>
                <a:srgbClr val="000000"/>
              </a:solidFill>
            </a:endParaRPr>
          </a:p>
          <a:p>
            <a:pPr eaLnBrk="1"/>
            <a:endParaRPr lang="cs-CZ" altLang="cs-CZ" dirty="0">
              <a:solidFill>
                <a:srgbClr val="000000"/>
              </a:solidFill>
            </a:endParaRPr>
          </a:p>
          <a:p>
            <a:pPr eaLnBrk="1"/>
            <a:endParaRPr lang="cs-CZ" altLang="cs-CZ" sz="1600" dirty="0">
              <a:solidFill>
                <a:srgbClr val="000000"/>
              </a:solidFill>
            </a:endParaRPr>
          </a:p>
          <a:p>
            <a:pPr eaLnBrk="1"/>
            <a:endParaRPr lang="cs-CZ" altLang="cs-CZ" sz="1600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638"/>
              </a:spcBef>
              <a:buClrTx/>
              <a:buSzTx/>
              <a:buFontTx/>
              <a:buNone/>
            </a:pPr>
            <a:endParaRPr lang="cs-CZ" altLang="cs-CZ" sz="1600" dirty="0">
              <a:solidFill>
                <a:srgbClr val="000000"/>
              </a:solidFill>
              <a:latin typeface="Myriad Pro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035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151582" y="764704"/>
            <a:ext cx="8777336" cy="2095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400" b="1" kern="0" dirty="0" smtClean="0">
                <a:solidFill>
                  <a:srgbClr val="C00000"/>
                </a:solidFill>
              </a:rPr>
              <a:t>Jaký je přínos nanovláken pro filtraci?</a:t>
            </a:r>
            <a:endParaRPr lang="cs-CZ" sz="2400" b="1" kern="0" dirty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cs-CZ" sz="1600" dirty="0"/>
              <a:t>Jemná  vlákna mají obrovský povrch (10 – 40 m</a:t>
            </a:r>
            <a:r>
              <a:rPr lang="cs-CZ" sz="1600" baseline="30000" dirty="0"/>
              <a:t>2</a:t>
            </a:r>
            <a:r>
              <a:rPr lang="cs-CZ" sz="1600" dirty="0"/>
              <a:t>/g), na který se mohou částice </a:t>
            </a:r>
            <a:r>
              <a:rPr lang="cs-CZ" sz="1600" dirty="0" smtClean="0"/>
              <a:t>zachytit. </a:t>
            </a:r>
            <a:endParaRPr lang="cs-CZ" sz="1600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cs-CZ" sz="1600" dirty="0" smtClean="0"/>
              <a:t>Dobrá propustnost díky malému zaplnění (0,2 – 0,5) a jevu „skluz po vlákně“, kdy rychlost proudění na povrchu nanovláken je nenulová.</a:t>
            </a:r>
            <a:endParaRPr lang="cs-CZ" sz="1600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cs-CZ" sz="1600" dirty="0"/>
              <a:t>Na povrchu nanovláken mohou být rovnoměrně umístěny </a:t>
            </a:r>
            <a:r>
              <a:rPr lang="cs-CZ" sz="1600" dirty="0" smtClean="0"/>
              <a:t>katalyzátory, nebo jiné aktivní látky </a:t>
            </a:r>
            <a:r>
              <a:rPr lang="cs-CZ" sz="1600" dirty="0"/>
              <a:t>(viz. obr. vlevo)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cs-CZ" sz="1600" dirty="0"/>
              <a:t>Malé </a:t>
            </a:r>
            <a:r>
              <a:rPr lang="cs-CZ" sz="1600" dirty="0" err="1"/>
              <a:t>mezivlákenné</a:t>
            </a:r>
            <a:r>
              <a:rPr lang="cs-CZ" sz="1600" dirty="0"/>
              <a:t> prostory (póry)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cs-CZ" sz="1600" dirty="0"/>
              <a:t>Je možné vytvářet specifické struktury </a:t>
            </a:r>
            <a:r>
              <a:rPr lang="cs-CZ" sz="1600" dirty="0" smtClean="0"/>
              <a:t>(kompozitní příze, membrány…)</a:t>
            </a:r>
            <a:endParaRPr lang="cs-CZ" sz="1600" dirty="0"/>
          </a:p>
        </p:txBody>
      </p:sp>
      <p:pic>
        <p:nvPicPr>
          <p:cNvPr id="10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87387"/>
            <a:ext cx="3031058" cy="53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420" y="73773"/>
            <a:ext cx="634876" cy="474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84"/>
            <a:ext cx="3203847" cy="625141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395536" y="6215063"/>
            <a:ext cx="3852862" cy="321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 err="1" smtClean="0"/>
              <a:t>Nanovlákenná</a:t>
            </a:r>
            <a:r>
              <a:rPr lang="cs-CZ" sz="1600" i="1" dirty="0" smtClean="0"/>
              <a:t> vrstva s katalyzátory</a:t>
            </a:r>
            <a:endParaRPr lang="cs-CZ" sz="1600" i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5076056" y="6132030"/>
            <a:ext cx="3852862" cy="321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 smtClean="0"/>
              <a:t>Průřez kompozitní </a:t>
            </a:r>
            <a:r>
              <a:rPr lang="cs-CZ" sz="1600" i="1" dirty="0" err="1" smtClean="0"/>
              <a:t>nanovlákennou</a:t>
            </a:r>
            <a:r>
              <a:rPr lang="cs-CZ" sz="1600" i="1" dirty="0" smtClean="0"/>
              <a:t> přízí</a:t>
            </a:r>
            <a:endParaRPr lang="cs-CZ" sz="1600" i="1" dirty="0"/>
          </a:p>
        </p:txBody>
      </p:sp>
      <p:pic>
        <p:nvPicPr>
          <p:cNvPr id="13" name="Obrázek 12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0580" y="3068960"/>
            <a:ext cx="3555356" cy="30630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4" name="Skupina 13"/>
          <p:cNvGrpSpPr/>
          <p:nvPr/>
        </p:nvGrpSpPr>
        <p:grpSpPr>
          <a:xfrm>
            <a:off x="4435946" y="3068960"/>
            <a:ext cx="4084518" cy="3063070"/>
            <a:chOff x="0" y="0"/>
            <a:chExt cx="3241040" cy="2374900"/>
          </a:xfrm>
        </p:grpSpPr>
        <p:pic>
          <p:nvPicPr>
            <p:cNvPr id="15" name="Obrázek 14"/>
            <p:cNvPicPr>
              <a:picLocks noChangeAspect="1"/>
            </p:cNvPicPr>
            <p:nvPr/>
          </p:nvPicPr>
          <p:blipFill rotWithShape="1"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546"/>
            <a:stretch/>
          </p:blipFill>
          <p:spPr bwMode="auto">
            <a:xfrm>
              <a:off x="0" y="0"/>
              <a:ext cx="3241040" cy="23749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6" name="AutoShape 1060"/>
            <p:cNvSpPr>
              <a:spLocks noChangeAspect="1"/>
            </p:cNvSpPr>
            <p:nvPr/>
          </p:nvSpPr>
          <p:spPr bwMode="auto">
            <a:xfrm>
              <a:off x="1822095" y="1187450"/>
              <a:ext cx="1365631" cy="182506"/>
            </a:xfrm>
            <a:prstGeom prst="callout2">
              <a:avLst>
                <a:gd name="adj1" fmla="val 36550"/>
                <a:gd name="adj2" fmla="val 15454"/>
                <a:gd name="adj3" fmla="val 37341"/>
                <a:gd name="adj4" fmla="val -8058"/>
                <a:gd name="adj5" fmla="val 69266"/>
                <a:gd name="adj6" fmla="val -60299"/>
              </a:avLst>
            </a:prstGeom>
            <a:noFill/>
            <a:ln w="9525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indent="431800" fontAlgn="base" hangingPunct="0">
                <a:spcAft>
                  <a:spcPts val="0"/>
                </a:spcAft>
              </a:pPr>
              <a:r>
                <a:rPr lang="cs-CZ" sz="1600" dirty="0">
                  <a:effectLst/>
                  <a:latin typeface="Calibri"/>
                  <a:ea typeface="Times New Roman"/>
                  <a:cs typeface="Arial"/>
                </a:rPr>
                <a:t>Nosná příze</a:t>
              </a:r>
              <a:endParaRPr lang="cs-CZ" sz="16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7" name="AutoShape 1060"/>
            <p:cNvSpPr>
              <a:spLocks noChangeAspect="1"/>
            </p:cNvSpPr>
            <p:nvPr/>
          </p:nvSpPr>
          <p:spPr bwMode="auto">
            <a:xfrm>
              <a:off x="1370026" y="20472"/>
              <a:ext cx="1704069" cy="275893"/>
            </a:xfrm>
            <a:prstGeom prst="callout2">
              <a:avLst>
                <a:gd name="adj1" fmla="val 43337"/>
                <a:gd name="adj2" fmla="val 14739"/>
                <a:gd name="adj3" fmla="val 42758"/>
                <a:gd name="adj4" fmla="val -2447"/>
                <a:gd name="adj5" fmla="val 272915"/>
                <a:gd name="adj6" fmla="val -27847"/>
              </a:avLst>
            </a:prstGeom>
            <a:noFill/>
            <a:ln w="9525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indent="431800" fontAlgn="base" hangingPunct="0">
                <a:spcAft>
                  <a:spcPts val="0"/>
                </a:spcAft>
              </a:pPr>
              <a:r>
                <a:rPr lang="cs-CZ" sz="1600" dirty="0" err="1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Arial"/>
                </a:rPr>
                <a:t>Nanovlákenný</a:t>
              </a:r>
              <a:r>
                <a:rPr lang="cs-CZ" sz="1600" dirty="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Arial"/>
                </a:rPr>
                <a:t> obal</a:t>
              </a:r>
              <a:endParaRPr lang="cs-CZ" sz="1600" dirty="0">
                <a:effectLst/>
                <a:latin typeface="Times New Roman"/>
                <a:ea typeface="Times New Roman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79511" y="1268761"/>
            <a:ext cx="5112569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marL="344487" lvl="0" indent="-342900">
              <a:spcBef>
                <a:spcPts val="600"/>
              </a:spcBef>
              <a:buFont typeface="+mj-lt"/>
              <a:buAutoNum type="arabicPeriod"/>
            </a:pPr>
            <a:r>
              <a:rPr lang="cs-CZ" sz="1600" b="1" dirty="0" smtClean="0"/>
              <a:t>Separace </a:t>
            </a:r>
            <a:r>
              <a:rPr lang="cs-CZ" sz="1600" b="1" dirty="0"/>
              <a:t>částic </a:t>
            </a:r>
            <a:r>
              <a:rPr lang="cs-CZ" sz="1600" b="1" dirty="0" smtClean="0"/>
              <a:t>o </a:t>
            </a:r>
            <a:r>
              <a:rPr lang="cs-CZ" sz="1600" b="1" dirty="0"/>
              <a:t>velikosti 0,1 – 10 </a:t>
            </a:r>
            <a:r>
              <a:rPr lang="cs-CZ" sz="1600" b="1" dirty="0" smtClean="0"/>
              <a:t>µm </a:t>
            </a:r>
            <a:r>
              <a:rPr lang="cs-CZ" sz="1600" dirty="0" smtClean="0"/>
              <a:t>(včetně mikroorganismů), </a:t>
            </a:r>
            <a:r>
              <a:rPr lang="cs-CZ" sz="1600" dirty="0"/>
              <a:t>což odpovídá Mikrofiltraci (MF) dle obvyklé definice membránových procesů. </a:t>
            </a:r>
          </a:p>
          <a:p>
            <a:pPr marL="344487" lvl="0" indent="-342900">
              <a:spcBef>
                <a:spcPts val="600"/>
              </a:spcBef>
              <a:buFont typeface="+mj-lt"/>
              <a:buAutoNum type="arabicPeriod"/>
            </a:pPr>
            <a:r>
              <a:rPr lang="cs-CZ" sz="1600" b="1" dirty="0"/>
              <a:t>Průběžná regenerace membrán.</a:t>
            </a:r>
            <a:r>
              <a:rPr lang="cs-CZ" sz="1600" dirty="0"/>
              <a:t> </a:t>
            </a:r>
            <a:r>
              <a:rPr lang="cs-CZ" sz="1600" dirty="0" smtClean="0"/>
              <a:t>Realizováno protiproudem</a:t>
            </a:r>
            <a:r>
              <a:rPr lang="cs-CZ" sz="1600" dirty="0"/>
              <a:t>, nebo pohybem bublinek plynu kombinovaným se zpětným proplachem</a:t>
            </a:r>
            <a:r>
              <a:rPr lang="cs-CZ" sz="1600" dirty="0" smtClean="0"/>
              <a:t>.</a:t>
            </a:r>
          </a:p>
          <a:p>
            <a:pPr marL="344487" lvl="0" indent="-342900">
              <a:spcBef>
                <a:spcPts val="600"/>
              </a:spcBef>
              <a:buFont typeface="+mj-lt"/>
              <a:buAutoNum type="arabicPeriod"/>
            </a:pPr>
            <a:r>
              <a:rPr lang="cs-CZ" sz="1600" b="1" dirty="0" smtClean="0"/>
              <a:t>Mechanická a chemická odolnost</a:t>
            </a:r>
            <a:r>
              <a:rPr lang="cs-CZ" sz="1600" dirty="0" smtClean="0"/>
              <a:t> pro aplikace v prostředí silně kontaminovaných vod včetně aktivovaného kalu v rámci čistíren odpadních vod.</a:t>
            </a:r>
          </a:p>
          <a:p>
            <a:pPr marL="344487" lvl="0" indent="-342900">
              <a:spcBef>
                <a:spcPts val="600"/>
              </a:spcBef>
              <a:buFont typeface="+mj-lt"/>
              <a:buAutoNum type="arabicPeriod"/>
            </a:pPr>
            <a:r>
              <a:rPr lang="cs-CZ" sz="1600" b="1" dirty="0" smtClean="0"/>
              <a:t>Rozměry</a:t>
            </a:r>
            <a:r>
              <a:rPr lang="cs-CZ" sz="1600" dirty="0" smtClean="0"/>
              <a:t> </a:t>
            </a:r>
            <a:r>
              <a:rPr lang="cs-CZ" sz="1600" dirty="0"/>
              <a:t>odpovídající reálně používaným </a:t>
            </a:r>
            <a:r>
              <a:rPr lang="cs-CZ" sz="1600" dirty="0" smtClean="0"/>
              <a:t>membránám. Například 0,5 </a:t>
            </a:r>
            <a:r>
              <a:rPr lang="cs-CZ" sz="1600" dirty="0"/>
              <a:t>x 1 m</a:t>
            </a:r>
            <a:r>
              <a:rPr lang="cs-CZ" sz="1600" dirty="0" smtClean="0"/>
              <a:t>. </a:t>
            </a:r>
            <a:endParaRPr lang="cs-CZ" sz="1600" dirty="0"/>
          </a:p>
          <a:p>
            <a:pPr marL="344487" lvl="0" indent="-342900">
              <a:spcBef>
                <a:spcPts val="600"/>
              </a:spcBef>
              <a:buFont typeface="+mj-lt"/>
              <a:buAutoNum type="arabicPeriod"/>
            </a:pPr>
            <a:r>
              <a:rPr lang="cs-CZ" sz="1600" b="1" dirty="0"/>
              <a:t>Životnost </a:t>
            </a:r>
            <a:r>
              <a:rPr lang="cs-CZ" sz="1600" dirty="0"/>
              <a:t>v řádu několika let. Součástí vývoje jsou i antimikrobiální úpravy pro omezení prorůstání bakterií membránou.</a:t>
            </a:r>
            <a:r>
              <a:rPr lang="cs-CZ" sz="1600" b="1" dirty="0"/>
              <a:t> </a:t>
            </a:r>
            <a:endParaRPr lang="cs-CZ" sz="1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032" y="1055021"/>
            <a:ext cx="3794472" cy="395815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350036" y="4917664"/>
            <a:ext cx="3038388" cy="1895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Legenda:</a:t>
            </a:r>
          </a:p>
          <a:p>
            <a:pPr marL="342900" indent="-342900">
              <a:buAutoNum type="arabicPeriod"/>
            </a:pPr>
            <a:r>
              <a:rPr lang="cs-CZ" sz="1400" i="1" dirty="0" smtClean="0"/>
              <a:t>Nátok znečištěné vody</a:t>
            </a:r>
          </a:p>
          <a:p>
            <a:pPr marL="342900" indent="-342900">
              <a:buAutoNum type="arabicPeriod"/>
            </a:pPr>
            <a:r>
              <a:rPr lang="cs-CZ" sz="1400" i="1" dirty="0" smtClean="0"/>
              <a:t>Odtok zahuštěného kalu</a:t>
            </a:r>
          </a:p>
          <a:p>
            <a:pPr marL="342900" indent="-342900">
              <a:buAutoNum type="arabicPeriod"/>
            </a:pPr>
            <a:r>
              <a:rPr lang="cs-CZ" sz="1400" i="1" dirty="0" smtClean="0"/>
              <a:t>Odtok upravené vody</a:t>
            </a:r>
          </a:p>
          <a:p>
            <a:pPr marL="342900" indent="-342900">
              <a:buAutoNum type="arabicPeriod"/>
            </a:pPr>
            <a:r>
              <a:rPr lang="cs-CZ" sz="1400" i="1" dirty="0" smtClean="0"/>
              <a:t>Pohyb vzduchové bubliny</a:t>
            </a:r>
          </a:p>
          <a:p>
            <a:pPr marL="342900" indent="-342900">
              <a:buAutoNum type="arabicPeriod"/>
            </a:pPr>
            <a:r>
              <a:rPr lang="cs-CZ" sz="1400" i="1" dirty="0" err="1" smtClean="0"/>
              <a:t>Nanovlákenná</a:t>
            </a:r>
            <a:r>
              <a:rPr lang="cs-CZ" sz="1400" i="1" dirty="0" smtClean="0"/>
              <a:t> membrána</a:t>
            </a:r>
          </a:p>
          <a:p>
            <a:pPr marL="342900" indent="-342900">
              <a:buAutoNum type="arabicPeriod"/>
            </a:pPr>
            <a:r>
              <a:rPr lang="cs-CZ" sz="1400" i="1" dirty="0" smtClean="0"/>
              <a:t>Pokladová textilie</a:t>
            </a:r>
          </a:p>
          <a:p>
            <a:pPr marL="342900" indent="-342900">
              <a:buAutoNum type="arabicPeriod"/>
            </a:pPr>
            <a:r>
              <a:rPr lang="cs-CZ" sz="1400" i="1" dirty="0" smtClean="0"/>
              <a:t>Zachytávané částice</a:t>
            </a:r>
          </a:p>
          <a:p>
            <a:pPr marL="342900" indent="-342900">
              <a:buAutoNum type="arabicPeriod"/>
            </a:pPr>
            <a:r>
              <a:rPr lang="cs-CZ" sz="1400" i="1" dirty="0" smtClean="0"/>
              <a:t>Zdroj vzduchových bublin</a:t>
            </a:r>
            <a:endParaRPr lang="cs-CZ" sz="1400" i="1" dirty="0"/>
          </a:p>
        </p:txBody>
      </p:sp>
      <p:pic>
        <p:nvPicPr>
          <p:cNvPr id="7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87387"/>
            <a:ext cx="3031058" cy="53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420" y="73773"/>
            <a:ext cx="634876" cy="474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84"/>
            <a:ext cx="3203847" cy="62514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79512" y="661159"/>
            <a:ext cx="8496944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>
              <a:defRPr/>
            </a:pPr>
            <a:r>
              <a:rPr lang="cs-CZ" sz="2400" b="1" kern="0" dirty="0">
                <a:solidFill>
                  <a:srgbClr val="C00000"/>
                </a:solidFill>
              </a:rPr>
              <a:t>Požadované parametry výsledné membrány: </a:t>
            </a:r>
          </a:p>
        </p:txBody>
      </p:sp>
    </p:spTree>
    <p:extLst>
      <p:ext uri="{BB962C8B-B14F-4D97-AF65-F5344CB8AC3E}">
        <p14:creationId xmlns:p14="http://schemas.microsoft.com/office/powerpoint/2010/main" val="14659833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79512" y="733425"/>
            <a:ext cx="8712968" cy="391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>
              <a:defRPr/>
            </a:pPr>
            <a:r>
              <a:rPr lang="cs-CZ" sz="2400" b="1" kern="0" dirty="0">
                <a:solidFill>
                  <a:srgbClr val="C00000"/>
                </a:solidFill>
              </a:rPr>
              <a:t>Vývoj metodik testování filtračních vlastností. </a:t>
            </a:r>
          </a:p>
          <a:p>
            <a:pPr eaLnBrk="1">
              <a:defRPr/>
            </a:pPr>
            <a:endParaRPr lang="cs-CZ" sz="1600" b="1" dirty="0" smtClean="0"/>
          </a:p>
          <a:p>
            <a:pPr marL="1587" indent="0" eaLnBrk="1">
              <a:defRPr/>
            </a:pPr>
            <a:r>
              <a:rPr lang="cs-CZ" b="1" dirty="0" smtClean="0">
                <a:solidFill>
                  <a:srgbClr val="FF0000"/>
                </a:solidFill>
              </a:rPr>
              <a:t>1. Měření </a:t>
            </a:r>
            <a:r>
              <a:rPr lang="cs-CZ" b="1" dirty="0">
                <a:solidFill>
                  <a:srgbClr val="FF0000"/>
                </a:solidFill>
              </a:rPr>
              <a:t>velikostí pórů.</a:t>
            </a:r>
            <a:r>
              <a:rPr lang="cs-CZ" dirty="0">
                <a:solidFill>
                  <a:srgbClr val="FF0000"/>
                </a:solidFill>
              </a:rPr>
              <a:t> </a:t>
            </a:r>
            <a:endParaRPr lang="cs-CZ" dirty="0" smtClean="0">
              <a:solidFill>
                <a:srgbClr val="FF0000"/>
              </a:solidFill>
            </a:endParaRPr>
          </a:p>
          <a:p>
            <a:pPr marL="1587" indent="0" eaLnBrk="1">
              <a:defRPr/>
            </a:pPr>
            <a:r>
              <a:rPr lang="cs-CZ" sz="1600" dirty="0" smtClean="0"/>
              <a:t>Pro </a:t>
            </a:r>
            <a:r>
              <a:rPr lang="cs-CZ" sz="1600" dirty="0"/>
              <a:t>tento druh měření lze využít měření průtočných pórů bublinkovou metodou na přístroji MACROPULOS 55 vyvinutém v rámci TUL. V rámci metody lze i měřit koeficient prodyšnosti, což je parametr vhodný pro odhad průtočnosti </a:t>
            </a:r>
            <a:r>
              <a:rPr lang="cs-CZ" sz="1600" dirty="0" smtClean="0"/>
              <a:t>membrán.</a:t>
            </a:r>
            <a:endParaRPr lang="cs-CZ" sz="1600" dirty="0"/>
          </a:p>
          <a:p>
            <a:pPr indent="19050" eaLnBrk="1">
              <a:defRPr/>
            </a:pPr>
            <a:endParaRPr lang="cs-CZ" sz="16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638"/>
              </a:spcBef>
              <a:buClrTx/>
              <a:buSzTx/>
              <a:buFontTx/>
              <a:buNone/>
              <a:defRPr/>
            </a:pPr>
            <a:endParaRPr lang="cs-CZ" sz="1600" dirty="0" smtClean="0">
              <a:solidFill>
                <a:srgbClr val="000000"/>
              </a:solidFill>
              <a:latin typeface="Myriad Pro" pitchFamily="32" charset="0"/>
            </a:endParaRPr>
          </a:p>
        </p:txBody>
      </p:sp>
      <p:pic>
        <p:nvPicPr>
          <p:cNvPr id="14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87387"/>
            <a:ext cx="3031058" cy="53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420" y="73773"/>
            <a:ext cx="634876" cy="474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84"/>
            <a:ext cx="3203847" cy="625141"/>
          </a:xfrm>
          <a:prstGeom prst="rect">
            <a:avLst/>
          </a:prstGeom>
        </p:spPr>
      </p:pic>
      <p:pic>
        <p:nvPicPr>
          <p:cNvPr id="9" name="Obrázek 8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2" t="2513" r="6185" b="2009"/>
          <a:stretch/>
        </p:blipFill>
        <p:spPr bwMode="auto">
          <a:xfrm>
            <a:off x="226300" y="2462453"/>
            <a:ext cx="3960440" cy="34643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2" name="Group 1"/>
          <p:cNvGrpSpPr>
            <a:grpSpLocks/>
          </p:cNvGrpSpPr>
          <p:nvPr/>
        </p:nvGrpSpPr>
        <p:grpSpPr bwMode="auto">
          <a:xfrm>
            <a:off x="4535996" y="2429981"/>
            <a:ext cx="3823879" cy="1612897"/>
            <a:chOff x="0" y="0"/>
            <a:chExt cx="4997" cy="3182"/>
          </a:xfrm>
        </p:grpSpPr>
        <p:sp>
          <p:nvSpPr>
            <p:cNvPr id="13" name="Textové pole 2"/>
            <p:cNvSpPr txBox="1">
              <a:spLocks noChangeArrowheads="1"/>
            </p:cNvSpPr>
            <p:nvPr/>
          </p:nvSpPr>
          <p:spPr bwMode="auto">
            <a:xfrm>
              <a:off x="322" y="2616"/>
              <a:ext cx="3621" cy="5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cs-CZ" sz="1400" b="0" i="1" u="none" strike="noStrike" baseline="0" dirty="0" smtClean="0">
                  <a:solidFill>
                    <a:srgbClr val="000000"/>
                  </a:solidFill>
                  <a:latin typeface="Calibri"/>
                </a:rPr>
                <a:t>Definice </a:t>
              </a:r>
              <a:r>
                <a:rPr lang="cs-CZ" sz="1400" b="0" i="1" u="none" strike="noStrike" baseline="0" dirty="0">
                  <a:solidFill>
                    <a:srgbClr val="000000"/>
                  </a:solidFill>
                  <a:latin typeface="Calibri"/>
                </a:rPr>
                <a:t>průtočného póru</a:t>
              </a:r>
            </a:p>
          </p:txBody>
        </p:sp>
        <p:grpSp>
          <p:nvGrpSpPr>
            <p:cNvPr id="17" name="Group 2"/>
            <p:cNvGrpSpPr>
              <a:grpSpLocks/>
            </p:cNvGrpSpPr>
            <p:nvPr/>
          </p:nvGrpSpPr>
          <p:grpSpPr bwMode="auto">
            <a:xfrm>
              <a:off x="0" y="0"/>
              <a:ext cx="4997" cy="2616"/>
              <a:chOff x="0" y="0"/>
              <a:chExt cx="4997" cy="2616"/>
            </a:xfrm>
          </p:grpSpPr>
          <p:pic>
            <p:nvPicPr>
              <p:cNvPr id="18" name="Obrázek 17" descr="pory v textilii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7" y="792"/>
                <a:ext cx="4550" cy="18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AutoShape 5"/>
              <p:cNvSpPr>
                <a:spLocks/>
              </p:cNvSpPr>
              <p:nvPr/>
            </p:nvSpPr>
            <p:spPr bwMode="auto">
              <a:xfrm>
                <a:off x="0" y="0"/>
                <a:ext cx="1093" cy="574"/>
              </a:xfrm>
              <a:prstGeom prst="callout2">
                <a:avLst>
                  <a:gd name="adj1" fmla="val 31361"/>
                  <a:gd name="adj2" fmla="val 112208"/>
                  <a:gd name="adj3" fmla="val 31361"/>
                  <a:gd name="adj4" fmla="val 130009"/>
                  <a:gd name="adj5" fmla="val 209538"/>
                  <a:gd name="adj6" fmla="val 140155"/>
                </a:avLst>
              </a:prstGeom>
              <a:solidFill>
                <a:srgbClr val="FFFFFF"/>
              </a:solidFill>
              <a:ln w="19050">
                <a:solidFill>
                  <a:srgbClr val="FFC000"/>
                </a:solidFill>
                <a:miter lim="800000"/>
                <a:headEnd/>
                <a:tailEnd/>
              </a:ln>
            </p:spPr>
            <p:txBody>
              <a:bodyPr wrap="square" lIns="0" tIns="0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cs-CZ" sz="1400" b="0" i="0" u="none" strike="noStrike" baseline="0">
                    <a:solidFill>
                      <a:srgbClr val="000000"/>
                    </a:solidFill>
                    <a:latin typeface="Calibri"/>
                  </a:rPr>
                  <a:t>Průtočný pór</a:t>
                </a:r>
              </a:p>
            </p:txBody>
          </p:sp>
          <p:sp>
            <p:nvSpPr>
              <p:cNvPr id="20" name="AutoShape 4"/>
              <p:cNvSpPr>
                <a:spLocks/>
              </p:cNvSpPr>
              <p:nvPr/>
            </p:nvSpPr>
            <p:spPr bwMode="auto">
              <a:xfrm>
                <a:off x="1669" y="11"/>
                <a:ext cx="947" cy="574"/>
              </a:xfrm>
              <a:prstGeom prst="callout2">
                <a:avLst>
                  <a:gd name="adj1" fmla="val 31361"/>
                  <a:gd name="adj2" fmla="val 112671"/>
                  <a:gd name="adj3" fmla="val 31361"/>
                  <a:gd name="adj4" fmla="val 131153"/>
                  <a:gd name="adj5" fmla="val 175782"/>
                  <a:gd name="adj6" fmla="val 149949"/>
                </a:avLst>
              </a:prstGeom>
              <a:solidFill>
                <a:srgbClr val="FFFFFF"/>
              </a:solidFill>
              <a:ln w="19050">
                <a:solidFill>
                  <a:srgbClr val="FFC000"/>
                </a:solidFill>
                <a:miter lim="800000"/>
                <a:headEnd/>
                <a:tailEnd/>
              </a:ln>
            </p:spPr>
            <p:txBody>
              <a:bodyPr wrap="square" lIns="0" tIns="0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cs-CZ" sz="1400" b="0" i="0" u="none" strike="noStrike" baseline="0">
                    <a:solidFill>
                      <a:srgbClr val="000000"/>
                    </a:solidFill>
                    <a:latin typeface="Calibri"/>
                  </a:rPr>
                  <a:t>Slepý pór</a:t>
                </a:r>
              </a:p>
            </p:txBody>
          </p:sp>
          <p:sp>
            <p:nvSpPr>
              <p:cNvPr id="21" name="AutoShape 3"/>
              <p:cNvSpPr>
                <a:spLocks/>
              </p:cNvSpPr>
              <p:nvPr/>
            </p:nvSpPr>
            <p:spPr bwMode="auto">
              <a:xfrm>
                <a:off x="3096" y="2"/>
                <a:ext cx="1169" cy="574"/>
              </a:xfrm>
              <a:prstGeom prst="callout2">
                <a:avLst>
                  <a:gd name="adj1" fmla="val 50114"/>
                  <a:gd name="adj2" fmla="val 96445"/>
                  <a:gd name="adj3" fmla="val 46365"/>
                  <a:gd name="adj4" fmla="val 115712"/>
                  <a:gd name="adj5" fmla="val 269370"/>
                  <a:gd name="adj6" fmla="val 103249"/>
                </a:avLst>
              </a:prstGeom>
              <a:solidFill>
                <a:srgbClr val="FFFFFF"/>
              </a:solidFill>
              <a:ln w="19050">
                <a:solidFill>
                  <a:srgbClr val="FFC000"/>
                </a:solidFill>
                <a:miter lim="800000"/>
                <a:headEnd/>
                <a:tailEnd/>
              </a:ln>
            </p:spPr>
            <p:txBody>
              <a:bodyPr wrap="square" lIns="0" tIns="0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cs-CZ" sz="1400" b="0" i="0" u="none" strike="noStrike" baseline="0">
                    <a:solidFill>
                      <a:srgbClr val="000000"/>
                    </a:solidFill>
                    <a:latin typeface="Calibri"/>
                  </a:rPr>
                  <a:t>Uzavřený pór</a:t>
                </a:r>
              </a:p>
            </p:txBody>
          </p:sp>
        </p:grpSp>
      </p:grpSp>
      <p:grpSp>
        <p:nvGrpSpPr>
          <p:cNvPr id="23" name="Group 10"/>
          <p:cNvGrpSpPr>
            <a:grpSpLocks/>
          </p:cNvGrpSpPr>
          <p:nvPr/>
        </p:nvGrpSpPr>
        <p:grpSpPr bwMode="auto">
          <a:xfrm>
            <a:off x="4392690" y="4510742"/>
            <a:ext cx="4675208" cy="2086610"/>
            <a:chOff x="254" y="0"/>
            <a:chExt cx="7633" cy="4311"/>
          </a:xfrm>
        </p:grpSpPr>
        <p:sp>
          <p:nvSpPr>
            <p:cNvPr id="25" name="AutoShape 23"/>
            <p:cNvSpPr>
              <a:spLocks noChangeArrowheads="1"/>
            </p:cNvSpPr>
            <p:nvPr/>
          </p:nvSpPr>
          <p:spPr bwMode="auto">
            <a:xfrm>
              <a:off x="254" y="1872"/>
              <a:ext cx="5616" cy="1144"/>
            </a:xfrm>
            <a:prstGeom prst="parallelogram">
              <a:avLst>
                <a:gd name="adj" fmla="val 100432"/>
              </a:avLst>
            </a:prstGeom>
            <a:solidFill>
              <a:srgbClr val="3366FF"/>
            </a:solidFill>
            <a:ln w="12700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 sz="1400"/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1595" y="1416"/>
              <a:ext cx="3024" cy="1488"/>
            </a:xfrm>
            <a:custGeom>
              <a:avLst/>
              <a:gdLst>
                <a:gd name="T0" fmla="*/ 96 w 3024"/>
                <a:gd name="T1" fmla="*/ 1032 h 1488"/>
                <a:gd name="T2" fmla="*/ 816 w 3024"/>
                <a:gd name="T3" fmla="*/ 312 h 1488"/>
                <a:gd name="T4" fmla="*/ 1392 w 3024"/>
                <a:gd name="T5" fmla="*/ 24 h 1488"/>
                <a:gd name="T6" fmla="*/ 2112 w 3024"/>
                <a:gd name="T7" fmla="*/ 168 h 1488"/>
                <a:gd name="T8" fmla="*/ 2976 w 3024"/>
                <a:gd name="T9" fmla="*/ 888 h 1488"/>
                <a:gd name="T10" fmla="*/ 2400 w 3024"/>
                <a:gd name="T11" fmla="*/ 1320 h 1488"/>
                <a:gd name="T12" fmla="*/ 1536 w 3024"/>
                <a:gd name="T13" fmla="*/ 1464 h 1488"/>
                <a:gd name="T14" fmla="*/ 960 w 3024"/>
                <a:gd name="T15" fmla="*/ 1464 h 1488"/>
                <a:gd name="T16" fmla="*/ 240 w 3024"/>
                <a:gd name="T17" fmla="*/ 1320 h 1488"/>
                <a:gd name="T18" fmla="*/ 96 w 3024"/>
                <a:gd name="T19" fmla="*/ 1032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24" h="1488">
                  <a:moveTo>
                    <a:pt x="96" y="1032"/>
                  </a:moveTo>
                  <a:cubicBezTo>
                    <a:pt x="192" y="864"/>
                    <a:pt x="600" y="480"/>
                    <a:pt x="816" y="312"/>
                  </a:cubicBezTo>
                  <a:cubicBezTo>
                    <a:pt x="1032" y="144"/>
                    <a:pt x="1176" y="48"/>
                    <a:pt x="1392" y="24"/>
                  </a:cubicBezTo>
                  <a:cubicBezTo>
                    <a:pt x="1608" y="0"/>
                    <a:pt x="1848" y="24"/>
                    <a:pt x="2112" y="168"/>
                  </a:cubicBezTo>
                  <a:cubicBezTo>
                    <a:pt x="2376" y="312"/>
                    <a:pt x="2928" y="696"/>
                    <a:pt x="2976" y="888"/>
                  </a:cubicBezTo>
                  <a:cubicBezTo>
                    <a:pt x="3024" y="1080"/>
                    <a:pt x="2640" y="1224"/>
                    <a:pt x="2400" y="1320"/>
                  </a:cubicBezTo>
                  <a:cubicBezTo>
                    <a:pt x="2160" y="1416"/>
                    <a:pt x="1776" y="1440"/>
                    <a:pt x="1536" y="1464"/>
                  </a:cubicBezTo>
                  <a:cubicBezTo>
                    <a:pt x="1296" y="1488"/>
                    <a:pt x="1176" y="1488"/>
                    <a:pt x="960" y="1464"/>
                  </a:cubicBezTo>
                  <a:cubicBezTo>
                    <a:pt x="744" y="1440"/>
                    <a:pt x="384" y="1392"/>
                    <a:pt x="240" y="1320"/>
                  </a:cubicBezTo>
                  <a:cubicBezTo>
                    <a:pt x="96" y="1248"/>
                    <a:pt x="0" y="1200"/>
                    <a:pt x="96" y="103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sz="1400"/>
            </a:p>
          </p:txBody>
        </p:sp>
        <p:sp>
          <p:nvSpPr>
            <p:cNvPr id="27" name="Oval 21"/>
            <p:cNvSpPr>
              <a:spLocks noChangeArrowheads="1"/>
            </p:cNvSpPr>
            <p:nvPr/>
          </p:nvSpPr>
          <p:spPr bwMode="auto">
            <a:xfrm rot="-239069">
              <a:off x="1699" y="2159"/>
              <a:ext cx="2880" cy="709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sz="1400"/>
            </a:p>
          </p:txBody>
        </p:sp>
        <p:sp>
          <p:nvSpPr>
            <p:cNvPr id="28" name="AutoShape 20"/>
            <p:cNvSpPr>
              <a:spLocks noChangeArrowheads="1"/>
            </p:cNvSpPr>
            <p:nvPr/>
          </p:nvSpPr>
          <p:spPr bwMode="auto">
            <a:xfrm flipV="1">
              <a:off x="2846" y="3159"/>
              <a:ext cx="576" cy="1152"/>
            </a:xfrm>
            <a:prstGeom prst="downArrow">
              <a:avLst>
                <a:gd name="adj1" fmla="val 50000"/>
                <a:gd name="adj2" fmla="val 50000"/>
              </a:avLst>
            </a:prstGeom>
            <a:gradFill rotWithShape="0">
              <a:gsLst>
                <a:gs pos="0">
                  <a:srgbClr val="FF0000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 sz="1400"/>
            </a:p>
          </p:txBody>
        </p:sp>
        <p:sp>
          <p:nvSpPr>
            <p:cNvPr id="29" name="Line 19"/>
            <p:cNvSpPr>
              <a:spLocks noChangeShapeType="1"/>
            </p:cNvSpPr>
            <p:nvPr/>
          </p:nvSpPr>
          <p:spPr bwMode="auto">
            <a:xfrm>
              <a:off x="2414" y="2304"/>
              <a:ext cx="1584" cy="4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400"/>
            </a:p>
          </p:txBody>
        </p:sp>
        <p:sp>
          <p:nvSpPr>
            <p:cNvPr id="30" name="Text Box 18"/>
            <p:cNvSpPr txBox="1">
              <a:spLocks noChangeArrowheads="1"/>
            </p:cNvSpPr>
            <p:nvPr/>
          </p:nvSpPr>
          <p:spPr bwMode="auto">
            <a:xfrm>
              <a:off x="3422" y="2152"/>
              <a:ext cx="576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cs-CZ" sz="1400" b="1" i="0" u="none" strike="noStrike" baseline="0">
                  <a:solidFill>
                    <a:srgbClr val="000000"/>
                  </a:solidFill>
                  <a:latin typeface="Calibri"/>
                </a:rPr>
                <a:t>D</a:t>
              </a:r>
            </a:p>
          </p:txBody>
        </p:sp>
        <p:sp>
          <p:nvSpPr>
            <p:cNvPr id="31" name="Text Box 17"/>
            <p:cNvSpPr txBox="1">
              <a:spLocks noChangeArrowheads="1"/>
            </p:cNvSpPr>
            <p:nvPr/>
          </p:nvSpPr>
          <p:spPr bwMode="auto">
            <a:xfrm>
              <a:off x="3422" y="0"/>
              <a:ext cx="172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cs-CZ" sz="1400" b="0" i="0" u="none" strike="noStrike" baseline="0">
                  <a:solidFill>
                    <a:srgbClr val="000000"/>
                  </a:solidFill>
                  <a:latin typeface="Calibri"/>
                </a:rPr>
                <a:t>F</a:t>
              </a:r>
              <a:r>
                <a:rPr lang="cs-CZ" sz="1400" b="0" i="0" u="none" strike="noStrike" baseline="-25000">
                  <a:solidFill>
                    <a:srgbClr val="000000"/>
                  </a:solidFill>
                  <a:latin typeface="Symbol"/>
                </a:rPr>
                <a:t>g</a:t>
              </a:r>
              <a:r>
                <a:rPr lang="cs-CZ" sz="1400" b="0" i="0" u="none" strike="noStrike" baseline="0">
                  <a:solidFill>
                    <a:srgbClr val="000000"/>
                  </a:solidFill>
                  <a:latin typeface="Calibri"/>
                </a:rPr>
                <a:t> = </a:t>
              </a:r>
              <a:r>
                <a:rPr lang="cs-CZ" sz="1400" b="0" i="0" u="none" strike="noStrike" baseline="0">
                  <a:solidFill>
                    <a:srgbClr val="000000"/>
                  </a:solidFill>
                  <a:latin typeface="Symbol"/>
                </a:rPr>
                <a:t>g</a:t>
              </a:r>
              <a:r>
                <a:rPr lang="cs-CZ" sz="1400" b="0" i="0" u="none" strike="noStrike" baseline="0">
                  <a:solidFill>
                    <a:srgbClr val="000000"/>
                  </a:solidFill>
                  <a:latin typeface="Calibri"/>
                </a:rPr>
                <a:t> . </a:t>
              </a:r>
              <a:r>
                <a:rPr lang="cs-CZ" sz="1400" b="0" i="0" u="none" strike="noStrike" baseline="0">
                  <a:solidFill>
                    <a:srgbClr val="000000"/>
                  </a:solidFill>
                  <a:latin typeface="Symbol"/>
                </a:rPr>
                <a:t>p</a:t>
              </a:r>
              <a:r>
                <a:rPr lang="cs-CZ" sz="1400" b="0" i="0" u="none" strike="noStrike" baseline="0">
                  <a:solidFill>
                    <a:srgbClr val="000000"/>
                  </a:solidFill>
                  <a:latin typeface="Calibri"/>
                </a:rPr>
                <a:t> . D</a:t>
              </a:r>
            </a:p>
          </p:txBody>
        </p:sp>
        <p:sp>
          <p:nvSpPr>
            <p:cNvPr id="32" name="Text Box 16"/>
            <p:cNvSpPr txBox="1">
              <a:spLocks noChangeArrowheads="1"/>
            </p:cNvSpPr>
            <p:nvPr/>
          </p:nvSpPr>
          <p:spPr bwMode="auto">
            <a:xfrm>
              <a:off x="3566" y="3447"/>
              <a:ext cx="172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cs-CZ" sz="1400" b="0" i="0" u="none" strike="noStrike" baseline="0">
                  <a:solidFill>
                    <a:srgbClr val="000000"/>
                  </a:solidFill>
                  <a:latin typeface="Calibri"/>
                </a:rPr>
                <a:t>F</a:t>
              </a:r>
              <a:r>
                <a:rPr lang="cs-CZ" sz="1400" b="0" i="0" u="none" strike="noStrike" baseline="-25000">
                  <a:solidFill>
                    <a:srgbClr val="000000"/>
                  </a:solidFill>
                  <a:latin typeface="Calibri"/>
                </a:rPr>
                <a:t>p</a:t>
              </a:r>
              <a:r>
                <a:rPr lang="cs-CZ" sz="1400" b="0" i="0" u="none" strike="noStrike" baseline="0">
                  <a:solidFill>
                    <a:srgbClr val="000000"/>
                  </a:solidFill>
                  <a:latin typeface="Calibri"/>
                </a:rPr>
                <a:t> = p . S</a:t>
              </a:r>
            </a:p>
          </p:txBody>
        </p:sp>
        <p:sp>
          <p:nvSpPr>
            <p:cNvPr id="33" name="AutoShape 15"/>
            <p:cNvSpPr>
              <a:spLocks/>
            </p:cNvSpPr>
            <p:nvPr/>
          </p:nvSpPr>
          <p:spPr bwMode="auto">
            <a:xfrm flipV="1">
              <a:off x="6158" y="2160"/>
              <a:ext cx="1729" cy="431"/>
            </a:xfrm>
            <a:prstGeom prst="callout1">
              <a:avLst>
                <a:gd name="adj1" fmla="val -27843"/>
                <a:gd name="adj2" fmla="val 89588"/>
                <a:gd name="adj3" fmla="val -27843"/>
                <a:gd name="adj4" fmla="val -6287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cs-CZ" sz="1400" b="0" i="0" u="none" strike="noStrike" baseline="0">
                  <a:solidFill>
                    <a:srgbClr val="000000"/>
                  </a:solidFill>
                  <a:latin typeface="Calibri"/>
                </a:rPr>
                <a:t>vzorek textilie</a:t>
              </a:r>
            </a:p>
          </p:txBody>
        </p:sp>
        <p:sp>
          <p:nvSpPr>
            <p:cNvPr id="34" name="AutoShape 14"/>
            <p:cNvSpPr>
              <a:spLocks/>
            </p:cNvSpPr>
            <p:nvPr/>
          </p:nvSpPr>
          <p:spPr bwMode="auto">
            <a:xfrm>
              <a:off x="6446" y="1008"/>
              <a:ext cx="1440" cy="480"/>
            </a:xfrm>
            <a:prstGeom prst="callout1">
              <a:avLst>
                <a:gd name="adj1" fmla="val 125000"/>
                <a:gd name="adj2" fmla="val 87500"/>
                <a:gd name="adj3" fmla="val 125000"/>
                <a:gd name="adj4" fmla="val -69792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cs-CZ" sz="1400" b="0" i="0" u="none" strike="noStrike" baseline="0">
                  <a:solidFill>
                    <a:srgbClr val="000000"/>
                  </a:solidFill>
                  <a:latin typeface="Calibri"/>
                </a:rPr>
                <a:t>kapalina</a:t>
              </a:r>
            </a:p>
          </p:txBody>
        </p:sp>
        <p:sp>
          <p:nvSpPr>
            <p:cNvPr id="35" name="AutoShape 13"/>
            <p:cNvSpPr>
              <a:spLocks noChangeArrowheads="1"/>
            </p:cNvSpPr>
            <p:nvPr/>
          </p:nvSpPr>
          <p:spPr bwMode="auto">
            <a:xfrm>
              <a:off x="254" y="864"/>
              <a:ext cx="5616" cy="2160"/>
            </a:xfrm>
            <a:prstGeom prst="cube">
              <a:avLst>
                <a:gd name="adj" fmla="val 53125"/>
              </a:avLst>
            </a:prstGeom>
            <a:solidFill>
              <a:srgbClr val="CCECFF">
                <a:alpha val="5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 sz="1400"/>
            </a:p>
          </p:txBody>
        </p:sp>
        <p:sp>
          <p:nvSpPr>
            <p:cNvPr id="36" name="AutoShape 12"/>
            <p:cNvSpPr>
              <a:spLocks noChangeArrowheads="1"/>
            </p:cNvSpPr>
            <p:nvPr/>
          </p:nvSpPr>
          <p:spPr bwMode="auto">
            <a:xfrm>
              <a:off x="2846" y="288"/>
              <a:ext cx="576" cy="1152"/>
            </a:xfrm>
            <a:prstGeom prst="downArrow">
              <a:avLst>
                <a:gd name="adj1" fmla="val 50000"/>
                <a:gd name="adj2" fmla="val 50000"/>
              </a:avLst>
            </a:prstGeom>
            <a:gradFill rotWithShape="0">
              <a:gsLst>
                <a:gs pos="0">
                  <a:srgbClr val="FFFF00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 sz="1400"/>
            </a:p>
          </p:txBody>
        </p:sp>
        <p:sp>
          <p:nvSpPr>
            <p:cNvPr id="37" name="AutoShape 11"/>
            <p:cNvSpPr>
              <a:spLocks/>
            </p:cNvSpPr>
            <p:nvPr/>
          </p:nvSpPr>
          <p:spPr bwMode="auto">
            <a:xfrm>
              <a:off x="6302" y="0"/>
              <a:ext cx="1440" cy="960"/>
            </a:xfrm>
            <a:prstGeom prst="callout1">
              <a:avLst>
                <a:gd name="adj1" fmla="val 18750"/>
                <a:gd name="adj2" fmla="val -8333"/>
                <a:gd name="adj3" fmla="val 183125"/>
                <a:gd name="adj4" fmla="val -19145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cs-CZ" sz="1400" b="0" i="0" u="none" strike="noStrike" baseline="0">
                  <a:solidFill>
                    <a:srgbClr val="000000"/>
                  </a:solidFill>
                  <a:latin typeface="Calibri"/>
                </a:rPr>
                <a:t>bublinka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76876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79512" y="733425"/>
            <a:ext cx="8712968" cy="391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>
              <a:defRPr/>
            </a:pPr>
            <a:r>
              <a:rPr lang="cs-CZ" b="1" dirty="0" smtClean="0">
                <a:solidFill>
                  <a:srgbClr val="FF0000"/>
                </a:solidFill>
              </a:rPr>
              <a:t>2. Měření mechanických vlastností</a:t>
            </a:r>
          </a:p>
          <a:p>
            <a:pPr eaLnBrk="1">
              <a:defRPr/>
            </a:pPr>
            <a:endParaRPr lang="cs-CZ" sz="1600" b="1" dirty="0" smtClean="0">
              <a:solidFill>
                <a:srgbClr val="FF0000"/>
              </a:solidFill>
            </a:endParaRPr>
          </a:p>
          <a:p>
            <a:pPr eaLnBrk="1">
              <a:defRPr/>
            </a:pPr>
            <a:endParaRPr lang="cs-CZ" sz="1600" b="1" dirty="0" smtClean="0">
              <a:solidFill>
                <a:srgbClr val="FF0000"/>
              </a:solidFill>
            </a:endParaRPr>
          </a:p>
          <a:p>
            <a:pPr indent="19050" eaLnBrk="1">
              <a:defRPr/>
            </a:pPr>
            <a:endParaRPr lang="cs-CZ" sz="16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638"/>
              </a:spcBef>
              <a:buClrTx/>
              <a:buSzTx/>
              <a:buFontTx/>
              <a:buNone/>
              <a:defRPr/>
            </a:pPr>
            <a:endParaRPr lang="cs-CZ" sz="1600" dirty="0" smtClean="0">
              <a:solidFill>
                <a:srgbClr val="000000"/>
              </a:solidFill>
              <a:latin typeface="Myriad Pro" pitchFamily="32" charset="0"/>
            </a:endParaRPr>
          </a:p>
        </p:txBody>
      </p:sp>
      <p:pic>
        <p:nvPicPr>
          <p:cNvPr id="14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87387"/>
            <a:ext cx="3031058" cy="53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420" y="73773"/>
            <a:ext cx="634876" cy="474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84"/>
            <a:ext cx="3203847" cy="62514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87176" y="1268760"/>
            <a:ext cx="8705303" cy="1466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Na zařízení WPT15 </a:t>
            </a:r>
            <a:r>
              <a:rPr lang="cs-CZ" sz="1600" dirty="0" smtClean="0"/>
              <a:t>byl </a:t>
            </a:r>
            <a:r>
              <a:rPr lang="cs-CZ" sz="1600" dirty="0"/>
              <a:t>navržen a realizován experiment testování odolnosti v </a:t>
            </a:r>
            <a:r>
              <a:rPr lang="cs-CZ" sz="1600" dirty="0" err="1"/>
              <a:t>protitlakém</a:t>
            </a:r>
            <a:r>
              <a:rPr lang="cs-CZ" sz="1600" dirty="0"/>
              <a:t> čištění. Tento test spočívá v upnutí kruhového vzorku po obvodu pomocí pryžového těsnění bez použití podpěrné mřížky. Vzorek je orientován tak, aby kapalina protékala v opačném směru oproti běžnému toku. Tlak kapaliny tak působí na membránu, která není podpírána ani externí mřížkou a ani vlastní podkladovou textilií. Tímto způsobem lze testovat pevnost samotné membrány a její adhezi k podkladu.</a:t>
            </a:r>
          </a:p>
        </p:txBody>
      </p:sp>
      <p:pic>
        <p:nvPicPr>
          <p:cNvPr id="10" name="Obrázek 9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" t="4057" r="11445" b="8696"/>
          <a:stretch/>
        </p:blipFill>
        <p:spPr bwMode="auto">
          <a:xfrm>
            <a:off x="4535996" y="2734931"/>
            <a:ext cx="4356484" cy="38624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37741" y="3140968"/>
            <a:ext cx="4424623" cy="1294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b="1" dirty="0" smtClean="0">
                <a:solidFill>
                  <a:srgbClr val="FF0000"/>
                </a:solidFill>
              </a:rPr>
              <a:t>3. Stanovení </a:t>
            </a:r>
            <a:r>
              <a:rPr lang="cs-CZ" b="1" dirty="0">
                <a:solidFill>
                  <a:srgbClr val="FF0000"/>
                </a:solidFill>
              </a:rPr>
              <a:t>úhlu smáčení membrán</a:t>
            </a:r>
            <a:r>
              <a:rPr lang="cs-CZ" b="1" dirty="0" smtClean="0">
                <a:solidFill>
                  <a:srgbClr val="FF0000"/>
                </a:solidFill>
              </a:rPr>
              <a:t>.</a:t>
            </a:r>
          </a:p>
          <a:p>
            <a:pPr lvl="0"/>
            <a:endParaRPr lang="cs-CZ" dirty="0" smtClean="0"/>
          </a:p>
          <a:p>
            <a:pPr lvl="0"/>
            <a:r>
              <a:rPr lang="cs-CZ" sz="1600" dirty="0" smtClean="0"/>
              <a:t>Pomocí </a:t>
            </a:r>
            <a:r>
              <a:rPr lang="cs-CZ" sz="1600" dirty="0"/>
              <a:t>této metody se stanovuje úhel, který svírá kapka dané kapaliny (voda, olej, </a:t>
            </a:r>
            <a:r>
              <a:rPr lang="cs-CZ" sz="1600" dirty="0" err="1"/>
              <a:t>ethylenglykol</a:t>
            </a:r>
            <a:r>
              <a:rPr lang="cs-CZ" sz="1600" dirty="0"/>
              <a:t>…) s rovinou membrány.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37"/>
          <a:stretch/>
        </p:blipFill>
        <p:spPr>
          <a:xfrm>
            <a:off x="323528" y="4666142"/>
            <a:ext cx="3897914" cy="196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374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87387"/>
            <a:ext cx="3031058" cy="53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420" y="73773"/>
            <a:ext cx="634876" cy="474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84"/>
            <a:ext cx="3203847" cy="62514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320105" y="764704"/>
            <a:ext cx="8424936" cy="80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b="1" dirty="0" smtClean="0">
                <a:solidFill>
                  <a:srgbClr val="FF0000"/>
                </a:solidFill>
              </a:rPr>
              <a:t>4. Simulace </a:t>
            </a:r>
            <a:r>
              <a:rPr lang="cs-CZ" b="1" dirty="0">
                <a:solidFill>
                  <a:srgbClr val="FF0000"/>
                </a:solidFill>
              </a:rPr>
              <a:t>procesu čištění a regenerace filtru</a:t>
            </a:r>
            <a:r>
              <a:rPr lang="cs-CZ" dirty="0">
                <a:solidFill>
                  <a:srgbClr val="FF0000"/>
                </a:solidFill>
              </a:rPr>
              <a:t>. </a:t>
            </a:r>
            <a:endParaRPr lang="cs-CZ" dirty="0" smtClean="0">
              <a:solidFill>
                <a:srgbClr val="FF0000"/>
              </a:solidFill>
            </a:endParaRPr>
          </a:p>
          <a:p>
            <a:pPr lvl="0"/>
            <a:r>
              <a:rPr lang="cs-CZ" sz="1600" dirty="0" smtClean="0"/>
              <a:t>Pro </a:t>
            </a:r>
            <a:r>
              <a:rPr lang="cs-CZ" sz="1600" dirty="0"/>
              <a:t>ověření funkčnosti nanovlákenných membrán byly vyvinuty laboratorní a poloprovozní simulační tratě se snahou o postupné přibližování k parametrům reálného procesu filtrace</a:t>
            </a:r>
            <a:r>
              <a:rPr lang="cs-CZ" sz="1600" dirty="0" smtClean="0"/>
              <a:t>.</a:t>
            </a:r>
          </a:p>
        </p:txBody>
      </p:sp>
      <p:pic>
        <p:nvPicPr>
          <p:cNvPr id="9" name="Obrázek 8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1" b="532"/>
          <a:stretch/>
        </p:blipFill>
        <p:spPr bwMode="auto">
          <a:xfrm>
            <a:off x="5298306" y="1676315"/>
            <a:ext cx="3738190" cy="50650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Obdélník 2"/>
          <p:cNvSpPr/>
          <p:nvPr/>
        </p:nvSpPr>
        <p:spPr>
          <a:xfrm>
            <a:off x="320104" y="1593577"/>
            <a:ext cx="4827959" cy="5054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1600" dirty="0"/>
              <a:t>A) </a:t>
            </a:r>
            <a:r>
              <a:rPr lang="cs-CZ" sz="1600" b="1" dirty="0"/>
              <a:t>Malé laboratorní zařízení LSD 117 </a:t>
            </a:r>
            <a:r>
              <a:rPr lang="cs-CZ" sz="1600" dirty="0"/>
              <a:t>(</a:t>
            </a:r>
            <a:r>
              <a:rPr lang="cs-CZ" sz="1600" dirty="0" err="1"/>
              <a:t>liquid</a:t>
            </a:r>
            <a:r>
              <a:rPr lang="cs-CZ" sz="1600" dirty="0"/>
              <a:t> </a:t>
            </a:r>
            <a:r>
              <a:rPr lang="cs-CZ" sz="1600" dirty="0" err="1"/>
              <a:t>simulation</a:t>
            </a:r>
            <a:r>
              <a:rPr lang="cs-CZ" sz="1600" dirty="0"/>
              <a:t> </a:t>
            </a:r>
            <a:r>
              <a:rPr lang="cs-CZ" sz="1600" dirty="0" err="1"/>
              <a:t>device</a:t>
            </a:r>
            <a:r>
              <a:rPr lang="cs-CZ" sz="1600" dirty="0"/>
              <a:t>) bylo navrženo pro minimální objem vody 1 – 5 l. Dalším požadavkem bylo zajištění průběžné čistitelnosti membrány. Z toho důvodu je rozměr testované </a:t>
            </a:r>
            <a:r>
              <a:rPr lang="cs-CZ" sz="1600" dirty="0" err="1"/>
              <a:t>membránky</a:t>
            </a:r>
            <a:r>
              <a:rPr lang="cs-CZ" sz="1600" dirty="0"/>
              <a:t> 85 x 60 mm a rozměr průtočné plochy 65 x 30 mm. Ve filtračním modulu jsou umístěny dvě membrány se zdrojem vzduchových bublinek pro průběžnou regeneraci. Výstupem zařízení je časový průběh průtočnosti membrány a účinnost záchytu pro modelové částice, nebo bakterie.</a:t>
            </a:r>
          </a:p>
          <a:p>
            <a:pPr lvl="0">
              <a:spcAft>
                <a:spcPts val="600"/>
              </a:spcAft>
            </a:pPr>
            <a:r>
              <a:rPr lang="cs-CZ" sz="1600" dirty="0" smtClean="0"/>
              <a:t>B) </a:t>
            </a:r>
            <a:r>
              <a:rPr lang="cs-CZ" sz="1600" b="1" dirty="0" smtClean="0"/>
              <a:t>Poloprovozní </a:t>
            </a:r>
            <a:r>
              <a:rPr lang="cs-CZ" sz="1600" b="1" dirty="0"/>
              <a:t>zařízení LSD 215A/B </a:t>
            </a:r>
            <a:r>
              <a:rPr lang="cs-CZ" sz="1600" dirty="0" smtClean="0"/>
              <a:t>je </a:t>
            </a:r>
            <a:r>
              <a:rPr lang="cs-CZ" sz="1600" dirty="0"/>
              <a:t>určeno pro simulaci větších vzorků, nebo reálných membrán. Minimální množství kapaliny je 30 l, lze i průběžně čerpat vodu z větších nádrží. Výstupem je časový průběh průtočnosti a standardní analýza vzorků vody před a za membránou.</a:t>
            </a:r>
          </a:p>
          <a:p>
            <a:pPr lvl="0"/>
            <a:r>
              <a:rPr lang="cs-CZ" sz="1600" dirty="0" smtClean="0"/>
              <a:t>C) </a:t>
            </a:r>
            <a:r>
              <a:rPr lang="cs-CZ" sz="1600" b="1" dirty="0" smtClean="0"/>
              <a:t>Testovací </a:t>
            </a:r>
            <a:r>
              <a:rPr lang="cs-CZ" sz="1600" b="1" dirty="0"/>
              <a:t>reálná ČOV </a:t>
            </a:r>
            <a:r>
              <a:rPr lang="cs-CZ" sz="1600" dirty="0" smtClean="0"/>
              <a:t>umožňuje </a:t>
            </a:r>
            <a:r>
              <a:rPr lang="cs-CZ" sz="1600" dirty="0"/>
              <a:t>současný provoz pěti oddělených sekcí reálných membrán, kde každá sekce má filtrační plochu cca 5 m</a:t>
            </a:r>
            <a:r>
              <a:rPr lang="cs-CZ" sz="1600" baseline="30000" dirty="0"/>
              <a:t>2</a:t>
            </a:r>
            <a:r>
              <a:rPr lang="cs-CZ" sz="1600" dirty="0"/>
              <a:t>. Výstup je stejný jako u LSD 215.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87387"/>
            <a:ext cx="3031058" cy="53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420" y="73773"/>
            <a:ext cx="634876" cy="474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84"/>
            <a:ext cx="3203847" cy="625141"/>
          </a:xfrm>
          <a:prstGeom prst="rect">
            <a:avLst/>
          </a:prstGeom>
        </p:spPr>
      </p:pic>
      <p:pic>
        <p:nvPicPr>
          <p:cNvPr id="14" name="Obrázek 13" descr="H:\PRACE\Projekty\BMTO - cistitelne filtry\2015\Aparatura BMTO\BMTO-hovinkova trat\IMG_0696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2" y="764704"/>
            <a:ext cx="3024335" cy="47525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Obrázek 14" descr="X:\FOTOGRAFIE 2017\950.17.19295   ČOV BMTO FILTRACE A ČŠ\NAŠE ČOV září 2017 nová aerace pro oklep membrán\20170420_144352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3" b="15390"/>
          <a:stretch/>
        </p:blipFill>
        <p:spPr bwMode="auto">
          <a:xfrm>
            <a:off x="3347864" y="2420888"/>
            <a:ext cx="5616624" cy="42404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031102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87387"/>
            <a:ext cx="3031058" cy="53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420" y="73773"/>
            <a:ext cx="634876" cy="474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84"/>
            <a:ext cx="3203847" cy="625141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208112" y="836712"/>
            <a:ext cx="8784976" cy="2804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kern="0" dirty="0">
                <a:solidFill>
                  <a:srgbClr val="C00000"/>
                </a:solidFill>
              </a:rPr>
              <a:t>Příprava specifické struktury membrány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cs-CZ" sz="1600" dirty="0" smtClean="0"/>
              <a:t>Běžná </a:t>
            </a:r>
            <a:r>
              <a:rPr lang="cs-CZ" sz="1600" dirty="0"/>
              <a:t>nanovlákenná vrstva je spíše vhodná pro hloubkovou filtraci, kde částice jsou zachytávány uvnitř vlákenné struktury. </a:t>
            </a:r>
            <a:endParaRPr lang="cs-CZ" sz="1600" dirty="0" smtClean="0"/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cs-CZ" sz="1600" dirty="0" smtClean="0"/>
              <a:t>Pro </a:t>
            </a:r>
            <a:r>
              <a:rPr lang="cs-CZ" sz="1600" dirty="0"/>
              <a:t>membránovou filtraci kapalin je </a:t>
            </a:r>
            <a:r>
              <a:rPr lang="cs-CZ" sz="1600" dirty="0" smtClean="0"/>
              <a:t>požadována schopnost </a:t>
            </a:r>
            <a:r>
              <a:rPr lang="cs-CZ" sz="1600" dirty="0"/>
              <a:t>záchytu částic na povrchu filtru. </a:t>
            </a:r>
            <a:endParaRPr lang="cs-CZ" sz="1600" dirty="0" smtClean="0"/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cs-CZ" sz="1600" dirty="0" smtClean="0"/>
              <a:t>Klíčová je velikost </a:t>
            </a:r>
            <a:r>
              <a:rPr lang="cs-CZ" sz="1600" dirty="0"/>
              <a:t>průtočných </a:t>
            </a:r>
            <a:r>
              <a:rPr lang="cs-CZ" sz="1600" dirty="0" smtClean="0"/>
              <a:t>pórů. Tento </a:t>
            </a:r>
            <a:r>
              <a:rPr lang="cs-CZ" sz="1600" dirty="0"/>
              <a:t>požadavek nelze splnit pouhým zvyšováním plošné hmotnosti vrstev, neboť dochází k zvyšování tloušťky, pročež zaplnění (včetně velikosti pórů) se příliš nemění. </a:t>
            </a:r>
            <a:endParaRPr lang="cs-CZ" sz="1600" dirty="0" smtClean="0"/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cs-CZ" sz="1600" dirty="0" smtClean="0"/>
              <a:t>Neupravené vrstvy běžných polymerních </a:t>
            </a:r>
            <a:r>
              <a:rPr lang="cs-CZ" sz="1600" dirty="0"/>
              <a:t>nanovláken mají jen velmi malou mechanickou odolnost a soudržnost, umisťují se obvykle mezi dvě vrstvy jiného materiálu do blízkosti středu filtru, případně do blízkosti jeho odtokové </a:t>
            </a:r>
            <a:r>
              <a:rPr lang="cs-CZ" sz="1600" dirty="0" smtClean="0"/>
              <a:t>strany</a:t>
            </a:r>
          </a:p>
        </p:txBody>
      </p:sp>
      <p:sp>
        <p:nvSpPr>
          <p:cNvPr id="6" name="Obdélník 5"/>
          <p:cNvSpPr/>
          <p:nvPr/>
        </p:nvSpPr>
        <p:spPr>
          <a:xfrm>
            <a:off x="179512" y="3717032"/>
            <a:ext cx="3662807" cy="1772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cs-CZ" sz="1600" dirty="0" smtClean="0"/>
              <a:t>Z</a:t>
            </a:r>
            <a:r>
              <a:rPr lang="cs-CZ" sz="1600" dirty="0"/>
              <a:t> výše uvedených důvodů byla modifikována struktura nanovlákenných vrstev působením tlaku a teploty. Způsob modifikace je uveden v užitném vzoru UV 31410. </a:t>
            </a:r>
            <a:endParaRPr lang="cs-CZ" sz="1600" dirty="0" smtClean="0"/>
          </a:p>
          <a:p>
            <a:pPr marL="285750" indent="-285750">
              <a:spcBef>
                <a:spcPts val="600"/>
              </a:spcBef>
              <a:buFontTx/>
              <a:buChar char="-"/>
            </a:pPr>
            <a:endParaRPr lang="cs-CZ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319" y="3587552"/>
            <a:ext cx="5122169" cy="2819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ystému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ystému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7786</TotalTime>
  <Words>1327</Words>
  <Application>Microsoft Office PowerPoint</Application>
  <PresentationFormat>Předvádění na obrazovce (4:3)</PresentationFormat>
  <Paragraphs>216</Paragraphs>
  <Slides>19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19</vt:i4>
      </vt:variant>
    </vt:vector>
  </HeadingPairs>
  <TitlesOfParts>
    <vt:vector size="28" baseType="lpstr">
      <vt:lpstr>Microsoft YaHei</vt:lpstr>
      <vt:lpstr>Arial</vt:lpstr>
      <vt:lpstr>Calibri</vt:lpstr>
      <vt:lpstr>Monotype Corsiva</vt:lpstr>
      <vt:lpstr>Myriad Pro</vt:lpstr>
      <vt:lpstr>Symbol</vt:lpstr>
      <vt:lpstr>Times New Roman</vt:lpstr>
      <vt:lpstr>Motiv systému Office</vt:lpstr>
      <vt:lpstr>1_Motiv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jakubhruza</dc:creator>
  <cp:lastModifiedBy>jakub</cp:lastModifiedBy>
  <cp:revision>154</cp:revision>
  <cp:lastPrinted>1601-01-01T00:00:00Z</cp:lastPrinted>
  <dcterms:created xsi:type="dcterms:W3CDTF">1601-01-01T00:00:00Z</dcterms:created>
  <dcterms:modified xsi:type="dcterms:W3CDTF">2018-03-06T20:11:13Z</dcterms:modified>
</cp:coreProperties>
</file>