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sldIdLst>
    <p:sldId id="514" r:id="rId2"/>
    <p:sldId id="504" r:id="rId3"/>
    <p:sldId id="516" r:id="rId4"/>
    <p:sldId id="503" r:id="rId5"/>
    <p:sldId id="508" r:id="rId6"/>
    <p:sldId id="501" r:id="rId7"/>
    <p:sldId id="502" r:id="rId8"/>
    <p:sldId id="507" r:id="rId9"/>
    <p:sldId id="456" r:id="rId10"/>
    <p:sldId id="457" r:id="rId11"/>
    <p:sldId id="483" r:id="rId12"/>
    <p:sldId id="463" r:id="rId13"/>
    <p:sldId id="458" r:id="rId14"/>
    <p:sldId id="481" r:id="rId15"/>
    <p:sldId id="509" r:id="rId16"/>
    <p:sldId id="466" r:id="rId17"/>
    <p:sldId id="447" r:id="rId18"/>
    <p:sldId id="513" r:id="rId19"/>
    <p:sldId id="468" r:id="rId20"/>
    <p:sldId id="511" r:id="rId21"/>
    <p:sldId id="512" r:id="rId22"/>
    <p:sldId id="492" r:id="rId23"/>
    <p:sldId id="518" r:id="rId24"/>
    <p:sldId id="517" r:id="rId25"/>
    <p:sldId id="471" r:id="rId26"/>
    <p:sldId id="515" r:id="rId27"/>
  </p:sldIdLst>
  <p:sldSz cx="9144000" cy="6858000" type="screen4x3"/>
  <p:notesSz cx="6735763" cy="98663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4D4D4F"/>
    <a:srgbClr val="CFC9C4"/>
    <a:srgbClr val="B5B5B5"/>
    <a:srgbClr val="C8CBCD"/>
    <a:srgbClr val="002469"/>
    <a:srgbClr val="666666"/>
  </p:clrMru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Styl s motivem 1 – zvýraznění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21" autoAdjust="0"/>
    <p:restoredTop sz="49418" autoAdjust="0"/>
  </p:normalViewPr>
  <p:slideViewPr>
    <p:cSldViewPr>
      <p:cViewPr>
        <p:scale>
          <a:sx n="70" d="100"/>
          <a:sy n="70" d="100"/>
        </p:scale>
        <p:origin x="-1076" y="-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9031" cy="492780"/>
          </a:xfrm>
          <a:prstGeom prst="rect">
            <a:avLst/>
          </a:prstGeom>
        </p:spPr>
        <p:txBody>
          <a:bodyPr vert="horz" lIns="94858" tIns="47429" rIns="94858" bIns="4742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15227" y="0"/>
            <a:ext cx="2919031" cy="492780"/>
          </a:xfrm>
          <a:prstGeom prst="rect">
            <a:avLst/>
          </a:prstGeom>
        </p:spPr>
        <p:txBody>
          <a:bodyPr vert="horz" lIns="94858" tIns="47429" rIns="94858" bIns="4742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AF84989-BF1B-4DFB-9EE5-CF5F16EB7051}" type="datetimeFigureOut">
              <a:rPr lang="cs-CZ"/>
              <a:pPr>
                <a:defRPr/>
              </a:pPr>
              <a:t>05.03.2018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41363"/>
            <a:ext cx="4929187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58" tIns="47429" rIns="94858" bIns="47429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3276" y="4686001"/>
            <a:ext cx="5389213" cy="4439612"/>
          </a:xfrm>
          <a:prstGeom prst="rect">
            <a:avLst/>
          </a:prstGeom>
        </p:spPr>
        <p:txBody>
          <a:bodyPr vert="horz" lIns="94858" tIns="47429" rIns="94858" bIns="47429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9372003"/>
            <a:ext cx="2919031" cy="492780"/>
          </a:xfrm>
          <a:prstGeom prst="rect">
            <a:avLst/>
          </a:prstGeom>
        </p:spPr>
        <p:txBody>
          <a:bodyPr vert="horz" lIns="94858" tIns="47429" rIns="94858" bIns="4742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15227" y="9372003"/>
            <a:ext cx="2919031" cy="492780"/>
          </a:xfrm>
          <a:prstGeom prst="rect">
            <a:avLst/>
          </a:prstGeom>
        </p:spPr>
        <p:txBody>
          <a:bodyPr vert="horz" lIns="94858" tIns="47429" rIns="94858" bIns="4742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0C67477-0073-4C12-971E-BE35933DF3A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>
              <a:cs typeface="Arial" charset="0"/>
            </a:endParaRPr>
          </a:p>
        </p:txBody>
      </p:sp>
      <p:sp>
        <p:nvSpPr>
          <p:cNvPr id="481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2058" fontAlgn="base">
              <a:spcBef>
                <a:spcPct val="0"/>
              </a:spcBef>
              <a:spcAft>
                <a:spcPct val="0"/>
              </a:spcAft>
            </a:pPr>
            <a:fld id="{92876E16-BCCF-42A8-82F8-0A940BC66FA8}" type="slidenum">
              <a:rPr lang="cs-CZ" smtClean="0">
                <a:latin typeface="Arial" charset="0"/>
                <a:cs typeface="Arial" charset="0"/>
              </a:rPr>
              <a:pPr defTabSz="602058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cs-CZ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B469A9-3900-4DC6-A196-31A43E65C27D}" type="slidenum">
              <a:rPr lang="cs-CZ" smtClean="0"/>
              <a:pPr>
                <a:defRPr/>
              </a:pPr>
              <a:t>19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B469A9-3900-4DC6-A196-31A43E65C27D}" type="slidenum">
              <a:rPr lang="cs-CZ" smtClean="0"/>
              <a:pPr>
                <a:defRPr/>
              </a:pPr>
              <a:t>20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07950" y="107950"/>
            <a:ext cx="8929688" cy="6624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4" name="Obrázek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603250"/>
            <a:ext cx="2274888" cy="577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5475" y="188913"/>
            <a:ext cx="719138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2880000" y="2718000"/>
            <a:ext cx="5724000" cy="36000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cs-CZ" noProof="0" smtClean="0"/>
              <a:t>Kliknutím lze upravit styl.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7632000" cy="900000"/>
          </a:xfrm>
        </p:spPr>
        <p:txBody>
          <a:bodyPr>
            <a:noAutofit/>
          </a:bodyPr>
          <a:lstStyle/>
          <a:p>
            <a:r>
              <a:rPr lang="cs-CZ" noProof="0" smtClean="0"/>
              <a:t>Kliknutím lze upravit styl.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-modré pís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nadpis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7632000" cy="900000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noProof="0" smtClean="0"/>
              <a:t>Kliknutím lze upravit styl.</a:t>
            </a:r>
            <a:endParaRPr lang="en-US" noProof="0" dirty="0"/>
          </a:p>
        </p:txBody>
      </p:sp>
      <p:sp>
        <p:nvSpPr>
          <p:cNvPr id="10" name="Zástupný symbol pro text 2"/>
          <p:cNvSpPr>
            <a:spLocks noGrp="1"/>
          </p:cNvSpPr>
          <p:nvPr>
            <p:ph idx="1"/>
          </p:nvPr>
        </p:nvSpPr>
        <p:spPr>
          <a:xfrm>
            <a:off x="360000" y="1440000"/>
            <a:ext cx="8424000" cy="4680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 spc="-1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363" y="1511300"/>
            <a:ext cx="8423275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pro nadpis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7632000" cy="900000"/>
          </a:xfrm>
          <a:prstGeom prst="rect">
            <a:avLst/>
          </a:prstGeom>
          <a:noFill/>
        </p:spPr>
        <p:txBody>
          <a:bodyPr rtlCol="0">
            <a:noAutofit/>
          </a:bodyPr>
          <a:lstStyle/>
          <a:p>
            <a:r>
              <a:rPr lang="cs-CZ" noProof="0" smtClean="0"/>
              <a:t>Kliknutím lze upravit styl.</a:t>
            </a:r>
            <a:endParaRPr lang="en-US" noProof="0" dirty="0"/>
          </a:p>
        </p:txBody>
      </p:sp>
      <p:sp>
        <p:nvSpPr>
          <p:cNvPr id="12" name="Zástupný symbol pro obsah 11"/>
          <p:cNvSpPr>
            <a:spLocks noGrp="1"/>
          </p:cNvSpPr>
          <p:nvPr>
            <p:ph sz="quarter" idx="11"/>
          </p:nvPr>
        </p:nvSpPr>
        <p:spPr>
          <a:xfrm>
            <a:off x="360000" y="1440000"/>
            <a:ext cx="8424000" cy="2874752"/>
          </a:xfrm>
        </p:spPr>
        <p:txBody>
          <a:bodyPr lIns="288000" tIns="288000" rIns="180000" bIns="288000" anchor="ctr"/>
          <a:lstStyle>
            <a:lvl1pPr marL="0" indent="0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cs-CZ" noProof="0" smtClean="0"/>
              <a:t>Kliknutím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quarter" idx="12"/>
          </p:nvPr>
        </p:nvSpPr>
        <p:spPr>
          <a:xfrm>
            <a:off x="360000" y="4437112"/>
            <a:ext cx="8424000" cy="1664888"/>
          </a:xfrm>
        </p:spPr>
        <p:txBody>
          <a:bodyPr/>
          <a:lstStyle>
            <a:lvl1pPr marL="0" indent="0" algn="r"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cs-CZ" noProof="0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-horizontál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nadpis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7632000" cy="900000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noProof="0" smtClean="0"/>
              <a:t>Kliknutím lze upravit styl.</a:t>
            </a:r>
            <a:endParaRPr lang="en-US" noProof="0" dirty="0"/>
          </a:p>
        </p:txBody>
      </p:sp>
      <p:sp>
        <p:nvSpPr>
          <p:cNvPr id="14" name="Zástupný symbol pro obsah 13"/>
          <p:cNvSpPr>
            <a:spLocks noGrp="1"/>
          </p:cNvSpPr>
          <p:nvPr>
            <p:ph sz="quarter" idx="12"/>
          </p:nvPr>
        </p:nvSpPr>
        <p:spPr>
          <a:xfrm>
            <a:off x="360000" y="3852000"/>
            <a:ext cx="8424000" cy="2250000"/>
          </a:xfrm>
        </p:spPr>
        <p:txBody>
          <a:bodyPr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</p:txBody>
      </p:sp>
      <p:sp>
        <p:nvSpPr>
          <p:cNvPr id="6" name="Zástupný symbol pro obsah 13"/>
          <p:cNvSpPr>
            <a:spLocks noGrp="1"/>
          </p:cNvSpPr>
          <p:nvPr>
            <p:ph sz="quarter" idx="13"/>
          </p:nvPr>
        </p:nvSpPr>
        <p:spPr>
          <a:xfrm>
            <a:off x="360000" y="1440000"/>
            <a:ext cx="8424000" cy="2250000"/>
          </a:xfrm>
        </p:spPr>
        <p:txBody>
          <a:bodyPr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7950" y="107950"/>
            <a:ext cx="8929688" cy="6624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Muokkaa </a:t>
            </a:r>
            <a:r>
              <a:rPr lang="fi-FI" dirty="0" err="1" smtClean="0"/>
              <a:t>perustyyl</a:t>
            </a:r>
            <a:r>
              <a:rPr lang="fi-FI" dirty="0" smtClean="0"/>
              <a:t>. </a:t>
            </a:r>
            <a:r>
              <a:rPr lang="fi-FI" dirty="0" err="1" smtClean="0"/>
              <a:t>napsautt</a:t>
            </a:r>
            <a:r>
              <a:rPr lang="fi-FI" dirty="0" smtClean="0"/>
              <a:t>.</a:t>
            </a:r>
            <a:endParaRPr lang="fi-FI" dirty="0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2DDB874-006B-49EA-8F83-EED906F9A63E}" type="datetimeFigureOut">
              <a:rPr lang="cs-CZ"/>
              <a:pPr>
                <a:defRPr/>
              </a:pPr>
              <a:t>05.03.2018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D68DB0F-91BC-403B-AF54-FE078240662F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9908" y="76200"/>
            <a:ext cx="7772400" cy="9906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019908" y="1295400"/>
            <a:ext cx="3886200" cy="51054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046785" y="1295400"/>
            <a:ext cx="3886200" cy="5105400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84250" y="6477000"/>
            <a:ext cx="985838" cy="304800"/>
          </a:xfrm>
          <a:prstGeom prst="rect">
            <a:avLst/>
          </a:prstGeom>
        </p:spPr>
        <p:txBody>
          <a:bodyPr lIns="87276" tIns="43638" rIns="87276" bIns="43638"/>
          <a:lstStyle>
            <a:lvl1pPr>
              <a:defRPr/>
            </a:lvl1pPr>
          </a:lstStyle>
          <a:p>
            <a:pPr>
              <a:defRPr/>
            </a:pPr>
            <a:fld id="{A199CBBB-3343-4C80-A3C0-7D91F20F8462}" type="datetime1">
              <a:rPr lang="cs-CZ"/>
              <a:pPr>
                <a:defRPr/>
              </a:pPr>
              <a:t>05.03.2018</a:t>
            </a:fld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00075" y="6278563"/>
            <a:ext cx="307975" cy="366712"/>
          </a:xfrm>
          <a:prstGeom prst="rect">
            <a:avLst/>
          </a:prstGeom>
        </p:spPr>
        <p:txBody>
          <a:bodyPr lIns="80165" tIns="40083" rIns="80165" bIns="40083"/>
          <a:lstStyle>
            <a:lvl1pPr>
              <a:defRPr/>
            </a:lvl1pPr>
          </a:lstStyle>
          <a:p>
            <a:pPr>
              <a:defRPr/>
            </a:pPr>
            <a:fld id="{CFFBB94F-5159-485F-98B4-1007B59789E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07950" y="107950"/>
            <a:ext cx="8929688" cy="6624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7" name="Obrázek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3525" y="539750"/>
            <a:ext cx="719138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860000" y="2034000"/>
            <a:ext cx="3744000" cy="4392000"/>
          </a:xfrm>
        </p:spPr>
        <p:txBody>
          <a:bodyPr anchor="b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cs-CZ" noProof="0" smtClean="0"/>
              <a:t>Kliknutím lze upravit styl.</a:t>
            </a:r>
            <a:endParaRPr lang="en-US" noProof="0" dirty="0"/>
          </a:p>
        </p:txBody>
      </p:sp>
      <p:sp>
        <p:nvSpPr>
          <p:cNvPr id="6" name="Zástupný symbol pro obrázek 5"/>
          <p:cNvSpPr>
            <a:spLocks noGrp="1"/>
          </p:cNvSpPr>
          <p:nvPr>
            <p:ph type="pic" sz="quarter" idx="10"/>
          </p:nvPr>
        </p:nvSpPr>
        <p:spPr>
          <a:xfrm>
            <a:off x="540000" y="2034000"/>
            <a:ext cx="4320000" cy="4320000"/>
          </a:xfrm>
        </p:spPr>
        <p:txBody>
          <a:bodyPr/>
          <a:lstStyle/>
          <a:p>
            <a:pPr lvl="0"/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nadpis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7632000" cy="900000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noProof="0" smtClean="0"/>
              <a:t>Kliknutím lze upravit styl.</a:t>
            </a:r>
            <a:endParaRPr lang="en-US" noProof="0" dirty="0"/>
          </a:p>
        </p:txBody>
      </p:sp>
      <p:sp>
        <p:nvSpPr>
          <p:cNvPr id="10" name="Zástupný symbol pro text 2"/>
          <p:cNvSpPr>
            <a:spLocks noGrp="1"/>
          </p:cNvSpPr>
          <p:nvPr>
            <p:ph idx="1"/>
          </p:nvPr>
        </p:nvSpPr>
        <p:spPr>
          <a:xfrm>
            <a:off x="360000" y="1440000"/>
            <a:ext cx="8424000" cy="4680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-modrý text 1. 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nadpis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7632000" cy="900000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noProof="0" smtClean="0"/>
              <a:t>Kliknutím lze upravit styl.</a:t>
            </a:r>
            <a:endParaRPr lang="en-US" noProof="0" dirty="0"/>
          </a:p>
        </p:txBody>
      </p:sp>
      <p:sp>
        <p:nvSpPr>
          <p:cNvPr id="10" name="Zástupný symbol pro text 2"/>
          <p:cNvSpPr>
            <a:spLocks noGrp="1"/>
          </p:cNvSpPr>
          <p:nvPr>
            <p:ph idx="1"/>
          </p:nvPr>
        </p:nvSpPr>
        <p:spPr>
          <a:xfrm>
            <a:off x="360000" y="1440000"/>
            <a:ext cx="8424000" cy="4680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spcAft>
                <a:spcPts val="500"/>
              </a:spcAft>
              <a:defRPr>
                <a:solidFill>
                  <a:schemeClr val="tx1"/>
                </a:solidFill>
              </a:defRPr>
            </a:lvl1pPr>
            <a:lvl2pPr>
              <a:spcAft>
                <a:spcPts val="500"/>
              </a:spcAft>
              <a:defRPr/>
            </a:lvl2pPr>
            <a:lvl3pPr>
              <a:spcAft>
                <a:spcPts val="500"/>
              </a:spcAft>
              <a:defRPr/>
            </a:lvl3pPr>
          </a:lstStyle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-s podna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nadpis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7632000" cy="900000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noProof="0" smtClean="0"/>
              <a:t>Kliknutím lze upravit styl.</a:t>
            </a:r>
            <a:endParaRPr lang="en-US" noProof="0" dirty="0"/>
          </a:p>
        </p:txBody>
      </p:sp>
      <p:sp>
        <p:nvSpPr>
          <p:cNvPr id="12" name="Zástupný symbol pro obsah 11"/>
          <p:cNvSpPr>
            <a:spLocks noGrp="1"/>
          </p:cNvSpPr>
          <p:nvPr>
            <p:ph sz="quarter" idx="11"/>
          </p:nvPr>
        </p:nvSpPr>
        <p:spPr>
          <a:xfrm>
            <a:off x="360000" y="1440000"/>
            <a:ext cx="1800000" cy="4680000"/>
          </a:xfrm>
        </p:spPr>
        <p:txBody>
          <a:bodyPr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quarter" idx="12"/>
          </p:nvPr>
        </p:nvSpPr>
        <p:spPr>
          <a:xfrm>
            <a:off x="2340000" y="2160000"/>
            <a:ext cx="6444000" cy="3960000"/>
          </a:xfrm>
        </p:spPr>
        <p:txBody>
          <a:bodyPr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>
          <a:xfrm>
            <a:off x="2340000" y="1440000"/>
            <a:ext cx="6444000" cy="720000"/>
          </a:xfrm>
        </p:spPr>
        <p:txBody>
          <a:bodyPr>
            <a:normAutofit/>
          </a:bodyPr>
          <a:lstStyle>
            <a:lvl1pPr marL="0" indent="0">
              <a:spcAft>
                <a:spcPts val="1800"/>
              </a:spcAft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nadpis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7632000" cy="900000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noProof="0" smtClean="0"/>
              <a:t>Kliknutím lze upravit styl.</a:t>
            </a:r>
            <a:endParaRPr lang="en-US" noProof="0" dirty="0"/>
          </a:p>
        </p:txBody>
      </p:sp>
      <p:sp>
        <p:nvSpPr>
          <p:cNvPr id="12" name="Zástupný symbol pro obsah 11"/>
          <p:cNvSpPr>
            <a:spLocks noGrp="1"/>
          </p:cNvSpPr>
          <p:nvPr>
            <p:ph sz="quarter" idx="11"/>
          </p:nvPr>
        </p:nvSpPr>
        <p:spPr>
          <a:xfrm>
            <a:off x="360000" y="1440000"/>
            <a:ext cx="1800000" cy="4680000"/>
          </a:xfrm>
        </p:spPr>
        <p:txBody>
          <a:bodyPr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quarter" idx="12"/>
          </p:nvPr>
        </p:nvSpPr>
        <p:spPr>
          <a:xfrm>
            <a:off x="2340000" y="1440000"/>
            <a:ext cx="6444000" cy="4680000"/>
          </a:xfrm>
        </p:spPr>
        <p:txBody>
          <a:bodyPr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-stejně širok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nadpis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7632000" cy="900000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noProof="0" smtClean="0"/>
              <a:t>Kliknutím lze upravit styl.</a:t>
            </a:r>
            <a:endParaRPr lang="en-US" noProof="0" dirty="0"/>
          </a:p>
        </p:txBody>
      </p:sp>
      <p:sp>
        <p:nvSpPr>
          <p:cNvPr id="12" name="Zástupný symbol pro obsah 11"/>
          <p:cNvSpPr>
            <a:spLocks noGrp="1"/>
          </p:cNvSpPr>
          <p:nvPr>
            <p:ph sz="quarter" idx="11"/>
          </p:nvPr>
        </p:nvSpPr>
        <p:spPr>
          <a:xfrm>
            <a:off x="360000" y="1440000"/>
            <a:ext cx="4122000" cy="4680000"/>
          </a:xfrm>
        </p:spPr>
        <p:txBody>
          <a:bodyPr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quarter" idx="12"/>
          </p:nvPr>
        </p:nvSpPr>
        <p:spPr>
          <a:xfrm>
            <a:off x="4662000" y="1440000"/>
            <a:ext cx="4122000" cy="4680000"/>
          </a:xfrm>
        </p:spPr>
        <p:txBody>
          <a:bodyPr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-úzk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nadpis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7632000" cy="900000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noProof="0" smtClean="0"/>
              <a:t>Kliknutím lze upravit styl.</a:t>
            </a:r>
            <a:endParaRPr lang="en-US" noProof="0" dirty="0"/>
          </a:p>
        </p:txBody>
      </p:sp>
      <p:sp>
        <p:nvSpPr>
          <p:cNvPr id="12" name="Zástupný symbol pro obsah 11"/>
          <p:cNvSpPr>
            <a:spLocks noGrp="1"/>
          </p:cNvSpPr>
          <p:nvPr>
            <p:ph sz="quarter" idx="11"/>
          </p:nvPr>
        </p:nvSpPr>
        <p:spPr>
          <a:xfrm>
            <a:off x="360000" y="1440000"/>
            <a:ext cx="720000" cy="4680000"/>
          </a:xfrm>
        </p:spPr>
        <p:txBody>
          <a:bodyPr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quarter" idx="12"/>
          </p:nvPr>
        </p:nvSpPr>
        <p:spPr>
          <a:xfrm>
            <a:off x="1260000" y="1440000"/>
            <a:ext cx="7524000" cy="4680000"/>
          </a:xfrm>
        </p:spPr>
        <p:txBody>
          <a:bodyPr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- úzký, modrá 1. odráž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nadpis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7632000" cy="900000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noProof="0" smtClean="0"/>
              <a:t>Kliknutím lze upravit styl.</a:t>
            </a:r>
            <a:endParaRPr lang="en-US" noProof="0" dirty="0"/>
          </a:p>
        </p:txBody>
      </p:sp>
      <p:sp>
        <p:nvSpPr>
          <p:cNvPr id="12" name="Zástupný symbol pro obsah 11"/>
          <p:cNvSpPr>
            <a:spLocks noGrp="1"/>
          </p:cNvSpPr>
          <p:nvPr>
            <p:ph sz="quarter" idx="11"/>
          </p:nvPr>
        </p:nvSpPr>
        <p:spPr>
          <a:xfrm>
            <a:off x="360000" y="1440000"/>
            <a:ext cx="720000" cy="4680000"/>
          </a:xfrm>
        </p:spPr>
        <p:txBody>
          <a:bodyPr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quarter" idx="12"/>
          </p:nvPr>
        </p:nvSpPr>
        <p:spPr>
          <a:xfrm>
            <a:off x="1260000" y="1440000"/>
            <a:ext cx="7524000" cy="4680000"/>
          </a:xfrm>
        </p:spPr>
        <p:txBody>
          <a:bodyPr/>
          <a:lstStyle>
            <a:lvl1pPr>
              <a:spcAft>
                <a:spcPts val="300"/>
              </a:spcAft>
              <a:defRPr>
                <a:solidFill>
                  <a:schemeClr val="tx1"/>
                </a:solidFill>
              </a:defRPr>
            </a:lvl1pPr>
            <a:lvl2pPr>
              <a:spcAft>
                <a:spcPts val="0"/>
              </a:spcAft>
              <a:defRPr/>
            </a:lvl2pPr>
            <a:lvl3pPr>
              <a:spcAft>
                <a:spcPts val="0"/>
              </a:spcAft>
              <a:defRPr/>
            </a:lvl3pPr>
          </a:lstStyle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360363" y="179388"/>
            <a:ext cx="76327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360363" y="1439863"/>
            <a:ext cx="842327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Kliknutím lze upravit styly předlohy textu. </a:t>
            </a:r>
          </a:p>
          <a:p>
            <a:pPr lvl="1"/>
            <a:r>
              <a:rPr lang="en-US" smtClean="0"/>
              <a:t>Druhá úroveň</a:t>
            </a:r>
          </a:p>
          <a:p>
            <a:pPr lvl="2"/>
            <a:r>
              <a:rPr lang="en-US" smtClean="0"/>
              <a:t>Třetí úroveň</a:t>
            </a:r>
          </a:p>
        </p:txBody>
      </p:sp>
      <p:pic>
        <p:nvPicPr>
          <p:cNvPr id="1028" name="Obrázek 1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316913" y="179388"/>
            <a:ext cx="719137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Obrázek 3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60363" y="1152525"/>
            <a:ext cx="8423275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Obrázek 2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60363" y="6245225"/>
            <a:ext cx="433387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Obdélník 4"/>
          <p:cNvSpPr>
            <a:spLocks noChangeArrowheads="1"/>
          </p:cNvSpPr>
          <p:nvPr/>
        </p:nvSpPr>
        <p:spPr bwMode="auto">
          <a:xfrm>
            <a:off x="614363" y="6494463"/>
            <a:ext cx="157162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 anchor="ctr">
            <a:spAutoFit/>
          </a:bodyPr>
          <a:lstStyle/>
          <a:p>
            <a:pPr algn="ctr">
              <a:defRPr/>
            </a:pPr>
            <a:fld id="{6290B7A1-8C5C-4260-81A5-C19C1E1CBE1C}" type="slidenum">
              <a:rPr lang="cs-CZ" sz="1000" b="1">
                <a:solidFill>
                  <a:schemeClr val="bg1"/>
                </a:solidFill>
              </a:rPr>
              <a:pPr algn="ctr"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6" r:id="rId1"/>
    <p:sldLayoutId id="2147484267" r:id="rId2"/>
    <p:sldLayoutId id="2147484256" r:id="rId3"/>
    <p:sldLayoutId id="2147484257" r:id="rId4"/>
    <p:sldLayoutId id="2147484258" r:id="rId5"/>
    <p:sldLayoutId id="2147484259" r:id="rId6"/>
    <p:sldLayoutId id="2147484260" r:id="rId7"/>
    <p:sldLayoutId id="2147484261" r:id="rId8"/>
    <p:sldLayoutId id="2147484262" r:id="rId9"/>
    <p:sldLayoutId id="2147484263" r:id="rId10"/>
    <p:sldLayoutId id="2147484264" r:id="rId11"/>
    <p:sldLayoutId id="2147484268" r:id="rId12"/>
    <p:sldLayoutId id="2147484265" r:id="rId13"/>
    <p:sldLayoutId id="2147484269" r:id="rId14"/>
    <p:sldLayoutId id="2147484270" r:id="rId15"/>
    <p:sldLayoutId id="2147484271" r:id="rId16"/>
    <p:sldLayoutId id="2147484273" r:id="rId1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002469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002469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002469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002469"/>
          </a:solidFill>
          <a:latin typeface="Trebuchet MS" pitchFamily="34" charset="0"/>
        </a:defRPr>
      </a:lvl9pPr>
    </p:titleStyle>
    <p:bodyStyle>
      <a:lvl1pPr marL="215900" indent="-215900" algn="l" rtl="0" eaLnBrk="0" fontAlgn="base" hangingPunct="0">
        <a:spcBef>
          <a:spcPct val="0"/>
        </a:spcBef>
        <a:spcAft>
          <a:spcPts val="1000"/>
        </a:spcAft>
        <a:buClr>
          <a:srgbClr val="E5711E"/>
        </a:buClr>
        <a:buSzPct val="100000"/>
        <a:buBlip>
          <a:blip r:embed="rId22"/>
        </a:buBlip>
        <a:defRPr sz="14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431800" indent="-215900" algn="l" rtl="0" eaLnBrk="0" fontAlgn="base" hangingPunct="0">
        <a:spcBef>
          <a:spcPct val="0"/>
        </a:spcBef>
        <a:spcAft>
          <a:spcPts val="1000"/>
        </a:spcAft>
        <a:buClr>
          <a:srgbClr val="85C7E3"/>
        </a:buClr>
        <a:buSzPct val="90000"/>
        <a:buBlip>
          <a:blip r:embed="rId23"/>
        </a:buBlip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647700" indent="-215900" algn="l" rtl="0" eaLnBrk="0" fontAlgn="base" hangingPunct="0">
        <a:spcBef>
          <a:spcPct val="0"/>
        </a:spcBef>
        <a:spcAft>
          <a:spcPts val="1000"/>
        </a:spcAft>
        <a:buClr>
          <a:srgbClr val="002469"/>
        </a:buClr>
        <a:buSzPct val="90000"/>
        <a:buBlip>
          <a:blip r:embed="rId24"/>
        </a:buBlip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150938" indent="220663" algn="l" rtl="0" eaLnBrk="0" fontAlgn="base" hangingPunct="0">
        <a:spcBef>
          <a:spcPts val="300"/>
        </a:spcBef>
        <a:spcAft>
          <a:spcPts val="30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39863" indent="388938" algn="l" rtl="0" eaLnBrk="0" fontAlgn="base" hangingPunct="0">
        <a:spcBef>
          <a:spcPts val="300"/>
        </a:spcBef>
        <a:spcAft>
          <a:spcPts val="30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0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9.jpeg"/><Relationship Id="rId5" Type="http://schemas.openxmlformats.org/officeDocument/2006/relationships/image" Target="../media/image58.emf"/><Relationship Id="rId4" Type="http://schemas.openxmlformats.org/officeDocument/2006/relationships/image" Target="../media/image57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5" Type="http://schemas.openxmlformats.org/officeDocument/2006/relationships/image" Target="../media/image63.jpeg"/><Relationship Id="rId5" Type="http://schemas.openxmlformats.org/officeDocument/2006/relationships/image" Target="../media/image62.jpeg"/><Relationship Id="rId44" Type="http://schemas.microsoft.com/office/2007/relationships/hdphoto" Target="NULL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vaclava.havlova@ujv.cz" TargetMode="External"/><Relationship Id="rId2" Type="http://schemas.openxmlformats.org/officeDocument/2006/relationships/hyperlink" Target="mailto:waste@ujv.cz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ujv.cz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google.cz/url?sa=i&amp;rct=j&amp;q=&amp;esrc=s&amp;frm=1&amp;source=images&amp;cd=&amp;cad=rja&amp;uact=8&amp;ved=0ahUKEwjE7qzxgYfQAhXEaxQKHblbDmoQjRwIBw&amp;url=http://www.researchgate.net/publication/237613310_KBS3H_-_DEVELOPMENT_OF_THE_HORIZONTAL_DISPOSAL_CONCEPT&amp;psig=AFQjCNFMdJRAXBLjgGHcjPTt4offZosveg&amp;ust=1478070983996719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5"/>
          <p:cNvSpPr>
            <a:spLocks noGrp="1"/>
          </p:cNvSpPr>
          <p:nvPr>
            <p:ph type="title"/>
          </p:nvPr>
        </p:nvSpPr>
        <p:spPr>
          <a:xfrm>
            <a:off x="3131840" y="2852886"/>
            <a:ext cx="5724525" cy="3600450"/>
          </a:xfrm>
        </p:spPr>
        <p:txBody>
          <a:bodyPr/>
          <a:lstStyle/>
          <a:p>
            <a:pPr>
              <a:spcBef>
                <a:spcPts val="5400"/>
              </a:spcBef>
              <a:spcAft>
                <a:spcPts val="1800"/>
              </a:spcAft>
            </a:pP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>Výzkumná podpora bezpečnostního hodnocení hlubinného </a:t>
            </a:r>
            <a:r>
              <a:rPr lang="cs-CZ" sz="2400" smtClean="0"/>
              <a:t>úložiště </a:t>
            </a:r>
            <a:r>
              <a:rPr lang="cs-CZ" sz="2400" smtClean="0"/>
              <a:t/>
            </a:r>
            <a:br>
              <a:rPr lang="cs-CZ" sz="2400" smtClean="0"/>
            </a:br>
            <a:r>
              <a:rPr lang="cs-CZ" sz="2400" smtClean="0"/>
              <a:t>v </a:t>
            </a:r>
            <a:r>
              <a:rPr lang="cs-CZ" sz="2400" dirty="0" smtClean="0"/>
              <a:t>ÚJV Řež, a.s.</a:t>
            </a:r>
            <a:br>
              <a:rPr lang="cs-CZ" sz="2400" dirty="0" smtClean="0"/>
            </a:b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cs-CZ" sz="2400" dirty="0" smtClean="0"/>
              <a:t>Václava Havlová</a:t>
            </a: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200" b="0" dirty="0" smtClean="0"/>
              <a:t>TVIP 2018</a:t>
            </a:r>
            <a:br>
              <a:rPr lang="cs-CZ" sz="2200" b="0" dirty="0" smtClean="0"/>
            </a:br>
            <a:r>
              <a:rPr lang="cs-CZ" sz="2000" b="0" dirty="0" smtClean="0"/>
              <a:t>Hustopeče, 6. 3. 2018</a:t>
            </a:r>
            <a:endParaRPr lang="en-GB" sz="2000" b="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76672"/>
            <a:ext cx="1973006" cy="436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7883525" cy="719137"/>
          </a:xfrm>
        </p:spPr>
        <p:txBody>
          <a:bodyPr/>
          <a:lstStyle/>
          <a:p>
            <a:r>
              <a:rPr lang="cs-CZ" sz="3200" dirty="0" smtClean="0"/>
              <a:t>Studium koroze materiálu ÚOS</a:t>
            </a:r>
            <a:endParaRPr lang="cs-CZ" dirty="0" smtClean="0"/>
          </a:p>
        </p:txBody>
      </p:sp>
      <p:sp>
        <p:nvSpPr>
          <p:cNvPr id="16387" name="Zástupný symbol pro obsah 2"/>
          <p:cNvSpPr>
            <a:spLocks noGrp="1"/>
          </p:cNvSpPr>
          <p:nvPr>
            <p:ph sz="half" idx="4294967295"/>
          </p:nvPr>
        </p:nvSpPr>
        <p:spPr>
          <a:xfrm>
            <a:off x="0" y="1125538"/>
            <a:ext cx="4494213" cy="4767262"/>
          </a:xfrm>
        </p:spPr>
        <p:txBody>
          <a:bodyPr lIns="80165" tIns="40083" rIns="80165" bIns="40083"/>
          <a:lstStyle/>
          <a:p>
            <a:endParaRPr lang="cs-CZ" dirty="0" smtClean="0"/>
          </a:p>
        </p:txBody>
      </p:sp>
      <p:sp>
        <p:nvSpPr>
          <p:cNvPr id="16388" name="Zástupný symbol pro obsah 3"/>
          <p:cNvSpPr>
            <a:spLocks noGrp="1"/>
          </p:cNvSpPr>
          <p:nvPr>
            <p:ph sz="half" idx="4294967295"/>
          </p:nvPr>
        </p:nvSpPr>
        <p:spPr>
          <a:xfrm>
            <a:off x="4624388" y="1208088"/>
            <a:ext cx="4049712" cy="4768850"/>
          </a:xfrm>
        </p:spPr>
        <p:txBody>
          <a:bodyPr lIns="80165" tIns="40083" rIns="80165" bIns="40083"/>
          <a:lstStyle/>
          <a:p>
            <a:endParaRPr lang="cs-CZ" dirty="0" smtClean="0"/>
          </a:p>
        </p:txBody>
      </p:sp>
      <p:sp>
        <p:nvSpPr>
          <p:cNvPr id="16389" name="Zástupný symbol pro číslo snímku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00075" y="6278563"/>
            <a:ext cx="307975" cy="3667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0165" tIns="40083" rIns="80165" bIns="40083"/>
          <a:lstStyle/>
          <a:p>
            <a:fld id="{7DFD0624-1DE9-4A53-9287-75F726DCFDFF}" type="slidenum">
              <a:rPr lang="cs-CZ"/>
              <a:pPr/>
              <a:t>10</a:t>
            </a:fld>
            <a:endParaRPr lang="cs-CZ"/>
          </a:p>
        </p:txBody>
      </p:sp>
      <p:pic>
        <p:nvPicPr>
          <p:cNvPr id="16390" name="Obrázek 5" descr="2015 11 06 10 Installation completed.jpg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rcRect t="2386" r="2628" b="1302"/>
          <a:stretch>
            <a:fillRect/>
          </a:stretch>
        </p:blipFill>
        <p:spPr bwMode="auto">
          <a:xfrm>
            <a:off x="4859338" y="1268413"/>
            <a:ext cx="3233737" cy="231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Obrázek 6" descr="C:\Users\vaclava.havlova\AppData\Local\Microsoft\Windows\Temporary Internet Files\Content.Outlook\YCN9DJUJ\BaM_Fe_05-09_640p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628800"/>
            <a:ext cx="1277938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Obdélník 7"/>
          <p:cNvSpPr>
            <a:spLocks noChangeArrowheads="1"/>
          </p:cNvSpPr>
          <p:nvPr/>
        </p:nvSpPr>
        <p:spPr bwMode="auto">
          <a:xfrm>
            <a:off x="251520" y="3429000"/>
            <a:ext cx="4572000" cy="634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>
            <a:spAutoFit/>
          </a:bodyPr>
          <a:lstStyle/>
          <a:p>
            <a:r>
              <a:rPr lang="cs-CZ" i="1" dirty="0" smtClean="0"/>
              <a:t>Uhlíková ocel v kontaktu s </a:t>
            </a:r>
            <a:r>
              <a:rPr lang="en-GB" i="1" dirty="0" smtClean="0"/>
              <a:t>Ca-Mg </a:t>
            </a:r>
            <a:r>
              <a:rPr lang="en-GB" i="1" dirty="0" err="1" smtClean="0"/>
              <a:t>bentonite</a:t>
            </a:r>
            <a:r>
              <a:rPr lang="cs-CZ" i="1" dirty="0" smtClean="0"/>
              <a:t>m</a:t>
            </a:r>
            <a:r>
              <a:rPr lang="en-GB" i="1" dirty="0" smtClean="0"/>
              <a:t> </a:t>
            </a:r>
            <a:endParaRPr lang="cs-CZ" dirty="0"/>
          </a:p>
        </p:txBody>
      </p:sp>
      <p:sp>
        <p:nvSpPr>
          <p:cNvPr id="16393" name="Obdélník 8"/>
          <p:cNvSpPr>
            <a:spLocks noChangeArrowheads="1"/>
          </p:cNvSpPr>
          <p:nvPr/>
        </p:nvSpPr>
        <p:spPr bwMode="auto">
          <a:xfrm>
            <a:off x="4500563" y="3573463"/>
            <a:ext cx="446405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>
            <a:spAutoFit/>
          </a:bodyPr>
          <a:lstStyle/>
          <a:p>
            <a:r>
              <a:rPr lang="cs-CZ" i="1" dirty="0" smtClean="0"/>
              <a:t>Instalované </a:t>
            </a:r>
            <a:r>
              <a:rPr lang="en-GB" i="1" dirty="0" smtClean="0"/>
              <a:t>ÚJV/SURAO </a:t>
            </a:r>
            <a:r>
              <a:rPr lang="en-GB" i="1" dirty="0"/>
              <a:t>MACOTE </a:t>
            </a:r>
            <a:r>
              <a:rPr lang="cs-CZ" i="1" dirty="0" smtClean="0"/>
              <a:t>korozní moduly</a:t>
            </a:r>
            <a:r>
              <a:rPr lang="en-GB" i="1" dirty="0" smtClean="0"/>
              <a:t>, </a:t>
            </a:r>
            <a:r>
              <a:rPr lang="en-GB" i="1" dirty="0"/>
              <a:t>Grimsel test site (CH)</a:t>
            </a:r>
            <a:endParaRPr lang="cs-CZ" dirty="0"/>
          </a:p>
        </p:txBody>
      </p:sp>
      <p:sp>
        <p:nvSpPr>
          <p:cNvPr id="16394" name="Rectangle 1"/>
          <p:cNvSpPr>
            <a:spLocks noChangeArrowheads="1"/>
          </p:cNvSpPr>
          <p:nvPr/>
        </p:nvSpPr>
        <p:spPr bwMode="auto">
          <a:xfrm>
            <a:off x="251520" y="6084914"/>
            <a:ext cx="4003675" cy="6349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80165" tIns="40083" rIns="80165" bIns="40083" anchor="ctr">
            <a:spAutoFit/>
          </a:bodyPr>
          <a:lstStyle/>
          <a:p>
            <a:pPr defTabSz="800100"/>
            <a:r>
              <a:rPr lang="cs-CZ" i="1" dirty="0" smtClean="0">
                <a:solidFill>
                  <a:srgbClr val="000000"/>
                </a:solidFill>
                <a:latin typeface="Times" pitchFamily="18" charset="0"/>
                <a:ea typeface="MS Mincho" pitchFamily="49" charset="-128"/>
                <a:cs typeface="Times New Roman" pitchFamily="18" charset="0"/>
              </a:rPr>
              <a:t>Projekt Vývoj pro ÚOS pro ukládání VJP. Projekt </a:t>
            </a:r>
            <a:r>
              <a:rPr lang="en-GB" i="1" dirty="0" smtClean="0">
                <a:solidFill>
                  <a:srgbClr val="000000"/>
                </a:solidFill>
                <a:latin typeface="Times" pitchFamily="18" charset="0"/>
                <a:ea typeface="MS Mincho" pitchFamily="49" charset="-128"/>
                <a:cs typeface="Times New Roman" pitchFamily="18" charset="0"/>
              </a:rPr>
              <a:t>SÚRAO </a:t>
            </a:r>
            <a:r>
              <a:rPr lang="en-GB" i="1" dirty="0">
                <a:solidFill>
                  <a:srgbClr val="000000"/>
                </a:solidFill>
                <a:latin typeface="Times" pitchFamily="18" charset="0"/>
                <a:ea typeface="MS Mincho" pitchFamily="49" charset="-128"/>
                <a:cs typeface="Times New Roman" pitchFamily="18" charset="0"/>
              </a:rPr>
              <a:t>project (2013 - 2017).</a:t>
            </a:r>
            <a:endParaRPr lang="en-GB" i="1" dirty="0"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16395" name="Rectangle 2"/>
          <p:cNvSpPr>
            <a:spLocks noChangeArrowheads="1"/>
          </p:cNvSpPr>
          <p:nvPr/>
        </p:nvSpPr>
        <p:spPr bwMode="auto">
          <a:xfrm>
            <a:off x="4633913" y="5972175"/>
            <a:ext cx="4125912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 anchor="ctr">
            <a:spAutoFit/>
          </a:bodyPr>
          <a:lstStyle/>
          <a:p>
            <a:pPr defTabSz="800100"/>
            <a:r>
              <a:rPr lang="en-GB">
                <a:solidFill>
                  <a:srgbClr val="000000"/>
                </a:solidFill>
                <a:latin typeface="Arial Unicode MS" pitchFamily="34" charset="-128"/>
                <a:ea typeface="MS Mincho" pitchFamily="49" charset="-128"/>
                <a:cs typeface="Arial Unicode MS" pitchFamily="34" charset="-128"/>
              </a:rPr>
              <a:t>http://www.grimsel.com/gts-phase-vi/macote-the-material-corrosion-test/macote-introduction</a:t>
            </a:r>
            <a:endParaRPr lang="en-GB">
              <a:ea typeface="MS Mincho" pitchFamily="49" charset="-128"/>
              <a:cs typeface="Arial Unicode MS" pitchFamily="34" charset="-128"/>
            </a:endParaRPr>
          </a:p>
        </p:txBody>
      </p:sp>
      <p:pic>
        <p:nvPicPr>
          <p:cNvPr id="16396" name="Obrázek 1" descr="Foto 6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412776"/>
            <a:ext cx="2593975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7" name="Obrázek 12" descr="RIMG701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5600" y="4221163"/>
            <a:ext cx="2179638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Obrázek 4" descr="Snímek 00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077072"/>
            <a:ext cx="2592288" cy="194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bdélník 14"/>
          <p:cNvSpPr/>
          <p:nvPr/>
        </p:nvSpPr>
        <p:spPr>
          <a:xfrm>
            <a:off x="2843808" y="4194954"/>
            <a:ext cx="19979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A</a:t>
            </a:r>
            <a:r>
              <a:rPr lang="cs-CZ" sz="1600" dirty="0" err="1" smtClean="0"/>
              <a:t>naerobní</a:t>
            </a:r>
            <a:r>
              <a:rPr lang="cs-CZ" sz="1600" dirty="0" smtClean="0"/>
              <a:t> box</a:t>
            </a:r>
            <a:r>
              <a:rPr lang="en-US" sz="1600" dirty="0" smtClean="0"/>
              <a:t> MB200B (</a:t>
            </a:r>
            <a:r>
              <a:rPr lang="en-US" sz="1600" dirty="0" err="1" smtClean="0"/>
              <a:t>MBraun</a:t>
            </a:r>
            <a:r>
              <a:rPr lang="en-US" sz="1600" dirty="0" smtClean="0"/>
              <a:t>, Germany)</a:t>
            </a:r>
          </a:p>
          <a:p>
            <a:r>
              <a:rPr lang="en-US" sz="1600" dirty="0" smtClean="0"/>
              <a:t> </a:t>
            </a:r>
            <a:r>
              <a:rPr lang="en-US" sz="1600" dirty="0" err="1" smtClean="0"/>
              <a:t>Ar</a:t>
            </a:r>
            <a:r>
              <a:rPr lang="en-US" sz="1600" dirty="0" smtClean="0"/>
              <a:t> </a:t>
            </a:r>
            <a:r>
              <a:rPr lang="en-US" sz="1600" dirty="0" err="1" smtClean="0"/>
              <a:t>atmos</a:t>
            </a:r>
            <a:r>
              <a:rPr lang="cs-CZ" sz="1600" dirty="0" err="1" smtClean="0"/>
              <a:t>féra</a:t>
            </a:r>
            <a:r>
              <a:rPr lang="cs-CZ" sz="1600" dirty="0" smtClean="0"/>
              <a:t>,</a:t>
            </a:r>
            <a:r>
              <a:rPr lang="en-US" sz="1600" dirty="0" smtClean="0"/>
              <a:t> &lt; 0,01 </a:t>
            </a:r>
            <a:r>
              <a:rPr lang="en-US" sz="1600" dirty="0" err="1" smtClean="0"/>
              <a:t>ppm</a:t>
            </a:r>
            <a:r>
              <a:rPr lang="en-US" sz="1600" dirty="0" smtClean="0"/>
              <a:t> O</a:t>
            </a:r>
            <a:r>
              <a:rPr lang="en-US" sz="1600" baseline="-25000" dirty="0" smtClean="0"/>
              <a:t>2</a:t>
            </a:r>
            <a:endParaRPr lang="cs-CZ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>
          <a:xfrm>
            <a:off x="360363" y="179388"/>
            <a:ext cx="7631112" cy="900112"/>
          </a:xfrm>
        </p:spPr>
        <p:txBody>
          <a:bodyPr/>
          <a:lstStyle/>
          <a:p>
            <a:r>
              <a:rPr lang="cs-CZ" sz="2800" dirty="0" smtClean="0"/>
              <a:t>Podpora studia vlastnosti materiálů inženýrských bariér</a:t>
            </a:r>
          </a:p>
        </p:txBody>
      </p:sp>
      <p:sp>
        <p:nvSpPr>
          <p:cNvPr id="18435" name="Zástupný symbol pro obsah 3"/>
          <p:cNvSpPr>
            <a:spLocks noGrp="1"/>
          </p:cNvSpPr>
          <p:nvPr>
            <p:ph sz="quarter" idx="12"/>
          </p:nvPr>
        </p:nvSpPr>
        <p:spPr>
          <a:xfrm>
            <a:off x="4662488" y="1439863"/>
            <a:ext cx="4121150" cy="4679950"/>
          </a:xfrm>
        </p:spPr>
        <p:txBody>
          <a:bodyPr/>
          <a:lstStyle/>
          <a:p>
            <a:endParaRPr lang="cs-CZ" smtClean="0"/>
          </a:p>
        </p:txBody>
      </p:sp>
      <p:sp>
        <p:nvSpPr>
          <p:cNvPr id="18436" name="Rectangle 3"/>
          <p:cNvSpPr txBox="1">
            <a:spLocks/>
          </p:cNvSpPr>
          <p:nvPr/>
        </p:nvSpPr>
        <p:spPr bwMode="auto">
          <a:xfrm>
            <a:off x="4643438" y="4221163"/>
            <a:ext cx="4264025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8380" tIns="29190" rIns="58380" bIns="29190"/>
          <a:lstStyle/>
          <a:p>
            <a:pPr marL="504825" lvl="1" indent="-215900">
              <a:spcBef>
                <a:spcPct val="20000"/>
              </a:spcBef>
              <a:buSzPct val="50000"/>
              <a:buFont typeface="Arial" charset="0"/>
              <a:buBlip>
                <a:blip r:embed="rId2"/>
              </a:buBlip>
            </a:pPr>
            <a:r>
              <a:rPr lang="cs-CZ" sz="1600" b="1" dirty="0" smtClean="0"/>
              <a:t>Bentonit </a:t>
            </a:r>
            <a:r>
              <a:rPr lang="en-US" sz="1600" b="1" dirty="0" err="1" smtClean="0"/>
              <a:t>Rokle</a:t>
            </a:r>
            <a:r>
              <a:rPr lang="en-US" sz="1600" b="1" dirty="0" smtClean="0"/>
              <a:t> </a:t>
            </a:r>
            <a:r>
              <a:rPr lang="en-US" sz="1600" dirty="0" smtClean="0"/>
              <a:t>(</a:t>
            </a:r>
            <a:r>
              <a:rPr lang="cs-CZ" sz="1600" dirty="0" err="1" smtClean="0"/>
              <a:t>Doupovské</a:t>
            </a:r>
            <a:r>
              <a:rPr lang="cs-CZ" sz="1600" dirty="0" smtClean="0"/>
              <a:t> hory</a:t>
            </a:r>
            <a:r>
              <a:rPr lang="en-US" sz="1600" dirty="0" smtClean="0"/>
              <a:t>) Ca-Mg </a:t>
            </a:r>
            <a:r>
              <a:rPr lang="en-US" sz="1600" dirty="0" err="1" smtClean="0"/>
              <a:t>bentonit</a:t>
            </a:r>
            <a:r>
              <a:rPr lang="cs-CZ" sz="1600" dirty="0" smtClean="0"/>
              <a:t>; směs </a:t>
            </a:r>
            <a:r>
              <a:rPr lang="cs-CZ" sz="1600" dirty="0" err="1" smtClean="0"/>
              <a:t>montomorillonitů</a:t>
            </a:r>
            <a:r>
              <a:rPr lang="cs-CZ" sz="1600" dirty="0" smtClean="0"/>
              <a:t>, bohatých </a:t>
            </a:r>
            <a:r>
              <a:rPr lang="en-US" sz="1600" dirty="0" smtClean="0"/>
              <a:t>(</a:t>
            </a:r>
            <a:r>
              <a:rPr lang="en-US" sz="1600" dirty="0" err="1" smtClean="0"/>
              <a:t>Ca,Mg</a:t>
            </a:r>
            <a:r>
              <a:rPr lang="en-US" sz="1600" dirty="0"/>
              <a:t>)-Fe-rich </a:t>
            </a:r>
            <a:r>
              <a:rPr lang="en-US" sz="1600" dirty="0" err="1" smtClean="0"/>
              <a:t>montmorillonit</a:t>
            </a:r>
            <a:r>
              <a:rPr lang="cs-CZ" sz="1600" dirty="0" smtClean="0"/>
              <a:t>y</a:t>
            </a:r>
            <a:r>
              <a:rPr lang="en-US" sz="1600" dirty="0" smtClean="0"/>
              <a:t>, </a:t>
            </a:r>
            <a:r>
              <a:rPr lang="cs-CZ" sz="1600" dirty="0" smtClean="0"/>
              <a:t>slídami,</a:t>
            </a:r>
            <a:r>
              <a:rPr lang="en-US" sz="1600" dirty="0" smtClean="0"/>
              <a:t> </a:t>
            </a:r>
            <a:r>
              <a:rPr lang="en-US" sz="1600" dirty="0" err="1" smtClean="0"/>
              <a:t>kaolinite</a:t>
            </a:r>
            <a:r>
              <a:rPr lang="cs-CZ" sz="1600" dirty="0" smtClean="0"/>
              <a:t>m</a:t>
            </a:r>
            <a:r>
              <a:rPr lang="en-US" sz="1600" dirty="0" smtClean="0"/>
              <a:t> </a:t>
            </a:r>
            <a:r>
              <a:rPr lang="cs-CZ" sz="1600" dirty="0" smtClean="0"/>
              <a:t>a </a:t>
            </a:r>
            <a:r>
              <a:rPr lang="cs-CZ" sz="1600" dirty="0" err="1" smtClean="0"/>
              <a:t>dalsími</a:t>
            </a:r>
            <a:r>
              <a:rPr lang="cs-CZ" sz="1600" dirty="0" smtClean="0"/>
              <a:t> minerálními příměsemi</a:t>
            </a:r>
            <a:r>
              <a:rPr lang="en-US" sz="1600" dirty="0" smtClean="0"/>
              <a:t> (</a:t>
            </a:r>
            <a:r>
              <a:rPr lang="cs-CZ" sz="1600" dirty="0" smtClean="0"/>
              <a:t>zejm.</a:t>
            </a:r>
            <a:r>
              <a:rPr lang="en-US" sz="1600" dirty="0" smtClean="0"/>
              <a:t> </a:t>
            </a:r>
            <a:r>
              <a:rPr lang="en-US" sz="1600" dirty="0"/>
              <a:t>Ca, Mg, Fe </a:t>
            </a:r>
            <a:r>
              <a:rPr lang="cs-CZ" sz="1600" dirty="0" smtClean="0"/>
              <a:t>karbonáty</a:t>
            </a:r>
            <a:r>
              <a:rPr lang="en-US" sz="1600" dirty="0" smtClean="0"/>
              <a:t>, </a:t>
            </a:r>
            <a:r>
              <a:rPr lang="cs-CZ" sz="1600" dirty="0" smtClean="0"/>
              <a:t>živec </a:t>
            </a:r>
            <a:r>
              <a:rPr lang="en-US" sz="1600" dirty="0" smtClean="0"/>
              <a:t>and </a:t>
            </a:r>
            <a:r>
              <a:rPr lang="cs-CZ" sz="1600" dirty="0" smtClean="0"/>
              <a:t>oxidy </a:t>
            </a:r>
            <a:r>
              <a:rPr lang="cs-CZ" sz="1600" dirty="0" err="1" smtClean="0"/>
              <a:t>Fe</a:t>
            </a:r>
            <a:r>
              <a:rPr lang="en-US" sz="1600" dirty="0" smtClean="0"/>
              <a:t>)</a:t>
            </a:r>
            <a:r>
              <a:rPr lang="cs-CZ" sz="1600" dirty="0"/>
              <a:t>.</a:t>
            </a:r>
          </a:p>
          <a:p>
            <a:pPr marL="504825" lvl="1" indent="-215900">
              <a:spcBef>
                <a:spcPct val="20000"/>
              </a:spcBef>
              <a:buSzPct val="50000"/>
            </a:pPr>
            <a:endParaRPr lang="cs-CZ" sz="1600" dirty="0"/>
          </a:p>
        </p:txBody>
      </p:sp>
      <p:pic>
        <p:nvPicPr>
          <p:cNvPr id="18438" name="Picture 2" descr="08 analog 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340768"/>
            <a:ext cx="3600400" cy="5397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4" descr="Fig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1268413"/>
            <a:ext cx="2570162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Text Box 3"/>
          <p:cNvSpPr txBox="1">
            <a:spLocks noChangeArrowheads="1"/>
          </p:cNvSpPr>
          <p:nvPr/>
        </p:nvSpPr>
        <p:spPr bwMode="auto">
          <a:xfrm>
            <a:off x="6875463" y="2565400"/>
            <a:ext cx="1993900" cy="449263"/>
          </a:xfrm>
          <a:prstGeom prst="rect">
            <a:avLst/>
          </a:prstGeom>
          <a:solidFill>
            <a:schemeClr val="bg1"/>
          </a:solidFill>
          <a:ln w="57150">
            <a:solidFill>
              <a:srgbClr val="003399"/>
            </a:solidFill>
            <a:miter lim="800000"/>
            <a:headEnd/>
            <a:tailEnd/>
          </a:ln>
        </p:spPr>
        <p:txBody>
          <a:bodyPr lIns="80165" tIns="40083" rIns="80165" bIns="40083">
            <a:spAutoFit/>
          </a:bodyPr>
          <a:lstStyle/>
          <a:p>
            <a:r>
              <a:rPr lang="cs-CZ" altLang="cs-CZ" sz="1200" b="1" dirty="0" err="1">
                <a:solidFill>
                  <a:srgbClr val="003399"/>
                </a:solidFill>
              </a:rPr>
              <a:t>Smectite</a:t>
            </a:r>
            <a:r>
              <a:rPr lang="cs-CZ" altLang="cs-CZ" sz="1200" b="1" dirty="0">
                <a:solidFill>
                  <a:srgbClr val="003399"/>
                </a:solidFill>
              </a:rPr>
              <a:t> </a:t>
            </a:r>
            <a:r>
              <a:rPr lang="cs-CZ" altLang="cs-CZ" sz="1200" b="1" dirty="0" err="1">
                <a:solidFill>
                  <a:srgbClr val="003399"/>
                </a:solidFill>
              </a:rPr>
              <a:t>clay</a:t>
            </a:r>
            <a:r>
              <a:rPr lang="cs-CZ" altLang="cs-CZ" sz="1200" b="1" dirty="0">
                <a:solidFill>
                  <a:srgbClr val="003399"/>
                </a:solidFill>
              </a:rPr>
              <a:t> </a:t>
            </a:r>
            <a:r>
              <a:rPr lang="cs-CZ" altLang="cs-CZ" sz="1200" b="1" dirty="0" err="1">
                <a:solidFill>
                  <a:srgbClr val="003399"/>
                </a:solidFill>
              </a:rPr>
              <a:t>group</a:t>
            </a:r>
            <a:endParaRPr lang="cs-CZ" altLang="cs-CZ" sz="1200" b="1" dirty="0">
              <a:solidFill>
                <a:srgbClr val="003399"/>
              </a:solidFill>
            </a:endParaRPr>
          </a:p>
          <a:p>
            <a:r>
              <a:rPr lang="da-DK" altLang="cs-CZ" sz="1200" b="1" dirty="0">
                <a:solidFill>
                  <a:srgbClr val="003399"/>
                </a:solidFill>
              </a:rPr>
              <a:t>CEC</a:t>
            </a:r>
            <a:r>
              <a:rPr lang="cs-CZ" altLang="cs-CZ" sz="1200" b="1" dirty="0">
                <a:solidFill>
                  <a:srgbClr val="003399"/>
                </a:solidFill>
              </a:rPr>
              <a:t> = </a:t>
            </a:r>
            <a:r>
              <a:rPr lang="da-DK" altLang="cs-CZ" sz="1200" b="1" dirty="0">
                <a:solidFill>
                  <a:srgbClr val="003399"/>
                </a:solidFill>
              </a:rPr>
              <a:t>800-1200 meq/kg</a:t>
            </a:r>
            <a:endParaRPr lang="en-US" altLang="cs-CZ" sz="1200" b="1" dirty="0">
              <a:solidFill>
                <a:srgbClr val="003399"/>
              </a:solidFill>
            </a:endParaRPr>
          </a:p>
        </p:txBody>
      </p:sp>
      <p:cxnSp>
        <p:nvCxnSpPr>
          <p:cNvPr id="23" name="Přímá spojnice se šipkou 18"/>
          <p:cNvCxnSpPr/>
          <p:nvPr/>
        </p:nvCxnSpPr>
        <p:spPr>
          <a:xfrm flipV="1">
            <a:off x="3563888" y="2996952"/>
            <a:ext cx="1440160" cy="22322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číslo snímku 1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00075" y="6278563"/>
            <a:ext cx="307975" cy="3667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0165" tIns="40083" rIns="80165" bIns="40083"/>
          <a:lstStyle/>
          <a:p>
            <a:fld id="{D638C38A-2953-4619-B6E9-7BBD9BF79E22}" type="slidenum">
              <a:rPr lang="cs-CZ"/>
              <a:pPr/>
              <a:t>12</a:t>
            </a:fld>
            <a:endParaRPr lang="cs-CZ"/>
          </a:p>
        </p:txBody>
      </p:sp>
      <p:sp>
        <p:nvSpPr>
          <p:cNvPr id="19459" name="Zástupný symbol pro číslo snímku 3"/>
          <p:cNvSpPr txBox="1">
            <a:spLocks noGrp="1"/>
          </p:cNvSpPr>
          <p:nvPr/>
        </p:nvSpPr>
        <p:spPr bwMode="auto">
          <a:xfrm>
            <a:off x="600075" y="6278563"/>
            <a:ext cx="3079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1182" tIns="25591" rIns="51182" bIns="25591" anchor="ctr"/>
          <a:lstStyle/>
          <a:p>
            <a:fld id="{72592D82-10BD-4067-A9BF-46BB66F3E626}" type="slidenum">
              <a:rPr lang="cs-CZ" sz="900">
                <a:solidFill>
                  <a:schemeClr val="bg1"/>
                </a:solidFill>
              </a:rPr>
              <a:pPr/>
              <a:t>12</a:t>
            </a:fld>
            <a:endParaRPr lang="cs-CZ" sz="900">
              <a:solidFill>
                <a:schemeClr val="bg1"/>
              </a:solidFill>
            </a:endParaRPr>
          </a:p>
        </p:txBody>
      </p:sp>
      <p:sp>
        <p:nvSpPr>
          <p:cNvPr id="19460" name="Rectangle 2"/>
          <p:cNvSpPr>
            <a:spLocks noGrp="1"/>
          </p:cNvSpPr>
          <p:nvPr>
            <p:ph type="title"/>
          </p:nvPr>
        </p:nvSpPr>
        <p:spPr>
          <a:xfrm>
            <a:off x="323528" y="477614"/>
            <a:ext cx="7202488" cy="719138"/>
          </a:xfrm>
        </p:spPr>
        <p:txBody>
          <a:bodyPr/>
          <a:lstStyle/>
          <a:p>
            <a:pPr eaLnBrk="1" hangingPunct="1"/>
            <a:r>
              <a:rPr lang="cs-CZ" dirty="0" smtClean="0"/>
              <a:t>Charakterizace bentonitu </a:t>
            </a:r>
          </a:p>
        </p:txBody>
      </p:sp>
      <p:sp>
        <p:nvSpPr>
          <p:cNvPr id="19461" name="Rectangle 3"/>
          <p:cNvSpPr>
            <a:spLocks noGrp="1"/>
          </p:cNvSpPr>
          <p:nvPr>
            <p:ph type="body" idx="1"/>
          </p:nvPr>
        </p:nvSpPr>
        <p:spPr>
          <a:xfrm>
            <a:off x="322263" y="1208088"/>
            <a:ext cx="7021512" cy="476885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cs-CZ" sz="2000" dirty="0" err="1" smtClean="0"/>
              <a:t>Chem</a:t>
            </a:r>
            <a:r>
              <a:rPr lang="cs-CZ" sz="2000" dirty="0" smtClean="0"/>
              <a:t>. Složení</a:t>
            </a:r>
          </a:p>
          <a:p>
            <a:pPr eaLnBrk="1" hangingPunct="1"/>
            <a:r>
              <a:rPr lang="cs-CZ" sz="2000" dirty="0" smtClean="0"/>
              <a:t>XRD</a:t>
            </a:r>
          </a:p>
          <a:p>
            <a:pPr eaLnBrk="1" hangingPunct="1"/>
            <a:r>
              <a:rPr lang="cs-CZ" sz="2000" dirty="0" smtClean="0"/>
              <a:t>CEC</a:t>
            </a:r>
          </a:p>
          <a:p>
            <a:pPr eaLnBrk="1" hangingPunct="1"/>
            <a:r>
              <a:rPr lang="cs-CZ" sz="2000" dirty="0" smtClean="0"/>
              <a:t>Porosita</a:t>
            </a:r>
          </a:p>
          <a:p>
            <a:pPr eaLnBrk="1" hangingPunct="1"/>
            <a:endParaRPr lang="cs-CZ" sz="2000" dirty="0" smtClean="0"/>
          </a:p>
          <a:p>
            <a:pPr eaLnBrk="1" hangingPunct="1"/>
            <a:r>
              <a:rPr lang="cs-CZ" sz="2000" dirty="0" smtClean="0"/>
              <a:t>Hydraulická konduktivita</a:t>
            </a:r>
          </a:p>
          <a:p>
            <a:pPr lvl="1" eaLnBrk="1" hangingPunct="1"/>
            <a:r>
              <a:rPr lang="cs-CZ" sz="2000" dirty="0" err="1" smtClean="0"/>
              <a:t>Triaxiální</a:t>
            </a:r>
            <a:r>
              <a:rPr lang="cs-CZ" sz="2000" dirty="0" smtClean="0"/>
              <a:t> vysokotlaká komora – do </a:t>
            </a:r>
            <a:br>
              <a:rPr lang="cs-CZ" sz="2000" dirty="0" smtClean="0"/>
            </a:br>
            <a:r>
              <a:rPr lang="cs-CZ" sz="2000" dirty="0" smtClean="0"/>
              <a:t>10 </a:t>
            </a:r>
            <a:r>
              <a:rPr lang="cs-CZ" sz="2000" dirty="0" err="1" smtClean="0"/>
              <a:t>Mpa</a:t>
            </a:r>
            <a:endParaRPr lang="cs-CZ" sz="2000" dirty="0" smtClean="0"/>
          </a:p>
          <a:p>
            <a:pPr lvl="1" eaLnBrk="1" hangingPunct="1"/>
            <a:endParaRPr lang="cs-CZ" sz="2000" dirty="0" smtClean="0"/>
          </a:p>
          <a:p>
            <a:pPr eaLnBrk="1" hangingPunct="1"/>
            <a:r>
              <a:rPr lang="cs-CZ" sz="2000" dirty="0" smtClean="0"/>
              <a:t>Bobtnací tlak </a:t>
            </a:r>
          </a:p>
          <a:p>
            <a:pPr lvl="1" eaLnBrk="1" hangingPunct="1"/>
            <a:endParaRPr lang="cs-CZ" sz="2000" dirty="0" smtClean="0"/>
          </a:p>
          <a:p>
            <a:pPr eaLnBrk="1" hangingPunct="1"/>
            <a:r>
              <a:rPr lang="cs-CZ" sz="2000" dirty="0" smtClean="0"/>
              <a:t>Retenční křivky</a:t>
            </a:r>
          </a:p>
          <a:p>
            <a:pPr eaLnBrk="1" hangingPunct="1"/>
            <a:endParaRPr lang="cs-CZ" dirty="0" smtClean="0"/>
          </a:p>
          <a:p>
            <a:pPr eaLnBrk="1" hangingPunct="1"/>
            <a:endParaRPr lang="cs-CZ" dirty="0" smtClean="0"/>
          </a:p>
          <a:p>
            <a:pPr eaLnBrk="1" hangingPunct="1"/>
            <a:endParaRPr lang="cs-CZ" dirty="0" smtClean="0"/>
          </a:p>
        </p:txBody>
      </p:sp>
      <p:pic>
        <p:nvPicPr>
          <p:cNvPr id="194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854575"/>
            <a:ext cx="3922713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1484313"/>
            <a:ext cx="1725613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5825" y="1557338"/>
            <a:ext cx="1760538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5" name="Obdélník 9"/>
          <p:cNvSpPr>
            <a:spLocks noChangeArrowheads="1"/>
          </p:cNvSpPr>
          <p:nvPr/>
        </p:nvSpPr>
        <p:spPr bwMode="auto">
          <a:xfrm>
            <a:off x="6011863" y="6561138"/>
            <a:ext cx="204311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0165" tIns="40083" rIns="80165" bIns="40083">
            <a:spAutoFit/>
          </a:bodyPr>
          <a:lstStyle/>
          <a:p>
            <a:r>
              <a:rPr lang="cs-CZ" sz="1400"/>
              <a:t>FP7 EU project DOPAS</a:t>
            </a:r>
          </a:p>
        </p:txBody>
      </p:sp>
      <p:pic>
        <p:nvPicPr>
          <p:cNvPr id="19466" name="Sisällön paikkamerkki 31" descr="dopas3abcd.jpe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113" y="5229225"/>
            <a:ext cx="1190625" cy="11906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3" name="Rectangle 103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412776"/>
            <a:ext cx="8694737" cy="339725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cs-CZ" sz="1800" b="0" dirty="0" smtClean="0"/>
              <a:t>  </a:t>
            </a:r>
            <a:r>
              <a:rPr lang="cs-CZ" sz="2400" b="0" dirty="0" smtClean="0">
                <a:solidFill>
                  <a:srgbClr val="0054A4"/>
                </a:solidFill>
              </a:rPr>
              <a:t>popis procesů sorpce a difúze </a:t>
            </a:r>
            <a:r>
              <a:rPr lang="cs-CZ" sz="2400" b="0" dirty="0" err="1" smtClean="0">
                <a:solidFill>
                  <a:srgbClr val="0054A4"/>
                </a:solidFill>
              </a:rPr>
              <a:t>radionuklidů</a:t>
            </a:r>
            <a:r>
              <a:rPr lang="cs-CZ" sz="2400" b="0" dirty="0" smtClean="0">
                <a:solidFill>
                  <a:srgbClr val="0054A4"/>
                </a:solidFill>
              </a:rPr>
              <a:t> v </a:t>
            </a:r>
            <a:r>
              <a:rPr lang="cs-CZ" sz="2400" b="0" dirty="0" err="1" smtClean="0">
                <a:solidFill>
                  <a:srgbClr val="0054A4"/>
                </a:solidFill>
              </a:rPr>
              <a:t>rúzných</a:t>
            </a:r>
            <a:r>
              <a:rPr lang="cs-CZ" sz="2400" b="0" dirty="0" smtClean="0">
                <a:solidFill>
                  <a:srgbClr val="0054A4"/>
                </a:solidFill>
              </a:rPr>
              <a:t> typech </a:t>
            </a:r>
            <a:r>
              <a:rPr lang="cs-CZ" sz="2400" b="0" dirty="0" smtClean="0">
                <a:solidFill>
                  <a:srgbClr val="0054A4"/>
                </a:solidFill>
              </a:rPr>
              <a:t>bentonitů</a:t>
            </a:r>
            <a:endParaRPr lang="cs-CZ" sz="2400" b="0" dirty="0" smtClean="0">
              <a:solidFill>
                <a:srgbClr val="0054A4"/>
              </a:solidFill>
            </a:endParaRPr>
          </a:p>
          <a:p>
            <a:pPr>
              <a:spcAft>
                <a:spcPts val="600"/>
              </a:spcAft>
              <a:defRPr/>
            </a:pPr>
            <a:r>
              <a:rPr lang="cs-CZ" sz="2400" b="0" dirty="0" smtClean="0">
                <a:solidFill>
                  <a:srgbClr val="0054A4"/>
                </a:solidFill>
              </a:rPr>
              <a:t> vliv jílových koloidů na migraci </a:t>
            </a:r>
            <a:r>
              <a:rPr lang="cs-CZ" sz="2400" b="0" dirty="0" err="1" smtClean="0">
                <a:solidFill>
                  <a:srgbClr val="0054A4"/>
                </a:solidFill>
              </a:rPr>
              <a:t>radionuklidů</a:t>
            </a:r>
            <a:r>
              <a:rPr lang="cs-CZ" sz="2400" b="0" dirty="0" smtClean="0">
                <a:solidFill>
                  <a:srgbClr val="0054A4"/>
                </a:solidFill>
              </a:rPr>
              <a:t> </a:t>
            </a:r>
          </a:p>
          <a:p>
            <a:pPr>
              <a:spcAft>
                <a:spcPts val="600"/>
              </a:spcAft>
              <a:defRPr/>
            </a:pPr>
            <a:r>
              <a:rPr lang="cs-CZ" sz="2400" b="0" dirty="0" smtClean="0">
                <a:solidFill>
                  <a:srgbClr val="0054A4"/>
                </a:solidFill>
              </a:rPr>
              <a:t> vliv kationtů v </a:t>
            </a:r>
            <a:r>
              <a:rPr lang="cs-CZ" sz="2400" b="0" dirty="0" err="1" smtClean="0">
                <a:solidFill>
                  <a:srgbClr val="0054A4"/>
                </a:solidFill>
              </a:rPr>
              <a:t>mezivrství</a:t>
            </a:r>
            <a:r>
              <a:rPr lang="cs-CZ" sz="2400" b="0" dirty="0" smtClean="0">
                <a:solidFill>
                  <a:srgbClr val="0054A4"/>
                </a:solidFill>
              </a:rPr>
              <a:t> jílu na chování stopovačů</a:t>
            </a:r>
          </a:p>
          <a:p>
            <a:pPr>
              <a:spcAft>
                <a:spcPts val="600"/>
              </a:spcAft>
              <a:defRPr/>
            </a:pPr>
            <a:r>
              <a:rPr lang="cs-CZ" sz="2400" b="0" dirty="0" smtClean="0">
                <a:solidFill>
                  <a:srgbClr val="0054A4"/>
                </a:solidFill>
              </a:rPr>
              <a:t> studie difúze na rozhraní bentonit – korozní produkty, bentonit – granit, bentonit - cement</a:t>
            </a:r>
          </a:p>
          <a:p>
            <a:pPr>
              <a:spcAft>
                <a:spcPts val="600"/>
              </a:spcAft>
              <a:defRPr/>
            </a:pPr>
            <a:endParaRPr lang="cs-CZ" sz="1800" dirty="0" smtClean="0">
              <a:solidFill>
                <a:srgbClr val="0054A4"/>
              </a:solidFill>
            </a:endParaRPr>
          </a:p>
          <a:p>
            <a:pPr marL="472746" lvl="2" indent="-18183" eaLnBrk="1" hangingPunct="1">
              <a:defRPr/>
            </a:pPr>
            <a:endParaRPr lang="cs-CZ" sz="1300" dirty="0" smtClean="0"/>
          </a:p>
          <a:p>
            <a:pPr marL="0" indent="0" eaLnBrk="1" hangingPunct="1">
              <a:defRPr/>
            </a:pPr>
            <a:endParaRPr lang="cs-CZ" sz="1800" dirty="0" smtClean="0"/>
          </a:p>
          <a:p>
            <a:pPr marL="0" indent="0" eaLnBrk="1" hangingPunct="1">
              <a:buFontTx/>
              <a:buNone/>
              <a:defRPr/>
            </a:pPr>
            <a:endParaRPr lang="cs-CZ" sz="1300" dirty="0" smtClean="0"/>
          </a:p>
        </p:txBody>
      </p:sp>
      <p:sp>
        <p:nvSpPr>
          <p:cNvPr id="2150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68313" y="76200"/>
            <a:ext cx="8323262" cy="990600"/>
          </a:xfrm>
        </p:spPr>
        <p:txBody>
          <a:bodyPr/>
          <a:lstStyle/>
          <a:p>
            <a:pPr eaLnBrk="1" hangingPunct="1"/>
            <a:r>
              <a:rPr lang="cs-CZ" dirty="0" smtClean="0"/>
              <a:t>Migrace </a:t>
            </a:r>
            <a:r>
              <a:rPr lang="cs-CZ" dirty="0" err="1" smtClean="0"/>
              <a:t>radionuklidů</a:t>
            </a:r>
            <a:r>
              <a:rPr lang="cs-CZ" dirty="0" smtClean="0"/>
              <a:t> v inženýrských bariérách: Bentonit</a:t>
            </a:r>
          </a:p>
        </p:txBody>
      </p:sp>
      <p:sp>
        <p:nvSpPr>
          <p:cNvPr id="21507" name="Rectangle 1028"/>
          <p:cNvSpPr>
            <a:spLocks noChangeArrowheads="1"/>
          </p:cNvSpPr>
          <p:nvPr/>
        </p:nvSpPr>
        <p:spPr bwMode="auto">
          <a:xfrm>
            <a:off x="2339752" y="1916832"/>
            <a:ext cx="9144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276" tIns="43638" rIns="87276" bIns="43638">
            <a:spAutoFit/>
          </a:bodyPr>
          <a:lstStyle/>
          <a:p>
            <a:endParaRPr lang="cs-CZ"/>
          </a:p>
        </p:txBody>
      </p:sp>
      <p:pic>
        <p:nvPicPr>
          <p:cNvPr id="21508" name="Picture 1029" descr="celabent1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 l="16924" r="12807" b="29170"/>
          <a:stretch>
            <a:fillRect/>
          </a:stretch>
        </p:blipFill>
        <p:spPr>
          <a:xfrm>
            <a:off x="179512" y="4641304"/>
            <a:ext cx="2619375" cy="1524000"/>
          </a:xfrm>
        </p:spPr>
      </p:pic>
      <p:sp>
        <p:nvSpPr>
          <p:cNvPr id="21514" name="Rectangle 8"/>
          <p:cNvSpPr>
            <a:spLocks noChangeArrowheads="1"/>
          </p:cNvSpPr>
          <p:nvPr/>
        </p:nvSpPr>
        <p:spPr bwMode="auto">
          <a:xfrm>
            <a:off x="5076056" y="6537151"/>
            <a:ext cx="4105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tabLst>
                <a:tab pos="449263" algn="l"/>
                <a:tab pos="457200" algn="l"/>
              </a:tabLst>
            </a:pPr>
            <a:r>
              <a:rPr lang="cs-CZ" sz="1200" dirty="0" smtClean="0">
                <a:ea typeface="SimSun" pitchFamily="2" charset="-122"/>
              </a:rPr>
              <a:t>Výzkumná podpora hodnocení bezpečnosti, SÚRAO </a:t>
            </a:r>
            <a:endParaRPr lang="pt-BR" sz="1200" baseline="-25000" dirty="0">
              <a:ea typeface="SimSun" pitchFamily="2" charset="-122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4077072"/>
            <a:ext cx="3915957" cy="249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4293096"/>
            <a:ext cx="2376120" cy="1960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509" name="Text Box 1032"/>
          <p:cNvSpPr txBox="1">
            <a:spLocks noChangeArrowheads="1"/>
          </p:cNvSpPr>
          <p:nvPr/>
        </p:nvSpPr>
        <p:spPr bwMode="auto">
          <a:xfrm>
            <a:off x="-180528" y="4137248"/>
            <a:ext cx="41211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276" tIns="43638" rIns="87276" bIns="436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dirty="0" smtClean="0">
                <a:latin typeface="Times New Roman" pitchFamily="18" charset="0"/>
              </a:rPr>
              <a:t>Difúzní cela pro bentonitové vzorky </a:t>
            </a:r>
            <a:endParaRPr lang="cs-CZ" dirty="0">
              <a:latin typeface="Times New Roman" pitchFamily="18" charset="0"/>
            </a:endParaRPr>
          </a:p>
        </p:txBody>
      </p:sp>
      <p:sp>
        <p:nvSpPr>
          <p:cNvPr id="13" name="Text Box 1032"/>
          <p:cNvSpPr txBox="1">
            <a:spLocks noChangeArrowheads="1"/>
          </p:cNvSpPr>
          <p:nvPr/>
        </p:nvSpPr>
        <p:spPr bwMode="auto">
          <a:xfrm>
            <a:off x="4283968" y="3933056"/>
            <a:ext cx="41211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276" tIns="43638" rIns="87276" bIns="436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dirty="0" smtClean="0">
                <a:latin typeface="Times New Roman" pitchFamily="18" charset="0"/>
              </a:rPr>
              <a:t>Sorpce </a:t>
            </a:r>
            <a:r>
              <a:rPr lang="cs-CZ" dirty="0" err="1" smtClean="0">
                <a:latin typeface="Times New Roman" pitchFamily="18" charset="0"/>
              </a:rPr>
              <a:t>Sr</a:t>
            </a:r>
            <a:r>
              <a:rPr lang="cs-CZ" dirty="0" smtClean="0">
                <a:latin typeface="Times New Roman" pitchFamily="18" charset="0"/>
              </a:rPr>
              <a:t> na bentonit </a:t>
            </a:r>
            <a:endParaRPr lang="cs-CZ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Migrace </a:t>
            </a:r>
            <a:r>
              <a:rPr lang="cs-CZ" dirty="0" err="1" smtClean="0"/>
              <a:t>radionuklidů</a:t>
            </a:r>
            <a:r>
              <a:rPr lang="cs-CZ" dirty="0" smtClean="0"/>
              <a:t> v inženýrských bariérách: Beton/Cement </a:t>
            </a:r>
          </a:p>
        </p:txBody>
      </p:sp>
      <p:pic>
        <p:nvPicPr>
          <p:cNvPr id="22531" name="Obrázek 5" descr="CEMII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628774"/>
            <a:ext cx="1892008" cy="1440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Obrázek 6" descr="Richar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9200" y="1628081"/>
            <a:ext cx="2016125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Obrázek 8" descr="UJV_pod_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575" y="1556792"/>
            <a:ext cx="20891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293096"/>
            <a:ext cx="2706687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TextovéPole 11"/>
          <p:cNvSpPr txBox="1">
            <a:spLocks noChangeArrowheads="1"/>
          </p:cNvSpPr>
          <p:nvPr/>
        </p:nvSpPr>
        <p:spPr bwMode="auto">
          <a:xfrm>
            <a:off x="611188" y="1268413"/>
            <a:ext cx="12239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CEM II </a:t>
            </a:r>
          </a:p>
        </p:txBody>
      </p:sp>
      <p:sp>
        <p:nvSpPr>
          <p:cNvPr id="22536" name="TextovéPole 12"/>
          <p:cNvSpPr txBox="1">
            <a:spLocks noChangeArrowheads="1"/>
          </p:cNvSpPr>
          <p:nvPr/>
        </p:nvSpPr>
        <p:spPr bwMode="auto">
          <a:xfrm>
            <a:off x="3708400" y="1268413"/>
            <a:ext cx="12239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ÚJV Řež</a:t>
            </a:r>
          </a:p>
        </p:txBody>
      </p:sp>
      <p:sp>
        <p:nvSpPr>
          <p:cNvPr id="22537" name="TextovéPole 13"/>
          <p:cNvSpPr txBox="1">
            <a:spLocks noChangeArrowheads="1"/>
          </p:cNvSpPr>
          <p:nvPr/>
        </p:nvSpPr>
        <p:spPr bwMode="auto">
          <a:xfrm>
            <a:off x="5795963" y="1268760"/>
            <a:ext cx="30972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dirty="0" smtClean="0"/>
              <a:t>ÚRAO Richard</a:t>
            </a:r>
            <a:endParaRPr lang="cs-CZ" dirty="0"/>
          </a:p>
        </p:txBody>
      </p:sp>
      <p:sp>
        <p:nvSpPr>
          <p:cNvPr id="22538" name="TextovéPole 14"/>
          <p:cNvSpPr txBox="1">
            <a:spLocks noChangeArrowheads="1"/>
          </p:cNvSpPr>
          <p:nvPr/>
        </p:nvSpPr>
        <p:spPr bwMode="auto">
          <a:xfrm>
            <a:off x="251520" y="3212976"/>
            <a:ext cx="26654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 b="1" dirty="0" err="1" smtClean="0"/>
              <a:t>Loužení</a:t>
            </a:r>
            <a:r>
              <a:rPr lang="cs-CZ" sz="1600" b="1" dirty="0" smtClean="0"/>
              <a:t> </a:t>
            </a:r>
            <a:endParaRPr lang="cs-CZ" sz="1600" b="1" dirty="0"/>
          </a:p>
          <a:p>
            <a:r>
              <a:rPr lang="cs-CZ" sz="1600" dirty="0" err="1" smtClean="0"/>
              <a:t>Perkolační</a:t>
            </a:r>
            <a:r>
              <a:rPr lang="cs-CZ" sz="1600" dirty="0" smtClean="0"/>
              <a:t> kolona </a:t>
            </a:r>
            <a:br>
              <a:rPr lang="cs-CZ" sz="1600" dirty="0" smtClean="0"/>
            </a:br>
            <a:r>
              <a:rPr lang="cs-CZ" sz="1600" dirty="0" smtClean="0"/>
              <a:t>(cement ÚJV)</a:t>
            </a:r>
            <a:endParaRPr lang="cs-CZ" sz="1600" dirty="0"/>
          </a:p>
        </p:txBody>
      </p:sp>
      <p:sp>
        <p:nvSpPr>
          <p:cNvPr id="22539" name="TextovéPole 15"/>
          <p:cNvSpPr txBox="1">
            <a:spLocks noChangeArrowheads="1"/>
          </p:cNvSpPr>
          <p:nvPr/>
        </p:nvSpPr>
        <p:spPr bwMode="auto">
          <a:xfrm>
            <a:off x="3059832" y="3212976"/>
            <a:ext cx="33843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600" b="1" dirty="0" err="1" smtClean="0"/>
              <a:t>Loužení</a:t>
            </a:r>
            <a:r>
              <a:rPr lang="cs-CZ" sz="1600" b="1" dirty="0" smtClean="0"/>
              <a:t> </a:t>
            </a:r>
            <a:endParaRPr lang="cs-CZ" sz="1600" b="1" dirty="0"/>
          </a:p>
          <a:p>
            <a:r>
              <a:rPr lang="cs-CZ" sz="1600" dirty="0" smtClean="0"/>
              <a:t>Vsádkové experimenty (ÚJV </a:t>
            </a:r>
            <a:r>
              <a:rPr lang="cs-CZ" sz="1600" dirty="0"/>
              <a:t>cement)</a:t>
            </a:r>
          </a:p>
        </p:txBody>
      </p:sp>
      <p:pic>
        <p:nvPicPr>
          <p:cNvPr id="2254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57513" y="3933825"/>
            <a:ext cx="1738312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1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4825" y="5445125"/>
            <a:ext cx="1671638" cy="138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542" name="Skupina 19"/>
          <p:cNvGrpSpPr>
            <a:grpSpLocks/>
          </p:cNvGrpSpPr>
          <p:nvPr/>
        </p:nvGrpSpPr>
        <p:grpSpPr bwMode="auto">
          <a:xfrm>
            <a:off x="5724128" y="4005064"/>
            <a:ext cx="3038475" cy="1871663"/>
            <a:chOff x="20238983" y="23276470"/>
            <a:chExt cx="7790436" cy="5040000"/>
          </a:xfrm>
        </p:grpSpPr>
        <p:pic>
          <p:nvPicPr>
            <p:cNvPr id="22547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3990688" y="23276470"/>
              <a:ext cx="4038731" cy="50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48" name="Picture 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0238983" y="23276470"/>
              <a:ext cx="3902003" cy="50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543" name="TextovéPole 26"/>
          <p:cNvSpPr txBox="1">
            <a:spLocks noChangeArrowheads="1"/>
          </p:cNvSpPr>
          <p:nvPr/>
        </p:nvSpPr>
        <p:spPr bwMode="auto">
          <a:xfrm>
            <a:off x="4716463" y="4365625"/>
            <a:ext cx="1079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ÚJV cement </a:t>
            </a:r>
          </a:p>
        </p:txBody>
      </p:sp>
      <p:sp>
        <p:nvSpPr>
          <p:cNvPr id="22544" name="TextovéPole 27"/>
          <p:cNvSpPr txBox="1">
            <a:spLocks noChangeArrowheads="1"/>
          </p:cNvSpPr>
          <p:nvPr/>
        </p:nvSpPr>
        <p:spPr bwMode="auto">
          <a:xfrm>
            <a:off x="4643438" y="5805488"/>
            <a:ext cx="10810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CEM II. </a:t>
            </a:r>
          </a:p>
        </p:txBody>
      </p:sp>
      <p:sp>
        <p:nvSpPr>
          <p:cNvPr id="22545" name="TextovéPole 28"/>
          <p:cNvSpPr txBox="1">
            <a:spLocks noChangeArrowheads="1"/>
          </p:cNvSpPr>
          <p:nvPr/>
        </p:nvSpPr>
        <p:spPr bwMode="auto">
          <a:xfrm>
            <a:off x="6156176" y="3284984"/>
            <a:ext cx="26638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600" b="1" dirty="0" smtClean="0"/>
              <a:t>Migrace </a:t>
            </a:r>
            <a:r>
              <a:rPr lang="cs-CZ" sz="1600" b="1" baseline="30000" dirty="0" smtClean="0"/>
              <a:t>36</a:t>
            </a:r>
            <a:r>
              <a:rPr lang="cs-CZ" sz="1600" b="1" dirty="0" smtClean="0"/>
              <a:t>Cl a </a:t>
            </a:r>
            <a:r>
              <a:rPr lang="cs-CZ" sz="1600" b="1" baseline="30000" dirty="0" smtClean="0"/>
              <a:t>125</a:t>
            </a:r>
            <a:r>
              <a:rPr lang="cs-CZ" sz="1600" b="1" dirty="0" smtClean="0"/>
              <a:t>I </a:t>
            </a:r>
            <a:r>
              <a:rPr lang="cs-CZ" sz="1600" dirty="0" smtClean="0"/>
              <a:t>(CEMII</a:t>
            </a:r>
            <a:r>
              <a:rPr lang="cs-CZ" sz="1600" dirty="0"/>
              <a:t>)</a:t>
            </a: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5076056" y="6537151"/>
            <a:ext cx="4105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tabLst>
                <a:tab pos="449263" algn="l"/>
                <a:tab pos="457200" algn="l"/>
              </a:tabLst>
            </a:pPr>
            <a:r>
              <a:rPr lang="cs-CZ" sz="1200" dirty="0" smtClean="0">
                <a:ea typeface="SimSun" pitchFamily="2" charset="-122"/>
              </a:rPr>
              <a:t>Výzkumná podpora hodnocení bezpečnosti, SÚRAO </a:t>
            </a:r>
            <a:endParaRPr lang="pt-BR" sz="1200" baseline="-25000" dirty="0">
              <a:ea typeface="SimSun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>
          <a:xfrm>
            <a:off x="360363" y="179389"/>
            <a:ext cx="7631112" cy="900112"/>
          </a:xfrm>
        </p:spPr>
        <p:txBody>
          <a:bodyPr/>
          <a:lstStyle/>
          <a:p>
            <a:r>
              <a:rPr lang="cs-CZ" dirty="0" smtClean="0">
                <a:solidFill>
                  <a:srgbClr val="0070C0"/>
                </a:solidFill>
              </a:rPr>
              <a:t>Migrace </a:t>
            </a:r>
            <a:r>
              <a:rPr lang="cs-CZ" dirty="0" err="1" smtClean="0">
                <a:solidFill>
                  <a:srgbClr val="0070C0"/>
                </a:solidFill>
              </a:rPr>
              <a:t>radionuklidů</a:t>
            </a:r>
            <a:r>
              <a:rPr lang="cs-CZ" dirty="0" smtClean="0">
                <a:solidFill>
                  <a:srgbClr val="0070C0"/>
                </a:solidFill>
              </a:rPr>
              <a:t> v horninách: </a:t>
            </a:r>
            <a:br>
              <a:rPr lang="cs-CZ" dirty="0" smtClean="0">
                <a:solidFill>
                  <a:srgbClr val="0070C0"/>
                </a:solidFill>
              </a:rPr>
            </a:br>
            <a:r>
              <a:rPr lang="cs-CZ" dirty="0" smtClean="0">
                <a:solidFill>
                  <a:srgbClr val="0070C0"/>
                </a:solidFill>
              </a:rPr>
              <a:t>vzorky z kandidátních lokalit </a:t>
            </a:r>
          </a:p>
        </p:txBody>
      </p:sp>
      <p:sp>
        <p:nvSpPr>
          <p:cNvPr id="12" name="Zástupný symbol pro obsah 3"/>
          <p:cNvSpPr>
            <a:spLocks noGrp="1"/>
          </p:cNvSpPr>
          <p:nvPr>
            <p:ph sz="quarter" idx="12"/>
          </p:nvPr>
        </p:nvSpPr>
        <p:spPr>
          <a:xfrm>
            <a:off x="395536" y="1268761"/>
            <a:ext cx="8352928" cy="360040"/>
          </a:xfrm>
        </p:spPr>
        <p:txBody>
          <a:bodyPr/>
          <a:lstStyle/>
          <a:p>
            <a:r>
              <a:rPr lang="cs-CZ" sz="1600" dirty="0" smtClean="0">
                <a:solidFill>
                  <a:srgbClr val="0054A4"/>
                </a:solidFill>
              </a:rPr>
              <a:t>7 potenciálních lokalit </a:t>
            </a:r>
            <a:endParaRPr lang="cs-CZ" dirty="0" smtClean="0">
              <a:solidFill>
                <a:srgbClr val="0054A4"/>
              </a:solidFill>
            </a:endParaRPr>
          </a:p>
        </p:txBody>
      </p:sp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556793"/>
            <a:ext cx="5049426" cy="2910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ovéPole 16"/>
          <p:cNvSpPr txBox="1"/>
          <p:nvPr/>
        </p:nvSpPr>
        <p:spPr>
          <a:xfrm>
            <a:off x="539552" y="1628800"/>
            <a:ext cx="1652992" cy="446266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r>
              <a:rPr lang="cs-CZ" sz="1400" b="1" dirty="0" err="1" smtClean="0"/>
              <a:t>Čertovka</a:t>
            </a:r>
            <a:endParaRPr lang="cs-CZ" sz="1400" b="1" dirty="0" smtClean="0"/>
          </a:p>
          <a:p>
            <a:r>
              <a:rPr lang="cs-CZ" sz="900" b="1" dirty="0" smtClean="0"/>
              <a:t>Granitoidy tiského plutonu</a:t>
            </a:r>
            <a:endParaRPr lang="cs-CZ" sz="900" b="1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5988635" y="4082106"/>
            <a:ext cx="1643374" cy="600154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r>
              <a:rPr lang="cs-CZ" sz="1400" b="1" dirty="0" smtClean="0"/>
              <a:t>Kraví hora</a:t>
            </a:r>
          </a:p>
          <a:p>
            <a:r>
              <a:rPr lang="cs-CZ" sz="900" b="1" dirty="0" err="1" smtClean="0"/>
              <a:t>Strážecké</a:t>
            </a:r>
            <a:r>
              <a:rPr lang="cs-CZ" sz="900" b="1" dirty="0" smtClean="0"/>
              <a:t>  </a:t>
            </a:r>
            <a:r>
              <a:rPr lang="cs-CZ" sz="900" b="1" dirty="0" err="1" smtClean="0"/>
              <a:t>moldanubikum</a:t>
            </a:r>
            <a:endParaRPr lang="cs-CZ" sz="900" b="1" dirty="0" smtClean="0"/>
          </a:p>
          <a:p>
            <a:r>
              <a:rPr lang="cs-CZ" sz="900" b="1" dirty="0" smtClean="0"/>
              <a:t>Svratecké krystalinikum</a:t>
            </a:r>
            <a:endParaRPr lang="cs-CZ" sz="900" b="1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3707905" y="4437112"/>
            <a:ext cx="1896649" cy="584765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r>
              <a:rPr lang="cs-CZ" sz="1400" b="1" dirty="0" smtClean="0"/>
              <a:t>Horka</a:t>
            </a:r>
          </a:p>
          <a:p>
            <a:r>
              <a:rPr lang="cs-CZ" sz="900" b="1" dirty="0" err="1" smtClean="0"/>
              <a:t>Strážecké</a:t>
            </a:r>
            <a:r>
              <a:rPr lang="cs-CZ" sz="900" b="1" dirty="0" smtClean="0"/>
              <a:t> </a:t>
            </a:r>
            <a:r>
              <a:rPr lang="cs-CZ" sz="900" b="1" dirty="0" err="1" smtClean="0"/>
              <a:t>moldanubikum</a:t>
            </a:r>
            <a:endParaRPr lang="cs-CZ" sz="900" b="1" dirty="0" smtClean="0"/>
          </a:p>
          <a:p>
            <a:r>
              <a:rPr lang="cs-CZ" sz="900" b="1" dirty="0" smtClean="0"/>
              <a:t>Granitoidy třebíčského plutonu</a:t>
            </a:r>
            <a:endParaRPr lang="cs-CZ" sz="900" b="1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1475657" y="4509120"/>
            <a:ext cx="2095421" cy="446266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r>
              <a:rPr lang="cs-CZ" sz="1400" b="1" dirty="0" smtClean="0"/>
              <a:t>Hrádek</a:t>
            </a:r>
          </a:p>
          <a:p>
            <a:r>
              <a:rPr lang="cs-CZ" sz="900" b="1" dirty="0" err="1" smtClean="0"/>
              <a:t>Moldanubický</a:t>
            </a:r>
            <a:r>
              <a:rPr lang="cs-CZ" sz="900" b="1" dirty="0" smtClean="0"/>
              <a:t>  plutonický komplex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251520" y="3789041"/>
            <a:ext cx="1986417" cy="584765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r>
              <a:rPr lang="cs-CZ" sz="1400" b="1" dirty="0" smtClean="0"/>
              <a:t>Čihadlo</a:t>
            </a:r>
          </a:p>
          <a:p>
            <a:r>
              <a:rPr lang="cs-CZ" sz="900" b="1" dirty="0" smtClean="0"/>
              <a:t>Monotónní skupina </a:t>
            </a:r>
            <a:r>
              <a:rPr lang="cs-CZ" sz="900" b="1" dirty="0" err="1" smtClean="0"/>
              <a:t>moldanubika</a:t>
            </a:r>
            <a:endParaRPr lang="cs-CZ" sz="900" b="1" dirty="0" smtClean="0"/>
          </a:p>
          <a:p>
            <a:r>
              <a:rPr lang="cs-CZ" sz="900" b="1" dirty="0" smtClean="0"/>
              <a:t>Granitoidy </a:t>
            </a:r>
            <a:r>
              <a:rPr lang="cs-CZ" sz="900" b="1" dirty="0" err="1" smtClean="0"/>
              <a:t>klenovského</a:t>
            </a:r>
            <a:r>
              <a:rPr lang="cs-CZ" sz="900" b="1" dirty="0" smtClean="0"/>
              <a:t> plutonu</a:t>
            </a:r>
            <a:endParaRPr lang="cs-CZ" sz="900" b="1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0" y="3068961"/>
            <a:ext cx="1986417" cy="723265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r>
              <a:rPr lang="cs-CZ" sz="1400" b="1" dirty="0" smtClean="0"/>
              <a:t>Magdaléna</a:t>
            </a:r>
          </a:p>
          <a:p>
            <a:r>
              <a:rPr lang="cs-CZ" sz="900" b="1" dirty="0" smtClean="0"/>
              <a:t>Monotónní skupina </a:t>
            </a:r>
            <a:r>
              <a:rPr lang="cs-CZ" sz="900" b="1" dirty="0" err="1" smtClean="0"/>
              <a:t>moldanubika</a:t>
            </a:r>
            <a:endParaRPr lang="cs-CZ" sz="900" b="1" dirty="0" smtClean="0"/>
          </a:p>
          <a:p>
            <a:r>
              <a:rPr lang="cs-CZ" sz="900" b="1" dirty="0" smtClean="0"/>
              <a:t>Pestrá skupina </a:t>
            </a:r>
            <a:r>
              <a:rPr lang="cs-CZ" sz="900" b="1" dirty="0" err="1" smtClean="0"/>
              <a:t>moldanubika</a:t>
            </a:r>
            <a:endParaRPr lang="cs-CZ" sz="900" b="1" dirty="0" smtClean="0"/>
          </a:p>
          <a:p>
            <a:r>
              <a:rPr lang="cs-CZ" sz="900" b="1" dirty="0" smtClean="0"/>
              <a:t>Středočeský plutonický komplex</a:t>
            </a:r>
            <a:endParaRPr lang="cs-CZ" sz="1400" b="1" dirty="0" smtClean="0"/>
          </a:p>
        </p:txBody>
      </p:sp>
      <p:sp>
        <p:nvSpPr>
          <p:cNvPr id="25" name="TextovéPole 24"/>
          <p:cNvSpPr txBox="1"/>
          <p:nvPr/>
        </p:nvSpPr>
        <p:spPr>
          <a:xfrm>
            <a:off x="1" y="2348880"/>
            <a:ext cx="1980005" cy="584765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r>
              <a:rPr lang="cs-CZ" sz="1400" b="1" dirty="0" smtClean="0"/>
              <a:t>Březový potok</a:t>
            </a:r>
          </a:p>
          <a:p>
            <a:r>
              <a:rPr lang="cs-CZ" sz="900" b="1" dirty="0" smtClean="0"/>
              <a:t>Pestrá skupina </a:t>
            </a:r>
            <a:r>
              <a:rPr lang="cs-CZ" sz="900" b="1" dirty="0" err="1" smtClean="0"/>
              <a:t>moldanubika</a:t>
            </a:r>
            <a:endParaRPr lang="cs-CZ" sz="900" b="1" dirty="0" smtClean="0"/>
          </a:p>
          <a:p>
            <a:r>
              <a:rPr lang="cs-CZ" sz="900" b="1" dirty="0" smtClean="0"/>
              <a:t>Středočeský plutonický komplex</a:t>
            </a:r>
            <a:endParaRPr lang="cs-CZ" sz="1400" b="1" dirty="0"/>
          </a:p>
        </p:txBody>
      </p:sp>
      <p:grpSp>
        <p:nvGrpSpPr>
          <p:cNvPr id="15" name="Skupina 15"/>
          <p:cNvGrpSpPr/>
          <p:nvPr/>
        </p:nvGrpSpPr>
        <p:grpSpPr>
          <a:xfrm>
            <a:off x="1475656" y="4941169"/>
            <a:ext cx="7632848" cy="1872208"/>
            <a:chOff x="232544" y="3204567"/>
            <a:chExt cx="10225136" cy="3215518"/>
          </a:xfrm>
          <a:solidFill>
            <a:schemeClr val="bg1"/>
          </a:solidFill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2544" y="3348584"/>
              <a:ext cx="1782197" cy="23762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48768" y="3257497"/>
              <a:ext cx="1751594" cy="239534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09008" y="3204567"/>
              <a:ext cx="1544120" cy="247678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81216" y="3204568"/>
              <a:ext cx="1584176" cy="247286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7" name="TextovéPole 26"/>
            <p:cNvSpPr txBox="1"/>
            <p:nvPr/>
          </p:nvSpPr>
          <p:spPr>
            <a:xfrm>
              <a:off x="2608808" y="6012879"/>
              <a:ext cx="1368152" cy="407206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b="1" dirty="0"/>
                <a:t>Horka</a:t>
              </a:r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592584" y="6012879"/>
              <a:ext cx="1368152" cy="407206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b="1" dirty="0"/>
                <a:t>Hrádek</a:t>
              </a:r>
            </a:p>
          </p:txBody>
        </p:sp>
        <p:sp>
          <p:nvSpPr>
            <p:cNvPr id="29" name="TextovéPole 28"/>
            <p:cNvSpPr txBox="1"/>
            <p:nvPr/>
          </p:nvSpPr>
          <p:spPr>
            <a:xfrm>
              <a:off x="4553023" y="6012879"/>
              <a:ext cx="1368152" cy="407206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b="1" dirty="0"/>
                <a:t>Hrádek</a:t>
              </a:r>
            </a:p>
          </p:txBody>
        </p:sp>
        <p:pic>
          <p:nvPicPr>
            <p:cNvPr id="30" name="Obrázek 3" descr="C:\Users\milan.zuna\Desktop\Vzorek-žuly -Deštná\219_1208male\IMG_20160817_123825.JPG"/>
            <p:cNvPicPr/>
            <p:nvPr/>
          </p:nvPicPr>
          <p:blipFill>
            <a:blip r:embed="rId7" cstate="print">
              <a:extLst>
                <a:ext uri="{28A0092B-C50C-407E-A947-70E740481C1C}"/>
              </a:extLst>
            </a:blip>
            <a:srcRect/>
            <a:stretch>
              <a:fillRect/>
            </a:stretch>
          </p:blipFill>
          <p:spPr bwMode="auto">
            <a:xfrm>
              <a:off x="8009408" y="3204567"/>
              <a:ext cx="2448272" cy="1728192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31" name="TextovéPole 30"/>
            <p:cNvSpPr txBox="1"/>
            <p:nvPr/>
          </p:nvSpPr>
          <p:spPr>
            <a:xfrm>
              <a:off x="6425232" y="5940871"/>
              <a:ext cx="1368152" cy="407206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b="1" dirty="0" err="1"/>
                <a:t>Bukov</a:t>
              </a:r>
              <a:endParaRPr lang="cs-CZ" b="1" dirty="0"/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8513464" y="5220791"/>
              <a:ext cx="1368152" cy="407206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b="1" dirty="0"/>
                <a:t>Čihadlo</a:t>
              </a:r>
            </a:p>
          </p:txBody>
        </p:sp>
      </p:grpSp>
      <p:sp>
        <p:nvSpPr>
          <p:cNvPr id="33" name="Rectangle 8"/>
          <p:cNvSpPr>
            <a:spLocks noChangeArrowheads="1"/>
          </p:cNvSpPr>
          <p:nvPr/>
        </p:nvSpPr>
        <p:spPr bwMode="auto">
          <a:xfrm>
            <a:off x="7847856" y="3789040"/>
            <a:ext cx="129614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tabLst>
                <a:tab pos="449263" algn="l"/>
                <a:tab pos="457200" algn="l"/>
              </a:tabLst>
            </a:pPr>
            <a:r>
              <a:rPr lang="cs-CZ" sz="1200" dirty="0" smtClean="0">
                <a:ea typeface="SimSun" pitchFamily="2" charset="-122"/>
              </a:rPr>
              <a:t>Výzkumná podpora hodnocení bezpečnosti, SÚRAO </a:t>
            </a:r>
            <a:endParaRPr lang="pt-BR" sz="1200" baseline="-25000" dirty="0">
              <a:ea typeface="SimSun" pitchFamily="2" charset="-122"/>
            </a:endParaRPr>
          </a:p>
        </p:txBody>
      </p:sp>
      <p:sp>
        <p:nvSpPr>
          <p:cNvPr id="34" name="Rectangle 8"/>
          <p:cNvSpPr>
            <a:spLocks noChangeArrowheads="1"/>
          </p:cNvSpPr>
          <p:nvPr/>
        </p:nvSpPr>
        <p:spPr bwMode="auto">
          <a:xfrm>
            <a:off x="6047656" y="2204864"/>
            <a:ext cx="30963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tabLst>
                <a:tab pos="449263" algn="l"/>
                <a:tab pos="457200" algn="l"/>
              </a:tabLst>
            </a:pPr>
            <a:r>
              <a:rPr lang="cs-CZ" sz="2000" b="1" dirty="0" smtClean="0">
                <a:ea typeface="SimSun" pitchFamily="2" charset="-122"/>
              </a:rPr>
              <a:t>+ lokality ETE a EDU </a:t>
            </a:r>
            <a:endParaRPr lang="pt-BR" sz="2000" b="1" baseline="-25000" dirty="0">
              <a:ea typeface="SimSun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datum 2"/>
          <p:cNvSpPr>
            <a:spLocks noGrp="1"/>
          </p:cNvSpPr>
          <p:nvPr>
            <p:ph type="dt" sz="quarter" idx="4294967295"/>
          </p:nvPr>
        </p:nvSpPr>
        <p:spPr bwMode="auto">
          <a:xfrm>
            <a:off x="600075" y="6278563"/>
            <a:ext cx="307975" cy="3667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0165" tIns="40083" rIns="80165" bIns="40083"/>
          <a:lstStyle/>
          <a:p>
            <a:fld id="{6BB21BB6-0C78-476B-9DC7-B77A040E61A2}" type="datetime1">
              <a:rPr lang="cs-CZ"/>
              <a:pPr/>
              <a:t>05.03.2018</a:t>
            </a:fld>
            <a:endParaRPr lang="cs-CZ"/>
          </a:p>
        </p:txBody>
      </p:sp>
      <p:sp>
        <p:nvSpPr>
          <p:cNvPr id="25603" name="Zástupný symbol pro číslo snímku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281988" y="6477000"/>
            <a:ext cx="720725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7276" tIns="43638" rIns="87276" bIns="43638"/>
          <a:lstStyle/>
          <a:p>
            <a:fld id="{47086FFC-6639-4B5F-9530-545EB327A4A1}" type="slidenum">
              <a:rPr lang="cs-CZ"/>
              <a:pPr/>
              <a:t>16</a:t>
            </a:fld>
            <a:endParaRPr lang="cs-CZ"/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-99392"/>
            <a:ext cx="7994650" cy="1109662"/>
          </a:xfrm>
        </p:spPr>
        <p:txBody>
          <a:bodyPr/>
          <a:lstStyle/>
          <a:p>
            <a:pPr eaLnBrk="1" hangingPunct="1"/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Sorpce a difúze </a:t>
            </a:r>
            <a:r>
              <a:rPr lang="cs-CZ" dirty="0" err="1" smtClean="0"/>
              <a:t>radionuklidů</a:t>
            </a:r>
            <a:r>
              <a:rPr lang="cs-CZ" dirty="0" smtClean="0"/>
              <a:t> v horninách</a:t>
            </a:r>
            <a:endParaRPr lang="cs-CZ" sz="1800" b="0" dirty="0" smtClean="0"/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506413" y="3151188"/>
            <a:ext cx="4038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276" tIns="43638" rIns="87276" bIns="43638"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 smtClean="0">
                <a:latin typeface="Times New Roman" pitchFamily="18" charset="0"/>
              </a:rPr>
              <a:t>Difúzní cely pro granit</a:t>
            </a:r>
            <a:endParaRPr lang="cs-CZ" dirty="0">
              <a:latin typeface="Times New Roman" pitchFamily="18" charset="0"/>
            </a:endParaRP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3155950" y="3393281"/>
            <a:ext cx="2743200" cy="2513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1541" tIns="10308" rIns="51541" bIns="10308" anchor="b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b="1" dirty="0" smtClean="0"/>
              <a:t>Vzorky granitu: 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- </a:t>
            </a:r>
            <a:r>
              <a:rPr lang="cs-CZ" dirty="0" smtClean="0"/>
              <a:t>CZ,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- </a:t>
            </a:r>
            <a:r>
              <a:rPr lang="cs-CZ" dirty="0" err="1"/>
              <a:t>Grimsel</a:t>
            </a:r>
            <a:r>
              <a:rPr lang="cs-CZ" dirty="0"/>
              <a:t> (CH)</a:t>
            </a:r>
          </a:p>
          <a:p>
            <a:pPr marL="237992" indent="-237992">
              <a:spcBef>
                <a:spcPct val="50000"/>
              </a:spcBef>
              <a:defRPr/>
            </a:pPr>
            <a:r>
              <a:rPr lang="cs-CZ" dirty="0"/>
              <a:t>- </a:t>
            </a:r>
            <a:r>
              <a:rPr lang="cs-CZ" dirty="0" smtClean="0"/>
              <a:t>Švédsko </a:t>
            </a:r>
            <a:r>
              <a:rPr lang="cs-CZ" dirty="0"/>
              <a:t>(</a:t>
            </a:r>
            <a:r>
              <a:rPr lang="cs-CZ" dirty="0" err="1"/>
              <a:t>Oskarshamn</a:t>
            </a:r>
            <a:r>
              <a:rPr lang="cs-CZ" dirty="0"/>
              <a:t>, </a:t>
            </a:r>
            <a:r>
              <a:rPr lang="cs-CZ" dirty="0" err="1"/>
              <a:t>Forsmark</a:t>
            </a:r>
            <a:r>
              <a:rPr lang="cs-CZ" dirty="0"/>
              <a:t>)</a:t>
            </a:r>
          </a:p>
          <a:p>
            <a:pPr>
              <a:spcBef>
                <a:spcPct val="50000"/>
              </a:spcBef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HTO,, </a:t>
            </a:r>
            <a:r>
              <a:rPr lang="cs-CZ" baseline="30000" dirty="0"/>
              <a:t>36</a:t>
            </a:r>
            <a:r>
              <a:rPr lang="cs-CZ" dirty="0"/>
              <a:t>Cl, </a:t>
            </a:r>
            <a:r>
              <a:rPr lang="cs-CZ" baseline="30000" dirty="0"/>
              <a:t>131</a:t>
            </a:r>
            <a:r>
              <a:rPr lang="cs-CZ" dirty="0"/>
              <a:t>I, </a:t>
            </a:r>
            <a:r>
              <a:rPr lang="cs-CZ" baseline="30000" dirty="0"/>
              <a:t>99</a:t>
            </a:r>
            <a:r>
              <a:rPr lang="cs-CZ" dirty="0"/>
              <a:t>Tc, </a:t>
            </a:r>
            <a:r>
              <a:rPr lang="cs-CZ" baseline="30000" dirty="0"/>
              <a:t>75</a:t>
            </a:r>
            <a:r>
              <a:rPr lang="cs-CZ" dirty="0"/>
              <a:t>Se, </a:t>
            </a:r>
            <a:r>
              <a:rPr lang="cs-CZ" sz="1500" baseline="30000" dirty="0"/>
              <a:t>134</a:t>
            </a:r>
            <a:r>
              <a:rPr lang="cs-CZ" dirty="0"/>
              <a:t>Cs. </a:t>
            </a:r>
            <a:r>
              <a:rPr lang="cs-CZ" baseline="30000" dirty="0"/>
              <a:t>22</a:t>
            </a:r>
            <a:r>
              <a:rPr lang="cs-CZ" dirty="0"/>
              <a:t>Na, </a:t>
            </a:r>
            <a:r>
              <a:rPr lang="cs-CZ" baseline="30000" dirty="0"/>
              <a:t>85</a:t>
            </a:r>
            <a:r>
              <a:rPr lang="cs-CZ" dirty="0"/>
              <a:t>Sr,)</a:t>
            </a:r>
          </a:p>
        </p:txBody>
      </p:sp>
      <p:pic>
        <p:nvPicPr>
          <p:cNvPr id="25607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0100" y="1389063"/>
            <a:ext cx="2792413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350" y="1143000"/>
            <a:ext cx="2543175" cy="189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263" y="3494088"/>
            <a:ext cx="2586037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0" y="5975350"/>
            <a:ext cx="3894138" cy="919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87276" tIns="43638" rIns="87276" bIns="43638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dirty="0" smtClean="0">
                <a:latin typeface="+mn-lt"/>
              </a:rPr>
              <a:t>Aniontová difúze vzorky </a:t>
            </a:r>
            <a:r>
              <a:rPr lang="cs-CZ" dirty="0" err="1" smtClean="0">
                <a:latin typeface="+mn-lt"/>
              </a:rPr>
              <a:t>Aare</a:t>
            </a:r>
            <a:r>
              <a:rPr lang="cs-CZ" dirty="0" smtClean="0">
                <a:latin typeface="+mn-lt"/>
              </a:rPr>
              <a:t> granitu</a:t>
            </a:r>
            <a:r>
              <a:rPr lang="cs-CZ" dirty="0">
                <a:latin typeface="+mn-lt"/>
              </a:rPr>
              <a:t/>
            </a:r>
            <a:br>
              <a:rPr lang="cs-CZ" dirty="0">
                <a:latin typeface="+mn-lt"/>
              </a:rPr>
            </a:br>
            <a:r>
              <a:rPr lang="cs-CZ" dirty="0">
                <a:latin typeface="+mn-lt"/>
              </a:rPr>
              <a:t>(LTD </a:t>
            </a:r>
            <a:r>
              <a:rPr lang="cs-CZ" dirty="0" err="1">
                <a:latin typeface="+mn-lt"/>
              </a:rPr>
              <a:t>Phse</a:t>
            </a:r>
            <a:r>
              <a:rPr lang="cs-CZ" dirty="0">
                <a:latin typeface="+mn-lt"/>
              </a:rPr>
              <a:t> III., </a:t>
            </a:r>
            <a:r>
              <a:rPr lang="cs-CZ" dirty="0" err="1">
                <a:latin typeface="+mn-lt"/>
              </a:rPr>
              <a:t>project</a:t>
            </a:r>
            <a:r>
              <a:rPr lang="cs-CZ" dirty="0">
                <a:latin typeface="+mn-lt"/>
              </a:rPr>
              <a:t>, E. Hofmanová) </a:t>
            </a:r>
          </a:p>
        </p:txBody>
      </p:sp>
      <p:pic>
        <p:nvPicPr>
          <p:cNvPr id="25611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5913" y="1077913"/>
            <a:ext cx="1976437" cy="23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3501008"/>
            <a:ext cx="2810643" cy="2457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3" name="Obdélník 18"/>
          <p:cNvSpPr>
            <a:spLocks noChangeArrowheads="1"/>
          </p:cNvSpPr>
          <p:nvPr/>
        </p:nvSpPr>
        <p:spPr bwMode="auto">
          <a:xfrm>
            <a:off x="5462588" y="5945187"/>
            <a:ext cx="3681412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>
            <a:spAutoFit/>
          </a:bodyPr>
          <a:lstStyle/>
          <a:p>
            <a:pPr indent="200025" algn="ctr" eaLnBrk="0" hangingPunct="0"/>
            <a:r>
              <a:rPr lang="cs-CZ" i="1" dirty="0" err="1">
                <a:cs typeface="Times New Roman" pitchFamily="18" charset="0"/>
              </a:rPr>
              <a:t>Anaerobic</a:t>
            </a:r>
            <a:r>
              <a:rPr lang="cs-CZ" i="1" dirty="0">
                <a:cs typeface="Times New Roman" pitchFamily="18" charset="0"/>
              </a:rPr>
              <a:t> </a:t>
            </a:r>
            <a:r>
              <a:rPr lang="cs-CZ" i="1" dirty="0" smtClean="0">
                <a:cs typeface="Times New Roman" pitchFamily="18" charset="0"/>
              </a:rPr>
              <a:t>sorpce Se(IV</a:t>
            </a:r>
            <a:r>
              <a:rPr lang="cs-CZ" i="1" dirty="0">
                <a:cs typeface="Times New Roman" pitchFamily="18" charset="0"/>
              </a:rPr>
              <a:t>) </a:t>
            </a:r>
            <a:r>
              <a:rPr lang="cs-CZ" i="1" dirty="0" smtClean="0">
                <a:cs typeface="Times New Roman" pitchFamily="18" charset="0"/>
              </a:rPr>
              <a:t>na </a:t>
            </a:r>
            <a:r>
              <a:rPr lang="cs-CZ" i="1" dirty="0" err="1">
                <a:cs typeface="Times New Roman" pitchFamily="18" charset="0"/>
              </a:rPr>
              <a:t>Aspo</a:t>
            </a:r>
            <a:r>
              <a:rPr lang="cs-CZ" i="1" dirty="0">
                <a:cs typeface="Times New Roman" pitchFamily="18" charset="0"/>
              </a:rPr>
              <a:t> </a:t>
            </a:r>
            <a:r>
              <a:rPr lang="cs-CZ" i="1" dirty="0" smtClean="0">
                <a:cs typeface="Times New Roman" pitchFamily="18" charset="0"/>
              </a:rPr>
              <a:t>diorit; </a:t>
            </a:r>
            <a:r>
              <a:rPr lang="cs-CZ" i="1" dirty="0" err="1">
                <a:cs typeface="Times New Roman" pitchFamily="18" charset="0"/>
              </a:rPr>
              <a:t>Videnská</a:t>
            </a:r>
            <a:r>
              <a:rPr lang="cs-CZ" i="1" dirty="0">
                <a:cs typeface="Times New Roman" pitchFamily="18" charset="0"/>
              </a:rPr>
              <a:t>, 2013; CROCK EU FP7 </a:t>
            </a:r>
            <a:r>
              <a:rPr lang="cs-CZ" i="1" dirty="0" err="1">
                <a:cs typeface="Times New Roman" pitchFamily="18" charset="0"/>
              </a:rPr>
              <a:t>project</a:t>
            </a:r>
            <a:r>
              <a:rPr lang="cs-CZ" i="1" dirty="0">
                <a:cs typeface="Times New Roman" pitchFamily="18" charset="0"/>
              </a:rPr>
              <a:t>  </a:t>
            </a:r>
            <a:endParaRPr lang="en-GB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5"/>
          <p:cNvSpPr>
            <a:spLocks noGrp="1"/>
          </p:cNvSpPr>
          <p:nvPr>
            <p:ph type="title"/>
          </p:nvPr>
        </p:nvSpPr>
        <p:spPr>
          <a:xfrm>
            <a:off x="395536" y="116632"/>
            <a:ext cx="7391400" cy="882650"/>
          </a:xfrm>
        </p:spPr>
        <p:txBody>
          <a:bodyPr/>
          <a:lstStyle/>
          <a:p>
            <a:pPr eaLnBrk="1" hangingPunct="1"/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dirty="0" smtClean="0"/>
              <a:t>Přechod z malého do velkého měřítka: </a:t>
            </a:r>
            <a:r>
              <a:rPr lang="cs-CZ" dirty="0" err="1" smtClean="0"/>
              <a:t>velkoformátové</a:t>
            </a:r>
            <a:r>
              <a:rPr lang="cs-CZ" dirty="0" smtClean="0"/>
              <a:t> </a:t>
            </a:r>
            <a:r>
              <a:rPr lang="cs-CZ" dirty="0" smtClean="0"/>
              <a:t>vzorky v laboratoři </a:t>
            </a:r>
            <a:endParaRPr lang="en-US" dirty="0" err="1" smtClean="0"/>
          </a:p>
        </p:txBody>
      </p:sp>
      <p:sp>
        <p:nvSpPr>
          <p:cNvPr id="28678" name="TextovéPole 11"/>
          <p:cNvSpPr txBox="1">
            <a:spLocks noChangeArrowheads="1"/>
          </p:cNvSpPr>
          <p:nvPr/>
        </p:nvSpPr>
        <p:spPr bwMode="auto">
          <a:xfrm>
            <a:off x="2699792" y="6381328"/>
            <a:ext cx="33844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dirty="0" smtClean="0"/>
              <a:t>TAČR Puklina </a:t>
            </a:r>
            <a:r>
              <a:rPr lang="cs-CZ" dirty="0" smtClean="0"/>
              <a:t>TH02020543</a:t>
            </a:r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2627784" y="1268760"/>
            <a:ext cx="4392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TAČR PAMIRE </a:t>
            </a:r>
            <a:r>
              <a:rPr lang="en-GB" dirty="0" smtClean="0"/>
              <a:t>TA04020986</a:t>
            </a:r>
            <a:endParaRPr lang="cs-CZ" dirty="0"/>
          </a:p>
        </p:txBody>
      </p:sp>
      <p:pic>
        <p:nvPicPr>
          <p:cNvPr id="10" name="Obrázek 9" descr="J:\UJV_data\2402\PROJEKTY\BEZICI\TACR\17D0015_Vývoj nástrojů pro sledování migrace kontaminantů\Fotodokumentace\14112017 stopovací zkoušky T1_malý blok\345_1411\RIMG0931-001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arto="http://schemas.microsoft.com/office/word/2006/arto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971600" y="4538886"/>
            <a:ext cx="3019425" cy="1698426"/>
          </a:xfrm>
          <a:prstGeom prst="rect">
            <a:avLst/>
          </a:prstGeom>
          <a:noFill/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arto="http://schemas.microsoft.com/office/word/2006/arto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 descr="D:\AK\grant_PAMIRE\VzorkyFotoDwg\P-V1\P-V1.jpg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  </a:ext>
            </a:extLst>
          </a:blip>
          <a:srcRect/>
          <a:stretch>
            <a:fillRect/>
          </a:stretch>
        </p:blipFill>
        <p:spPr bwMode="auto">
          <a:xfrm>
            <a:off x="1403648" y="1844824"/>
            <a:ext cx="252028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milan.zuna\Desktop\fotopamire\194_2904\RIMG4253.JPG"/>
          <p:cNvPicPr/>
          <p:nvPr/>
        </p:nvPicPr>
        <p:blipFill>
          <a:blip r:embed="rId5" cstate="print">
            <a:extLst>
              <a:ext uri="{BEBA8EAE-BF5A-486C-A8C5-ECC9F3942E4B}">
                <a14:imgProps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  <a14:imgLayer r:embed="rId4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  </a:ext>
            </a:extLst>
          </a:blip>
          <a:srcRect/>
          <a:stretch>
            <a:fillRect/>
          </a:stretch>
        </p:blipFill>
        <p:spPr bwMode="auto">
          <a:xfrm>
            <a:off x="5004048" y="1916832"/>
            <a:ext cx="1944216" cy="2448272"/>
          </a:xfrm>
          <a:prstGeom prst="rect">
            <a:avLst/>
          </a:prstGeom>
          <a:noFill/>
          <a:extLst/>
        </p:spPr>
      </p:pic>
      <p:pic>
        <p:nvPicPr>
          <p:cNvPr id="13" name="Obrázek 0" descr="RIMG0901_malá.jpg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4427984" y="4653136"/>
            <a:ext cx="3363268" cy="15599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>
          <a:xfrm>
            <a:off x="360363" y="179389"/>
            <a:ext cx="7631112" cy="900112"/>
          </a:xfrm>
        </p:spPr>
        <p:txBody>
          <a:bodyPr/>
          <a:lstStyle/>
          <a:p>
            <a:r>
              <a:rPr lang="cs-CZ" dirty="0" smtClean="0"/>
              <a:t>Přechod do reálného masivu: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err="1" smtClean="0"/>
              <a:t>Long</a:t>
            </a:r>
            <a:r>
              <a:rPr lang="cs-CZ" dirty="0" smtClean="0"/>
              <a:t> term </a:t>
            </a:r>
            <a:r>
              <a:rPr lang="cs-CZ" dirty="0" err="1" smtClean="0"/>
              <a:t>diffusion</a:t>
            </a:r>
            <a:r>
              <a:rPr lang="cs-CZ" dirty="0" smtClean="0"/>
              <a:t> (LTD </a:t>
            </a:r>
            <a:r>
              <a:rPr lang="cs-CZ" dirty="0" err="1" smtClean="0"/>
              <a:t>project</a:t>
            </a:r>
            <a:r>
              <a:rPr lang="cs-CZ" dirty="0" smtClean="0"/>
              <a:t>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3067793" cy="245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Obrázek 12" descr="Grimsel_tunnels_2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07" y="4427277"/>
            <a:ext cx="3387605" cy="2201944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0440" y="3933056"/>
            <a:ext cx="4716016" cy="274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ovéPole 16"/>
          <p:cNvSpPr txBox="1"/>
          <p:nvPr/>
        </p:nvSpPr>
        <p:spPr>
          <a:xfrm>
            <a:off x="630059" y="3886174"/>
            <a:ext cx="2278935" cy="634947"/>
          </a:xfrm>
          <a:prstGeom prst="rect">
            <a:avLst/>
          </a:prstGeom>
          <a:noFill/>
        </p:spPr>
        <p:txBody>
          <a:bodyPr wrap="square" lIns="80165" tIns="40083" rIns="80165" bIns="40083" rtlCol="0">
            <a:spAutoFit/>
          </a:bodyPr>
          <a:lstStyle/>
          <a:p>
            <a:r>
              <a:rPr lang="cs-CZ" dirty="0" err="1" smtClean="0"/>
              <a:t>Grimsel</a:t>
            </a:r>
            <a:r>
              <a:rPr lang="cs-CZ" dirty="0" smtClean="0"/>
              <a:t> test </a:t>
            </a:r>
            <a:r>
              <a:rPr lang="cs-CZ" dirty="0" err="1" smtClean="0"/>
              <a:t>site</a:t>
            </a:r>
            <a:r>
              <a:rPr lang="cs-CZ" dirty="0" smtClean="0"/>
              <a:t> (GTS)</a:t>
            </a:r>
            <a:endParaRPr lang="cs-CZ" dirty="0"/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0651" y="1484561"/>
            <a:ext cx="2235565" cy="2304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005762" cy="719137"/>
          </a:xfrm>
        </p:spPr>
        <p:txBody>
          <a:bodyPr/>
          <a:lstStyle/>
          <a:p>
            <a:r>
              <a:rPr lang="cs-CZ" dirty="0" smtClean="0"/>
              <a:t>In-</a:t>
            </a:r>
            <a:r>
              <a:rPr lang="cs-CZ" dirty="0" err="1" smtClean="0"/>
              <a:t>situ</a:t>
            </a:r>
            <a:r>
              <a:rPr lang="cs-CZ" dirty="0" smtClean="0"/>
              <a:t> migrační experimenty: </a:t>
            </a:r>
            <a:br>
              <a:rPr lang="cs-CZ" dirty="0" smtClean="0"/>
            </a:br>
            <a:r>
              <a:rPr lang="cs-CZ" dirty="0" err="1" smtClean="0"/>
              <a:t>Long</a:t>
            </a:r>
            <a:r>
              <a:rPr lang="cs-CZ" dirty="0" smtClean="0"/>
              <a:t> term </a:t>
            </a:r>
            <a:r>
              <a:rPr lang="cs-CZ" dirty="0" err="1" smtClean="0"/>
              <a:t>diffusion</a:t>
            </a:r>
            <a:r>
              <a:rPr lang="cs-CZ" dirty="0" smtClean="0"/>
              <a:t> (LTD </a:t>
            </a:r>
            <a:r>
              <a:rPr lang="cs-CZ" dirty="0" err="1" smtClean="0"/>
              <a:t>project</a:t>
            </a:r>
            <a:r>
              <a:rPr lang="cs-CZ" dirty="0" smtClean="0"/>
              <a:t>)</a:t>
            </a:r>
          </a:p>
        </p:txBody>
      </p:sp>
      <p:sp>
        <p:nvSpPr>
          <p:cNvPr id="30723" name="Zástupný symbol pro číslo snímku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00075" y="6278563"/>
            <a:ext cx="307975" cy="3667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0165" tIns="40083" rIns="80165" bIns="40083"/>
          <a:lstStyle/>
          <a:p>
            <a:fld id="{EDC92AB9-3726-4D89-B6A2-B52B9C8ADAD1}" type="slidenum">
              <a:rPr lang="cs-CZ"/>
              <a:pPr/>
              <a:t>19</a:t>
            </a:fld>
            <a:endParaRPr lang="cs-CZ"/>
          </a:p>
        </p:txBody>
      </p:sp>
      <p:pic>
        <p:nvPicPr>
          <p:cNvPr id="30725" name="Imagen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132856"/>
            <a:ext cx="5973997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Obdélník 8"/>
          <p:cNvSpPr>
            <a:spLocks noChangeArrowheads="1"/>
          </p:cNvSpPr>
          <p:nvPr/>
        </p:nvSpPr>
        <p:spPr bwMode="auto">
          <a:xfrm>
            <a:off x="6372200" y="3868364"/>
            <a:ext cx="2771800" cy="2296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165" tIns="40083" rIns="80165" bIns="40083">
            <a:spAutoFit/>
          </a:bodyPr>
          <a:lstStyle/>
          <a:p>
            <a:r>
              <a:rPr lang="en-GB" i="1" dirty="0"/>
              <a:t>LTD Phase III. experiment concept. Figure NAGRA </a:t>
            </a:r>
            <a:endParaRPr lang="cs-CZ" i="1" dirty="0"/>
          </a:p>
          <a:p>
            <a:r>
              <a:rPr lang="en-GB" dirty="0"/>
              <a:t>Long term diffusion Phase VI. project - http://www.grimsel.com/gts-phase-vi/ltd/ltd-introduction</a:t>
            </a:r>
            <a:endParaRPr lang="cs-CZ" dirty="0"/>
          </a:p>
        </p:txBody>
      </p:sp>
      <p:sp>
        <p:nvSpPr>
          <p:cNvPr id="30729" name="Obdélník 11"/>
          <p:cNvSpPr>
            <a:spLocks noChangeArrowheads="1"/>
          </p:cNvSpPr>
          <p:nvPr/>
        </p:nvSpPr>
        <p:spPr bwMode="auto">
          <a:xfrm>
            <a:off x="827584" y="1340768"/>
            <a:ext cx="4637087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0165" tIns="40083" rIns="80165" bIns="40083">
            <a:spAutoFit/>
          </a:bodyPr>
          <a:lstStyle/>
          <a:p>
            <a:r>
              <a:rPr lang="en-GB" b="1" dirty="0"/>
              <a:t>Long term diffusion </a:t>
            </a:r>
            <a:r>
              <a:rPr lang="cs-CZ" b="1" dirty="0"/>
              <a:t>III. </a:t>
            </a:r>
            <a:r>
              <a:rPr lang="en-GB" b="1" dirty="0"/>
              <a:t>Phase VI. project </a:t>
            </a:r>
            <a:endParaRPr lang="cs-CZ" b="1" dirty="0"/>
          </a:p>
          <a:p>
            <a:r>
              <a:rPr lang="en-GB" baseline="30000" dirty="0"/>
              <a:t>3</a:t>
            </a:r>
            <a:r>
              <a:rPr lang="en-GB" dirty="0"/>
              <a:t>H, </a:t>
            </a:r>
            <a:r>
              <a:rPr lang="en-GB" baseline="30000" dirty="0"/>
              <a:t>22</a:t>
            </a:r>
            <a:r>
              <a:rPr lang="en-GB" dirty="0"/>
              <a:t>Na, </a:t>
            </a:r>
            <a:r>
              <a:rPr lang="en-GB" baseline="30000" dirty="0"/>
              <a:t>133</a:t>
            </a:r>
            <a:r>
              <a:rPr lang="en-GB" dirty="0"/>
              <a:t>Ba, </a:t>
            </a:r>
            <a:r>
              <a:rPr lang="en-GB" baseline="30000" dirty="0"/>
              <a:t>134</a:t>
            </a:r>
            <a:r>
              <a:rPr lang="en-GB" dirty="0"/>
              <a:t>Cs and non-active Se(VI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ástupný symbol pro datum 3"/>
          <p:cNvSpPr>
            <a:spLocks noGrp="1"/>
          </p:cNvSpPr>
          <p:nvPr>
            <p:ph type="dt" sz="quarter" idx="4294967295"/>
          </p:nvPr>
        </p:nvSpPr>
        <p:spPr bwMode="auto">
          <a:xfrm>
            <a:off x="600076" y="6278564"/>
            <a:ext cx="307975" cy="3667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0155" tIns="40078" rIns="80155" bIns="40078"/>
          <a:lstStyle/>
          <a:p>
            <a:endParaRPr lang="cs-CZ"/>
          </a:p>
        </p:txBody>
      </p:sp>
      <p:sp>
        <p:nvSpPr>
          <p:cNvPr id="14339" name="Zástupný symbol pro číslo snímku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281989" y="6477000"/>
            <a:ext cx="720725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7265" tIns="43632" rIns="87265" bIns="43632"/>
          <a:lstStyle/>
          <a:p>
            <a:fld id="{D83A079B-F8DF-4A04-84DD-BCFDE07F79D7}" type="slidenum">
              <a:rPr lang="cs-CZ"/>
              <a:pPr/>
              <a:t>2</a:t>
            </a:fld>
            <a:endParaRPr lang="cs-CZ"/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383687" y="359400"/>
            <a:ext cx="7419975" cy="685800"/>
          </a:xfrm>
        </p:spPr>
        <p:txBody>
          <a:bodyPr/>
          <a:lstStyle/>
          <a:p>
            <a:r>
              <a:rPr lang="cs-CZ" dirty="0" smtClean="0"/>
              <a:t>Jaderná zařízení v ČR </a:t>
            </a:r>
          </a:p>
        </p:txBody>
      </p:sp>
      <p:pic>
        <p:nvPicPr>
          <p:cNvPr id="1434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04864"/>
            <a:ext cx="4699000" cy="360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9963" y="4016376"/>
            <a:ext cx="2462212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Text Box 5"/>
          <p:cNvSpPr txBox="1">
            <a:spLocks noChangeArrowheads="1"/>
          </p:cNvSpPr>
          <p:nvPr/>
        </p:nvSpPr>
        <p:spPr bwMode="auto">
          <a:xfrm>
            <a:off x="6111820" y="5768923"/>
            <a:ext cx="3264420" cy="8518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51535" tIns="10306" rIns="51535" bIns="10306" anchor="b"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 dirty="0" smtClean="0"/>
              <a:t>JE Temelín </a:t>
            </a:r>
            <a:r>
              <a:rPr lang="cs-CZ" dirty="0"/>
              <a:t>(2002) </a:t>
            </a:r>
            <a:br>
              <a:rPr lang="cs-CZ" dirty="0"/>
            </a:br>
            <a:r>
              <a:rPr lang="cs-CZ" dirty="0" smtClean="0"/>
              <a:t>2 x 1 000 </a:t>
            </a:r>
            <a:r>
              <a:rPr lang="cs-CZ" dirty="0"/>
              <a:t>MW</a:t>
            </a:r>
            <a:br>
              <a:rPr lang="cs-CZ" dirty="0"/>
            </a:br>
            <a:r>
              <a:rPr lang="cs-CZ" dirty="0"/>
              <a:t>VVER 1000 (PWR) </a:t>
            </a:r>
          </a:p>
        </p:txBody>
      </p:sp>
      <p:sp>
        <p:nvSpPr>
          <p:cNvPr id="14345" name="Rectangle 7"/>
          <p:cNvSpPr>
            <a:spLocks noChangeArrowheads="1"/>
          </p:cNvSpPr>
          <p:nvPr/>
        </p:nvSpPr>
        <p:spPr bwMode="auto">
          <a:xfrm>
            <a:off x="5724128" y="2642317"/>
            <a:ext cx="3335730" cy="1405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1535" tIns="10306" rIns="51535" bIns="10306" anchor="b">
            <a:spAutoFit/>
          </a:bodyPr>
          <a:lstStyle/>
          <a:p>
            <a:r>
              <a:rPr lang="cs-CZ" b="1" dirty="0" smtClean="0"/>
              <a:t>JE </a:t>
            </a:r>
            <a:r>
              <a:rPr lang="cs-CZ" b="1" dirty="0"/>
              <a:t>Dukovany </a:t>
            </a:r>
            <a:r>
              <a:rPr lang="cs-CZ" dirty="0"/>
              <a:t>(2002; </a:t>
            </a:r>
            <a:br>
              <a:rPr lang="cs-CZ" dirty="0"/>
            </a:br>
            <a:r>
              <a:rPr lang="cs-CZ" dirty="0" smtClean="0"/>
              <a:t>4 x 440</a:t>
            </a:r>
            <a:r>
              <a:rPr lang="cs-CZ" dirty="0"/>
              <a:t>, VVER 440/213 (</a:t>
            </a:r>
            <a:r>
              <a:rPr lang="cs-CZ" dirty="0" smtClean="0"/>
              <a:t>PWR</a:t>
            </a:r>
            <a:r>
              <a:rPr lang="cs-CZ" dirty="0"/>
              <a:t>) </a:t>
            </a:r>
            <a:br>
              <a:rPr lang="cs-CZ" dirty="0"/>
            </a:br>
            <a:r>
              <a:rPr lang="cs-CZ" dirty="0"/>
              <a:t>+ </a:t>
            </a:r>
            <a:r>
              <a:rPr lang="cs-CZ" b="1" dirty="0" smtClean="0"/>
              <a:t>sklad VJP</a:t>
            </a:r>
            <a:endParaRPr lang="cs-CZ" b="1" dirty="0"/>
          </a:p>
          <a:p>
            <a:r>
              <a:rPr lang="cs-CZ" dirty="0"/>
              <a:t>+ LLW &amp; ILW </a:t>
            </a:r>
            <a:r>
              <a:rPr lang="cs-CZ" dirty="0" smtClean="0"/>
              <a:t>úložiště 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1434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4014" y="1146176"/>
            <a:ext cx="3568700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8" name="Rectangle 10"/>
          <p:cNvSpPr>
            <a:spLocks noChangeArrowheads="1"/>
          </p:cNvSpPr>
          <p:nvPr/>
        </p:nvSpPr>
        <p:spPr bwMode="auto">
          <a:xfrm>
            <a:off x="395536" y="1220071"/>
            <a:ext cx="4487540" cy="1128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1535" tIns="10306" rIns="51535" bIns="10306" anchor="b">
            <a:spAutoFit/>
          </a:bodyPr>
          <a:lstStyle/>
          <a:p>
            <a:r>
              <a:rPr lang="cs-CZ" b="1" dirty="0"/>
              <a:t>RICHARD, SVORNOST, HOSTIM</a:t>
            </a:r>
            <a:br>
              <a:rPr lang="cs-CZ" b="1" dirty="0"/>
            </a:br>
            <a:r>
              <a:rPr lang="cs-CZ" b="1" dirty="0" smtClean="0"/>
              <a:t>Úložiště nízko a středně aktivních odpadů </a:t>
            </a:r>
            <a:r>
              <a:rPr lang="cs-CZ" b="1" dirty="0"/>
              <a:t/>
            </a:r>
            <a:br>
              <a:rPr lang="cs-CZ" b="1" dirty="0"/>
            </a:br>
            <a:endParaRPr lang="cs-CZ" b="1" dirty="0"/>
          </a:p>
        </p:txBody>
      </p:sp>
      <p:sp>
        <p:nvSpPr>
          <p:cNvPr id="14351" name="Text Box 14"/>
          <p:cNvSpPr txBox="1">
            <a:spLocks noChangeArrowheads="1"/>
          </p:cNvSpPr>
          <p:nvPr/>
        </p:nvSpPr>
        <p:spPr bwMode="auto">
          <a:xfrm>
            <a:off x="0" y="5949280"/>
            <a:ext cx="5767388" cy="57481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51535" tIns="10306" rIns="51535" bIns="10306" anchor="b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b="1" dirty="0" smtClean="0"/>
              <a:t>Výzkumný reaktor CV Řež (max.10MW</a:t>
            </a:r>
            <a:r>
              <a:rPr lang="cs-CZ" b="1" dirty="0"/>
              <a:t>) </a:t>
            </a:r>
            <a:br>
              <a:rPr lang="cs-CZ" b="1" dirty="0"/>
            </a:br>
            <a:r>
              <a:rPr lang="cs-CZ" b="1" dirty="0" smtClean="0"/>
              <a:t>ÚJV:  sklad VJP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005762" cy="7191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cs-CZ" sz="2800" dirty="0" smtClean="0"/>
              <a:t>In-</a:t>
            </a:r>
            <a:r>
              <a:rPr lang="cs-CZ" sz="2800" dirty="0" err="1" smtClean="0"/>
              <a:t>situ</a:t>
            </a:r>
            <a:r>
              <a:rPr lang="cs-CZ" sz="2800" dirty="0" smtClean="0"/>
              <a:t> migrační experimenty: projekt PAMIRE, podzemní laboratoř Josef (ČVUT) </a:t>
            </a:r>
          </a:p>
        </p:txBody>
      </p:sp>
      <p:sp>
        <p:nvSpPr>
          <p:cNvPr id="30723" name="Zástupný symbol pro číslo snímku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00075" y="6278563"/>
            <a:ext cx="307975" cy="3667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0165" tIns="40083" rIns="80165" bIns="40083"/>
          <a:lstStyle/>
          <a:p>
            <a:fld id="{EDC92AB9-3726-4D89-B6A2-B52B9C8ADAD1}" type="slidenum">
              <a:rPr lang="cs-CZ"/>
              <a:pPr/>
              <a:t>20</a:t>
            </a:fld>
            <a:endParaRPr lang="cs-CZ"/>
          </a:p>
        </p:txBody>
      </p:sp>
      <p:pic>
        <p:nvPicPr>
          <p:cNvPr id="30724" name="Obrázek 2"/>
          <p:cNvPicPr>
            <a:picLocks noChangeAspect="1" noChangeArrowheads="1"/>
          </p:cNvPicPr>
          <p:nvPr/>
        </p:nvPicPr>
        <p:blipFill>
          <a:blip r:embed="rId3" cstate="print"/>
          <a:srcRect l="8926" t="18611" r="53554" b="6949"/>
          <a:stretch>
            <a:fillRect/>
          </a:stretch>
        </p:blipFill>
        <p:spPr bwMode="auto">
          <a:xfrm>
            <a:off x="179512" y="4437112"/>
            <a:ext cx="3389869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Obdélník 7"/>
          <p:cNvSpPr>
            <a:spLocks noChangeArrowheads="1"/>
          </p:cNvSpPr>
          <p:nvPr/>
        </p:nvSpPr>
        <p:spPr bwMode="auto">
          <a:xfrm>
            <a:off x="251520" y="2636912"/>
            <a:ext cx="2664296" cy="14659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80165" tIns="40083" rIns="80165" bIns="40083">
            <a:spAutoFit/>
          </a:bodyPr>
          <a:lstStyle/>
          <a:p>
            <a:r>
              <a:rPr lang="cs-CZ" i="1" dirty="0" smtClean="0"/>
              <a:t>Model systému puklin v migračním experimentu </a:t>
            </a:r>
            <a:r>
              <a:rPr lang="en-GB" dirty="0" smtClean="0"/>
              <a:t>PAMIRE </a:t>
            </a:r>
            <a:r>
              <a:rPr lang="en-GB" dirty="0"/>
              <a:t>- http://www.ujv.cz/cz/pamire. TA04020986</a:t>
            </a:r>
            <a:endParaRPr lang="cs-CZ" dirty="0"/>
          </a:p>
        </p:txBody>
      </p:sp>
      <p:sp>
        <p:nvSpPr>
          <p:cNvPr id="30728" name="Obdélník 9"/>
          <p:cNvSpPr>
            <a:spLocks noChangeArrowheads="1"/>
          </p:cNvSpPr>
          <p:nvPr/>
        </p:nvSpPr>
        <p:spPr bwMode="auto">
          <a:xfrm>
            <a:off x="179512" y="1556792"/>
            <a:ext cx="3941763" cy="357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>
            <a:spAutoFit/>
          </a:bodyPr>
          <a:lstStyle/>
          <a:p>
            <a:r>
              <a:rPr lang="cs-CZ" i="1" dirty="0" smtClean="0"/>
              <a:t>Podzemní laboratoř Josef  (ČVUT)</a:t>
            </a:r>
            <a:endParaRPr lang="cs-CZ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6356" y="1484784"/>
            <a:ext cx="5934156" cy="2816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bdélník 7"/>
          <p:cNvSpPr>
            <a:spLocks noChangeArrowheads="1"/>
          </p:cNvSpPr>
          <p:nvPr/>
        </p:nvSpPr>
        <p:spPr bwMode="auto">
          <a:xfrm>
            <a:off x="4860032" y="4509120"/>
            <a:ext cx="3672408" cy="91194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80165" tIns="40083" rIns="80165" bIns="40083">
            <a:spAutoFit/>
          </a:bodyPr>
          <a:lstStyle/>
          <a:p>
            <a:r>
              <a:rPr lang="cs-CZ" i="1" dirty="0" smtClean="0"/>
              <a:t>Aplikace radioaktivního stopovače (</a:t>
            </a:r>
            <a:r>
              <a:rPr lang="cs-CZ" i="1" baseline="30000" dirty="0" smtClean="0"/>
              <a:t>3</a:t>
            </a:r>
            <a:r>
              <a:rPr lang="cs-CZ" i="1" dirty="0" smtClean="0"/>
              <a:t>H) v systému puklin v podzemní laboratoři Josef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Zástupný symbol pro obsah 1"/>
          <p:cNvSpPr>
            <a:spLocks noGrp="1"/>
          </p:cNvSpPr>
          <p:nvPr>
            <p:ph idx="11"/>
          </p:nvPr>
        </p:nvSpPr>
        <p:spPr>
          <a:xfrm>
            <a:off x="360364" y="1439863"/>
            <a:ext cx="1800225" cy="4679950"/>
          </a:xfrm>
        </p:spPr>
        <p:txBody>
          <a:bodyPr lIns="91428" tIns="45715" rIns="91428" bIns="45715"/>
          <a:lstStyle/>
          <a:p>
            <a:endParaRPr lang="cs-CZ" altLang="cs-CZ" smtClean="0"/>
          </a:p>
        </p:txBody>
      </p:sp>
      <p:sp>
        <p:nvSpPr>
          <p:cNvPr id="68611" name="Nadpis 2"/>
          <p:cNvSpPr>
            <a:spLocks noGrp="1"/>
          </p:cNvSpPr>
          <p:nvPr>
            <p:ph type="title"/>
          </p:nvPr>
        </p:nvSpPr>
        <p:spPr>
          <a:xfrm>
            <a:off x="360363" y="179389"/>
            <a:ext cx="7631112" cy="900112"/>
          </a:xfrm>
        </p:spPr>
        <p:txBody>
          <a:bodyPr/>
          <a:lstStyle/>
          <a:p>
            <a:r>
              <a:rPr lang="cs-CZ" altLang="cs-CZ" dirty="0" smtClean="0"/>
              <a:t>Aktivní stopovací zkouška – </a:t>
            </a:r>
            <a:r>
              <a:rPr lang="cs-CZ" altLang="cs-CZ" baseline="30000" dirty="0" smtClean="0"/>
              <a:t>3</a:t>
            </a:r>
            <a:r>
              <a:rPr lang="cs-CZ" altLang="cs-CZ" dirty="0" smtClean="0"/>
              <a:t>H </a:t>
            </a:r>
            <a:r>
              <a:rPr lang="cs-CZ" altLang="cs-CZ" dirty="0" smtClean="0"/>
              <a:t/>
            </a:r>
            <a:br>
              <a:rPr lang="cs-CZ" altLang="cs-CZ" dirty="0" smtClean="0"/>
            </a:br>
            <a:r>
              <a:rPr lang="cs-CZ" altLang="cs-CZ" dirty="0" smtClean="0"/>
              <a:t>(</a:t>
            </a:r>
            <a:r>
              <a:rPr lang="cs-CZ" altLang="cs-CZ" dirty="0" smtClean="0"/>
              <a:t>projekt PAMIRE, podzemní </a:t>
            </a:r>
            <a:r>
              <a:rPr lang="cs-CZ" altLang="cs-CZ" dirty="0" err="1" smtClean="0"/>
              <a:t>labotoř</a:t>
            </a:r>
            <a:r>
              <a:rPr lang="cs-CZ" altLang="cs-CZ" dirty="0" smtClean="0"/>
              <a:t> Josef)</a:t>
            </a:r>
          </a:p>
        </p:txBody>
      </p:sp>
      <p:pic>
        <p:nvPicPr>
          <p:cNvPr id="6861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081" y="1404370"/>
            <a:ext cx="2745470" cy="16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3677" y="2484843"/>
            <a:ext cx="1501332" cy="282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3" descr="C:\Users\milan.zuna\Documents\AAAPROJEKTY UJV\PAMIRE\KD\KD\2017\2017KD3112017\foto\.temp\RIMG98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1" y="3634858"/>
            <a:ext cx="3262664" cy="259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4" descr="C:\Users\milan.zuna\Documents\AAAPROJEKTY UJV\PAMIRE\KD\KD\2017\2017KD3112017\foto\336_0610\RIMG99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6071" y="1832790"/>
            <a:ext cx="2894729" cy="1726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6" name="Picture 5" descr="C:\Users\milan.zuna\Documents\AAAPROJEKTY UJV\PAMIRE\KD\KD\2017\2017KD3112017\foto\336_0610\RIMG99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94479" y="4278039"/>
            <a:ext cx="2986811" cy="178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9496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>
          <a:xfrm>
            <a:off x="360363" y="440656"/>
            <a:ext cx="7631112" cy="900112"/>
          </a:xfrm>
        </p:spPr>
        <p:txBody>
          <a:bodyPr/>
          <a:lstStyle/>
          <a:p>
            <a:r>
              <a:rPr lang="cs-CZ" dirty="0" smtClean="0">
                <a:solidFill>
                  <a:srgbClr val="0054A4"/>
                </a:solidFill>
              </a:rPr>
              <a:t>Hodnocení bezpečnosti</a:t>
            </a:r>
            <a:endParaRPr lang="cs-CZ" dirty="0" smtClean="0"/>
          </a:p>
        </p:txBody>
      </p:sp>
      <p:sp>
        <p:nvSpPr>
          <p:cNvPr id="31748" name="Zástupný symbol pro obsah 3"/>
          <p:cNvSpPr>
            <a:spLocks noGrp="1"/>
          </p:cNvSpPr>
          <p:nvPr>
            <p:ph sz="quarter" idx="12"/>
          </p:nvPr>
        </p:nvSpPr>
        <p:spPr>
          <a:xfrm>
            <a:off x="251520" y="1412776"/>
            <a:ext cx="5256584" cy="2232248"/>
          </a:xfrm>
        </p:spPr>
        <p:txBody>
          <a:bodyPr/>
          <a:lstStyle/>
          <a:p>
            <a:r>
              <a:rPr lang="cs-CZ" sz="1800" dirty="0" smtClean="0"/>
              <a:t>Hodnocení bezpečnost i je základní nástroj pro prokázání, že všechny komponenty HÚ plní své bezpečnostní funkce </a:t>
            </a:r>
          </a:p>
          <a:p>
            <a:r>
              <a:rPr lang="cs-CZ" sz="1800" dirty="0" smtClean="0"/>
              <a:t>Povolení k umístění: bezpečnostní zpráva předkládána SÚRAO na SÚJB</a:t>
            </a:r>
            <a:endParaRPr lang="cs-CZ" sz="1800" dirty="0" smtClean="0">
              <a:solidFill>
                <a:srgbClr val="0054A4"/>
              </a:solidFill>
            </a:endParaRPr>
          </a:p>
          <a:p>
            <a:pPr lvl="1"/>
            <a:r>
              <a:rPr lang="cs-CZ" sz="1800" dirty="0" smtClean="0">
                <a:solidFill>
                  <a:srgbClr val="0054A4"/>
                </a:solidFill>
              </a:rPr>
              <a:t>Základní požadavek k prokázání bezpečnosti  - Atomový zákon 263/2016 Sb.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4077072"/>
            <a:ext cx="4486609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ovéPole 13"/>
          <p:cNvSpPr txBox="1"/>
          <p:nvPr/>
        </p:nvSpPr>
        <p:spPr>
          <a:xfrm>
            <a:off x="251520" y="5517232"/>
            <a:ext cx="3528392" cy="1200318"/>
          </a:xfrm>
          <a:prstGeom prst="rect">
            <a:avLst/>
          </a:prstGeom>
          <a:solidFill>
            <a:schemeClr val="bg1"/>
          </a:solidFill>
        </p:spPr>
        <p:txBody>
          <a:bodyPr wrap="square" lIns="91428" tIns="45715" rIns="91428" bIns="45715" rtlCol="0">
            <a:spAutoFit/>
          </a:bodyPr>
          <a:lstStyle/>
          <a:p>
            <a:pPr>
              <a:buNone/>
            </a:pPr>
            <a:r>
              <a:rPr lang="cs-CZ" sz="1200" dirty="0" smtClean="0"/>
              <a:t>Efektivní dávka, kterou obdrží reprezentativní osoba v rámci normálního scénáře vývoje HÚ (</a:t>
            </a:r>
            <a:r>
              <a:rPr lang="cs-CZ" sz="1200" dirty="0" err="1" smtClean="0"/>
              <a:t>kontajner</a:t>
            </a:r>
            <a:r>
              <a:rPr lang="cs-CZ" sz="1200" dirty="0" smtClean="0"/>
              <a:t> s minimální životností 50 000 let,   </a:t>
            </a:r>
            <a:r>
              <a:rPr lang="cs-CZ" sz="1200" dirty="0" err="1" smtClean="0"/>
              <a:t>median</a:t>
            </a:r>
            <a:r>
              <a:rPr lang="cs-CZ" sz="1200" dirty="0" smtClean="0"/>
              <a:t> 110 000 let,  </a:t>
            </a:r>
            <a:r>
              <a:rPr lang="cs-CZ" sz="1200" dirty="0" err="1" smtClean="0"/>
              <a:t>Weibullovo</a:t>
            </a:r>
            <a:r>
              <a:rPr lang="cs-CZ" sz="1200" dirty="0" smtClean="0"/>
              <a:t> rozdělen; komplexní model v prostředí </a:t>
            </a:r>
            <a:r>
              <a:rPr lang="cs-CZ" sz="1200" dirty="0" err="1" smtClean="0"/>
              <a:t>Goldsim</a:t>
            </a:r>
            <a:r>
              <a:rPr lang="cs-CZ" sz="1200" dirty="0" smtClean="0"/>
              <a:t>). Referenční projekt 2011.</a:t>
            </a:r>
            <a:endParaRPr lang="cs-CZ" sz="1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060848"/>
            <a:ext cx="3432423" cy="1896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>
          <a:xfrm>
            <a:off x="360363" y="440656"/>
            <a:ext cx="7631112" cy="900112"/>
          </a:xfrm>
        </p:spPr>
        <p:txBody>
          <a:bodyPr/>
          <a:lstStyle/>
          <a:p>
            <a:r>
              <a:rPr lang="cs-CZ" dirty="0" smtClean="0">
                <a:solidFill>
                  <a:srgbClr val="0054A4"/>
                </a:solidFill>
              </a:rPr>
              <a:t>Hodnocení bezpečnosti</a:t>
            </a:r>
            <a:endParaRPr lang="cs-CZ" dirty="0" smtClean="0"/>
          </a:p>
        </p:txBody>
      </p:sp>
      <p:sp>
        <p:nvSpPr>
          <p:cNvPr id="31748" name="Zástupný symbol pro obsah 3"/>
          <p:cNvSpPr>
            <a:spLocks noGrp="1"/>
          </p:cNvSpPr>
          <p:nvPr>
            <p:ph sz="quarter" idx="12"/>
          </p:nvPr>
        </p:nvSpPr>
        <p:spPr>
          <a:xfrm>
            <a:off x="251520" y="1484784"/>
            <a:ext cx="4752528" cy="5040560"/>
          </a:xfrm>
        </p:spPr>
        <p:txBody>
          <a:bodyPr/>
          <a:lstStyle/>
          <a:p>
            <a:r>
              <a:rPr lang="cs-CZ" sz="1800" dirty="0" smtClean="0"/>
              <a:t>Bezpečnostní studie pro Bezpečnostní studii uzavření ÚRAO Bratrství (ÚJV, PROGEO, Metrostav) </a:t>
            </a:r>
          </a:p>
          <a:p>
            <a:pPr lvl="2"/>
            <a:r>
              <a:rPr lang="cs-CZ" sz="1800" dirty="0" smtClean="0"/>
              <a:t>SURAO 2014 – 2016</a:t>
            </a:r>
          </a:p>
          <a:p>
            <a:pPr lvl="2"/>
            <a:endParaRPr lang="cs-CZ" sz="1800" dirty="0" smtClean="0"/>
          </a:p>
          <a:p>
            <a:pPr lvl="2"/>
            <a:endParaRPr lang="cs-CZ" sz="1800" dirty="0" smtClean="0"/>
          </a:p>
          <a:p>
            <a:endParaRPr lang="cs-CZ" sz="1800" dirty="0" smtClean="0"/>
          </a:p>
          <a:p>
            <a:endParaRPr lang="cs-CZ" sz="1800" dirty="0" smtClean="0"/>
          </a:p>
          <a:p>
            <a:r>
              <a:rPr lang="cs-CZ" sz="1800" dirty="0" smtClean="0"/>
              <a:t>Bezpečnostní hodnocení pro potenciální lokality HÚ</a:t>
            </a:r>
            <a:br>
              <a:rPr lang="cs-CZ" sz="1800" dirty="0" smtClean="0"/>
            </a:br>
            <a:r>
              <a:rPr lang="cs-CZ" sz="1800" dirty="0" smtClean="0"/>
              <a:t> (metodický </a:t>
            </a:r>
            <a:r>
              <a:rPr lang="cs-CZ" sz="1800" dirty="0" err="1" smtClean="0"/>
              <a:t>subprojekt</a:t>
            </a:r>
            <a:r>
              <a:rPr lang="cs-CZ" sz="1800" dirty="0" smtClean="0"/>
              <a:t> projektu Výzkumná podpora hodnocení bezpečnosti, SURAO) </a:t>
            </a:r>
          </a:p>
          <a:p>
            <a:endParaRPr lang="cs-CZ" sz="1800" dirty="0" smtClean="0"/>
          </a:p>
          <a:p>
            <a:endParaRPr lang="cs-CZ" sz="1800" dirty="0" smtClean="0"/>
          </a:p>
          <a:p>
            <a:endParaRPr lang="cs-CZ" sz="1800" dirty="0" smtClean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628800"/>
            <a:ext cx="3495675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276872"/>
            <a:ext cx="219075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ázek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221088"/>
            <a:ext cx="402899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bdélník 11"/>
          <p:cNvSpPr/>
          <p:nvPr/>
        </p:nvSpPr>
        <p:spPr>
          <a:xfrm>
            <a:off x="4716016" y="621814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400" dirty="0" smtClean="0"/>
              <a:t>Koncepční schéma pro vytvoření modelu HÚ (Landa 2012)</a:t>
            </a:r>
            <a:endParaRPr lang="cs-CZ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5280" y="424711"/>
            <a:ext cx="7203582" cy="718485"/>
          </a:xfrm>
        </p:spPr>
        <p:txBody>
          <a:bodyPr/>
          <a:lstStyle/>
          <a:p>
            <a:r>
              <a:rPr lang="cs-CZ" dirty="0" smtClean="0">
                <a:solidFill>
                  <a:srgbClr val="0070C0"/>
                </a:solidFill>
              </a:rPr>
              <a:t>Závěr 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4294967295"/>
          </p:nvPr>
        </p:nvSpPr>
        <p:spPr>
          <a:xfrm>
            <a:off x="179512" y="1700808"/>
            <a:ext cx="8964488" cy="5551404"/>
          </a:xfrm>
          <a:prstGeom prst="rect">
            <a:avLst/>
          </a:prstGeom>
        </p:spPr>
        <p:txBody>
          <a:bodyPr lIns="80165" tIns="40083" rIns="80165" bIns="40083"/>
          <a:lstStyle/>
          <a:p>
            <a:r>
              <a:rPr lang="cs-CZ" sz="2000" b="0" dirty="0" smtClean="0"/>
              <a:t>Hodnocení bezpečnosti je </a:t>
            </a:r>
            <a:r>
              <a:rPr lang="cs-CZ" sz="2000" b="0" dirty="0" err="1" smtClean="0"/>
              <a:t>multidisciplinární</a:t>
            </a:r>
            <a:r>
              <a:rPr lang="cs-CZ" sz="2000" b="0" dirty="0" smtClean="0"/>
              <a:t> proces, zahrnující oblasti shromáždění dat a argumentů z mnoha oblastí radiochemie, geologie, hydrogeologie, geochemie, materiálového inženýrství, modelování </a:t>
            </a:r>
          </a:p>
          <a:p>
            <a:endParaRPr lang="cs-CZ" sz="2000" b="0" dirty="0" smtClean="0"/>
          </a:p>
          <a:p>
            <a:r>
              <a:rPr lang="cs-CZ" sz="2000" b="0" dirty="0" smtClean="0"/>
              <a:t> Oddělení Chemie palivového cyklu naplňuje tento </a:t>
            </a:r>
            <a:r>
              <a:rPr lang="cs-CZ" sz="2000" b="0" dirty="0" err="1" smtClean="0"/>
              <a:t>multioborový</a:t>
            </a:r>
            <a:r>
              <a:rPr lang="cs-CZ" sz="2000" b="0" dirty="0" smtClean="0"/>
              <a:t> </a:t>
            </a:r>
            <a:r>
              <a:rPr lang="cs-CZ" sz="2000" b="0" dirty="0" smtClean="0"/>
              <a:t>princip</a:t>
            </a:r>
            <a:r>
              <a:rPr lang="cs-CZ" sz="2000" b="0" dirty="0" smtClean="0"/>
              <a:t>, který se odráží např. </a:t>
            </a:r>
          </a:p>
          <a:p>
            <a:pPr lvl="2"/>
            <a:r>
              <a:rPr lang="cs-CZ" sz="2000" b="0" dirty="0" smtClean="0"/>
              <a:t> v koordinaci projektu </a:t>
            </a:r>
            <a:r>
              <a:rPr lang="cs-CZ" sz="2000" b="1" dirty="0" smtClean="0"/>
              <a:t>Výzkumná podpora hodnocení bezpečnosti </a:t>
            </a:r>
            <a:r>
              <a:rPr lang="cs-CZ" sz="2000" dirty="0" smtClean="0"/>
              <a:t>pro  SURAO </a:t>
            </a:r>
            <a:r>
              <a:rPr lang="cs-CZ" sz="2000" b="0" dirty="0" smtClean="0"/>
              <a:t>(9 dodavatelů, více než 200 pracovníků)</a:t>
            </a:r>
          </a:p>
          <a:p>
            <a:pPr lvl="2"/>
            <a:r>
              <a:rPr lang="cs-CZ" sz="2000" b="0" dirty="0" smtClean="0"/>
              <a:t> v zapojení do projektu </a:t>
            </a:r>
            <a:r>
              <a:rPr lang="cs-CZ" sz="2000" b="1" dirty="0" smtClean="0"/>
              <a:t>Vývoje ÚOS pro ukládání VJP</a:t>
            </a:r>
            <a:r>
              <a:rPr lang="cs-CZ" sz="2000" b="0" dirty="0" smtClean="0"/>
              <a:t>, do projektů v podzemní laboratoři </a:t>
            </a:r>
            <a:r>
              <a:rPr lang="cs-CZ" sz="2000" b="0" dirty="0" err="1" smtClean="0"/>
              <a:t>Bukov</a:t>
            </a:r>
            <a:r>
              <a:rPr lang="cs-CZ" sz="2000" b="0" dirty="0" smtClean="0"/>
              <a:t> (Hluboké horizonty, Fyzikálně interakční experimenty ), podzemní laboratoři </a:t>
            </a:r>
            <a:r>
              <a:rPr lang="cs-CZ" sz="2000" b="0" dirty="0" err="1" smtClean="0"/>
              <a:t>Grimsel</a:t>
            </a:r>
            <a:r>
              <a:rPr lang="cs-CZ" sz="2000" b="0" dirty="0" smtClean="0"/>
              <a:t> (CH)</a:t>
            </a:r>
          </a:p>
          <a:p>
            <a:pPr lvl="2"/>
            <a:r>
              <a:rPr lang="cs-CZ" sz="2000" b="0" dirty="0" smtClean="0"/>
              <a:t> v aktivní účastí  na řadě evropských projektů (např. C-Rock, DOPAS, CEBAMA, CAST)</a:t>
            </a:r>
          </a:p>
          <a:p>
            <a:endParaRPr lang="cs-CZ" sz="2000" b="0" dirty="0" smtClean="0"/>
          </a:p>
          <a:p>
            <a:endParaRPr lang="cs-CZ" sz="2000" b="0" dirty="0" smtClean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294967295"/>
          </p:nvPr>
        </p:nvSpPr>
        <p:spPr>
          <a:xfrm>
            <a:off x="446744" y="6307978"/>
            <a:ext cx="308240" cy="326845"/>
          </a:xfrm>
          <a:prstGeom prst="rect">
            <a:avLst/>
          </a:prstGeom>
        </p:spPr>
        <p:txBody>
          <a:bodyPr lIns="80165" tIns="40083" rIns="80165" bIns="40083"/>
          <a:lstStyle/>
          <a:p>
            <a:pPr>
              <a:defRPr/>
            </a:pPr>
            <a:fld id="{C4720694-5B25-470B-9242-4219E949F8E0}" type="slidenum">
              <a:rPr lang="cs-CZ" altLang="cs-CZ" smtClean="0"/>
              <a:pPr>
                <a:defRPr/>
              </a:pPr>
              <a:t>24</a:t>
            </a:fld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60363" y="440656"/>
            <a:ext cx="7631112" cy="900112"/>
          </a:xfrm>
        </p:spPr>
        <p:txBody>
          <a:bodyPr/>
          <a:lstStyle/>
          <a:p>
            <a:pPr>
              <a:defRPr/>
            </a:pPr>
            <a:r>
              <a:rPr lang="cs-CZ" altLang="ja-JP" dirty="0" smtClean="0">
                <a:solidFill>
                  <a:srgbClr val="0070C0"/>
                </a:solidFill>
              </a:rPr>
              <a:t>Oznámení</a:t>
            </a:r>
            <a:endParaRPr lang="en-US" altLang="ja-JP" dirty="0">
              <a:solidFill>
                <a:srgbClr val="0070C0"/>
              </a:solidFill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268412"/>
            <a:ext cx="8640960" cy="6049020"/>
          </a:xfrm>
          <a:solidFill>
            <a:srgbClr val="FFFFFF"/>
          </a:solidFill>
        </p:spPr>
        <p:txBody>
          <a:bodyPr lIns="91428" tIns="45715" rIns="91428" bIns="45715">
            <a:normAutofit fontScale="47500" lnSpcReduction="20000"/>
          </a:bodyPr>
          <a:lstStyle/>
          <a:p>
            <a:pPr marL="0" indent="0">
              <a:buFontTx/>
              <a:buNone/>
            </a:pPr>
            <a:endParaRPr lang="cs-CZ" altLang="ja-JP" sz="4500" b="0" dirty="0" smtClean="0">
              <a:solidFill>
                <a:schemeClr val="tx1"/>
              </a:solidFill>
            </a:endParaRPr>
          </a:p>
          <a:p>
            <a:pPr marL="0" indent="0">
              <a:buFontTx/>
              <a:buNone/>
            </a:pPr>
            <a:r>
              <a:rPr lang="cs-CZ" altLang="ja-JP" sz="4500" b="0" dirty="0" smtClean="0">
                <a:solidFill>
                  <a:schemeClr val="tx1"/>
                </a:solidFill>
              </a:rPr>
              <a:t>Prezentované výsledky byly podporovány ze zdrojů SURAO kromě </a:t>
            </a:r>
            <a:r>
              <a:rPr lang="cs-CZ" altLang="ja-JP" sz="4500" b="0" dirty="0" err="1" smtClean="0">
                <a:solidFill>
                  <a:schemeClr val="tx1"/>
                </a:solidFill>
              </a:rPr>
              <a:t>projekru</a:t>
            </a:r>
            <a:r>
              <a:rPr lang="cs-CZ" altLang="ja-JP" sz="4500" b="0" dirty="0" smtClean="0">
                <a:solidFill>
                  <a:schemeClr val="tx1"/>
                </a:solidFill>
              </a:rPr>
              <a:t> </a:t>
            </a:r>
            <a:r>
              <a:rPr lang="cs-CZ" altLang="ja-JP" sz="4500" b="0" dirty="0" smtClean="0">
                <a:solidFill>
                  <a:schemeClr val="tx1"/>
                </a:solidFill>
              </a:rPr>
              <a:t>TAČR </a:t>
            </a:r>
            <a:r>
              <a:rPr lang="cs-CZ" altLang="ja-JP" sz="4500" b="0" dirty="0" err="1" smtClean="0">
                <a:solidFill>
                  <a:schemeClr val="tx1"/>
                </a:solidFill>
              </a:rPr>
              <a:t>Pamire</a:t>
            </a:r>
            <a:r>
              <a:rPr lang="cs-CZ" altLang="ja-JP" sz="4500" b="0" dirty="0" smtClean="0">
                <a:solidFill>
                  <a:schemeClr val="tx1"/>
                </a:solidFill>
              </a:rPr>
              <a:t>  </a:t>
            </a:r>
            <a:r>
              <a:rPr lang="en-GB" altLang="ja-JP" sz="4500" b="0" dirty="0" smtClean="0">
                <a:solidFill>
                  <a:schemeClr val="tx1"/>
                </a:solidFill>
              </a:rPr>
              <a:t>TA04020986</a:t>
            </a:r>
            <a:endParaRPr lang="cs-CZ" altLang="ja-JP" sz="4500" b="0" dirty="0" smtClean="0">
              <a:solidFill>
                <a:schemeClr val="tx1"/>
              </a:solidFill>
            </a:endParaRPr>
          </a:p>
          <a:p>
            <a:pPr marL="0" indent="0">
              <a:buFontTx/>
              <a:buNone/>
            </a:pPr>
            <a:endParaRPr lang="cs-CZ" altLang="ja-JP" sz="4500" b="0" dirty="0" smtClean="0">
              <a:solidFill>
                <a:schemeClr val="tx1"/>
              </a:solidFill>
            </a:endParaRPr>
          </a:p>
          <a:p>
            <a:pPr marL="0" indent="0">
              <a:buFontTx/>
              <a:buNone/>
            </a:pPr>
            <a:r>
              <a:rPr lang="cs-CZ" altLang="ja-JP" sz="4500" b="0" dirty="0" smtClean="0">
                <a:solidFill>
                  <a:schemeClr val="tx1"/>
                </a:solidFill>
              </a:rPr>
              <a:t>Zapojení do projektů EU od roku 2010</a:t>
            </a:r>
          </a:p>
          <a:p>
            <a:pPr marL="240775" indent="-240775">
              <a:buFontTx/>
              <a:buChar char="-"/>
              <a:defRPr/>
            </a:pPr>
            <a:r>
              <a:rPr lang="sk-SK" sz="4500" dirty="0" err="1" smtClean="0">
                <a:latin typeface="Arial" pitchFamily="34" charset="0"/>
                <a:cs typeface="Arial" pitchFamily="34" charset="0"/>
              </a:rPr>
              <a:t>Crystalline</a:t>
            </a:r>
            <a:r>
              <a:rPr lang="sk-SK" sz="4500" dirty="0" smtClean="0">
                <a:latin typeface="Arial" pitchFamily="34" charset="0"/>
                <a:cs typeface="Arial" pitchFamily="34" charset="0"/>
              </a:rPr>
              <a:t> rock </a:t>
            </a:r>
            <a:r>
              <a:rPr lang="sk-SK" sz="4500" dirty="0" err="1" smtClean="0">
                <a:latin typeface="Arial" pitchFamily="34" charset="0"/>
                <a:cs typeface="Arial" pitchFamily="34" charset="0"/>
              </a:rPr>
              <a:t>retention</a:t>
            </a:r>
            <a:r>
              <a:rPr lang="sk-SK" sz="4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4500" dirty="0" err="1" smtClean="0">
                <a:latin typeface="Arial" pitchFamily="34" charset="0"/>
                <a:cs typeface="Arial" pitchFamily="34" charset="0"/>
              </a:rPr>
              <a:t>processes</a:t>
            </a:r>
            <a:r>
              <a:rPr lang="sk-SK" sz="45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sk-SK" sz="45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CROCK</a:t>
            </a:r>
            <a:r>
              <a:rPr lang="sk-SK" sz="4500" dirty="0" smtClean="0">
                <a:latin typeface="Arial" pitchFamily="34" charset="0"/>
                <a:cs typeface="Arial" pitchFamily="34" charset="0"/>
              </a:rPr>
              <a:t>).  2010-2013 FP7 EU projekt </a:t>
            </a:r>
          </a:p>
          <a:p>
            <a:pPr marL="240775" indent="-240775">
              <a:buFontTx/>
              <a:buChar char="-"/>
              <a:defRPr/>
            </a:pPr>
            <a:r>
              <a:rPr lang="sk-SK" sz="45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sk-SK" sz="4500" dirty="0" err="1" smtClean="0">
                <a:latin typeface="Arial" pitchFamily="34" charset="0"/>
                <a:cs typeface="Arial" pitchFamily="34" charset="0"/>
              </a:rPr>
              <a:t>Redox</a:t>
            </a:r>
            <a:r>
              <a:rPr lang="sk-SK" sz="4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4500" dirty="0" err="1" smtClean="0">
                <a:latin typeface="Arial" pitchFamily="34" charset="0"/>
                <a:cs typeface="Arial" pitchFamily="34" charset="0"/>
              </a:rPr>
              <a:t>phenomena</a:t>
            </a:r>
            <a:r>
              <a:rPr lang="sk-SK" sz="4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4500" dirty="0" err="1" smtClean="0">
                <a:latin typeface="Arial" pitchFamily="34" charset="0"/>
                <a:cs typeface="Arial" pitchFamily="34" charset="0"/>
              </a:rPr>
              <a:t>control</a:t>
            </a:r>
            <a:r>
              <a:rPr lang="sk-SK" sz="45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sk-SK" sz="45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RECOSY</a:t>
            </a:r>
            <a:r>
              <a:rPr lang="sk-SK" sz="4500" dirty="0" smtClean="0">
                <a:latin typeface="Arial" pitchFamily="34" charset="0"/>
                <a:cs typeface="Arial" pitchFamily="34" charset="0"/>
              </a:rPr>
              <a:t>)  2008 – 2012, FP7 EU </a:t>
            </a:r>
            <a:r>
              <a:rPr lang="sk-SK" sz="4500" dirty="0" err="1" smtClean="0">
                <a:latin typeface="Arial" pitchFamily="34" charset="0"/>
                <a:cs typeface="Arial" pitchFamily="34" charset="0"/>
              </a:rPr>
              <a:t>project</a:t>
            </a:r>
            <a:r>
              <a:rPr lang="sk-SK" sz="45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240775" indent="-240775">
              <a:buFontTx/>
              <a:buChar char="-"/>
              <a:defRPr/>
            </a:pPr>
            <a:r>
              <a:rPr lang="sk-SK" sz="4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4500" dirty="0" err="1" smtClean="0">
                <a:latin typeface="Arial" pitchFamily="34" charset="0"/>
                <a:cs typeface="Arial" pitchFamily="34" charset="0"/>
              </a:rPr>
              <a:t>Fate</a:t>
            </a:r>
            <a:r>
              <a:rPr lang="sk-SK" sz="4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45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sk-SK" sz="4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4500" dirty="0" err="1" smtClean="0">
                <a:latin typeface="Arial" pitchFamily="34" charset="0"/>
                <a:cs typeface="Arial" pitchFamily="34" charset="0"/>
              </a:rPr>
              <a:t>repository</a:t>
            </a:r>
            <a:r>
              <a:rPr lang="sk-SK" sz="4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4500" dirty="0" err="1" smtClean="0">
                <a:latin typeface="Arial" pitchFamily="34" charset="0"/>
                <a:cs typeface="Arial" pitchFamily="34" charset="0"/>
              </a:rPr>
              <a:t>gases</a:t>
            </a:r>
            <a:r>
              <a:rPr lang="sk-SK" sz="45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sk-SK" sz="45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FORGE</a:t>
            </a:r>
            <a:r>
              <a:rPr lang="sk-SK" sz="4500" dirty="0" smtClean="0">
                <a:latin typeface="Arial" pitchFamily="34" charset="0"/>
                <a:cs typeface="Arial" pitchFamily="34" charset="0"/>
              </a:rPr>
              <a:t>)  2009 – 2012, FP7 EU </a:t>
            </a:r>
            <a:r>
              <a:rPr lang="sk-SK" sz="4500" dirty="0" err="1" smtClean="0">
                <a:latin typeface="Arial" pitchFamily="34" charset="0"/>
                <a:cs typeface="Arial" pitchFamily="34" charset="0"/>
              </a:rPr>
              <a:t>project</a:t>
            </a:r>
            <a:r>
              <a:rPr lang="sk-SK" sz="45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240775" indent="-240775">
              <a:buFontTx/>
              <a:buChar char="-"/>
              <a:defRPr/>
            </a:pPr>
            <a:r>
              <a:rPr lang="sk-SK" sz="4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4500" dirty="0" err="1" smtClean="0">
                <a:latin typeface="Arial" pitchFamily="34" charset="0"/>
                <a:cs typeface="Arial" pitchFamily="34" charset="0"/>
              </a:rPr>
              <a:t>Sustainable</a:t>
            </a:r>
            <a:r>
              <a:rPr lang="sk-SK" sz="4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4500" dirty="0" err="1" smtClean="0">
                <a:latin typeface="Arial" pitchFamily="34" charset="0"/>
                <a:cs typeface="Arial" pitchFamily="34" charset="0"/>
              </a:rPr>
              <a:t>network</a:t>
            </a:r>
            <a:r>
              <a:rPr lang="sk-SK" sz="4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45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sk-SK" sz="4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4500" dirty="0" err="1" smtClean="0">
                <a:latin typeface="Arial" pitchFamily="34" charset="0"/>
                <a:cs typeface="Arial" pitchFamily="34" charset="0"/>
              </a:rPr>
              <a:t>Independent</a:t>
            </a:r>
            <a:r>
              <a:rPr lang="sk-SK" sz="4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4500" dirty="0" err="1" smtClean="0">
                <a:latin typeface="Arial" pitchFamily="34" charset="0"/>
                <a:cs typeface="Arial" pitchFamily="34" charset="0"/>
              </a:rPr>
              <a:t>Technical</a:t>
            </a:r>
            <a:r>
              <a:rPr lang="sk-SK" sz="4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4500" dirty="0" err="1" smtClean="0">
                <a:latin typeface="Arial" pitchFamily="34" charset="0"/>
                <a:cs typeface="Arial" pitchFamily="34" charset="0"/>
              </a:rPr>
              <a:t>Expertise</a:t>
            </a:r>
            <a:r>
              <a:rPr lang="sk-SK" sz="4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4500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sk-SK" sz="4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4500" dirty="0" err="1" smtClean="0">
                <a:latin typeface="Arial" pitchFamily="34" charset="0"/>
                <a:cs typeface="Arial" pitchFamily="34" charset="0"/>
              </a:rPr>
              <a:t>radioactive</a:t>
            </a:r>
            <a:r>
              <a:rPr lang="sk-SK" sz="4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4500" dirty="0" err="1" smtClean="0">
                <a:latin typeface="Arial" pitchFamily="34" charset="0"/>
                <a:cs typeface="Arial" pitchFamily="34" charset="0"/>
              </a:rPr>
              <a:t>waste</a:t>
            </a:r>
            <a:r>
              <a:rPr lang="sk-SK" sz="4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4500" dirty="0" err="1" smtClean="0">
                <a:latin typeface="Arial" pitchFamily="34" charset="0"/>
                <a:cs typeface="Arial" pitchFamily="34" charset="0"/>
              </a:rPr>
              <a:t>Disposal</a:t>
            </a:r>
            <a:r>
              <a:rPr lang="sk-SK" sz="4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45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(SITEX</a:t>
            </a:r>
            <a:r>
              <a:rPr lang="sk-SK" sz="4500" dirty="0" smtClean="0">
                <a:latin typeface="Arial" pitchFamily="34" charset="0"/>
                <a:cs typeface="Arial" pitchFamily="34" charset="0"/>
              </a:rPr>
              <a:t>) 2012 – 2013, FP7 EU Project</a:t>
            </a:r>
          </a:p>
          <a:p>
            <a:pPr>
              <a:defRPr/>
            </a:pPr>
            <a:r>
              <a:rPr lang="cs-CZ" sz="4500" dirty="0" smtClean="0">
                <a:latin typeface="Arial" pitchFamily="34" charset="0"/>
                <a:cs typeface="Arial" pitchFamily="34" charset="0"/>
              </a:rPr>
              <a:t>ONGOING </a:t>
            </a:r>
          </a:p>
          <a:p>
            <a:pPr lvl="1">
              <a:defRPr/>
            </a:pPr>
            <a:r>
              <a:rPr lang="cs-CZ" sz="45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Carbon</a:t>
            </a:r>
            <a:r>
              <a:rPr lang="cs-CZ" sz="45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-14 </a:t>
            </a:r>
            <a:r>
              <a:rPr lang="cs-CZ" sz="45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Source</a:t>
            </a:r>
            <a:r>
              <a:rPr lang="cs-CZ" sz="45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Term (</a:t>
            </a:r>
            <a:r>
              <a:rPr lang="cs-CZ" sz="45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CAST</a:t>
            </a:r>
            <a:r>
              <a:rPr lang="cs-CZ" sz="45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) 2012 – 2016</a:t>
            </a:r>
            <a:r>
              <a:rPr lang="sk-SK" sz="45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, FP7 EU </a:t>
            </a:r>
            <a:r>
              <a:rPr lang="sk-SK" sz="45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project</a:t>
            </a:r>
            <a:endParaRPr lang="cs-CZ" sz="4500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lvl="1">
              <a:defRPr/>
            </a:pPr>
            <a:r>
              <a:rPr lang="cs-CZ" sz="45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CEMENT MATERIAL REACTION (</a:t>
            </a:r>
            <a:r>
              <a:rPr lang="cs-CZ" sz="45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CEBAMA</a:t>
            </a:r>
            <a:r>
              <a:rPr lang="cs-CZ" sz="45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) 2015 – 2018</a:t>
            </a:r>
            <a:r>
              <a:rPr lang="sk-SK" sz="45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, H2020</a:t>
            </a:r>
            <a:endParaRPr lang="cs-CZ" sz="4500" b="0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cs-CZ" sz="2400" b="0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cs-CZ" sz="2400" b="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Zástupný symbol pro obsah 2"/>
          <p:cNvSpPr>
            <a:spLocks noGrp="1"/>
          </p:cNvSpPr>
          <p:nvPr>
            <p:ph sz="quarter" idx="11"/>
          </p:nvPr>
        </p:nvSpPr>
        <p:spPr>
          <a:xfrm>
            <a:off x="467544" y="1484784"/>
            <a:ext cx="8423275" cy="2874962"/>
          </a:xfrm>
        </p:spPr>
        <p:txBody>
          <a:bodyPr/>
          <a:lstStyle/>
          <a:p>
            <a:pPr eaLnBrk="1" hangingPunct="1"/>
            <a:r>
              <a:rPr lang="cs-CZ" dirty="0" smtClean="0"/>
              <a:t>Adresa:</a:t>
            </a:r>
            <a:r>
              <a:rPr lang="cs-CZ" b="0" dirty="0" smtClean="0"/>
              <a:t> Hlavní 130, 250 68 Husinec – Řež</a:t>
            </a:r>
          </a:p>
          <a:p>
            <a:pPr eaLnBrk="1" hangingPunct="1"/>
            <a:r>
              <a:rPr lang="cs-CZ" dirty="0" smtClean="0"/>
              <a:t>Tel.</a:t>
            </a:r>
            <a:r>
              <a:rPr lang="en-US" dirty="0" smtClean="0"/>
              <a:t>:</a:t>
            </a:r>
            <a:r>
              <a:rPr lang="en-US" b="0" dirty="0" smtClean="0"/>
              <a:t> +420 266 17</a:t>
            </a:r>
            <a:r>
              <a:rPr lang="cs-CZ" b="0" dirty="0" smtClean="0"/>
              <a:t>2 405</a:t>
            </a:r>
            <a:endParaRPr lang="en-US" b="0" dirty="0" smtClean="0"/>
          </a:p>
          <a:p>
            <a:pPr eaLnBrk="1" hangingPunct="1">
              <a:spcAft>
                <a:spcPts val="1200"/>
              </a:spcAft>
            </a:pPr>
            <a:r>
              <a:rPr lang="en-US" dirty="0" smtClean="0"/>
              <a:t>E-mail</a:t>
            </a:r>
            <a:r>
              <a:rPr lang="cs-CZ" dirty="0" smtClean="0"/>
              <a:t>y</a:t>
            </a:r>
            <a:r>
              <a:rPr lang="en-US" dirty="0" smtClean="0"/>
              <a:t>:</a:t>
            </a:r>
            <a:r>
              <a:rPr lang="en-US" b="0" dirty="0" smtClean="0"/>
              <a:t> </a:t>
            </a:r>
            <a:r>
              <a:rPr lang="cs-CZ" b="0" dirty="0" smtClean="0"/>
              <a:t>	</a:t>
            </a:r>
            <a:r>
              <a:rPr lang="cs-CZ" dirty="0" smtClean="0">
                <a:hlinkClick r:id="rId2"/>
              </a:rPr>
              <a:t>waste@ujv.cz</a:t>
            </a:r>
            <a:r>
              <a:rPr lang="cs-CZ" b="0" dirty="0" smtClean="0"/>
              <a:t> </a:t>
            </a:r>
          </a:p>
          <a:p>
            <a:pPr eaLnBrk="1" hangingPunct="1">
              <a:spcAft>
                <a:spcPts val="1200"/>
              </a:spcAft>
            </a:pPr>
            <a:r>
              <a:rPr lang="cs-CZ" b="0" dirty="0" smtClean="0"/>
              <a:t>		</a:t>
            </a:r>
            <a:r>
              <a:rPr lang="cs-CZ" dirty="0" err="1" smtClean="0">
                <a:hlinkClick r:id="rId3"/>
              </a:rPr>
              <a:t>vaclava.havlova</a:t>
            </a:r>
            <a:r>
              <a:rPr lang="cs-CZ" dirty="0" smtClean="0">
                <a:hlinkClick r:id="rId3"/>
              </a:rPr>
              <a:t>@</a:t>
            </a:r>
            <a:r>
              <a:rPr lang="cs-CZ" dirty="0" err="1" smtClean="0">
                <a:hlinkClick r:id="rId3"/>
              </a:rPr>
              <a:t>ujv.cz</a:t>
            </a:r>
            <a:r>
              <a:rPr lang="cs-CZ" b="0" dirty="0" smtClean="0"/>
              <a:t>  </a:t>
            </a:r>
            <a:endParaRPr lang="en-US" b="0" dirty="0" smtClean="0"/>
          </a:p>
          <a:p>
            <a:pPr eaLnBrk="1" hangingPunct="1">
              <a:spcAft>
                <a:spcPts val="1200"/>
              </a:spcAft>
            </a:pPr>
            <a:r>
              <a:rPr lang="en-US" dirty="0" smtClean="0"/>
              <a:t>Web:</a:t>
            </a:r>
            <a:r>
              <a:rPr lang="en-US" b="0" dirty="0" smtClean="0"/>
              <a:t> </a:t>
            </a:r>
            <a:r>
              <a:rPr lang="cs-CZ" b="0" dirty="0" smtClean="0"/>
              <a:t>		</a:t>
            </a:r>
            <a:r>
              <a:rPr lang="en-US" dirty="0" smtClean="0">
                <a:hlinkClick r:id="rId4"/>
              </a:rPr>
              <a:t>www.ujv.cz</a:t>
            </a:r>
            <a:r>
              <a:rPr lang="cs-CZ" b="0" dirty="0" smtClean="0"/>
              <a:t> </a:t>
            </a:r>
          </a:p>
        </p:txBody>
      </p:sp>
      <p:sp>
        <p:nvSpPr>
          <p:cNvPr id="40964" name="Zástupný symbol pro obsah 3"/>
          <p:cNvSpPr>
            <a:spLocks noGrp="1"/>
          </p:cNvSpPr>
          <p:nvPr>
            <p:ph sz="quarter" idx="12"/>
          </p:nvPr>
        </p:nvSpPr>
        <p:spPr>
          <a:xfrm>
            <a:off x="360363" y="4437063"/>
            <a:ext cx="8423275" cy="1665287"/>
          </a:xfrm>
        </p:spPr>
        <p:txBody>
          <a:bodyPr/>
          <a:lstStyle/>
          <a:p>
            <a:pPr eaLnBrk="1" hangingPunct="1"/>
            <a:r>
              <a:rPr lang="cs-CZ" dirty="0" smtClean="0"/>
              <a:t>© 2018 ÚJV Řež, a. s.</a:t>
            </a: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539552" y="548680"/>
            <a:ext cx="7632000" cy="900000"/>
          </a:xfrm>
        </p:spPr>
        <p:txBody>
          <a:bodyPr/>
          <a:lstStyle/>
          <a:p>
            <a:pPr algn="ctr"/>
            <a:r>
              <a:rPr lang="cs-CZ" sz="3200" dirty="0" smtClean="0">
                <a:solidFill>
                  <a:srgbClr val="003399"/>
                </a:solidFill>
                <a:latin typeface="Arial Black" pitchFamily="34" charset="0"/>
              </a:rPr>
              <a:t>Děkuji vám za pozornost </a:t>
            </a:r>
            <a:r>
              <a:rPr lang="en-US" sz="3200" dirty="0" smtClean="0">
                <a:solidFill>
                  <a:srgbClr val="003399"/>
                </a:solidFill>
                <a:latin typeface="Arial Black" pitchFamily="34" charset="0"/>
              </a:rPr>
              <a:t/>
            </a:r>
            <a:br>
              <a:rPr lang="en-US" sz="3200" dirty="0" smtClean="0">
                <a:solidFill>
                  <a:srgbClr val="003399"/>
                </a:solidFill>
                <a:latin typeface="Arial Black" pitchFamily="34" charset="0"/>
              </a:rPr>
            </a:b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>
          <a:xfrm>
            <a:off x="360363" y="179389"/>
            <a:ext cx="7631112" cy="900112"/>
          </a:xfrm>
        </p:spPr>
        <p:txBody>
          <a:bodyPr/>
          <a:lstStyle/>
          <a:p>
            <a:r>
              <a:rPr lang="cs-CZ" dirty="0" smtClean="0"/>
              <a:t>Koncept hlubinného úložiště ČR</a:t>
            </a:r>
          </a:p>
        </p:txBody>
      </p:sp>
      <p:pic>
        <p:nvPicPr>
          <p:cNvPr id="32776" name="Picture 8" descr="Výsledek obrázku pro kbs-3H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24744"/>
            <a:ext cx="3563888" cy="2697216"/>
          </a:xfrm>
          <a:prstGeom prst="rect">
            <a:avLst/>
          </a:prstGeom>
          <a:noFill/>
        </p:spPr>
      </p:pic>
      <p:sp>
        <p:nvSpPr>
          <p:cNvPr id="16" name="TextovéPole 15"/>
          <p:cNvSpPr txBox="1"/>
          <p:nvPr/>
        </p:nvSpPr>
        <p:spPr>
          <a:xfrm>
            <a:off x="4067944" y="2204864"/>
            <a:ext cx="662337" cy="246211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r>
              <a:rPr lang="cs-CZ" sz="1000" b="1" dirty="0" smtClean="0">
                <a:solidFill>
                  <a:srgbClr val="000000"/>
                </a:solidFill>
              </a:rPr>
              <a:t>KBS-3H</a:t>
            </a:r>
            <a:endParaRPr lang="cs-CZ" sz="1000" b="1" dirty="0">
              <a:solidFill>
                <a:srgbClr val="000000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251520" y="3212976"/>
            <a:ext cx="654322" cy="246211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cs-CZ" sz="1000" b="1" dirty="0" smtClean="0">
                <a:solidFill>
                  <a:srgbClr val="000000"/>
                </a:solidFill>
              </a:rPr>
              <a:t>KBS-3V</a:t>
            </a:r>
            <a:endParaRPr lang="cs-CZ" sz="1000" b="1" dirty="0">
              <a:solidFill>
                <a:srgbClr val="00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004048" y="1844824"/>
            <a:ext cx="4572652" cy="3666546"/>
          </a:xfrm>
          <a:prstGeom prst="rect">
            <a:avLst/>
          </a:prstGeom>
          <a:noFill/>
        </p:spPr>
        <p:txBody>
          <a:bodyPr wrap="square" lIns="80165" tIns="40083" rIns="80165" bIns="40083" rtlCol="0">
            <a:spAutoFit/>
          </a:bodyPr>
          <a:lstStyle/>
          <a:p>
            <a:pPr>
              <a:spcBef>
                <a:spcPts val="0"/>
              </a:spcBef>
            </a:pPr>
            <a:r>
              <a:rPr lang="cs-CZ" dirty="0" smtClean="0">
                <a:solidFill>
                  <a:srgbClr val="000000"/>
                </a:solidFill>
              </a:rPr>
              <a:t>Založen na švédském konceptu KBS-3</a:t>
            </a:r>
          </a:p>
          <a:p>
            <a:pPr>
              <a:spcBef>
                <a:spcPts val="0"/>
              </a:spcBef>
            </a:pPr>
            <a:endParaRPr lang="cs-CZ" b="1" dirty="0" smtClean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b="1" dirty="0" smtClean="0">
                <a:solidFill>
                  <a:srgbClr val="000000"/>
                </a:solidFill>
              </a:rPr>
              <a:t>Referenční projektu (2011)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cs-CZ" dirty="0" smtClean="0">
                <a:solidFill>
                  <a:srgbClr val="000000"/>
                </a:solidFill>
              </a:rPr>
              <a:t> horizontální ukládání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cs-CZ" dirty="0" smtClean="0">
                <a:solidFill>
                  <a:srgbClr val="000000"/>
                </a:solidFill>
              </a:rPr>
              <a:t> VJP (bez </a:t>
            </a:r>
            <a:r>
              <a:rPr lang="cs-CZ" dirty="0" err="1" smtClean="0">
                <a:solidFill>
                  <a:srgbClr val="000000"/>
                </a:solidFill>
              </a:rPr>
              <a:t>přepradování</a:t>
            </a:r>
            <a:r>
              <a:rPr lang="cs-CZ" dirty="0" smtClean="0">
                <a:solidFill>
                  <a:srgbClr val="000000"/>
                </a:solidFill>
              </a:rPr>
              <a:t>)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cs-CZ" dirty="0" smtClean="0">
                <a:solidFill>
                  <a:srgbClr val="000000"/>
                </a:solidFill>
              </a:rPr>
              <a:t> ostatní odpady (RAO) do    </a:t>
            </a:r>
            <a:br>
              <a:rPr lang="cs-CZ" dirty="0" smtClean="0">
                <a:solidFill>
                  <a:srgbClr val="000000"/>
                </a:solidFill>
              </a:rPr>
            </a:br>
            <a:r>
              <a:rPr lang="cs-CZ" dirty="0" smtClean="0">
                <a:solidFill>
                  <a:srgbClr val="000000"/>
                </a:solidFill>
              </a:rPr>
              <a:t>    </a:t>
            </a:r>
            <a:r>
              <a:rPr lang="cs-CZ" dirty="0" err="1" smtClean="0">
                <a:solidFill>
                  <a:srgbClr val="000000"/>
                </a:solidFill>
              </a:rPr>
              <a:t>bentonkontejnerů</a:t>
            </a:r>
            <a:r>
              <a:rPr lang="cs-CZ" dirty="0" smtClean="0">
                <a:solidFill>
                  <a:srgbClr val="000000"/>
                </a:solidFill>
              </a:rPr>
              <a:t> 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cs-CZ" dirty="0" smtClean="0">
                <a:solidFill>
                  <a:srgbClr val="000000"/>
                </a:solidFill>
              </a:rPr>
              <a:t> kontejner z uhlíkové oceli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cs-CZ" dirty="0" smtClean="0">
                <a:solidFill>
                  <a:srgbClr val="000000"/>
                </a:solidFill>
              </a:rPr>
              <a:t> lokální Ca-Mg bentonit 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cs-CZ" dirty="0" smtClean="0">
                <a:solidFill>
                  <a:srgbClr val="000000"/>
                </a:solidFill>
              </a:rPr>
              <a:t> granit jako hostitelská hornina</a:t>
            </a:r>
          </a:p>
          <a:p>
            <a:pPr>
              <a:buFontTx/>
              <a:buChar char="-"/>
            </a:pPr>
            <a:r>
              <a:rPr lang="cs-CZ" dirty="0" smtClean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2" name="Obrázek 11" descr="bariery_2_sm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3501008"/>
            <a:ext cx="1627475" cy="320105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ovéPole 7"/>
          <p:cNvSpPr txBox="1"/>
          <p:nvPr/>
        </p:nvSpPr>
        <p:spPr>
          <a:xfrm>
            <a:off x="7092280" y="6309320"/>
            <a:ext cx="1724599" cy="357948"/>
          </a:xfrm>
          <a:prstGeom prst="rect">
            <a:avLst/>
          </a:prstGeom>
          <a:noFill/>
        </p:spPr>
        <p:txBody>
          <a:bodyPr wrap="square" lIns="80165" tIns="40083" rIns="80165" bIns="40083" rtlCol="0">
            <a:spAutoFit/>
          </a:bodyPr>
          <a:lstStyle/>
          <a:p>
            <a:r>
              <a:rPr lang="cs-CZ" dirty="0" smtClean="0"/>
              <a:t>Zdroj: SURAO</a:t>
            </a:r>
            <a:endParaRPr lang="cs-CZ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4149080"/>
            <a:ext cx="1510236" cy="1361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bdélník 13"/>
          <p:cNvSpPr/>
          <p:nvPr/>
        </p:nvSpPr>
        <p:spPr>
          <a:xfrm>
            <a:off x="971600" y="5805264"/>
            <a:ext cx="1595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900" dirty="0" err="1" smtClean="0"/>
              <a:t>Betonkontejner</a:t>
            </a:r>
            <a:r>
              <a:rPr lang="cs-CZ" sz="900" dirty="0" smtClean="0"/>
              <a:t> pro uložení </a:t>
            </a:r>
          </a:p>
          <a:p>
            <a:r>
              <a:rPr lang="cs-CZ" sz="900" dirty="0" smtClean="0"/>
              <a:t>sudů s RAO</a:t>
            </a:r>
            <a:endParaRPr lang="cs-CZ" sz="9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Proč se tím zabýváme...</a:t>
            </a:r>
          </a:p>
        </p:txBody>
      </p:sp>
      <p:sp>
        <p:nvSpPr>
          <p:cNvPr id="7" name="Obdélník 6"/>
          <p:cNvSpPr/>
          <p:nvPr/>
        </p:nvSpPr>
        <p:spPr>
          <a:xfrm>
            <a:off x="395536" y="357301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spcAft>
                <a:spcPts val="0"/>
              </a:spcAft>
            </a:pPr>
            <a:r>
              <a:rPr lang="cs-CZ" sz="1600" dirty="0" smtClean="0">
                <a:solidFill>
                  <a:srgbClr val="0054A4"/>
                </a:solidFill>
              </a:rPr>
              <a:t>Nejstaršími dochovanými stavbami jsou např. egyptské pyramidy či </a:t>
            </a:r>
            <a:r>
              <a:rPr lang="cs-CZ" sz="1600" dirty="0" err="1" smtClean="0">
                <a:solidFill>
                  <a:srgbClr val="0054A4"/>
                </a:solidFill>
              </a:rPr>
              <a:t>mezopotámské</a:t>
            </a:r>
            <a:r>
              <a:rPr lang="cs-CZ" sz="1600" dirty="0" smtClean="0">
                <a:solidFill>
                  <a:srgbClr val="0054A4"/>
                </a:solidFill>
              </a:rPr>
              <a:t> zikkuraty </a:t>
            </a:r>
            <a:r>
              <a:rPr lang="cs-CZ" sz="1600" dirty="0" smtClean="0">
                <a:solidFill>
                  <a:srgbClr val="0054A4"/>
                </a:solidFill>
              </a:rPr>
              <a:t>se stářím cca 5 000 let.</a:t>
            </a:r>
          </a:p>
        </p:txBody>
      </p:sp>
      <p:sp>
        <p:nvSpPr>
          <p:cNvPr id="8" name="Obdélník 7"/>
          <p:cNvSpPr/>
          <p:nvPr/>
        </p:nvSpPr>
        <p:spPr>
          <a:xfrm>
            <a:off x="1619672" y="1340768"/>
            <a:ext cx="5832648" cy="1815882"/>
          </a:xfrm>
          <a:prstGeom prst="rect">
            <a:avLst/>
          </a:prstGeom>
          <a:solidFill>
            <a:schemeClr val="accent1"/>
          </a:solidFill>
        </p:spPr>
        <p:txBody>
          <a:bodyPr wrap="square" anchor="ctr">
            <a:spAutoFit/>
          </a:bodyPr>
          <a:lstStyle/>
          <a:p>
            <a:pPr algn="ctr">
              <a:spcAft>
                <a:spcPts val="0"/>
              </a:spcAft>
            </a:pPr>
            <a:endParaRPr lang="cs-CZ" sz="1600" b="1" dirty="0" smtClean="0">
              <a:solidFill>
                <a:schemeClr val="bg1"/>
              </a:solidFill>
            </a:endParaRPr>
          </a:p>
          <a:p>
            <a:pPr algn="ctr">
              <a:spcAft>
                <a:spcPts val="0"/>
              </a:spcAft>
            </a:pPr>
            <a:r>
              <a:rPr lang="cs-CZ" sz="1600" b="1" dirty="0" smtClean="0">
                <a:solidFill>
                  <a:schemeClr val="bg1"/>
                </a:solidFill>
              </a:rPr>
              <a:t>Jedná se o jaderné zařízení</a:t>
            </a:r>
          </a:p>
          <a:p>
            <a:pPr algn="ctr">
              <a:spcAft>
                <a:spcPts val="0"/>
              </a:spcAft>
            </a:pPr>
            <a:endParaRPr lang="cs-CZ" sz="1600" b="1" dirty="0" smtClean="0">
              <a:solidFill>
                <a:schemeClr val="bg1"/>
              </a:solidFill>
            </a:endParaRPr>
          </a:p>
          <a:p>
            <a:pPr algn="ctr">
              <a:spcAft>
                <a:spcPts val="0"/>
              </a:spcAft>
            </a:pPr>
            <a:r>
              <a:rPr lang="cs-CZ" sz="1600" b="1" dirty="0" smtClean="0">
                <a:solidFill>
                  <a:schemeClr val="bg1"/>
                </a:solidFill>
              </a:rPr>
              <a:t>Jelikož se nakládá s nebezpečným odpadem s dlouhou životností, tak je potřeba prokázat dlouhodobou bezpečnost HÚ po stovky tisíc až po 1 mil. let.</a:t>
            </a:r>
          </a:p>
          <a:p>
            <a:pPr lvl="1">
              <a:spcAft>
                <a:spcPts val="0"/>
              </a:spcAft>
            </a:pPr>
            <a:endParaRPr lang="cs-CZ" sz="1600" b="1" dirty="0" smtClean="0">
              <a:solidFill>
                <a:schemeClr val="bg1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971600" y="3284984"/>
            <a:ext cx="37769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spcAft>
                <a:spcPts val="0"/>
              </a:spcAft>
            </a:pPr>
            <a:r>
              <a:rPr lang="cs-CZ" sz="1600" dirty="0" smtClean="0">
                <a:solidFill>
                  <a:srgbClr val="0054A4"/>
                </a:solidFill>
              </a:rPr>
              <a:t>Mosty se staví s životností 100 let.</a:t>
            </a:r>
          </a:p>
        </p:txBody>
      </p:sp>
      <p:pic>
        <p:nvPicPr>
          <p:cNvPr id="10242" name="Picture 2" descr="Zikkurat Ur-Nammu patří mezi největší stavby svého druhu na světě.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2974" y="4419860"/>
            <a:ext cx="3816424" cy="2144466"/>
          </a:xfrm>
          <a:prstGeom prst="rect">
            <a:avLst/>
          </a:prstGeom>
          <a:noFill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497284"/>
            <a:ext cx="3528392" cy="266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ovéPole 11"/>
          <p:cNvSpPr txBox="1"/>
          <p:nvPr/>
        </p:nvSpPr>
        <p:spPr>
          <a:xfrm>
            <a:off x="5292080" y="623731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b="1" dirty="0" smtClean="0"/>
              <a:t>Pokles aktivity s časem a stanovení časového intervalu bezpečnostního hodnocení.</a:t>
            </a:r>
            <a:endParaRPr lang="cs-CZ" sz="900" dirty="0"/>
          </a:p>
        </p:txBody>
      </p:sp>
      <p:cxnSp>
        <p:nvCxnSpPr>
          <p:cNvPr id="14" name="Přímá spojovací šipka 13"/>
          <p:cNvCxnSpPr/>
          <p:nvPr/>
        </p:nvCxnSpPr>
        <p:spPr>
          <a:xfrm>
            <a:off x="4716016" y="4437112"/>
            <a:ext cx="2160240" cy="14401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V="1">
            <a:off x="4788024" y="5877272"/>
            <a:ext cx="2088232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7308304" y="5949280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100 000 let</a:t>
            </a:r>
            <a:endParaRPr lang="cs-CZ" sz="1400" dirty="0"/>
          </a:p>
        </p:txBody>
      </p:sp>
      <p:sp>
        <p:nvSpPr>
          <p:cNvPr id="19" name="Obousměrná svislá šipka 18"/>
          <p:cNvSpPr/>
          <p:nvPr/>
        </p:nvSpPr>
        <p:spPr>
          <a:xfrm>
            <a:off x="7740352" y="3573016"/>
            <a:ext cx="72008" cy="230425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Proč se tím zabýváme...</a:t>
            </a:r>
            <a:endParaRPr lang="cs-CZ" dirty="0"/>
          </a:p>
        </p:txBody>
      </p:sp>
      <p:pic>
        <p:nvPicPr>
          <p:cNvPr id="6" name="Obrázek 20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5496" y="1528985"/>
            <a:ext cx="4877568" cy="456431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ovéPole 6"/>
          <p:cNvSpPr txBox="1"/>
          <p:nvPr/>
        </p:nvSpPr>
        <p:spPr>
          <a:xfrm>
            <a:off x="1547664" y="6237312"/>
            <a:ext cx="214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dirty="0" smtClean="0"/>
              <a:t>Posiva </a:t>
            </a:r>
            <a:r>
              <a:rPr lang="cs-CZ" dirty="0" err="1" smtClean="0"/>
              <a:t>Oy</a:t>
            </a:r>
            <a:r>
              <a:rPr lang="cs-CZ" dirty="0" smtClean="0"/>
              <a:t> (2012)</a:t>
            </a:r>
            <a:endParaRPr lang="cs-CZ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916832"/>
            <a:ext cx="4392488" cy="299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bdélník 10"/>
          <p:cNvSpPr/>
          <p:nvPr/>
        </p:nvSpPr>
        <p:spPr>
          <a:xfrm>
            <a:off x="4788024" y="5694347"/>
            <a:ext cx="4176464" cy="830997"/>
          </a:xfrm>
          <a:prstGeom prst="rect">
            <a:avLst/>
          </a:prstGeom>
          <a:solidFill>
            <a:schemeClr val="accent1"/>
          </a:solidFill>
        </p:spPr>
        <p:txBody>
          <a:bodyPr wrap="square" anchor="ctr">
            <a:spAutoFit/>
          </a:bodyPr>
          <a:lstStyle/>
          <a:p>
            <a:pPr algn="ctr">
              <a:spcAft>
                <a:spcPts val="0"/>
              </a:spcAft>
            </a:pPr>
            <a:endParaRPr lang="cs-CZ" sz="1600" b="1" dirty="0" smtClean="0">
              <a:solidFill>
                <a:schemeClr val="bg1"/>
              </a:solidFill>
            </a:endParaRPr>
          </a:p>
          <a:p>
            <a:pPr algn="ctr">
              <a:spcAft>
                <a:spcPts val="0"/>
              </a:spcAft>
            </a:pPr>
            <a:r>
              <a:rPr lang="cs-CZ" sz="1600" b="1" dirty="0" smtClean="0">
                <a:solidFill>
                  <a:schemeClr val="bg1"/>
                </a:solidFill>
              </a:rPr>
              <a:t>Žádná kontejner nevydrží věčně ….</a:t>
            </a:r>
          </a:p>
          <a:p>
            <a:pPr algn="ctr">
              <a:spcAft>
                <a:spcPts val="0"/>
              </a:spcAft>
            </a:pPr>
            <a:endParaRPr lang="cs-CZ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>
          <a:xfrm>
            <a:off x="360363" y="179388"/>
            <a:ext cx="7631112" cy="900112"/>
          </a:xfrm>
        </p:spPr>
        <p:txBody>
          <a:bodyPr/>
          <a:lstStyle/>
          <a:p>
            <a:r>
              <a:rPr lang="cs-CZ" dirty="0" smtClean="0">
                <a:solidFill>
                  <a:srgbClr val="0054A4"/>
                </a:solidFill>
              </a:rPr>
              <a:t>Prokázání dlouhodobé bezpečnosti</a:t>
            </a:r>
            <a:endParaRPr lang="cs-CZ" dirty="0" smtClean="0"/>
          </a:p>
        </p:txBody>
      </p:sp>
      <p:pic>
        <p:nvPicPr>
          <p:cNvPr id="15" name="Picture 1" descr="uloziste_04_ra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3140968"/>
            <a:ext cx="3774134" cy="242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ástupný symbol pro obsah 3"/>
          <p:cNvSpPr>
            <a:spLocks noGrp="1"/>
          </p:cNvSpPr>
          <p:nvPr>
            <p:ph sz="quarter" idx="12"/>
          </p:nvPr>
        </p:nvSpPr>
        <p:spPr>
          <a:xfrm>
            <a:off x="395536" y="1268760"/>
            <a:ext cx="8352928" cy="1656184"/>
          </a:xfrm>
        </p:spPr>
        <p:txBody>
          <a:bodyPr/>
          <a:lstStyle/>
          <a:p>
            <a:r>
              <a:rPr lang="cs-CZ" sz="1600" dirty="0" smtClean="0">
                <a:solidFill>
                  <a:srgbClr val="0054A4"/>
                </a:solidFill>
              </a:rPr>
              <a:t>Pro prokázání takto dlouhodobé bezpečnosti (stovky tisíc let) je nutná dobrá znalost celého systému a jeho procesů</a:t>
            </a:r>
          </a:p>
          <a:p>
            <a:r>
              <a:rPr lang="cs-CZ" sz="1600" dirty="0" smtClean="0">
                <a:solidFill>
                  <a:srgbClr val="FF0000"/>
                </a:solidFill>
              </a:rPr>
              <a:t>Relevantní data je možné získat pouze kombinaci experimentálních prací a následného modelování</a:t>
            </a:r>
          </a:p>
          <a:p>
            <a:r>
              <a:rPr lang="cs-CZ" sz="1600" dirty="0" smtClean="0">
                <a:solidFill>
                  <a:srgbClr val="0054A4"/>
                </a:solidFill>
              </a:rPr>
              <a:t>Tyto data vstupují do robustního modelu hodnocení celkové bezpečnosti HÚ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2123728" y="5949280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900" b="1" dirty="0" smtClean="0"/>
              <a:t>Koncepční model hlubinného úložiště pro hodnocení  dlouhodobé bezpečnosti</a:t>
            </a:r>
            <a:endParaRPr lang="cs-CZ" sz="9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 smtClean="0"/>
              <a:t>Jak získat relevantní data pro dlouhodobou bezpečnost</a:t>
            </a:r>
            <a:endParaRPr lang="cs-CZ" sz="2800" dirty="0"/>
          </a:p>
        </p:txBody>
      </p:sp>
      <p:sp>
        <p:nvSpPr>
          <p:cNvPr id="10" name="Zástupný symbol pro obsah 3"/>
          <p:cNvSpPr>
            <a:spLocks noGrp="1"/>
          </p:cNvSpPr>
          <p:nvPr>
            <p:ph sz="quarter" idx="4294967295"/>
          </p:nvPr>
        </p:nvSpPr>
        <p:spPr>
          <a:xfrm>
            <a:off x="3077084" y="1386898"/>
            <a:ext cx="2592288" cy="36004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cs-CZ" sz="1800" dirty="0" smtClean="0">
                <a:solidFill>
                  <a:srgbClr val="0054A4"/>
                </a:solidFill>
              </a:rPr>
              <a:t>Experimentální činnost</a:t>
            </a:r>
          </a:p>
        </p:txBody>
      </p:sp>
      <p:grpSp>
        <p:nvGrpSpPr>
          <p:cNvPr id="3" name="Skupina 17"/>
          <p:cNvGrpSpPr/>
          <p:nvPr/>
        </p:nvGrpSpPr>
        <p:grpSpPr>
          <a:xfrm>
            <a:off x="3995936" y="1772816"/>
            <a:ext cx="576032" cy="288032"/>
            <a:chOff x="1187624" y="1628800"/>
            <a:chExt cx="576032" cy="288032"/>
          </a:xfrm>
        </p:grpSpPr>
        <p:cxnSp>
          <p:nvCxnSpPr>
            <p:cNvPr id="9" name="Přímá spojovací čára 8"/>
            <p:cNvCxnSpPr/>
            <p:nvPr/>
          </p:nvCxnSpPr>
          <p:spPr>
            <a:xfrm flipV="1">
              <a:off x="1187624" y="1628800"/>
              <a:ext cx="288032" cy="288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ovací čára 10"/>
            <p:cNvCxnSpPr/>
            <p:nvPr/>
          </p:nvCxnSpPr>
          <p:spPr>
            <a:xfrm>
              <a:off x="1475656" y="1628800"/>
              <a:ext cx="288000" cy="288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ovéPole 15"/>
          <p:cNvSpPr txBox="1"/>
          <p:nvPr/>
        </p:nvSpPr>
        <p:spPr>
          <a:xfrm>
            <a:off x="3131840" y="2060848"/>
            <a:ext cx="994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/>
              <a:t>laboratoř</a:t>
            </a:r>
            <a:endParaRPr lang="cs-CZ" sz="16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4427984" y="2060848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/>
              <a:t>in-</a:t>
            </a:r>
            <a:r>
              <a:rPr lang="cs-CZ" sz="1600" dirty="0" err="1" smtClean="0"/>
              <a:t>situ</a:t>
            </a:r>
            <a:endParaRPr lang="cs-CZ" sz="1600" dirty="0"/>
          </a:p>
        </p:txBody>
      </p:sp>
      <p:grpSp>
        <p:nvGrpSpPr>
          <p:cNvPr id="4" name="Skupina 18"/>
          <p:cNvGrpSpPr/>
          <p:nvPr/>
        </p:nvGrpSpPr>
        <p:grpSpPr>
          <a:xfrm>
            <a:off x="3275856" y="2420888"/>
            <a:ext cx="576032" cy="288032"/>
            <a:chOff x="1187624" y="1628800"/>
            <a:chExt cx="576032" cy="288032"/>
          </a:xfrm>
        </p:grpSpPr>
        <p:cxnSp>
          <p:nvCxnSpPr>
            <p:cNvPr id="20" name="Přímá spojovací čára 19"/>
            <p:cNvCxnSpPr/>
            <p:nvPr/>
          </p:nvCxnSpPr>
          <p:spPr>
            <a:xfrm flipV="1">
              <a:off x="1187624" y="1628800"/>
              <a:ext cx="288032" cy="288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ovací čára 20"/>
            <p:cNvCxnSpPr/>
            <p:nvPr/>
          </p:nvCxnSpPr>
          <p:spPr>
            <a:xfrm>
              <a:off x="1475656" y="1628800"/>
              <a:ext cx="288000" cy="288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Skupina 21"/>
          <p:cNvGrpSpPr/>
          <p:nvPr/>
        </p:nvGrpSpPr>
        <p:grpSpPr>
          <a:xfrm>
            <a:off x="4499992" y="2420888"/>
            <a:ext cx="576032" cy="288032"/>
            <a:chOff x="1187624" y="1628800"/>
            <a:chExt cx="576032" cy="288032"/>
          </a:xfrm>
        </p:grpSpPr>
        <p:cxnSp>
          <p:nvCxnSpPr>
            <p:cNvPr id="23" name="Přímá spojovací čára 22"/>
            <p:cNvCxnSpPr/>
            <p:nvPr/>
          </p:nvCxnSpPr>
          <p:spPr>
            <a:xfrm flipV="1">
              <a:off x="1187624" y="1628800"/>
              <a:ext cx="288032" cy="288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ovací čára 23"/>
            <p:cNvCxnSpPr/>
            <p:nvPr/>
          </p:nvCxnSpPr>
          <p:spPr>
            <a:xfrm>
              <a:off x="1475656" y="1628800"/>
              <a:ext cx="288000" cy="288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ovéPole 24"/>
          <p:cNvSpPr txBox="1"/>
          <p:nvPr/>
        </p:nvSpPr>
        <p:spPr>
          <a:xfrm>
            <a:off x="2195736" y="2708920"/>
            <a:ext cx="1199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/>
              <a:t>krátkodobá</a:t>
            </a:r>
            <a:endParaRPr lang="cs-CZ" sz="1600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3563888" y="2708920"/>
            <a:ext cx="1253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/>
              <a:t>dlouhodobá</a:t>
            </a:r>
            <a:endParaRPr lang="cs-CZ" sz="1600" dirty="0"/>
          </a:p>
        </p:txBody>
      </p:sp>
      <p:sp>
        <p:nvSpPr>
          <p:cNvPr id="27" name="TextovéPole 26"/>
          <p:cNvSpPr txBox="1"/>
          <p:nvPr/>
        </p:nvSpPr>
        <p:spPr>
          <a:xfrm>
            <a:off x="4932040" y="2708920"/>
            <a:ext cx="1199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/>
              <a:t>krátkodobá</a:t>
            </a:r>
            <a:endParaRPr lang="cs-CZ" sz="1600" dirty="0"/>
          </a:p>
        </p:txBody>
      </p:sp>
      <p:sp>
        <p:nvSpPr>
          <p:cNvPr id="30" name="Obdélník 29"/>
          <p:cNvSpPr/>
          <p:nvPr/>
        </p:nvSpPr>
        <p:spPr>
          <a:xfrm>
            <a:off x="3563888" y="2683042"/>
            <a:ext cx="122413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1" name="Picture 2" descr="FEBEX Concept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429000"/>
            <a:ext cx="3533775" cy="2562225"/>
          </a:xfrm>
          <a:prstGeom prst="rect">
            <a:avLst/>
          </a:prstGeom>
          <a:noFill/>
        </p:spPr>
      </p:pic>
      <p:sp>
        <p:nvSpPr>
          <p:cNvPr id="32" name="TextovéPole 31"/>
          <p:cNvSpPr txBox="1"/>
          <p:nvPr/>
        </p:nvSpPr>
        <p:spPr>
          <a:xfrm>
            <a:off x="251520" y="3140968"/>
            <a:ext cx="8622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Příklad: </a:t>
            </a:r>
            <a:r>
              <a:rPr lang="en-US" b="1" dirty="0" smtClean="0"/>
              <a:t>Full-scale Engineered Barriers Experiment (FEBEX)</a:t>
            </a:r>
            <a:r>
              <a:rPr lang="cs-CZ" b="1" dirty="0" smtClean="0"/>
              <a:t>, GTS, Švýcarsko</a:t>
            </a:r>
            <a:endParaRPr lang="cs-CZ" dirty="0"/>
          </a:p>
        </p:txBody>
      </p:sp>
      <p:sp>
        <p:nvSpPr>
          <p:cNvPr id="33" name="Obdélník 32"/>
          <p:cNvSpPr/>
          <p:nvPr/>
        </p:nvSpPr>
        <p:spPr>
          <a:xfrm>
            <a:off x="899592" y="59492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 smtClean="0"/>
              <a:t>A typical High Level Waste (HLW) or Spent Fuel (SF) disposal concept includes steel canisters (1) containing waste (2) placed in horizontal drifts (3), surrounded by a clay barrier made up of blocks (4) manufactured from high-density compacted </a:t>
            </a:r>
            <a:r>
              <a:rPr lang="en-US" sz="900" dirty="0" err="1" smtClean="0"/>
              <a:t>bentonite</a:t>
            </a:r>
            <a:r>
              <a:rPr lang="en-US" sz="900" dirty="0" smtClean="0"/>
              <a:t> and situated deep within crystalline rock.</a:t>
            </a:r>
            <a:endParaRPr lang="cs-CZ" sz="900" dirty="0"/>
          </a:p>
        </p:txBody>
      </p:sp>
      <p:sp>
        <p:nvSpPr>
          <p:cNvPr id="34" name="Obdélník 33"/>
          <p:cNvSpPr/>
          <p:nvPr/>
        </p:nvSpPr>
        <p:spPr>
          <a:xfrm>
            <a:off x="902592" y="6592664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900" dirty="0" smtClean="0"/>
              <a:t>http://www.</a:t>
            </a:r>
            <a:r>
              <a:rPr lang="cs-CZ" sz="900" dirty="0" err="1" smtClean="0"/>
              <a:t>grimsel.com</a:t>
            </a:r>
            <a:r>
              <a:rPr lang="cs-CZ" sz="900" dirty="0" smtClean="0"/>
              <a:t>/</a:t>
            </a:r>
            <a:r>
              <a:rPr lang="cs-CZ" sz="900" dirty="0" err="1" smtClean="0"/>
              <a:t>gts</a:t>
            </a:r>
            <a:r>
              <a:rPr lang="cs-CZ" sz="900" dirty="0" smtClean="0"/>
              <a:t>-</a:t>
            </a:r>
            <a:r>
              <a:rPr lang="cs-CZ" sz="900" dirty="0" err="1" smtClean="0"/>
              <a:t>phase</a:t>
            </a:r>
            <a:r>
              <a:rPr lang="cs-CZ" sz="900" dirty="0" smtClean="0"/>
              <a:t>-v/</a:t>
            </a:r>
            <a:r>
              <a:rPr lang="cs-CZ" sz="900" dirty="0" err="1" smtClean="0"/>
              <a:t>febex</a:t>
            </a:r>
            <a:r>
              <a:rPr lang="cs-CZ" sz="900" dirty="0" smtClean="0"/>
              <a:t>/</a:t>
            </a:r>
            <a:r>
              <a:rPr lang="cs-CZ" sz="900" dirty="0" err="1" smtClean="0"/>
              <a:t>febex</a:t>
            </a:r>
            <a:r>
              <a:rPr lang="cs-CZ" sz="900" dirty="0" smtClean="0"/>
              <a:t>-i-</a:t>
            </a:r>
            <a:r>
              <a:rPr lang="cs-CZ" sz="900" dirty="0" err="1" smtClean="0"/>
              <a:t>introduction</a:t>
            </a:r>
            <a:r>
              <a:rPr lang="cs-CZ" sz="900" dirty="0" smtClean="0"/>
              <a:t>-</a:t>
            </a:r>
            <a:endParaRPr lang="cs-CZ" sz="900" dirty="0"/>
          </a:p>
        </p:txBody>
      </p:sp>
      <p:sp>
        <p:nvSpPr>
          <p:cNvPr id="36" name="Zástupný symbol pro obsah 3"/>
          <p:cNvSpPr>
            <a:spLocks noGrp="1"/>
          </p:cNvSpPr>
          <p:nvPr>
            <p:ph sz="quarter" idx="4294967295"/>
          </p:nvPr>
        </p:nvSpPr>
        <p:spPr>
          <a:xfrm>
            <a:off x="3995936" y="3645024"/>
            <a:ext cx="4824536" cy="1080120"/>
          </a:xfrm>
          <a:prstGeom prst="rect">
            <a:avLst/>
          </a:prstGeom>
        </p:spPr>
        <p:txBody>
          <a:bodyPr/>
          <a:lstStyle/>
          <a:p>
            <a:r>
              <a:rPr lang="cs-CZ" sz="1600" dirty="0" smtClean="0">
                <a:solidFill>
                  <a:srgbClr val="0054A4"/>
                </a:solidFill>
              </a:rPr>
              <a:t>Dlouhodobý in-</a:t>
            </a:r>
            <a:r>
              <a:rPr lang="cs-CZ" sz="1600" dirty="0" err="1" smtClean="0">
                <a:solidFill>
                  <a:srgbClr val="0054A4"/>
                </a:solidFill>
              </a:rPr>
              <a:t>situ</a:t>
            </a:r>
            <a:r>
              <a:rPr lang="cs-CZ" sz="1600" dirty="0" smtClean="0">
                <a:solidFill>
                  <a:srgbClr val="0054A4"/>
                </a:solidFill>
              </a:rPr>
              <a:t> (GTS) experiment v měřítku 1:1. V současnosti probíhá fáze rozebírání druhé části po více jak 20 letech (1995 – 2016).</a:t>
            </a:r>
            <a:endParaRPr lang="cs-CZ" sz="1600" dirty="0" smtClean="0">
              <a:solidFill>
                <a:srgbClr val="FF0000"/>
              </a:solidFill>
            </a:endParaRPr>
          </a:p>
        </p:txBody>
      </p:sp>
      <p:sp>
        <p:nvSpPr>
          <p:cNvPr id="38" name="Obdélník 37"/>
          <p:cNvSpPr/>
          <p:nvPr/>
        </p:nvSpPr>
        <p:spPr>
          <a:xfrm>
            <a:off x="4139952" y="458112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400" dirty="0" smtClean="0"/>
              <a:t>http://www.</a:t>
            </a:r>
            <a:r>
              <a:rPr lang="cs-CZ" sz="1400" dirty="0" err="1" smtClean="0"/>
              <a:t>grimsel.com</a:t>
            </a:r>
            <a:r>
              <a:rPr lang="cs-CZ" sz="1400" dirty="0" smtClean="0"/>
              <a:t>/</a:t>
            </a:r>
            <a:r>
              <a:rPr lang="cs-CZ" sz="1400" dirty="0" err="1" smtClean="0"/>
              <a:t>images</a:t>
            </a:r>
            <a:r>
              <a:rPr lang="cs-CZ" sz="1400" dirty="0" smtClean="0"/>
              <a:t>/</a:t>
            </a:r>
            <a:r>
              <a:rPr lang="cs-CZ" sz="1400" dirty="0" err="1" smtClean="0"/>
              <a:t>stories</a:t>
            </a:r>
            <a:r>
              <a:rPr lang="cs-CZ" sz="1400" dirty="0" smtClean="0"/>
              <a:t>/</a:t>
            </a:r>
            <a:r>
              <a:rPr lang="cs-CZ" sz="1400" dirty="0" err="1" smtClean="0"/>
              <a:t>videos</a:t>
            </a:r>
            <a:r>
              <a:rPr lang="cs-CZ" sz="1400" dirty="0" smtClean="0"/>
              <a:t>/FEBEXDP_</a:t>
            </a:r>
            <a:r>
              <a:rPr lang="cs-CZ" sz="1400" dirty="0" err="1" smtClean="0"/>
              <a:t>Grimsel</a:t>
            </a:r>
            <a:r>
              <a:rPr lang="cs-CZ" sz="1400" dirty="0" smtClean="0"/>
              <a:t>_Website.mp4</a:t>
            </a:r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>
          <a:xfrm>
            <a:off x="383688" y="188913"/>
            <a:ext cx="8388350" cy="900112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rgbClr val="0070C0"/>
                </a:solidFill>
              </a:rPr>
              <a:t>Odd. Chemie palivového cyklu ÚJV Řež: </a:t>
            </a:r>
            <a:br>
              <a:rPr lang="cs-CZ" sz="2400" dirty="0" smtClean="0">
                <a:solidFill>
                  <a:srgbClr val="0070C0"/>
                </a:solidFill>
              </a:rPr>
            </a:br>
            <a:r>
              <a:rPr lang="cs-CZ" sz="2400" dirty="0" smtClean="0">
                <a:solidFill>
                  <a:srgbClr val="0070C0"/>
                </a:solidFill>
              </a:rPr>
              <a:t>Podpora vývoje HÚ </a:t>
            </a:r>
          </a:p>
        </p:txBody>
      </p:sp>
      <p:sp>
        <p:nvSpPr>
          <p:cNvPr id="13315" name="Zástupný symbol pro obsah 3"/>
          <p:cNvSpPr>
            <a:spLocks noGrp="1"/>
          </p:cNvSpPr>
          <p:nvPr>
            <p:ph sz="quarter" idx="12"/>
          </p:nvPr>
        </p:nvSpPr>
        <p:spPr>
          <a:xfrm>
            <a:off x="2771800" y="1267792"/>
            <a:ext cx="6227763" cy="5689600"/>
          </a:xfrm>
        </p:spPr>
        <p:txBody>
          <a:bodyPr/>
          <a:lstStyle/>
          <a:p>
            <a:pPr marL="449207" indent="-269841"/>
            <a:r>
              <a:rPr lang="cs-CZ" sz="2200" b="0" u="sng" dirty="0" smtClean="0"/>
              <a:t>Koroze materiálů ukládacího obalového souboru (UOS)</a:t>
            </a:r>
          </a:p>
          <a:p>
            <a:pPr marL="449207" indent="-269841"/>
            <a:r>
              <a:rPr lang="cs-CZ" sz="2200" b="0" u="sng" dirty="0" smtClean="0"/>
              <a:t> Studium vlastností materiálů inženýrských barier (bentonit, cement) </a:t>
            </a:r>
          </a:p>
          <a:p>
            <a:pPr marL="449207" indent="-269841"/>
            <a:r>
              <a:rPr lang="cs-CZ" sz="2200" b="0" u="sng" dirty="0" smtClean="0"/>
              <a:t>Migrace </a:t>
            </a:r>
            <a:r>
              <a:rPr lang="cs-CZ" sz="2200" b="0" u="sng" dirty="0" err="1" smtClean="0"/>
              <a:t>radionuklidů</a:t>
            </a:r>
            <a:r>
              <a:rPr lang="cs-CZ" sz="2200" b="0" u="sng" dirty="0" smtClean="0"/>
              <a:t> v bariérách HÚ (bentonit, cement, hornina)</a:t>
            </a:r>
          </a:p>
          <a:p>
            <a:pPr marL="449207" indent="-269841"/>
            <a:r>
              <a:rPr lang="cs-CZ" sz="2200" b="0" u="sng" dirty="0" smtClean="0"/>
              <a:t>Migrace plynu </a:t>
            </a:r>
          </a:p>
          <a:p>
            <a:pPr marL="449207" indent="-269841"/>
            <a:r>
              <a:rPr lang="cs-CZ" sz="2200" b="0" u="sng" dirty="0" smtClean="0"/>
              <a:t>Modelování chemického vývoje HÚ </a:t>
            </a:r>
          </a:p>
          <a:p>
            <a:pPr marL="449207" indent="-269841"/>
            <a:r>
              <a:rPr lang="cs-CZ" sz="2200" b="0" u="sng" dirty="0" smtClean="0"/>
              <a:t> Hodnocení bezpečnosti (HÚ, LLW)</a:t>
            </a:r>
          </a:p>
          <a:p>
            <a:pPr marL="449207" indent="-269841"/>
            <a:endParaRPr lang="cs-CZ" sz="2200" b="0" u="sng" dirty="0" smtClean="0"/>
          </a:p>
          <a:p>
            <a:pPr marL="449207" indent="-269841"/>
            <a:r>
              <a:rPr lang="cs-CZ" sz="2200" b="0" u="sng" dirty="0" smtClean="0"/>
              <a:t> Využití sorbentů pro snížení aktivity v potenciálních havarijních kapalných odpadech (</a:t>
            </a:r>
            <a:r>
              <a:rPr lang="cs-CZ" sz="2200" b="0" u="sng" dirty="0" err="1" smtClean="0"/>
              <a:t>nanomateriály</a:t>
            </a:r>
            <a:r>
              <a:rPr lang="cs-CZ" sz="2200" b="0" u="sng" dirty="0" smtClean="0"/>
              <a:t>, sorbenty)</a:t>
            </a:r>
            <a:endParaRPr lang="en-US" sz="2200" b="0" dirty="0" smtClean="0"/>
          </a:p>
        </p:txBody>
      </p:sp>
      <p:pic>
        <p:nvPicPr>
          <p:cNvPr id="13316" name="Picture 2" descr="C:\Users\hvl\Pictures\Pracovni\Obrazky z divize\2400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1" y="1412876"/>
            <a:ext cx="2303463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4" descr="C:\Users\hvl\Pictures\Pracovni\Obrazky z divize\24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6" y="3789364"/>
            <a:ext cx="22320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7631112" cy="900112"/>
          </a:xfrm>
        </p:spPr>
        <p:txBody>
          <a:bodyPr/>
          <a:lstStyle/>
          <a:p>
            <a:r>
              <a:rPr lang="cs-CZ" dirty="0" smtClean="0"/>
              <a:t>Studium koroze materiálu ÚOS</a:t>
            </a:r>
            <a:endParaRPr lang="en-US" dirty="0" smtClean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0263" y="981075"/>
            <a:ext cx="3233737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628800"/>
            <a:ext cx="5652120" cy="4271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ovéPole 5"/>
          <p:cNvSpPr txBox="1">
            <a:spLocks noChangeArrowheads="1"/>
          </p:cNvSpPr>
          <p:nvPr/>
        </p:nvSpPr>
        <p:spPr bwMode="auto">
          <a:xfrm>
            <a:off x="5940425" y="3284538"/>
            <a:ext cx="3490913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dirty="0" smtClean="0"/>
              <a:t>Koncept ÚOS </a:t>
            </a:r>
            <a:endParaRPr lang="cs-CZ" sz="2400" dirty="0"/>
          </a:p>
          <a:p>
            <a:pPr>
              <a:buFontTx/>
              <a:buChar char="-"/>
            </a:pPr>
            <a:r>
              <a:rPr lang="cs-CZ" sz="2400" dirty="0"/>
              <a:t> </a:t>
            </a:r>
            <a:r>
              <a:rPr lang="cs-CZ" sz="2400" dirty="0" smtClean="0"/>
              <a:t>uhlíková ocel + nerezová vnitřní část </a:t>
            </a:r>
            <a:endParaRPr lang="cs-CZ" sz="2400" dirty="0"/>
          </a:p>
          <a:p>
            <a:endParaRPr lang="cs-CZ" sz="2400" dirty="0"/>
          </a:p>
          <a:p>
            <a:r>
              <a:rPr lang="cs-CZ" sz="2400" dirty="0" smtClean="0"/>
              <a:t>Studované materiály </a:t>
            </a:r>
            <a:endParaRPr lang="cs-CZ" sz="2400" dirty="0"/>
          </a:p>
          <a:p>
            <a:pPr>
              <a:buFontTx/>
              <a:buChar char="-"/>
            </a:pPr>
            <a:r>
              <a:rPr lang="cs-CZ" sz="2400" dirty="0"/>
              <a:t> </a:t>
            </a:r>
            <a:r>
              <a:rPr lang="cs-CZ" sz="2400" dirty="0" smtClean="0"/>
              <a:t>uhlíková ocel</a:t>
            </a:r>
            <a:endParaRPr lang="cs-CZ" sz="2400" dirty="0"/>
          </a:p>
          <a:p>
            <a:pPr>
              <a:buFontTx/>
              <a:buChar char="-"/>
            </a:pPr>
            <a:r>
              <a:rPr lang="cs-CZ" sz="2400" dirty="0"/>
              <a:t> </a:t>
            </a:r>
            <a:r>
              <a:rPr lang="cs-CZ" sz="2400" dirty="0" smtClean="0"/>
              <a:t>nerez ocel</a:t>
            </a:r>
            <a:endParaRPr lang="cs-CZ" sz="2400" dirty="0"/>
          </a:p>
          <a:p>
            <a:pPr>
              <a:buFontTx/>
              <a:buChar char="-"/>
            </a:pPr>
            <a:r>
              <a:rPr lang="cs-CZ" sz="2400" dirty="0"/>
              <a:t> </a:t>
            </a:r>
            <a:r>
              <a:rPr lang="cs-CZ" sz="2400" dirty="0" smtClean="0"/>
              <a:t>titan</a:t>
            </a:r>
            <a:endParaRPr lang="cs-CZ" sz="2400" dirty="0"/>
          </a:p>
          <a:p>
            <a:pPr>
              <a:buFontTx/>
              <a:buChar char="-"/>
            </a:pPr>
            <a:r>
              <a:rPr lang="cs-CZ" sz="2400" dirty="0"/>
              <a:t> </a:t>
            </a:r>
            <a:r>
              <a:rPr lang="cs-CZ" sz="2400" dirty="0" smtClean="0"/>
              <a:t>měď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ce">
  <a:themeElements>
    <a:clrScheme name="ÚJV">
      <a:dk1>
        <a:srgbClr val="0054A4"/>
      </a:dk1>
      <a:lt1>
        <a:sysClr val="window" lastClr="FFFFFF"/>
      </a:lt1>
      <a:dk2>
        <a:srgbClr val="4D4D4D"/>
      </a:dk2>
      <a:lt2>
        <a:srgbClr val="EEECE1"/>
      </a:lt2>
      <a:accent1>
        <a:srgbClr val="0054A4"/>
      </a:accent1>
      <a:accent2>
        <a:srgbClr val="009AC7"/>
      </a:accent2>
      <a:accent3>
        <a:srgbClr val="4D4D4D"/>
      </a:accent3>
      <a:accent4>
        <a:srgbClr val="3DAF2C"/>
      </a:accent4>
      <a:accent5>
        <a:srgbClr val="FF681D"/>
      </a:accent5>
      <a:accent6>
        <a:srgbClr val="4BACC6"/>
      </a:accent6>
      <a:hlink>
        <a:srgbClr val="0054A4"/>
      </a:hlink>
      <a:folHlink>
        <a:srgbClr val="0054A4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</Template>
  <TotalTime>7733</TotalTime>
  <Words>1235</Words>
  <Application>Microsoft Office PowerPoint</Application>
  <PresentationFormat>Předvádění na obrazovce (4:3)</PresentationFormat>
  <Paragraphs>223</Paragraphs>
  <Slides>26</Slides>
  <Notes>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27" baseType="lpstr">
      <vt:lpstr>prezentace</vt:lpstr>
      <vt:lpstr> Výzkumná podpora bezpečnostního hodnocení hlubinného úložiště  v ÚJV Řež, a.s.   Václava Havlová  TVIP 2018 Hustopeče, 6. 3. 2018</vt:lpstr>
      <vt:lpstr>Jaderná zařízení v ČR </vt:lpstr>
      <vt:lpstr>Koncept hlubinného úložiště ČR</vt:lpstr>
      <vt:lpstr>Proč se tím zabýváme...</vt:lpstr>
      <vt:lpstr>Proč se tím zabýváme...</vt:lpstr>
      <vt:lpstr>Prokázání dlouhodobé bezpečnosti</vt:lpstr>
      <vt:lpstr>Jak získat relevantní data pro dlouhodobou bezpečnost</vt:lpstr>
      <vt:lpstr>Odd. Chemie palivového cyklu ÚJV Řež:  Podpora vývoje HÚ </vt:lpstr>
      <vt:lpstr>Studium koroze materiálu ÚOS</vt:lpstr>
      <vt:lpstr>Studium koroze materiálu ÚOS</vt:lpstr>
      <vt:lpstr>Podpora studia vlastnosti materiálů inženýrských bariér</vt:lpstr>
      <vt:lpstr>Charakterizace bentonitu </vt:lpstr>
      <vt:lpstr>Migrace radionuklidů v inženýrských bariérách: Bentonit</vt:lpstr>
      <vt:lpstr>Migrace radionuklidů v inženýrských bariérách: Beton/Cement </vt:lpstr>
      <vt:lpstr>Migrace radionuklidů v horninách:  vzorky z kandidátních lokalit </vt:lpstr>
      <vt:lpstr> Sorpce a difúze radionuklidů v horninách</vt:lpstr>
      <vt:lpstr> Přechod z malého do velkého měřítka: velkoformátové vzorky v laboratoři </vt:lpstr>
      <vt:lpstr>Přechod do reálného masivu:  Long term diffusion (LTD project)</vt:lpstr>
      <vt:lpstr>In-situ migrační experimenty:  Long term diffusion (LTD project)</vt:lpstr>
      <vt:lpstr>In-situ migrační experimenty: projekt PAMIRE, podzemní laboratoř Josef (ČVUT) </vt:lpstr>
      <vt:lpstr>Aktivní stopovací zkouška – 3H  (projekt PAMIRE, podzemní labotoř Josef)</vt:lpstr>
      <vt:lpstr>Hodnocení bezpečnosti</vt:lpstr>
      <vt:lpstr>Hodnocení bezpečnosti</vt:lpstr>
      <vt:lpstr>Závěr </vt:lpstr>
      <vt:lpstr>Oznámení</vt:lpstr>
      <vt:lpstr>Děkuji vám za pozornost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ÚJV Řež, a. s. Name Surname 00. 00. 2012</dc:title>
  <dc:creator>Vlasta Antalová</dc:creator>
  <cp:lastModifiedBy>Vaclava.Havlova</cp:lastModifiedBy>
  <cp:revision>360</cp:revision>
  <cp:lastPrinted>2012-10-27T12:07:43Z</cp:lastPrinted>
  <dcterms:created xsi:type="dcterms:W3CDTF">2012-12-20T20:41:34Z</dcterms:created>
  <dcterms:modified xsi:type="dcterms:W3CDTF">2018-03-05T12:35:52Z</dcterms:modified>
</cp:coreProperties>
</file>