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284" r:id="rId3"/>
    <p:sldId id="286" r:id="rId4"/>
    <p:sldId id="287" r:id="rId5"/>
    <p:sldId id="288" r:id="rId6"/>
    <p:sldId id="289" r:id="rId7"/>
    <p:sldId id="297" r:id="rId8"/>
    <p:sldId id="291" r:id="rId9"/>
    <p:sldId id="292" r:id="rId10"/>
    <p:sldId id="304" r:id="rId11"/>
    <p:sldId id="303" r:id="rId12"/>
    <p:sldId id="293" r:id="rId13"/>
    <p:sldId id="294" r:id="rId14"/>
    <p:sldId id="300" r:id="rId15"/>
    <p:sldId id="299" r:id="rId16"/>
    <p:sldId id="301" r:id="rId17"/>
    <p:sldId id="28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35"/>
    <a:srgbClr val="000000"/>
    <a:srgbClr val="C3E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4" autoAdjust="0"/>
    <p:restoredTop sz="84439" autoAdjust="0"/>
  </p:normalViewPr>
  <p:slideViewPr>
    <p:cSldViewPr snapToGrid="0">
      <p:cViewPr varScale="1">
        <p:scale>
          <a:sx n="62" d="100"/>
          <a:sy n="62" d="100"/>
        </p:scale>
        <p:origin x="2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elova\Documents\hl&#225;&#353;en&#237;%20S&#218;JB\Evidence%20RAO\Bratrstv&#237;\2017\Evidence%20Bratrstv&#237;%20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elova\Documents\hl&#225;&#353;en&#237;%20S&#218;JB\Evidence%20RAO\Richard\aktualizace%202017\vypocty_aktualizace_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elova\Documents\hl&#225;&#353;en&#237;%20S&#218;JB\Evidence%20RAO\Dukovany\2017\URAO%20Du02_2017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8F-4EBF-BEB2-9F3881F9F6C4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78F-4EBF-BEB2-9F3881F9F6C4}"/>
                </c:ext>
              </c:extLst>
            </c:dLbl>
            <c:dLbl>
              <c:idx val="4"/>
              <c:layout>
                <c:manualLayout>
                  <c:x val="1.66666666666667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8F-4EBF-BEB2-9F3881F9F6C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1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Součty!$D$65:$H$65</c:f>
              <c:strCache>
                <c:ptCount val="5"/>
                <c:pt idx="0">
                  <c:v>Objem</c:v>
                </c:pt>
                <c:pt idx="1">
                  <c:v>226Ra</c:v>
                </c:pt>
                <c:pt idx="2">
                  <c:v>232Th</c:v>
                </c:pt>
                <c:pt idx="3">
                  <c:v>U </c:v>
                </c:pt>
                <c:pt idx="4">
                  <c:v>alfa</c:v>
                </c:pt>
              </c:strCache>
            </c:strRef>
          </c:cat>
          <c:val>
            <c:numRef>
              <c:f>Součty!$D$84:$H$84</c:f>
              <c:numCache>
                <c:formatCode>0.00E+00</c:formatCode>
                <c:ptCount val="5"/>
                <c:pt idx="0">
                  <c:v>77.249583333333334</c:v>
                </c:pt>
                <c:pt idx="1">
                  <c:v>27.0624011277026</c:v>
                </c:pt>
                <c:pt idx="2">
                  <c:v>0.10672805056643588</c:v>
                </c:pt>
                <c:pt idx="3">
                  <c:v>30.434811346419981</c:v>
                </c:pt>
                <c:pt idx="4">
                  <c:v>20.023663183286882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8F-4EBF-BEB2-9F3881F9F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456384"/>
        <c:axId val="171457920"/>
        <c:axId val="0"/>
      </c:bar3DChart>
      <c:catAx>
        <c:axId val="17145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71457920"/>
        <c:crossesAt val="1E-3"/>
        <c:auto val="1"/>
        <c:lblAlgn val="ctr"/>
        <c:lblOffset val="100"/>
        <c:noMultiLvlLbl val="0"/>
      </c:catAx>
      <c:valAx>
        <c:axId val="171457920"/>
        <c:scaling>
          <c:logBase val="10"/>
          <c:orientation val="minMax"/>
          <c:min val="1.0000000000000002E-3"/>
        </c:scaling>
        <c:delete val="0"/>
        <c:axPos val="l"/>
        <c:majorGridlines/>
        <c:numFmt formatCode="0.E+0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71456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400" dirty="0"/>
              <a:t>čerpání</a:t>
            </a:r>
            <a:r>
              <a:rPr lang="cs-CZ" sz="1400" baseline="0" dirty="0"/>
              <a:t> limitu [%], ÚRAO Richard</a:t>
            </a:r>
            <a:endParaRPr lang="cs-CZ" sz="1400" dirty="0"/>
          </a:p>
        </c:rich>
      </c:tx>
      <c:layout/>
      <c:overlay val="0"/>
    </c:title>
    <c:autoTitleDeleted val="0"/>
    <c:view3D>
      <c:rotX val="5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'plnění LaP'!$F$2:$P$2</c:f>
              <c:strCache>
                <c:ptCount val="11"/>
                <c:pt idx="0">
                  <c:v>Objem</c:v>
                </c:pt>
                <c:pt idx="1">
                  <c:v>H-3</c:v>
                </c:pt>
                <c:pt idx="2">
                  <c:v>C-14</c:v>
                </c:pt>
                <c:pt idx="3">
                  <c:v>Cl-36</c:v>
                </c:pt>
                <c:pt idx="4">
                  <c:v>Sr-90</c:v>
                </c:pt>
                <c:pt idx="5">
                  <c:v>Tc-99</c:v>
                </c:pt>
                <c:pt idx="6">
                  <c:v>I-129</c:v>
                </c:pt>
                <c:pt idx="7">
                  <c:v>Cs-137</c:v>
                </c:pt>
                <c:pt idx="8">
                  <c:v>alfa</c:v>
                </c:pt>
                <c:pt idx="9">
                  <c:v>Pu-239</c:v>
                </c:pt>
                <c:pt idx="10">
                  <c:v>Am-241</c:v>
                </c:pt>
              </c:strCache>
            </c:strRef>
          </c:cat>
          <c:val>
            <c:numRef>
              <c:f>'plnění LaP'!$F$26:$P$26</c:f>
              <c:numCache>
                <c:formatCode>0.00</c:formatCode>
                <c:ptCount val="11"/>
                <c:pt idx="0">
                  <c:v>74.457365938140285</c:v>
                </c:pt>
                <c:pt idx="1">
                  <c:v>3.3776364204602816</c:v>
                </c:pt>
                <c:pt idx="2">
                  <c:v>10.480752908291416</c:v>
                </c:pt>
                <c:pt idx="3">
                  <c:v>0.90503185030382516</c:v>
                </c:pt>
                <c:pt idx="4">
                  <c:v>7.8966696192552002</c:v>
                </c:pt>
                <c:pt idx="5">
                  <c:v>4.3405717541164224</c:v>
                </c:pt>
                <c:pt idx="6">
                  <c:v>10.648812736844034</c:v>
                </c:pt>
                <c:pt idx="7">
                  <c:v>33.840011181334226</c:v>
                </c:pt>
                <c:pt idx="8">
                  <c:v>55.654751041421932</c:v>
                </c:pt>
                <c:pt idx="9">
                  <c:v>75.598357445327579</c:v>
                </c:pt>
                <c:pt idx="10">
                  <c:v>79.46402417089206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E-47A8-A163-E2D701571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2685184"/>
        <c:axId val="172686720"/>
        <c:axId val="0"/>
      </c:bar3DChart>
      <c:catAx>
        <c:axId val="1726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686720"/>
        <c:crossesAt val="0.1"/>
        <c:auto val="0"/>
        <c:lblAlgn val="ctr"/>
        <c:lblOffset val="100"/>
        <c:noMultiLvlLbl val="0"/>
      </c:catAx>
      <c:valAx>
        <c:axId val="172686720"/>
        <c:scaling>
          <c:logBase val="10"/>
          <c:orientation val="minMax"/>
          <c:min val="0.1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172685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cs-CZ" sz="1200" b="0"/>
              <a:t>čerpání</a:t>
            </a:r>
            <a:r>
              <a:rPr lang="cs-CZ" sz="1200" b="0" baseline="0"/>
              <a:t> limitu</a:t>
            </a:r>
            <a:r>
              <a:rPr lang="cs-CZ" sz="1200" b="0"/>
              <a:t> </a:t>
            </a:r>
            <a:r>
              <a:rPr lang="en-US" sz="1200" b="0"/>
              <a:t>[</a:t>
            </a:r>
            <a:r>
              <a:rPr lang="cs-CZ" sz="1200" b="0"/>
              <a:t>%</a:t>
            </a:r>
            <a:r>
              <a:rPr lang="en-US" sz="1200" b="0"/>
              <a:t>]</a:t>
            </a:r>
            <a:r>
              <a:rPr lang="cs-CZ" sz="1200" b="0"/>
              <a:t>, ÚRAO Dukovany</a:t>
            </a:r>
            <a:endParaRPr lang="en-US" sz="1200" b="0"/>
          </a:p>
        </c:rich>
      </c:tx>
      <c:layout/>
      <c:overlay val="0"/>
    </c:title>
    <c:autoTitleDeleted val="0"/>
    <c:view3D>
      <c:rotX val="0"/>
      <c:rotY val="0"/>
      <c:rAngAx val="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1941020802151797"/>
          <c:y val="0.15044380816034358"/>
          <c:w val="0.87571462658076826"/>
          <c:h val="0.6584906432150526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C26-4A67-A049-1C23A51D4B3C}"/>
              </c:ext>
            </c:extLst>
          </c:dPt>
          <c:dLbls>
            <c:dLbl>
              <c:idx val="0"/>
              <c:layout>
                <c:manualLayout>
                  <c:x val="-1.2626116768284291E-17"/>
                  <c:y val="0.32034632034632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26-4A67-A049-1C23A51D4B3C}"/>
                </c:ext>
              </c:extLst>
            </c:dLbl>
            <c:dLbl>
              <c:idx val="1"/>
              <c:layout>
                <c:manualLayout>
                  <c:x val="5.5096418732782371E-3"/>
                  <c:y val="0.22077922077922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26-4A67-A049-1C23A51D4B3C}"/>
                </c:ext>
              </c:extLst>
            </c:dLbl>
            <c:dLbl>
              <c:idx val="2"/>
              <c:layout>
                <c:manualLayout>
                  <c:x val="2.7548209366391185E-3"/>
                  <c:y val="0.13419913419913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26-4A67-A049-1C23A51D4B3C}"/>
                </c:ext>
              </c:extLst>
            </c:dLbl>
            <c:dLbl>
              <c:idx val="3"/>
              <c:layout>
                <c:manualLayout>
                  <c:x val="0"/>
                  <c:y val="0.1038961038961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26-4A67-A049-1C23A51D4B3C}"/>
                </c:ext>
              </c:extLst>
            </c:dLbl>
            <c:dLbl>
              <c:idx val="4"/>
              <c:layout>
                <c:manualLayout>
                  <c:x val="0"/>
                  <c:y val="0.24242424242424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C26-4A67-A049-1C23A51D4B3C}"/>
                </c:ext>
              </c:extLst>
            </c:dLbl>
            <c:dLbl>
              <c:idx val="5"/>
              <c:layout>
                <c:manualLayout>
                  <c:x val="0"/>
                  <c:y val="0.15584415584415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26-4A67-A049-1C23A51D4B3C}"/>
                </c:ext>
              </c:extLst>
            </c:dLbl>
            <c:dLbl>
              <c:idx val="6"/>
              <c:layout>
                <c:manualLayout>
                  <c:x val="2.7548209366391185E-3"/>
                  <c:y val="0.27705627705627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C26-4A67-A049-1C23A51D4B3C}"/>
                </c:ext>
              </c:extLst>
            </c:dLbl>
            <c:dLbl>
              <c:idx val="7"/>
              <c:layout>
                <c:manualLayout>
                  <c:x val="-8.0013623775444801E-17"/>
                  <c:y val="0.1418020459566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C26-4A67-A049-1C23A51D4B3C}"/>
                </c:ext>
              </c:extLst>
            </c:dLbl>
            <c:dLbl>
              <c:idx val="8"/>
              <c:layout>
                <c:manualLayout>
                  <c:x val="2.7548209366391185E-3"/>
                  <c:y val="0.14285714285714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C26-4A67-A049-1C23A51D4B3C}"/>
                </c:ext>
              </c:extLst>
            </c:dLbl>
            <c:dLbl>
              <c:idx val="9"/>
              <c:layout>
                <c:manualLayout>
                  <c:x val="5.5096418732782371E-3"/>
                  <c:y val="0.24675324675324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C26-4A67-A049-1C23A51D4B3C}"/>
                </c:ext>
              </c:extLst>
            </c:dLbl>
            <c:dLbl>
              <c:idx val="10"/>
              <c:layout>
                <c:manualLayout>
                  <c:x val="-1.0100893414627432E-16"/>
                  <c:y val="0.21212121212121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C26-4A67-A049-1C23A51D4B3C}"/>
                </c:ext>
              </c:extLst>
            </c:dLbl>
            <c:dLbl>
              <c:idx val="11"/>
              <c:layout>
                <c:manualLayout>
                  <c:x val="1.0100893414627432E-16"/>
                  <c:y val="0.32467532467532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C26-4A67-A049-1C23A51D4B3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souhrny!$S$58:$AD$58</c:f>
              <c:strCache>
                <c:ptCount val="12"/>
                <c:pt idx="0">
                  <c:v>objem</c:v>
                </c:pt>
                <c:pt idx="1">
                  <c:v>C-14</c:v>
                </c:pt>
                <c:pt idx="2">
                  <c:v>Ca-41</c:v>
                </c:pt>
                <c:pt idx="3">
                  <c:v>Ni-59</c:v>
                </c:pt>
                <c:pt idx="4">
                  <c:v>Ni-63</c:v>
                </c:pt>
                <c:pt idx="5">
                  <c:v>Sr-90</c:v>
                </c:pt>
                <c:pt idx="6">
                  <c:v>Nb-94</c:v>
                </c:pt>
                <c:pt idx="7">
                  <c:v>Tc-99</c:v>
                </c:pt>
                <c:pt idx="8">
                  <c:v>I-129</c:v>
                </c:pt>
                <c:pt idx="9">
                  <c:v>Cs-137</c:v>
                </c:pt>
                <c:pt idx="10">
                  <c:v>Pu-239</c:v>
                </c:pt>
                <c:pt idx="11">
                  <c:v>Am-241</c:v>
                </c:pt>
              </c:strCache>
            </c:strRef>
          </c:cat>
          <c:val>
            <c:numRef>
              <c:f>souhrny!$S$61:$AD$61</c:f>
              <c:numCache>
                <c:formatCode>0.00</c:formatCode>
                <c:ptCount val="12"/>
                <c:pt idx="0">
                  <c:v>21.283290043290044</c:v>
                </c:pt>
                <c:pt idx="1">
                  <c:v>2.2833307876896929</c:v>
                </c:pt>
                <c:pt idx="2">
                  <c:v>0.10522665381666668</c:v>
                </c:pt>
                <c:pt idx="3">
                  <c:v>0.29647594834966406</c:v>
                </c:pt>
                <c:pt idx="4">
                  <c:v>3.6791533497587383</c:v>
                </c:pt>
                <c:pt idx="5">
                  <c:v>1.0815761929237329</c:v>
                </c:pt>
                <c:pt idx="6">
                  <c:v>8.9666433962435725</c:v>
                </c:pt>
                <c:pt idx="7">
                  <c:v>0.13936370063384013</c:v>
                </c:pt>
                <c:pt idx="8">
                  <c:v>0.55993433368648415</c:v>
                </c:pt>
                <c:pt idx="9">
                  <c:v>4.2334133277296004</c:v>
                </c:pt>
                <c:pt idx="10">
                  <c:v>2.4863051439322104</c:v>
                </c:pt>
                <c:pt idx="11">
                  <c:v>6.6444035462210591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26-4A67-A049-1C23A51D4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3037824"/>
        <c:axId val="173088768"/>
        <c:axId val="0"/>
      </c:bar3DChart>
      <c:catAx>
        <c:axId val="17303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cs-CZ"/>
          </a:p>
        </c:txPr>
        <c:crossAx val="173088768"/>
        <c:crossesAt val="1.0000000000000002E-2"/>
        <c:auto val="1"/>
        <c:lblAlgn val="ctr"/>
        <c:lblOffset val="100"/>
        <c:noMultiLvlLbl val="0"/>
      </c:catAx>
      <c:valAx>
        <c:axId val="173088768"/>
        <c:scaling>
          <c:logBase val="10"/>
          <c:orientation val="minMax"/>
          <c:max val="20"/>
          <c:min val="1.0000000000000002E-2"/>
        </c:scaling>
        <c:delete val="0"/>
        <c:axPos val="l"/>
        <c:majorGridlines/>
        <c:numFmt formatCode="0.E+00" sourceLinked="0"/>
        <c:majorTickMark val="none"/>
        <c:minorTickMark val="none"/>
        <c:tickLblPos val="nextTo"/>
        <c:spPr>
          <a:ln w="9525">
            <a:noFill/>
          </a:ln>
        </c:spPr>
        <c:crossAx val="173037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903B-A680-4D2D-AD8A-2DE8FB289BE2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4745-C90E-4DD1-A706-0AC85F415A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65417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D0F21-2FE3-437F-8258-640C9E81233A}" type="datetimeFigureOut">
              <a:rPr lang="cs-CZ" smtClean="0"/>
              <a:t>6.3.2018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59BDE-AD34-4EDE-B70E-F6B44B40B0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855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Rekonstrukcí ÚRAO Richard bude tedy zajištěna dostatečná úložná kapacita tak, že umožní ukládání institucionálních RAO s přírodními i umělými radionuklidy do doby vybudování hlubinného úložiště, minimálně do roku 2050. </a:t>
            </a:r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59BDE-AD34-4EDE-B70E-F6B44B40B00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51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" b="20892"/>
          <a:stretch/>
        </p:blipFill>
        <p:spPr>
          <a:xfrm>
            <a:off x="1816167" y="666751"/>
            <a:ext cx="10375833" cy="619125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B25-9747-4778-BFAE-311280187F9E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0" y="1981200"/>
            <a:ext cx="12192000" cy="360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6400" dist="38100" dir="2700000" sx="103000" sy="103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odnadpis 2"/>
          <p:cNvSpPr>
            <a:spLocks noGrp="1"/>
          </p:cNvSpPr>
          <p:nvPr>
            <p:ph type="subTitle" idx="1"/>
          </p:nvPr>
        </p:nvSpPr>
        <p:spPr>
          <a:xfrm>
            <a:off x="333374" y="1981200"/>
            <a:ext cx="11534775" cy="981075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20" name="Nadpis 1"/>
          <p:cNvSpPr>
            <a:spLocks noGrp="1"/>
          </p:cNvSpPr>
          <p:nvPr>
            <p:ph type="ctrTitle"/>
          </p:nvPr>
        </p:nvSpPr>
        <p:spPr>
          <a:xfrm>
            <a:off x="333375" y="3038475"/>
            <a:ext cx="11525250" cy="1381125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2" name="Zástupný symbol pro text 2"/>
          <p:cNvSpPr>
            <a:spLocks noGrp="1"/>
          </p:cNvSpPr>
          <p:nvPr>
            <p:ph type="body" idx="13"/>
          </p:nvPr>
        </p:nvSpPr>
        <p:spPr>
          <a:xfrm>
            <a:off x="314325" y="4589464"/>
            <a:ext cx="11553825" cy="1001712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64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loupec, 1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F963-5E90-4BB7-8AF8-66F1DB15AE4B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3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, 1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3375" y="1825625"/>
            <a:ext cx="5686425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69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750-EBBF-4490-9D64-832AB189605F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88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, 2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573" y="717687"/>
            <a:ext cx="5686228" cy="97776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3375" y="1825625"/>
            <a:ext cx="5686425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69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750-EBBF-4490-9D64-832AB189605F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5"/>
          </p:nvPr>
        </p:nvSpPr>
        <p:spPr>
          <a:xfrm>
            <a:off x="6181725" y="704850"/>
            <a:ext cx="5657850" cy="9810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5521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, 1 nadpisy, 2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3375" y="1825625"/>
            <a:ext cx="5686425" cy="35083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6900" cy="34893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750-EBBF-4490-9D64-832AB189605F}" type="datetime1">
              <a:rPr lang="cs-CZ" smtClean="0"/>
              <a:t>6.3.2018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342900" y="5410200"/>
            <a:ext cx="5657850" cy="8667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6181725" y="5419725"/>
            <a:ext cx="5657850" cy="8667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333572" y="717687"/>
            <a:ext cx="11524855" cy="9777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94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" b="20892"/>
          <a:stretch/>
        </p:blipFill>
        <p:spPr>
          <a:xfrm>
            <a:off x="1816167" y="666751"/>
            <a:ext cx="10375833" cy="619125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B25-9747-4778-BFAE-311280187F9E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0" y="1981200"/>
            <a:ext cx="12192000" cy="360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6400" dist="38100" dir="2700000" sx="103000" sy="103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Nadpis 1"/>
          <p:cNvSpPr>
            <a:spLocks noGrp="1"/>
          </p:cNvSpPr>
          <p:nvPr>
            <p:ph type="ctrTitle"/>
          </p:nvPr>
        </p:nvSpPr>
        <p:spPr>
          <a:xfrm>
            <a:off x="333375" y="1981201"/>
            <a:ext cx="11525250" cy="2438400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2" name="Zástupný symbol pro text 2"/>
          <p:cNvSpPr>
            <a:spLocks noGrp="1"/>
          </p:cNvSpPr>
          <p:nvPr>
            <p:ph type="body" idx="13"/>
          </p:nvPr>
        </p:nvSpPr>
        <p:spPr>
          <a:xfrm>
            <a:off x="314325" y="4589464"/>
            <a:ext cx="11553825" cy="1001712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97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33572" y="717687"/>
            <a:ext cx="11524855" cy="9777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6841" y="1704975"/>
            <a:ext cx="11511586" cy="447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3729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8C39-AF26-4155-808D-4CF1206C61F6}" type="datetime1">
              <a:rPr lang="cs-CZ" smtClean="0"/>
              <a:t>6.3.2018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1152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2" y="46244"/>
            <a:ext cx="1951838" cy="449056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>
            <a:off x="0" y="539641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4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62" r:id="rId5"/>
    <p:sldLayoutId id="2147483661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</a:t>
            </a:r>
            <a:r>
              <a:rPr lang="cs-CZ" smtClean="0"/>
              <a:t>2018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</a:t>
            </a:fld>
            <a:endParaRPr lang="cs-CZ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TVIP – Radioaktivní odpady, Hustopeče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/>
              <a:t>Půlstoletí zkušeností s bezpečným ukládáním RAO v ČR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 smtClean="0"/>
              <a:t>Ing. Iveta Kroulíková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0" dirty="0">
                <a:solidFill>
                  <a:schemeClr val="tx1"/>
                </a:solidFill>
              </a:rPr>
              <a:t>Celkové schéma podzemí dolu Richard II. Žlutě jsou vyznačeny části, kde bude probíhat rekonstrukce v Etapě I.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10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86296"/>
            <a:ext cx="10284031" cy="477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9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572" y="717687"/>
            <a:ext cx="11524855" cy="12546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1" y="1104405"/>
            <a:ext cx="11511586" cy="52132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6635"/>
                </a:solidFill>
              </a:rPr>
              <a:t>Etapa II.</a:t>
            </a:r>
          </a:p>
          <a:p>
            <a:pPr marL="0" indent="0">
              <a:buNone/>
            </a:pPr>
            <a:endParaRPr lang="cs-CZ" dirty="0" smtClean="0">
              <a:solidFill>
                <a:srgbClr val="006635"/>
              </a:solidFill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ea typeface="Times New Roman"/>
              </a:rPr>
              <a:t>Úprava </a:t>
            </a:r>
            <a:r>
              <a:rPr lang="cs-CZ" sz="2400" dirty="0">
                <a:ea typeface="Times New Roman"/>
              </a:rPr>
              <a:t>podlahy dopravní chodby č. 1 do konečného </a:t>
            </a:r>
            <a:r>
              <a:rPr lang="cs-CZ" sz="2400" dirty="0" smtClean="0">
                <a:ea typeface="Times New Roman"/>
              </a:rPr>
              <a:t>stavu</a:t>
            </a:r>
            <a:endParaRPr lang="cs-CZ" sz="24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ea typeface="Times New Roman"/>
              </a:rPr>
              <a:t>Úprava </a:t>
            </a:r>
            <a:r>
              <a:rPr lang="cs-CZ" sz="2400" dirty="0">
                <a:ea typeface="Times New Roman"/>
              </a:rPr>
              <a:t>a zajištění komory č. 31 pro ukládání </a:t>
            </a:r>
            <a:r>
              <a:rPr lang="cs-CZ" sz="2400" dirty="0" smtClean="0">
                <a:ea typeface="Times New Roman"/>
              </a:rPr>
              <a:t>RAO</a:t>
            </a:r>
            <a:endParaRPr lang="cs-CZ" sz="24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ea typeface="Times New Roman"/>
              </a:rPr>
              <a:t>Stabilizace </a:t>
            </a:r>
            <a:r>
              <a:rPr lang="cs-CZ" sz="2400" dirty="0">
                <a:ea typeface="Times New Roman"/>
              </a:rPr>
              <a:t>a oddělení závalu v části chodby č. 1 od provozovaných podzemních </a:t>
            </a:r>
            <a:r>
              <a:rPr lang="cs-CZ" sz="2400" dirty="0" smtClean="0">
                <a:ea typeface="Times New Roman"/>
              </a:rPr>
              <a:t>prostor</a:t>
            </a:r>
            <a:endParaRPr lang="cs-CZ" sz="24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ea typeface="Times New Roman"/>
              </a:rPr>
              <a:t>Zajištění </a:t>
            </a:r>
            <a:r>
              <a:rPr lang="cs-CZ" sz="2400" dirty="0">
                <a:ea typeface="Times New Roman"/>
              </a:rPr>
              <a:t>stávajících ventilačních komínů, s výjimkou provozovaného </a:t>
            </a:r>
            <a:r>
              <a:rPr lang="cs-CZ" sz="2400" dirty="0" err="1">
                <a:ea typeface="Times New Roman"/>
              </a:rPr>
              <a:t>větrnního</a:t>
            </a:r>
            <a:r>
              <a:rPr lang="cs-CZ" sz="2400" dirty="0">
                <a:ea typeface="Times New Roman"/>
              </a:rPr>
              <a:t> </a:t>
            </a:r>
            <a:r>
              <a:rPr lang="cs-CZ" sz="2400" dirty="0" smtClean="0">
                <a:ea typeface="Times New Roman"/>
              </a:rPr>
              <a:t>komína</a:t>
            </a:r>
            <a:endParaRPr lang="cs-CZ" sz="24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ea typeface="Times New Roman"/>
              </a:rPr>
              <a:t>Rekonstrukce </a:t>
            </a:r>
            <a:r>
              <a:rPr lang="cs-CZ" sz="2400" dirty="0">
                <a:ea typeface="Times New Roman"/>
              </a:rPr>
              <a:t>příjezdové komunikace od silnice III/24715 až k vstupu areálu ÚRAO </a:t>
            </a:r>
            <a:r>
              <a:rPr lang="cs-CZ" sz="2400" dirty="0" smtClean="0">
                <a:ea typeface="Times New Roman"/>
              </a:rPr>
              <a:t>Richard</a:t>
            </a:r>
            <a:endParaRPr lang="cs-CZ" sz="2400" dirty="0"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sz="2400" dirty="0" smtClean="0">
                <a:ea typeface="Times New Roman"/>
              </a:rPr>
              <a:t>Vybudování </a:t>
            </a:r>
            <a:r>
              <a:rPr lang="cs-CZ" sz="2400" dirty="0">
                <a:ea typeface="Times New Roman"/>
              </a:rPr>
              <a:t>nového objektu přejímky RAO s moderním vybavením pro kontrolu přejímaných RAO, objekt navazuje na stávající vstup do </a:t>
            </a:r>
            <a:r>
              <a:rPr lang="cs-CZ" sz="2400" dirty="0" smtClean="0">
                <a:ea typeface="Times New Roman"/>
              </a:rPr>
              <a:t>úložiště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sz="2400" dirty="0"/>
              <a:t>Ř</a:t>
            </a:r>
            <a:r>
              <a:rPr lang="cs-CZ" sz="2400" dirty="0" smtClean="0"/>
              <a:t>ešení </a:t>
            </a:r>
            <a:r>
              <a:rPr lang="cs-CZ" sz="2400" dirty="0"/>
              <a:t>potřebných inženýrských sítí a vnitřních rozvodů vč. kamerových a monitorovacích systémů</a:t>
            </a:r>
            <a:endParaRPr lang="cs-CZ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cs-CZ" dirty="0" smtClean="0">
              <a:solidFill>
                <a:srgbClr val="006635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11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0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 smtClean="0"/>
              <a:t>Zkušebna obalových souborů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>
                <a:cs typeface="Times New Roman" panose="02020603050405020304" pitchFamily="18" charset="0"/>
              </a:rPr>
              <a:t>Testování prototypů obalových souborů určených pro přepravu a skladování jaderných materiálů a radioaktivních látek</a:t>
            </a:r>
          </a:p>
          <a:p>
            <a:pPr algn="just"/>
            <a:r>
              <a:rPr lang="cs-CZ" altLang="cs-CZ" sz="1800" dirty="0">
                <a:cs typeface="Times New Roman" panose="02020603050405020304" pitchFamily="18" charset="0"/>
              </a:rPr>
              <a:t>Uvedena do provozu v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roce 1985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algn="just"/>
            <a:r>
              <a:rPr lang="cs-CZ" altLang="cs-CZ" sz="1800" dirty="0">
                <a:cs typeface="Times New Roman" panose="02020603050405020304" pitchFamily="18" charset="0"/>
              </a:rPr>
              <a:t>Rekonstrukce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v roce 2006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algn="just"/>
            <a:r>
              <a:rPr lang="cs-CZ" altLang="cs-CZ" sz="1800" dirty="0">
                <a:cs typeface="Times New Roman" panose="02020603050405020304" pitchFamily="18" charset="0"/>
              </a:rPr>
              <a:t>Zkoušky dle typu OS</a:t>
            </a:r>
          </a:p>
          <a:p>
            <a:pPr lvl="1" algn="just"/>
            <a:r>
              <a:rPr lang="cs-CZ" altLang="cs-CZ" sz="1800" dirty="0">
                <a:cs typeface="Times New Roman" panose="02020603050405020304" pitchFamily="18" charset="0"/>
              </a:rPr>
              <a:t>Pádové zkoušky</a:t>
            </a:r>
          </a:p>
          <a:p>
            <a:pPr lvl="1" algn="just"/>
            <a:r>
              <a:rPr lang="cs-CZ" altLang="cs-CZ" sz="1800" dirty="0">
                <a:cs typeface="Times New Roman" panose="02020603050405020304" pitchFamily="18" charset="0"/>
              </a:rPr>
              <a:t>Drtící zkouška</a:t>
            </a:r>
          </a:p>
          <a:p>
            <a:pPr lvl="1" algn="just"/>
            <a:r>
              <a:rPr lang="cs-CZ" altLang="cs-CZ" sz="1800" dirty="0">
                <a:cs typeface="Times New Roman" panose="02020603050405020304" pitchFamily="18" charset="0"/>
              </a:rPr>
              <a:t>Tepelná zkouška</a:t>
            </a:r>
          </a:p>
          <a:p>
            <a:pPr lvl="1" algn="just"/>
            <a:r>
              <a:rPr lang="cs-CZ" altLang="cs-CZ" sz="1800" dirty="0">
                <a:cs typeface="Times New Roman" panose="02020603050405020304" pitchFamily="18" charset="0"/>
              </a:rPr>
              <a:t>Zkouška těsnosti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12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6" descr="P92105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7" y="4619501"/>
            <a:ext cx="2444825" cy="20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51303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41" y="4619501"/>
            <a:ext cx="2745001" cy="20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P10100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1" y="4619501"/>
            <a:ext cx="2553193" cy="20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10100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348" y="2629140"/>
            <a:ext cx="2213340" cy="406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1" y="2629139"/>
            <a:ext cx="2422565" cy="189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ÚRAO Dukovany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13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46841" y="1704975"/>
            <a:ext cx="4913928" cy="447198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Nachází se v areálu </a:t>
            </a:r>
            <a:r>
              <a:rPr lang="cs-CZ" sz="2400" dirty="0"/>
              <a:t>JE </a:t>
            </a:r>
            <a:r>
              <a:rPr lang="cs-CZ" sz="2400" dirty="0" smtClean="0"/>
              <a:t>Dukovany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provozu od roku </a:t>
            </a:r>
            <a:r>
              <a:rPr lang="cs-CZ" sz="2400" dirty="0" smtClean="0"/>
              <a:t>1995</a:t>
            </a:r>
          </a:p>
          <a:p>
            <a:r>
              <a:rPr lang="cs-CZ" sz="2400" dirty="0" smtClean="0"/>
              <a:t>Pouze nízkoaktivní odpady z provozu </a:t>
            </a:r>
            <a:r>
              <a:rPr lang="cs-CZ" sz="2400" dirty="0"/>
              <a:t>JE </a:t>
            </a:r>
            <a:endParaRPr lang="cs-CZ" sz="2400" dirty="0" smtClean="0"/>
          </a:p>
          <a:p>
            <a:r>
              <a:rPr lang="cs-CZ" sz="2400" dirty="0" smtClean="0"/>
              <a:t>Úložiště typu „</a:t>
            </a:r>
            <a:r>
              <a:rPr lang="cs-CZ" sz="2400" dirty="0" err="1" smtClean="0"/>
              <a:t>vault</a:t>
            </a:r>
            <a:r>
              <a:rPr lang="cs-CZ" sz="2400" dirty="0" smtClean="0"/>
              <a:t>“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54" y="968588"/>
            <a:ext cx="4096986" cy="546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7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572" y="717687"/>
            <a:ext cx="11524855" cy="612349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Provoz v roce 2017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967" y="1959429"/>
            <a:ext cx="3607641" cy="471629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Uloženo 645 OS s odpadem, z toho:</a:t>
            </a:r>
          </a:p>
          <a:p>
            <a:pPr marL="0" indent="0">
              <a:buNone/>
            </a:pPr>
            <a:r>
              <a:rPr lang="cs-CZ" sz="2400" dirty="0" smtClean="0"/>
              <a:t>	214 EDU </a:t>
            </a:r>
          </a:p>
          <a:p>
            <a:pPr marL="0" indent="0">
              <a:buNone/>
            </a:pPr>
            <a:r>
              <a:rPr lang="cs-CZ" sz="2400" dirty="0" smtClean="0"/>
              <a:t>	431 ETE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ca 129 m</a:t>
            </a:r>
            <a:r>
              <a:rPr lang="cs-CZ" sz="2400" baseline="30000" dirty="0" smtClean="0"/>
              <a:t>3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ca 155 t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14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420146"/>
              </p:ext>
            </p:extLst>
          </p:nvPr>
        </p:nvGraphicFramePr>
        <p:xfrm>
          <a:off x="3004457" y="1128156"/>
          <a:ext cx="9001496" cy="498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3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15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17" y="1209910"/>
            <a:ext cx="4049486" cy="478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76" y="812544"/>
            <a:ext cx="3895107" cy="558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3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 provozu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1" y="1852551"/>
            <a:ext cx="11511586" cy="432441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Monitorování </a:t>
            </a:r>
            <a:r>
              <a:rPr lang="cs-CZ" sz="2400" dirty="0"/>
              <a:t>osob, pracoviště, okolí, </a:t>
            </a:r>
            <a:r>
              <a:rPr lang="cs-CZ" sz="2400" dirty="0" smtClean="0"/>
              <a:t>důlních </a:t>
            </a:r>
            <a:r>
              <a:rPr lang="cs-CZ" sz="2400" dirty="0"/>
              <a:t>a povrchových </a:t>
            </a:r>
            <a:r>
              <a:rPr lang="cs-CZ" sz="2400" dirty="0" smtClean="0"/>
              <a:t>vod</a:t>
            </a:r>
          </a:p>
          <a:p>
            <a:r>
              <a:rPr lang="cs-CZ" sz="2400" dirty="0" smtClean="0"/>
              <a:t>Občanské kontrolní komise, občanská </a:t>
            </a:r>
            <a:r>
              <a:rPr lang="cs-CZ" sz="2400" smtClean="0"/>
              <a:t>bezpečnostní komise</a:t>
            </a:r>
            <a:endParaRPr lang="cs-CZ" sz="2400" dirty="0" smtClean="0"/>
          </a:p>
          <a:p>
            <a:r>
              <a:rPr lang="cs-CZ" sz="2400" dirty="0" smtClean="0"/>
              <a:t>Hydrogeologické </a:t>
            </a:r>
            <a:r>
              <a:rPr lang="cs-CZ" sz="2400" dirty="0"/>
              <a:t>a geotechnické </a:t>
            </a:r>
            <a:r>
              <a:rPr lang="cs-CZ" sz="2400" dirty="0" smtClean="0"/>
              <a:t>monitorování stability horninového masívu</a:t>
            </a:r>
          </a:p>
          <a:p>
            <a:r>
              <a:rPr lang="cs-CZ" sz="2400" dirty="0" smtClean="0"/>
              <a:t>Bezpečnostní analýzy</a:t>
            </a:r>
          </a:p>
          <a:p>
            <a:r>
              <a:rPr lang="cs-CZ" sz="2400" dirty="0" smtClean="0"/>
              <a:t>Povolení </a:t>
            </a:r>
            <a:r>
              <a:rPr lang="cs-CZ" sz="2400" dirty="0"/>
              <a:t>a </a:t>
            </a:r>
            <a:r>
              <a:rPr lang="cs-CZ" sz="2400" dirty="0" smtClean="0"/>
              <a:t>kontroly státních dozorných orgánů </a:t>
            </a:r>
            <a:r>
              <a:rPr lang="cs-CZ" sz="2400" dirty="0"/>
              <a:t>(SÚJB, Český báňský úřad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Dlouhodobé </a:t>
            </a:r>
            <a:r>
              <a:rPr lang="cs-CZ" sz="2400" dirty="0"/>
              <a:t>výsledky </a:t>
            </a:r>
            <a:r>
              <a:rPr lang="cs-CZ" sz="2400" dirty="0" smtClean="0"/>
              <a:t>potvrzují bezpečný provoz všech úložišť bez vlivu na okolní životní prostředí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16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17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 smtClean="0"/>
              <a:t>kroulikova@surao.cz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0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Nakládání s radioaktivními odpady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716" y="1989984"/>
            <a:ext cx="11511586" cy="3128282"/>
          </a:xfrm>
        </p:spPr>
        <p:txBody>
          <a:bodyPr>
            <a:noAutofit/>
          </a:bodyPr>
          <a:lstStyle/>
          <a:p>
            <a:r>
              <a:rPr lang="cs-CZ" sz="2400" dirty="0"/>
              <a:t>SÚRAO zřízeno zákonem č. 18/1997 Sb. (Atomový zákon)</a:t>
            </a:r>
          </a:p>
          <a:p>
            <a:r>
              <a:rPr lang="cs-CZ" sz="2400" dirty="0"/>
              <a:t>Konečná likvidace RAO je jedním z hlavních cílů SÚRAO</a:t>
            </a:r>
          </a:p>
          <a:p>
            <a:r>
              <a:rPr lang="cs-CZ" sz="2400" dirty="0"/>
              <a:t>Provoz úložišť </a:t>
            </a:r>
            <a:r>
              <a:rPr lang="cs-CZ" sz="2400" dirty="0" smtClean="0"/>
              <a:t>nízko a středněaktivních odpadů v ČR</a:t>
            </a:r>
            <a:endParaRPr lang="cs-CZ" sz="2400" dirty="0"/>
          </a:p>
          <a:p>
            <a:r>
              <a:rPr lang="cs-CZ" sz="2400" dirty="0" smtClean="0"/>
              <a:t>Program vývoje hlubinného úložiště</a:t>
            </a:r>
            <a:endParaRPr lang="cs-CZ" sz="2400" dirty="0"/>
          </a:p>
          <a:p>
            <a:r>
              <a:rPr lang="cs-CZ" sz="2400" dirty="0"/>
              <a:t>Povolení od </a:t>
            </a:r>
            <a:r>
              <a:rPr lang="cs-CZ" sz="2400" dirty="0" smtClean="0"/>
              <a:t>státních dozorných orgánů (SÚJB, ČBÚ)</a:t>
            </a:r>
            <a:endParaRPr lang="cs-CZ" sz="2400" dirty="0"/>
          </a:p>
          <a:p>
            <a:r>
              <a:rPr lang="cs-CZ" sz="2400" dirty="0" smtClean="0"/>
              <a:t>Původci </a:t>
            </a:r>
            <a:r>
              <a:rPr lang="cs-CZ" sz="2400" dirty="0"/>
              <a:t>odpadu platí za </a:t>
            </a:r>
            <a:r>
              <a:rPr lang="cs-CZ" sz="2400" dirty="0" smtClean="0"/>
              <a:t>likvidaci 1 m</a:t>
            </a:r>
            <a:r>
              <a:rPr lang="cs-CZ" sz="2400" baseline="30000" dirty="0" smtClean="0"/>
              <a:t>3</a:t>
            </a:r>
            <a:r>
              <a:rPr lang="cs-CZ" sz="2400" dirty="0" smtClean="0"/>
              <a:t> </a:t>
            </a:r>
            <a:r>
              <a:rPr lang="cs-CZ" sz="2400" dirty="0"/>
              <a:t>odpadu </a:t>
            </a:r>
            <a:r>
              <a:rPr lang="cs-CZ" sz="2400" dirty="0" smtClean="0"/>
              <a:t>(147 900 Kč)</a:t>
            </a:r>
          </a:p>
          <a:p>
            <a:r>
              <a:rPr lang="cs-CZ" sz="2400" dirty="0" smtClean="0"/>
              <a:t>Provozovatel </a:t>
            </a:r>
            <a:r>
              <a:rPr lang="cs-CZ" sz="2400" dirty="0"/>
              <a:t>jaderných elektráren platí za 1MWh energie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2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4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3</a:t>
            </a:fld>
            <a:endParaRPr lang="cs-CZ"/>
          </a:p>
        </p:txBody>
      </p:sp>
      <p:sp>
        <p:nvSpPr>
          <p:cNvPr id="21" name="Nadpis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Úložiště RAO</a:t>
            </a:r>
            <a:endParaRPr lang="cs-CZ" dirty="0"/>
          </a:p>
        </p:txBody>
      </p:sp>
      <p:pic>
        <p:nvPicPr>
          <p:cNvPr id="11" name="Picture 3" descr="C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5316" y="1557406"/>
            <a:ext cx="9216219" cy="50119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Šipka dolů 3"/>
          <p:cNvSpPr/>
          <p:nvPr/>
        </p:nvSpPr>
        <p:spPr>
          <a:xfrm rot="3234837">
            <a:off x="4829183" y="1311236"/>
            <a:ext cx="484632" cy="1614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5712032" y="1310849"/>
            <a:ext cx="1900052" cy="527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Richard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 rot="12982636">
            <a:off x="1985914" y="2788653"/>
            <a:ext cx="484632" cy="1489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/>
          <p:cNvSpPr/>
          <p:nvPr/>
        </p:nvSpPr>
        <p:spPr>
          <a:xfrm>
            <a:off x="648812" y="4048389"/>
            <a:ext cx="157941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ratrství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 rot="17857745">
            <a:off x="5957681" y="5029574"/>
            <a:ext cx="10884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4935416" y="5747657"/>
            <a:ext cx="1590559" cy="558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Dukovany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ÚRAO Bratrství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1" y="1704975"/>
            <a:ext cx="5377522" cy="447198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Bývalý uranový důl</a:t>
            </a:r>
          </a:p>
          <a:p>
            <a:r>
              <a:rPr lang="cs-CZ" sz="2400" dirty="0" smtClean="0"/>
              <a:t>Nízko a středněaktivní institucionální odpady s obsahem přírodních radionuklidů</a:t>
            </a:r>
          </a:p>
          <a:p>
            <a:r>
              <a:rPr lang="cs-CZ" sz="2400" dirty="0" smtClean="0"/>
              <a:t>Současná kapacita 1200 m</a:t>
            </a:r>
            <a:r>
              <a:rPr lang="cs-CZ" sz="2400" baseline="30000" dirty="0" smtClean="0"/>
              <a:t>3</a:t>
            </a:r>
          </a:p>
          <a:p>
            <a:r>
              <a:rPr lang="cs-CZ" sz="2400" dirty="0" smtClean="0"/>
              <a:t>V provozu od roku 1974</a:t>
            </a:r>
          </a:p>
          <a:p>
            <a:r>
              <a:rPr lang="cs-CZ" sz="2400" dirty="0" smtClean="0"/>
              <a:t>Ukončení provozu cca v roce 2020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4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63" y="1553204"/>
            <a:ext cx="6246909" cy="423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6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572" y="717688"/>
            <a:ext cx="11524855" cy="600474"/>
          </a:xfrm>
        </p:spPr>
        <p:txBody>
          <a:bodyPr>
            <a:normAutofit/>
          </a:bodyPr>
          <a:lstStyle/>
          <a:p>
            <a:r>
              <a:rPr lang="cs-CZ" sz="2800" b="0" dirty="0" smtClean="0"/>
              <a:t>Provoz v roce 2017</a:t>
            </a:r>
            <a:endParaRPr lang="cs-CZ" sz="2800" b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5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060472"/>
              </p:ext>
            </p:extLst>
          </p:nvPr>
        </p:nvGraphicFramePr>
        <p:xfrm>
          <a:off x="1248600" y="2268187"/>
          <a:ext cx="9261063" cy="402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91886" y="1343384"/>
            <a:ext cx="10224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Neuložen žádný obalový soubor s RAO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Čerpání limitu aktivity a objemu: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80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ÚRAO Richard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0" y="1555669"/>
            <a:ext cx="5792703" cy="50426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 smtClean="0">
              <a:solidFill>
                <a:srgbClr val="006635"/>
              </a:solidFill>
            </a:endParaRPr>
          </a:p>
          <a:p>
            <a:pPr algn="just"/>
            <a:r>
              <a:rPr lang="cs-CZ" sz="7200" dirty="0"/>
              <a:t>V</a:t>
            </a:r>
            <a:r>
              <a:rPr lang="cs-CZ" sz="7200" dirty="0" smtClean="0"/>
              <a:t>ybudováno </a:t>
            </a:r>
            <a:r>
              <a:rPr lang="cs-CZ" sz="7200" dirty="0"/>
              <a:t>v komplexu opuštěného vápencového </a:t>
            </a:r>
            <a:r>
              <a:rPr lang="cs-CZ" sz="7200" dirty="0" smtClean="0"/>
              <a:t>dolu</a:t>
            </a:r>
          </a:p>
          <a:p>
            <a:pPr algn="just"/>
            <a:r>
              <a:rPr lang="cs-CZ" sz="7200" dirty="0" smtClean="0"/>
              <a:t>V </a:t>
            </a:r>
            <a:r>
              <a:rPr lang="cs-CZ" sz="7200" dirty="0"/>
              <a:t>provozu od roku </a:t>
            </a:r>
            <a:r>
              <a:rPr lang="cs-CZ" sz="7200" dirty="0" smtClean="0"/>
              <a:t>1964</a:t>
            </a:r>
          </a:p>
          <a:p>
            <a:pPr algn="just"/>
            <a:r>
              <a:rPr lang="cs-CZ" sz="7200" dirty="0" smtClean="0"/>
              <a:t>Celkový </a:t>
            </a:r>
            <a:r>
              <a:rPr lang="cs-CZ" sz="7200" dirty="0"/>
              <a:t>objem - 10 000 </a:t>
            </a:r>
            <a:r>
              <a:rPr lang="cs-CZ" sz="7200" dirty="0" smtClean="0"/>
              <a:t>m</a:t>
            </a:r>
            <a:r>
              <a:rPr lang="cs-CZ" sz="7200" baseline="30000" dirty="0" smtClean="0"/>
              <a:t>3</a:t>
            </a:r>
          </a:p>
          <a:p>
            <a:pPr mar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sz="7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Druhy </a:t>
            </a:r>
            <a:r>
              <a:rPr lang="cs-CZ" sz="7600" dirty="0">
                <a:solidFill>
                  <a:prstClr val="black"/>
                </a:solidFill>
                <a:cs typeface="Times New Roman" panose="02020603050405020304" pitchFamily="18" charset="0"/>
              </a:rPr>
              <a:t>ukládaných odpadů</a:t>
            </a:r>
          </a:p>
          <a:p>
            <a:pPr marL="742950" lvl="2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7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Nízkoaktivní </a:t>
            </a: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odpady – LLW (</a:t>
            </a:r>
            <a:r>
              <a:rPr lang="cs-CZ" sz="7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Low</a:t>
            </a: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cs-CZ" sz="7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Level</a:t>
            </a: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cs-CZ" sz="7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Waste</a:t>
            </a: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  <a:p>
            <a:pPr marL="742950" lvl="2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7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Středněaktivní </a:t>
            </a: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odpady – ILV (</a:t>
            </a:r>
            <a:r>
              <a:rPr lang="cs-CZ" sz="7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Intermediate</a:t>
            </a: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cs-CZ" sz="7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Level</a:t>
            </a: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cs-CZ" sz="7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Waste</a:t>
            </a: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  <a:p>
            <a:pPr marL="742950" lvl="2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Institucionální odpady</a:t>
            </a:r>
          </a:p>
          <a:p>
            <a:pPr marL="742950" lvl="2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Neukládáme vysokoaktivní odpady</a:t>
            </a:r>
          </a:p>
          <a:p>
            <a:pPr marL="742950" lvl="2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Neukládáme vyhořelé jaderné palivo</a:t>
            </a:r>
          </a:p>
          <a:p>
            <a:pPr marL="742950" lvl="2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cs-CZ" sz="72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1" indent="-2857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Institucionální odpady</a:t>
            </a:r>
          </a:p>
          <a:p>
            <a:pPr marL="800100" lvl="2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Věda a výzkum</a:t>
            </a:r>
          </a:p>
          <a:p>
            <a:pPr marL="800100" lvl="2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Zdravotnictví, nemocnice</a:t>
            </a:r>
          </a:p>
          <a:p>
            <a:pPr marL="800100" lvl="2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Příklady RAO – </a:t>
            </a:r>
            <a:r>
              <a:rPr lang="cs-CZ" sz="7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znečištěné rukavice</a:t>
            </a: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cs-CZ" sz="7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oděvy, filtry</a:t>
            </a: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, stavební suť, vyřazené zářiče apod.</a:t>
            </a:r>
          </a:p>
          <a:p>
            <a:pPr marL="800100" lvl="2" indent="-3429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7200" dirty="0">
                <a:solidFill>
                  <a:prstClr val="black"/>
                </a:solidFill>
                <a:cs typeface="Times New Roman" panose="02020603050405020304" pitchFamily="18" charset="0"/>
              </a:rPr>
              <a:t>Průmysl a zemědělství</a:t>
            </a:r>
          </a:p>
          <a:p>
            <a:pPr marL="457200" lvl="2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72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1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sz="7200" dirty="0">
              <a:solidFill>
                <a:prstClr val="black"/>
              </a:solidFill>
              <a:cs typeface="Arial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006635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6635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6635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6635"/>
              </a:solidFill>
            </a:endParaRPr>
          </a:p>
          <a:p>
            <a:r>
              <a:rPr lang="cs-CZ" sz="5500" b="1" dirty="0" smtClean="0">
                <a:solidFill>
                  <a:schemeClr val="bg1"/>
                </a:solidFill>
              </a:rPr>
              <a:t>Robustnost </a:t>
            </a:r>
            <a:r>
              <a:rPr lang="cs-CZ" sz="5500" b="1" dirty="0">
                <a:solidFill>
                  <a:schemeClr val="bg1"/>
                </a:solidFill>
              </a:rPr>
              <a:t>přírodních bariér</a:t>
            </a:r>
          </a:p>
          <a:p>
            <a:endParaRPr lang="cs-CZ" sz="800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ÚRAO se nachází nad hladinou podzemních vod</a:t>
            </a:r>
          </a:p>
          <a:p>
            <a:endParaRPr lang="cs-CZ" sz="800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Dostatek volných prostor po bývalé těžbě vápence </a:t>
            </a:r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6635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Picture 6" descr="DSC_0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16" y="647616"/>
            <a:ext cx="4792749" cy="265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97" y="3455186"/>
            <a:ext cx="4746967" cy="31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1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572" y="717687"/>
            <a:ext cx="11524855" cy="671726"/>
          </a:xfrm>
        </p:spPr>
        <p:txBody>
          <a:bodyPr>
            <a:normAutofit/>
          </a:bodyPr>
          <a:lstStyle/>
          <a:p>
            <a:r>
              <a:rPr lang="cs-CZ" sz="2800" b="0" dirty="0" smtClean="0"/>
              <a:t>Provoz v roce 2017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0" y="1472541"/>
            <a:ext cx="2906999" cy="4704422"/>
          </a:xfrm>
        </p:spPr>
        <p:txBody>
          <a:bodyPr/>
          <a:lstStyle/>
          <a:p>
            <a:r>
              <a:rPr lang="cs-CZ" sz="2400" dirty="0" smtClean="0"/>
              <a:t>Uloženo 418 obalových souborů s RAO</a:t>
            </a:r>
          </a:p>
          <a:p>
            <a:r>
              <a:rPr lang="cs-CZ" sz="2400" dirty="0" smtClean="0"/>
              <a:t>cca 90 m</a:t>
            </a:r>
            <a:r>
              <a:rPr lang="cs-CZ" sz="2400" baseline="30000" dirty="0" smtClean="0"/>
              <a:t>3</a:t>
            </a:r>
          </a:p>
          <a:p>
            <a:r>
              <a:rPr lang="cs-CZ" sz="2400" dirty="0" smtClean="0"/>
              <a:t>cca 134 t</a:t>
            </a:r>
          </a:p>
          <a:p>
            <a:r>
              <a:rPr lang="cs-CZ" sz="2400" dirty="0" smtClean="0"/>
              <a:t>216 l nerezové sudy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7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2751"/>
              </p:ext>
            </p:extLst>
          </p:nvPr>
        </p:nvGraphicFramePr>
        <p:xfrm>
          <a:off x="3134839" y="1262475"/>
          <a:ext cx="8277348" cy="523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8</a:t>
            </a:fld>
            <a:endParaRPr lang="cs-CZ"/>
          </a:p>
        </p:txBody>
      </p:sp>
      <p:sp>
        <p:nvSpPr>
          <p:cNvPr id="21" name="Nadpis 20"/>
          <p:cNvSpPr>
            <a:spLocks noGrp="1"/>
          </p:cNvSpPr>
          <p:nvPr>
            <p:ph type="title"/>
          </p:nvPr>
        </p:nvSpPr>
        <p:spPr>
          <a:xfrm>
            <a:off x="333572" y="717687"/>
            <a:ext cx="11524855" cy="683601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Podzemní komplex ÚRAO Richard</a:t>
            </a:r>
            <a:endParaRPr lang="cs-CZ" sz="36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81" y="1444003"/>
            <a:ext cx="9702303" cy="489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9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572" y="717687"/>
            <a:ext cx="11524855" cy="303591"/>
          </a:xfrm>
        </p:spPr>
        <p:txBody>
          <a:bodyPr>
            <a:noAutofit/>
          </a:bodyPr>
          <a:lstStyle/>
          <a:p>
            <a:r>
              <a:rPr lang="cs-CZ" sz="2800" b="0" dirty="0" smtClean="0"/>
              <a:t>Rekonstrukce ÚRAO Richard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1" y="1318161"/>
            <a:ext cx="11511586" cy="4977554"/>
          </a:xfrm>
          <a:solidFill>
            <a:schemeClr val="bg1"/>
          </a:solidFill>
        </p:spPr>
        <p:txBody>
          <a:bodyPr/>
          <a:lstStyle/>
          <a:p>
            <a:pPr marL="457200" lvl="1" indent="0">
              <a:buNone/>
            </a:pPr>
            <a:r>
              <a:rPr lang="cs-CZ" dirty="0" smtClean="0">
                <a:solidFill>
                  <a:srgbClr val="006635"/>
                </a:solidFill>
              </a:rPr>
              <a:t>Etapa I.</a:t>
            </a:r>
          </a:p>
          <a:p>
            <a:pPr marL="457200" lvl="1" indent="0">
              <a:buNone/>
            </a:pPr>
            <a:endParaRPr lang="cs-CZ" dirty="0" smtClean="0">
              <a:solidFill>
                <a:srgbClr val="006635"/>
              </a:solidFill>
            </a:endParaRP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Úprava stávajících komor</a:t>
            </a:r>
          </a:p>
          <a:p>
            <a:pPr lvl="1" algn="just">
              <a:spcBef>
                <a:spcPts val="600"/>
              </a:spcBef>
            </a:pPr>
            <a:r>
              <a:rPr lang="cs-CZ" dirty="0" smtClean="0">
                <a:ea typeface="Times New Roman"/>
              </a:rPr>
              <a:t>Zajištění </a:t>
            </a:r>
            <a:r>
              <a:rPr lang="cs-CZ" dirty="0">
                <a:ea typeface="Times New Roman"/>
              </a:rPr>
              <a:t>přístropí pomocí kotev-svorníků, sítí a stříkaného </a:t>
            </a:r>
            <a:r>
              <a:rPr lang="cs-CZ" dirty="0" smtClean="0">
                <a:ea typeface="Times New Roman"/>
              </a:rPr>
              <a:t>betonu</a:t>
            </a:r>
            <a:endParaRPr lang="cs-CZ" dirty="0">
              <a:latin typeface="Times New Roman"/>
              <a:ea typeface="Times New Roman"/>
            </a:endParaRPr>
          </a:p>
          <a:p>
            <a:pPr lvl="1" algn="just"/>
            <a:r>
              <a:rPr lang="cs-CZ" dirty="0" smtClean="0">
                <a:ea typeface="Times New Roman"/>
              </a:rPr>
              <a:t>Obtrhání </a:t>
            </a:r>
            <a:r>
              <a:rPr lang="cs-CZ" dirty="0">
                <a:ea typeface="Times New Roman"/>
              </a:rPr>
              <a:t>a zajištění komor v optimálním profilu pro potřeby nové chodby a komor, které budou upraveny pro ukládání </a:t>
            </a:r>
            <a:r>
              <a:rPr lang="cs-CZ" dirty="0" smtClean="0">
                <a:ea typeface="Times New Roman"/>
              </a:rPr>
              <a:t>RAO</a:t>
            </a:r>
            <a:endParaRPr lang="cs-CZ" dirty="0">
              <a:latin typeface="Times New Roman"/>
              <a:ea typeface="Times New Roman"/>
            </a:endParaRPr>
          </a:p>
          <a:p>
            <a:pPr lvl="1" algn="just"/>
            <a:r>
              <a:rPr lang="cs-CZ" dirty="0" smtClean="0">
                <a:ea typeface="Times New Roman"/>
              </a:rPr>
              <a:t>Dočasné </a:t>
            </a:r>
            <a:r>
              <a:rPr lang="cs-CZ" dirty="0">
                <a:ea typeface="Times New Roman"/>
              </a:rPr>
              <a:t>uložení materiálu z uvolňovaných </a:t>
            </a:r>
            <a:r>
              <a:rPr lang="cs-CZ" dirty="0" smtClean="0">
                <a:ea typeface="Times New Roman"/>
              </a:rPr>
              <a:t>komor</a:t>
            </a:r>
            <a:endParaRPr lang="cs-CZ" dirty="0">
              <a:latin typeface="Times New Roman"/>
              <a:ea typeface="Times New Roman"/>
            </a:endParaRPr>
          </a:p>
          <a:p>
            <a:pPr lvl="1" algn="just"/>
            <a:r>
              <a:rPr lang="cs-CZ" dirty="0" smtClean="0">
                <a:ea typeface="Times New Roman"/>
              </a:rPr>
              <a:t>Úprava podlah</a:t>
            </a:r>
            <a:endParaRPr lang="cs-CZ" dirty="0">
              <a:latin typeface="Times New Roman"/>
              <a:ea typeface="Times New Roman"/>
            </a:endParaRPr>
          </a:p>
          <a:p>
            <a:pPr lvl="1" algn="just"/>
            <a:r>
              <a:rPr lang="cs-CZ" dirty="0" smtClean="0">
                <a:ea typeface="Times New Roman"/>
              </a:rPr>
              <a:t>Provozní </a:t>
            </a:r>
            <a:r>
              <a:rPr lang="cs-CZ" dirty="0">
                <a:ea typeface="Times New Roman"/>
              </a:rPr>
              <a:t>osvětlení vč. zásuvkových obvodů, slaboproudých zařízení, měření a </a:t>
            </a:r>
            <a:r>
              <a:rPr lang="cs-CZ" dirty="0" smtClean="0">
                <a:ea typeface="Times New Roman"/>
              </a:rPr>
              <a:t>regulace</a:t>
            </a:r>
            <a:endParaRPr lang="cs-CZ" dirty="0">
              <a:latin typeface="Times New Roman"/>
              <a:ea typeface="Times New Roman"/>
            </a:endParaRPr>
          </a:p>
          <a:p>
            <a:pPr lvl="1"/>
            <a:r>
              <a:rPr lang="cs-CZ" dirty="0" smtClean="0">
                <a:ea typeface="Times New Roman"/>
              </a:rPr>
              <a:t>Větrání </a:t>
            </a:r>
            <a:r>
              <a:rPr lang="cs-CZ" dirty="0">
                <a:ea typeface="Times New Roman"/>
              </a:rPr>
              <a:t>při realizaci prací s ohledem na vybudování dalších větrných </a:t>
            </a:r>
            <a:r>
              <a:rPr lang="cs-CZ" dirty="0" smtClean="0">
                <a:ea typeface="Times New Roman"/>
              </a:rPr>
              <a:t>zábran</a:t>
            </a: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9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VIP Hustopeče- Kroulíková">
  <a:themeElements>
    <a:clrScheme name="Surao">
      <a:dk1>
        <a:srgbClr val="000000"/>
      </a:dk1>
      <a:lt1>
        <a:srgbClr val="FFFFFF"/>
      </a:lt1>
      <a:dk2>
        <a:srgbClr val="006635"/>
      </a:dk2>
      <a:lt2>
        <a:srgbClr val="E7E6E6"/>
      </a:lt2>
      <a:accent1>
        <a:srgbClr val="80C342"/>
      </a:accent1>
      <a:accent2>
        <a:srgbClr val="5E9270"/>
      </a:accent2>
      <a:accent3>
        <a:srgbClr val="BFBFBF"/>
      </a:accent3>
      <a:accent4>
        <a:srgbClr val="B1D78A"/>
      </a:accent4>
      <a:accent5>
        <a:srgbClr val="FFBB00"/>
      </a:accent5>
      <a:accent6>
        <a:srgbClr val="BD008E"/>
      </a:accent6>
      <a:hlink>
        <a:srgbClr val="FFBB00"/>
      </a:hlink>
      <a:folHlink>
        <a:srgbClr val="80C342"/>
      </a:folHlink>
    </a:clrScheme>
    <a:fontScheme name="sura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TVIP Hustopeče- Kroulíková</Template>
  <TotalTime>722</TotalTime>
  <Words>589</Words>
  <Application>Microsoft Office PowerPoint</Application>
  <PresentationFormat>Širokoúhlá obrazovka</PresentationFormat>
  <Paragraphs>143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TVIP Hustopeče- Kroulíková</vt:lpstr>
      <vt:lpstr>Půlstoletí zkušeností s bezpečným ukládáním RAO v ČR</vt:lpstr>
      <vt:lpstr>Nakládání s radioaktivními odpady v ČR</vt:lpstr>
      <vt:lpstr>Úložiště RAO</vt:lpstr>
      <vt:lpstr>ÚRAO Bratrství</vt:lpstr>
      <vt:lpstr>Provoz v roce 2017</vt:lpstr>
      <vt:lpstr>ÚRAO Richard</vt:lpstr>
      <vt:lpstr>Provoz v roce 2017</vt:lpstr>
      <vt:lpstr>Podzemní komplex ÚRAO Richard</vt:lpstr>
      <vt:lpstr>Rekonstrukce ÚRAO Richard</vt:lpstr>
      <vt:lpstr>Celkové schéma podzemí dolu Richard II. Žlutě jsou vyznačeny části, kde bude probíhat rekonstrukce v Etapě I. </vt:lpstr>
      <vt:lpstr>Prezentace aplikace PowerPoint</vt:lpstr>
      <vt:lpstr>Zkušebna obalových souborů</vt:lpstr>
      <vt:lpstr>ÚRAO Dukovany</vt:lpstr>
      <vt:lpstr>Provoz v roce 2017</vt:lpstr>
      <vt:lpstr>Prezentace aplikace PowerPoint</vt:lpstr>
      <vt:lpstr>Bezpečnost provozu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hlubinného úložiště</dc:title>
  <dc:creator>Kroulíková Iveta</dc:creator>
  <cp:lastModifiedBy>Vladimir Student</cp:lastModifiedBy>
  <cp:revision>90</cp:revision>
  <dcterms:created xsi:type="dcterms:W3CDTF">2018-02-28T08:04:28Z</dcterms:created>
  <dcterms:modified xsi:type="dcterms:W3CDTF">2018-03-06T11:47:32Z</dcterms:modified>
</cp:coreProperties>
</file>