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78" r:id="rId3"/>
    <p:sldId id="381" r:id="rId4"/>
    <p:sldId id="390" r:id="rId5"/>
    <p:sldId id="392" r:id="rId6"/>
    <p:sldId id="393" r:id="rId7"/>
    <p:sldId id="388" r:id="rId8"/>
    <p:sldId id="394" r:id="rId9"/>
    <p:sldId id="395" r:id="rId10"/>
    <p:sldId id="401" r:id="rId11"/>
    <p:sldId id="402" r:id="rId12"/>
    <p:sldId id="403" r:id="rId13"/>
    <p:sldId id="404" r:id="rId14"/>
    <p:sldId id="405" r:id="rId15"/>
    <p:sldId id="369" r:id="rId16"/>
    <p:sldId id="406" r:id="rId17"/>
    <p:sldId id="372" r:id="rId18"/>
    <p:sldId id="407" r:id="rId19"/>
    <p:sldId id="371" r:id="rId20"/>
  </p:sldIdLst>
  <p:sldSz cx="9144000" cy="6858000" type="screen4x3"/>
  <p:notesSz cx="6854825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6600"/>
    <a:srgbClr val="008000"/>
    <a:srgbClr val="669900"/>
    <a:srgbClr val="0066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2107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"/>
    </p:cViewPr>
  </p:sorterViewPr>
  <p:notesViewPr>
    <p:cSldViewPr>
      <p:cViewPr varScale="1">
        <p:scale>
          <a:sx n="65" d="100"/>
          <a:sy n="65" d="100"/>
        </p:scale>
        <p:origin x="-3206" y="-86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1EE474BA-AAB4-4EF6-819A-E1554FA9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6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6B9C8D33-1DD9-431F-A4DD-47CCE2DAC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8CA0E-37D3-4FE5-88BF-038E288B303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/>
            <a:endParaRPr lang="cs-CZ" altLang="cs-CZ"/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8CA0E-37D3-4FE5-88BF-038E288B3037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/>
            <a:endParaRPr lang="cs-CZ" altLang="cs-CZ"/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9294-E6B8-4A2F-BC43-DCCC2F701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62FF-D98C-4FF9-B15D-6F35DA445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FB9-3A29-4A0E-BA16-4022E3150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5096-2EA8-48CF-BFBF-AEE4F2BBE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452-B97A-4718-99B9-C5BC30C7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91E9-D671-4FB5-899D-47B1214BB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377-2572-4BA1-AF3F-960C13FEF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27B4-DFD9-40E6-A895-E6A2A9B4F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FB55-0F5E-4AAE-9AF5-84E779334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0A30-8B8B-4B02-BB8A-6D2011468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720-FB4C-42F9-ACBB-7DDFB161F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E435D0-BF5D-4E29-8393-C20A8F5B2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205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66"/>
                  </a:solidFill>
                </a:rPr>
                <a:t>TLP, spol. s r.o., Praha – Karlovy Vary – Pardubice</a:t>
              </a:r>
              <a:endParaRPr lang="cs-CZ" altLang="cs-CZ" sz="1400" b="0" i="1">
                <a:solidFill>
                  <a:srgbClr val="FFFF66"/>
                </a:solidFill>
              </a:endParaRPr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D60FBBA2-6C7D-4DF8-BCA8-01CA56EA6D33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9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Prevence závažných havárií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0066"/>
                </a:solidFill>
              </a:rPr>
              <a:t>Miroslav Dítě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0066"/>
                </a:solidFill>
              </a:rPr>
              <a:t>TLP</a:t>
            </a:r>
            <a:r>
              <a:rPr lang="cs-CZ" sz="3200" dirty="0">
                <a:solidFill>
                  <a:srgbClr val="000066"/>
                </a:solidFill>
              </a:rPr>
              <a:t>, spol. s r.o.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cs-CZ" sz="1800" b="0" dirty="0">
              <a:solidFill>
                <a:srgbClr val="000066"/>
              </a:solidFill>
            </a:endParaRP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Tel.:353 997 041, 603 148 025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E-mail: miroslav.dite@tlp-emergency.com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 smtClean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www.tlp-emergency.com</a:t>
            </a:r>
            <a:endParaRPr lang="cs-CZ" sz="1800" b="0" dirty="0">
              <a:solidFill>
                <a:srgbClr val="000066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10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0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1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2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8736" y="1397967"/>
            <a:ext cx="82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Pojem závažná havárie </a:t>
            </a:r>
            <a:r>
              <a:rPr lang="cs-CZ" dirty="0"/>
              <a:t>§ 2 písm. e), f), g)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9796" y="1994064"/>
            <a:ext cx="810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 písm. </a:t>
            </a:r>
            <a:r>
              <a:rPr lang="cs-CZ" dirty="0"/>
              <a:t>g) – je-li zákonem pojmenována „závažná“ havárie, může existovat v objektu i „havárie“ bez </a:t>
            </a:r>
            <a:r>
              <a:rPr lang="cs-CZ" dirty="0" smtClean="0"/>
              <a:t>přívlastku?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Nebo </a:t>
            </a:r>
            <a:r>
              <a:rPr lang="cs-CZ" dirty="0"/>
              <a:t>zákon vlastně ustanovuje, že každá havárie je </a:t>
            </a:r>
            <a:r>
              <a:rPr lang="cs-CZ" dirty="0" smtClean="0"/>
              <a:t>závažnou havárií?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4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7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8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9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8736" y="1397967"/>
            <a:ext cx="823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Jaké je kritérium „vážných následků a vážného ohrožení lidí“? A pokud k </a:t>
            </a:r>
            <a:r>
              <a:rPr lang="cs-CZ" dirty="0" smtClean="0"/>
              <a:t>ohrožení lidí nedošlo</a:t>
            </a:r>
            <a:r>
              <a:rPr lang="cs-CZ" dirty="0"/>
              <a:t>, nejde o „závažnou“ </a:t>
            </a:r>
            <a:r>
              <a:rPr lang="cs-CZ" dirty="0" smtClean="0"/>
              <a:t>havárii?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4181" y="2778894"/>
            <a:ext cx="810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Výklad</a:t>
            </a:r>
            <a:r>
              <a:rPr lang="cs-CZ" dirty="0"/>
              <a:t>, že postačí, když vznik havárie hrozí, znamená, že objekty s identifikovanými ZR závažné havárie představují stálé ohrožení okolí a tedy jsou ve stavu permanentní závažné havárie?</a:t>
            </a:r>
          </a:p>
        </p:txBody>
      </p:sp>
    </p:spTree>
    <p:extLst>
      <p:ext uri="{BB962C8B-B14F-4D97-AF65-F5344CB8AC3E}">
        <p14:creationId xmlns:p14="http://schemas.microsoft.com/office/powerpoint/2010/main" val="11438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12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8736" y="1397967"/>
            <a:ext cx="8237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Územní plánování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smtClean="0"/>
              <a:t> </a:t>
            </a:r>
            <a:r>
              <a:rPr lang="cs-CZ" i="1" dirty="0"/>
              <a:t>§ 46 KÚ je dotčeným orgánem u staveb objektů A </a:t>
            </a:r>
            <a:r>
              <a:rPr lang="cs-CZ" i="1" dirty="0" err="1"/>
              <a:t>a</a:t>
            </a:r>
            <a:r>
              <a:rPr lang="cs-CZ" i="1" dirty="0"/>
              <a:t> B, vydává závazné stanovisko. Dle odst. 4 KÚ zajišťuje, aby se braly v úvahu cíle PZH při územním </a:t>
            </a:r>
            <a:r>
              <a:rPr lang="cs-CZ" i="1" dirty="0" smtClean="0"/>
              <a:t>plánování.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3501008"/>
            <a:ext cx="757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Pravomoc má však jen při výstavbě nových objektů či zařízení stávajících provozovatelů.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Nemá pravomoc při běžné výstavbě v okolí provozovatelů.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13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8736" y="1397967"/>
            <a:ext cx="8237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Územní plánování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dirty="0" smtClean="0"/>
              <a:t> </a:t>
            </a:r>
            <a:r>
              <a:rPr lang="cs-CZ" i="1" dirty="0"/>
              <a:t>§ 46 KÚ je dotčeným orgánem u staveb objektů A </a:t>
            </a:r>
            <a:r>
              <a:rPr lang="cs-CZ" i="1" dirty="0" err="1"/>
              <a:t>a</a:t>
            </a:r>
            <a:r>
              <a:rPr lang="cs-CZ" i="1" dirty="0"/>
              <a:t> B, vydává závazné stanovisko. Dle odst. 4 KÚ zajišťuje, aby se braly v úvahu cíle PZH při územním </a:t>
            </a:r>
            <a:r>
              <a:rPr lang="cs-CZ" i="1" dirty="0" smtClean="0"/>
              <a:t>plánování.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3501008"/>
            <a:ext cx="757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Pravomoc má však jen při výstavbě nových objektů či zařízení stávajících provozovatelů.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Nemá pravomoc při běžné výstavbě v okolí provozovatelů.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0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14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8736" y="1397967"/>
            <a:ext cx="823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FF0000"/>
                </a:solidFill>
              </a:rPr>
              <a:t>Nepodařilo se promítnout požadavky direktivy SEVESO do stavebního zákona.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85552" y="2636912"/>
            <a:ext cx="7572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Výsledkem jsou nové stavby v blízkosti objektů A či 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Provozovatelé přijmou opatření, ale pak se staví dále a už nelze dojít k výsledku přijatelného rizika.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Bude </a:t>
            </a:r>
            <a:r>
              <a:rPr lang="cs-CZ" dirty="0"/>
              <a:t>se tedy ze zákona odstraňovat kritérium přijatelnosti, nebo se zmírní?</a:t>
            </a:r>
          </a:p>
        </p:txBody>
      </p:sp>
    </p:spTree>
    <p:extLst>
      <p:ext uri="{BB962C8B-B14F-4D97-AF65-F5344CB8AC3E}">
        <p14:creationId xmlns:p14="http://schemas.microsoft.com/office/powerpoint/2010/main" val="39905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Další otázky k zákonu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5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6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6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713815" y="1556792"/>
            <a:ext cx="779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Vnitřní HP překládá do 3 měsíců po schválení BZ. </a:t>
            </a:r>
            <a:r>
              <a:rPr lang="cs-CZ" dirty="0" smtClean="0"/>
              <a:t> Má to svou logiku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79161" y="2636912"/>
            <a:ext cx="7950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§ 27 odst. 3 – provozovatel předloží podklady pro stanovení ZHP a zpracování Vnějšího HP společně s návrhem </a:t>
            </a:r>
            <a:r>
              <a:rPr lang="cs-CZ" dirty="0" smtClean="0"/>
              <a:t>BZ. To už logické není.</a:t>
            </a:r>
          </a:p>
          <a:p>
            <a:r>
              <a:rPr lang="cs-CZ" dirty="0" smtClean="0"/>
              <a:t>V „podkladech“ jsou poskytovány i informace z vnitřního HP. A co když bude BZ vrácena k přepracování?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4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16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Další otázky k zákonu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608044" y="1556792"/>
            <a:ext cx="795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§ 51 odst. 4) </a:t>
            </a:r>
            <a:r>
              <a:rPr lang="cs-CZ" dirty="0" err="1"/>
              <a:t>písm.b</a:t>
            </a:r>
            <a:r>
              <a:rPr lang="cs-CZ" dirty="0"/>
              <a:t>) správní delikt- </a:t>
            </a:r>
            <a:r>
              <a:rPr lang="cs-CZ" i="1" dirty="0"/>
              <a:t>nepředloží vnitřní havarijní plán ve stanovené lhůtě </a:t>
            </a:r>
            <a:r>
              <a:rPr lang="cs-CZ" i="1" dirty="0">
                <a:solidFill>
                  <a:srgbClr val="FF0000"/>
                </a:solidFill>
              </a:rPr>
              <a:t>krajskému úřadu a hasičskému záchrannému sboru </a:t>
            </a:r>
            <a:r>
              <a:rPr lang="cs-CZ" i="1" dirty="0"/>
              <a:t>kraje podle § 23 odst. 6, § 32 odst. 4 nebo § 55 odst. 5 písm. b),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8044" y="3573016"/>
            <a:ext cx="795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Znamená </a:t>
            </a:r>
            <a:r>
              <a:rPr lang="cs-CZ" dirty="0"/>
              <a:t>použití slučovací spojky, že musí býti splněny oba tyto parametry zároveň? Je správním deliktem, pokud předloží HZS a „zapomene“ na KÚ?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7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12</a:t>
              </a:r>
            </a:p>
          </p:txBody>
        </p:sp>
      </p:grp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Posuzování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0957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5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6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27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9512" y="1556792"/>
            <a:ext cx="874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Kvalita předkládané dokumentace je přímo úměrná kvalitě posuzovatele.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2387789"/>
            <a:ext cx="81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Na kvalitní posouzení je třeba, kromě znalostí a zkušeností, také dostatek času a peněz.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18786"/>
            <a:ext cx="8303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„Ze zákona“ posuzuje VÚBP.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KÚ mu platí 30 tis. Kč včetně DPH. (administrativní poplatek)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Reálná platba je tedy 25 000 Kč.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Jak dlouhý čas to dává odborníkovi na práci, když na jeho </a:t>
            </a:r>
            <a:r>
              <a:rPr lang="cs-CZ" dirty="0" err="1" smtClean="0"/>
              <a:t>superhrubou</a:t>
            </a:r>
            <a:r>
              <a:rPr lang="cs-CZ" dirty="0" smtClean="0"/>
              <a:t> mzdu a další náklady má VÚBP k dispozici  25 000 Kč? To už je méně než minimální mzda!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12</a:t>
              </a:r>
            </a:p>
          </p:txBody>
        </p:sp>
      </p:grp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Posuzování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0957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0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9512" y="1556792"/>
            <a:ext cx="874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Tentokrát však není chyba v dikci zákona, ale ve způsobu jeho interpretace.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9552" y="3218786"/>
            <a:ext cx="830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Správná interpretace by však popřela účel zavedení platby provozovatele za posouzení.</a:t>
            </a:r>
          </a:p>
          <a:p>
            <a:r>
              <a:rPr lang="cs-CZ" dirty="0" smtClean="0"/>
              <a:t>Účelem bylo přenést náklady za státu na provozovatele.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8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19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0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2367" y="2564904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Děkuji za pozornost</a:t>
            </a:r>
            <a:endParaRPr lang="cs-CZ" altLang="cs-CZ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2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Před rokem 1999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20000"/>
              </a:spcAft>
              <a:buSzPct val="130000"/>
              <a:buNone/>
            </a:pPr>
            <a:r>
              <a:rPr lang="cs-CZ" altLang="cs-CZ" sz="2000" dirty="0" smtClean="0">
                <a:cs typeface="Times New Roman" pitchFamily="18" charset="0"/>
              </a:rPr>
              <a:t>- </a:t>
            </a:r>
            <a:r>
              <a:rPr lang="cs-CZ" altLang="cs-CZ" sz="2400" dirty="0" smtClean="0">
                <a:cs typeface="Times New Roman" pitchFamily="18" charset="0"/>
              </a:rPr>
              <a:t>Provozovatelé</a:t>
            </a:r>
            <a:r>
              <a:rPr lang="cs-CZ" altLang="cs-CZ" sz="2200" dirty="0" smtClean="0">
                <a:cs typeface="Times New Roman" pitchFamily="18" charset="0"/>
              </a:rPr>
              <a:t> řešili prevenci i Havarijní plánování</a:t>
            </a:r>
            <a:endParaRPr lang="cs-CZ" altLang="cs-CZ" sz="2200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2564904"/>
            <a:ext cx="817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Poptávali to, co potřebovali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3429000"/>
            <a:ext cx="817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to, co potřebovali, byli ochotni zaplatit. Kritériem byly termíny a kvalita.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4509120"/>
            <a:ext cx="8235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ilustraci – na pokrytí poptávky měla TLP v té době až 25 zaměstnanců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5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build="p" autoUpdateAnimBg="0"/>
      <p:bldP spid="3" grpId="0" build="p"/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3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zavedení SEVESA – od r. 2000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4717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Povinná dokumentace ve své většině neslouží provozovateli, ale je povinným dokladem provozovatele vůči veřejné správě a jejím dozorovým orgánům.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342900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Kritériem výběru dodavatele této dokumentace je výhradně cena.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4581128"/>
            <a:ext cx="802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ilustraci – TLP má v této oblasti 5 zaměstnanců.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1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4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Přehled vývoje legislativy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5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1117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2000" b="0" kern="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6288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Zákon 353/1999 Sb.</a:t>
            </a:r>
          </a:p>
          <a:p>
            <a:pPr lvl="0"/>
            <a:r>
              <a:rPr lang="cs-CZ" dirty="0"/>
              <a:t>Hlavní cíl: Prevence havárií v objektech nebo zařízeních, která mají potenciál vzniku závažné havárie a omezení jejich následků pro člověka, hospodářská zvířata, životní prostředí a majetek.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3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Přehled vývoje legislativy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9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0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566192" y="1198563"/>
            <a:ext cx="8011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Zákon 349/2004 Sb.</a:t>
            </a:r>
          </a:p>
          <a:p>
            <a:pPr lvl="0"/>
            <a:r>
              <a:rPr lang="cs-CZ" dirty="0"/>
              <a:t>Novela právního předpisu Evropského společenství na úseku prevence závažných havárií transponovaná zákonem č. 349/2004 Sb. se týkala především rozšíření působnosti právní úpravy na objekty a zařízení související s těžbou a úpravou nerostných surovin a na zpřesnění výčtu a množství nebezpečných chemických látek, které jsou východiskem pro uplatnění povinností vyplývajících ze zákona. Tato novelizace se proto týkala především technických podmínek a nevyžádala žádné změny v systému státní správy stanovené předchozím zákonem 353/1999 Sb.</a:t>
            </a:r>
          </a:p>
        </p:txBody>
      </p:sp>
    </p:spTree>
    <p:extLst>
      <p:ext uri="{BB962C8B-B14F-4D97-AF65-F5344CB8AC3E}">
        <p14:creationId xmlns:p14="http://schemas.microsoft.com/office/powerpoint/2010/main" val="3523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6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07504" y="634251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Přehled vývoje legislativy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2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Zákon č. 59/2006 Sb.</a:t>
            </a:r>
          </a:p>
          <a:p>
            <a:pPr marL="0" lvl="0" indent="0">
              <a:buNone/>
            </a:pPr>
            <a:r>
              <a:rPr lang="cs-CZ" sz="2400" dirty="0"/>
              <a:t>V roce 2003 přijala EU směrnici č. 2003/105/ES, která byla věnována problematice nakládání s chemickými látkami, a která upravovala také směrnici SEVESO II. V reakci na to bylo nutné opětovně provést změny v české legislativě, což představovalo přijetí nového zákona č. 59/2006 Sb., o prevenci závažných havárií.</a:t>
            </a:r>
          </a:p>
        </p:txBody>
      </p:sp>
    </p:spTree>
    <p:extLst>
      <p:ext uri="{BB962C8B-B14F-4D97-AF65-F5344CB8AC3E}">
        <p14:creationId xmlns:p14="http://schemas.microsoft.com/office/powerpoint/2010/main" val="29880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7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955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Přehled vývoje legislativy</a:t>
            </a: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2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2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2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04800" y="1340768"/>
            <a:ext cx="84707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Zákon č. 224/2015 Sb.</a:t>
            </a:r>
          </a:p>
          <a:p>
            <a:pPr lvl="0"/>
            <a:r>
              <a:rPr lang="cs-CZ" dirty="0"/>
              <a:t>V r. vstoupil v platnost nový zákon o prevenci závažných havárií, který je implementací směrnice Evropského parlamentu a Rady 2012/18/EU (SEVESO III).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Zákon zahrnul do své působnosti některé objekty, které byly dosud z jeho působnosti vyjmuty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 prováděcí vyhlášce byla vyjádřena číselná hodnota přijatelnosti rizika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Byl změněn systém posuzování a hrazení posudků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Byla zpracována certifikovaná metoda posouzení rizika</a:t>
            </a:r>
          </a:p>
        </p:txBody>
      </p:sp>
    </p:spTree>
    <p:extLst>
      <p:ext uri="{BB962C8B-B14F-4D97-AF65-F5344CB8AC3E}">
        <p14:creationId xmlns:p14="http://schemas.microsoft.com/office/powerpoint/2010/main" val="2275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8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Dokumentace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PZH</a:t>
            </a: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5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5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5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Jaké dokumenty provozovatel využije pro sebe?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8625" y="40050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- Havarijní plán – pokud je zpracován důsledně a ve spolupráci se zaměstnanci daného provozu.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00879" y="1988840"/>
            <a:ext cx="8103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HAZOP, je-li zpracován správně. Bohužel, mnoho manažerů chce HAZOP jen pro odškrtnutí si položky „udělal jsem pro bezpečnost“.  Provádí je pak lidé bez zkušeností a velmi povrchně. Provozu nic nepřinesou.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9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Kostlivci ve skříni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7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Co dosud nebylo vyřešeno od z. č. 353/1999 Sb. až dosud?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5532" y="2492896"/>
            <a:ext cx="82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Pojem závažná havárie </a:t>
            </a:r>
            <a:r>
              <a:rPr lang="cs-CZ" dirty="0"/>
              <a:t>§ 2 písm. e), f), g)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5532" y="3284984"/>
            <a:ext cx="810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jak je vykládán </a:t>
            </a:r>
            <a:r>
              <a:rPr lang="cs-CZ" i="1" dirty="0"/>
              <a:t>důvodný předpoklad</a:t>
            </a:r>
            <a:r>
              <a:rPr lang="cs-CZ" dirty="0"/>
              <a:t> vzniku NL při havárii. Musí KÚ nějak zdůvodnit, že šlo o reálný scénář? Souvisí to s písm. f) – jak se při havárii může nahromadit jiná NL – opět </a:t>
            </a:r>
            <a:r>
              <a:rPr lang="cs-CZ" i="1" dirty="0"/>
              <a:t>důvodný předpoklad. </a:t>
            </a:r>
            <a:r>
              <a:rPr lang="cs-CZ" dirty="0" smtClean="0"/>
              <a:t>Jde o umístění, </a:t>
            </a:r>
            <a:r>
              <a:rPr lang="cs-CZ" dirty="0"/>
              <a:t>tedy mělo by být </a:t>
            </a:r>
            <a:r>
              <a:rPr lang="cs-CZ" dirty="0" smtClean="0"/>
              <a:t>už v</a:t>
            </a:r>
            <a:r>
              <a:rPr lang="cs-CZ" dirty="0"/>
              <a:t> návrhu na </a:t>
            </a:r>
            <a:r>
              <a:rPr lang="cs-CZ" dirty="0" smtClean="0"/>
              <a:t>zařazení?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1275</Words>
  <Application>Microsoft Office PowerPoint</Application>
  <PresentationFormat>Předvádění na obrazovce (4:3)</PresentationFormat>
  <Paragraphs>149</Paragraphs>
  <Slides>19</Slides>
  <Notes>18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Default Design</vt:lpstr>
      <vt:lpstr>Paint Shop Pro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VnHP</dc:title>
  <dc:subject>pro seminář KÚ stř. kraj</dc:subject>
  <dc:creator>MD</dc:creator>
  <cp:lastModifiedBy>Miroslav Dítě</cp:lastModifiedBy>
  <cp:revision>248</cp:revision>
  <cp:lastPrinted>2002-12-18T12:18:15Z</cp:lastPrinted>
  <dcterms:created xsi:type="dcterms:W3CDTF">2002-11-11T09:46:04Z</dcterms:created>
  <dcterms:modified xsi:type="dcterms:W3CDTF">2018-03-07T13:41:01Z</dcterms:modified>
</cp:coreProperties>
</file>