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0" r:id="rId4"/>
    <p:sldId id="261" r:id="rId5"/>
    <p:sldId id="262" r:id="rId6"/>
    <p:sldId id="269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4" r:id="rId16"/>
    <p:sldId id="275" r:id="rId17"/>
    <p:sldId id="284" r:id="rId18"/>
    <p:sldId id="286" r:id="rId19"/>
    <p:sldId id="289" r:id="rId20"/>
    <p:sldId id="293" r:id="rId21"/>
    <p:sldId id="297" r:id="rId22"/>
    <p:sldId id="300" r:id="rId23"/>
    <p:sldId id="301" r:id="rId24"/>
    <p:sldId id="305" r:id="rId25"/>
    <p:sldId id="302" r:id="rId26"/>
  </p:sldIdLst>
  <p:sldSz cx="24382413" cy="13717588"/>
  <p:notesSz cx="6858000" cy="9144000"/>
  <p:defaultTextStyle>
    <a:defPPr>
      <a:defRPr lang="en-US"/>
    </a:defPPr>
    <a:lvl1pPr marL="0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547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095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642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190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2737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285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9832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8380" algn="l" defTabSz="217709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0576" autoAdjust="0"/>
  </p:normalViewPr>
  <p:slideViewPr>
    <p:cSldViewPr>
      <p:cViewPr>
        <p:scale>
          <a:sx n="30" d="100"/>
          <a:sy n="30" d="100"/>
        </p:scale>
        <p:origin x="-2478" y="-1074"/>
      </p:cViewPr>
      <p:guideLst>
        <p:guide orient="horz" pos="4321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seminarAV_2\grafy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04635525780249E-3"/>
          <c:y val="0"/>
          <c:w val="0.95049144109511563"/>
          <c:h val="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0.49832</cdr:x>
      <cdr:y>0.4514</cdr:y>
    </cdr:from>
    <cdr:to>
      <cdr:x>0.75267</cdr:x>
      <cdr:y>0.66139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4592728" y="2535629"/>
          <a:ext cx="2344167" cy="11795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3200" dirty="0"/>
        </a:p>
      </cdr:txBody>
    </cdr:sp>
  </cdr:relSizeAnchor>
  <cdr:relSizeAnchor xmlns:cdr="http://schemas.openxmlformats.org/drawingml/2006/chartDrawing">
    <cdr:from>
      <cdr:x>0.21357</cdr:x>
      <cdr:y>0.42302</cdr:y>
    </cdr:from>
    <cdr:to>
      <cdr:x>0.48702</cdr:x>
      <cdr:y>0.64094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1968343" y="2376214"/>
          <a:ext cx="252028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3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89358-33FC-4F78-BBE8-46058710376A}" type="datetimeFigureOut">
              <a:rPr lang="en-GB" smtClean="0"/>
              <a:t>07/03/2018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74CD-C634-426A-8BA5-4AD83C9A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70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4926AE-2A7B-466B-ABE4-FE17B2F3AC58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F74CD-C634-426A-8BA5-4AD83C9ADE7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643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Popsat kdy se nejvíc doplňuje, kdy nejmíň, krátce období pro odběry</a:t>
            </a:r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4E974FEA-24F5-4BE7-818B-3F331D064EC9}" type="slidenum">
              <a:rPr lang="cs-CZ" altLang="cs-CZ" sz="1200" smtClean="0"/>
              <a:pPr eaLnBrk="1" hangingPunct="1"/>
              <a:t>3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231F74B8-2DDC-44DC-80DF-ED516C002ADF}" type="slidenum">
              <a:rPr lang="cs-CZ" altLang="cs-CZ" sz="1200" smtClean="0"/>
              <a:pPr eaLnBrk="1" hangingPunct="1"/>
              <a:t>18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Krátce popsat varianty </a:t>
            </a:r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3617888F-7899-4EA6-ACA4-C2BEEE9AF4AE}" type="slidenum">
              <a:rPr lang="cs-CZ" altLang="cs-CZ" sz="1200" smtClean="0"/>
              <a:pPr eaLnBrk="1" hangingPunct="1"/>
              <a:t>20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1)	</a:t>
            </a:r>
            <a:r>
              <a:rPr lang="en-GB" dirty="0" err="1" smtClean="0"/>
              <a:t>Využitelné</a:t>
            </a:r>
            <a:r>
              <a:rPr lang="en-GB" dirty="0" smtClean="0"/>
              <a:t> </a:t>
            </a:r>
            <a:r>
              <a:rPr lang="en-GB" dirty="0" err="1" smtClean="0"/>
              <a:t>množství</a:t>
            </a:r>
            <a:r>
              <a:rPr lang="en-GB" dirty="0" smtClean="0"/>
              <a:t>  je </a:t>
            </a:r>
            <a:r>
              <a:rPr lang="en-GB" dirty="0" err="1" smtClean="0"/>
              <a:t>menší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</a:t>
            </a:r>
            <a:r>
              <a:rPr lang="en-GB" dirty="0" err="1" smtClean="0"/>
              <a:t>maximálně</a:t>
            </a:r>
            <a:r>
              <a:rPr lang="en-GB" dirty="0" smtClean="0"/>
              <a:t> 1,5 </a:t>
            </a:r>
            <a:r>
              <a:rPr lang="en-GB" dirty="0" err="1" smtClean="0"/>
              <a:t>násobek</a:t>
            </a:r>
            <a:r>
              <a:rPr lang="en-GB" dirty="0" smtClean="0"/>
              <a:t> </a:t>
            </a:r>
            <a:r>
              <a:rPr lang="en-GB" dirty="0" err="1" smtClean="0"/>
              <a:t>aktuálně</a:t>
            </a:r>
            <a:r>
              <a:rPr lang="en-GB" dirty="0" smtClean="0"/>
              <a:t> </a:t>
            </a:r>
            <a:r>
              <a:rPr lang="en-GB" dirty="0" err="1" smtClean="0"/>
              <a:t>čerpaného</a:t>
            </a:r>
            <a:r>
              <a:rPr lang="en-GB" dirty="0" smtClean="0"/>
              <a:t> </a:t>
            </a:r>
            <a:r>
              <a:rPr lang="en-GB" dirty="0" err="1" smtClean="0"/>
              <a:t>množství</a:t>
            </a:r>
            <a:endParaRPr lang="en-GB" dirty="0" smtClean="0"/>
          </a:p>
          <a:p>
            <a:r>
              <a:rPr lang="en-GB" dirty="0" smtClean="0"/>
              <a:t>2)	</a:t>
            </a:r>
            <a:r>
              <a:rPr lang="en-GB" dirty="0" err="1" smtClean="0"/>
              <a:t>Využitelné</a:t>
            </a:r>
            <a:r>
              <a:rPr lang="en-GB" dirty="0" smtClean="0"/>
              <a:t> </a:t>
            </a:r>
            <a:r>
              <a:rPr lang="en-GB" dirty="0" err="1" smtClean="0"/>
              <a:t>množství</a:t>
            </a:r>
            <a:r>
              <a:rPr lang="en-GB" dirty="0" smtClean="0"/>
              <a:t> je </a:t>
            </a:r>
            <a:r>
              <a:rPr lang="en-GB" dirty="0" err="1" smtClean="0"/>
              <a:t>větší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1,5 a </a:t>
            </a:r>
            <a:r>
              <a:rPr lang="en-GB" dirty="0" err="1" smtClean="0"/>
              <a:t>menší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2,25 </a:t>
            </a:r>
            <a:r>
              <a:rPr lang="en-GB" dirty="0" err="1" smtClean="0"/>
              <a:t>násobek</a:t>
            </a:r>
            <a:r>
              <a:rPr lang="en-GB" dirty="0" smtClean="0"/>
              <a:t> </a:t>
            </a:r>
            <a:r>
              <a:rPr lang="en-GB" dirty="0" err="1" smtClean="0"/>
              <a:t>aktuálně</a:t>
            </a:r>
            <a:r>
              <a:rPr lang="en-GB" dirty="0" smtClean="0"/>
              <a:t> </a:t>
            </a:r>
            <a:r>
              <a:rPr lang="en-GB" dirty="0" err="1" smtClean="0"/>
              <a:t>čerpaného</a:t>
            </a:r>
            <a:r>
              <a:rPr lang="en-GB" dirty="0" smtClean="0"/>
              <a:t> </a:t>
            </a:r>
            <a:r>
              <a:rPr lang="en-GB" dirty="0" err="1" smtClean="0"/>
              <a:t>množství</a:t>
            </a:r>
            <a:endParaRPr lang="en-GB" dirty="0" smtClean="0"/>
          </a:p>
          <a:p>
            <a:r>
              <a:rPr lang="en-GB" dirty="0" smtClean="0"/>
              <a:t>3)	</a:t>
            </a:r>
            <a:r>
              <a:rPr lang="en-GB" dirty="0" err="1" smtClean="0"/>
              <a:t>Využitelné</a:t>
            </a:r>
            <a:r>
              <a:rPr lang="en-GB" dirty="0" smtClean="0"/>
              <a:t> </a:t>
            </a:r>
            <a:r>
              <a:rPr lang="en-GB" dirty="0" err="1" smtClean="0"/>
              <a:t>množství</a:t>
            </a:r>
            <a:r>
              <a:rPr lang="en-GB" dirty="0" smtClean="0"/>
              <a:t> je </a:t>
            </a:r>
            <a:r>
              <a:rPr lang="en-GB" dirty="0" err="1" smtClean="0"/>
              <a:t>větší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2,25 </a:t>
            </a:r>
            <a:r>
              <a:rPr lang="en-GB" dirty="0" err="1" smtClean="0"/>
              <a:t>násobek</a:t>
            </a:r>
            <a:r>
              <a:rPr lang="en-GB" dirty="0" smtClean="0"/>
              <a:t> </a:t>
            </a:r>
            <a:r>
              <a:rPr lang="en-GB" dirty="0" err="1" smtClean="0"/>
              <a:t>aktuálně</a:t>
            </a:r>
            <a:r>
              <a:rPr lang="en-GB" dirty="0" smtClean="0"/>
              <a:t> </a:t>
            </a:r>
            <a:r>
              <a:rPr lang="en-GB" dirty="0" err="1" smtClean="0"/>
              <a:t>čerpaného</a:t>
            </a:r>
            <a:r>
              <a:rPr lang="en-GB" dirty="0" smtClean="0"/>
              <a:t> </a:t>
            </a:r>
            <a:r>
              <a:rPr lang="en-GB" dirty="0" err="1" smtClean="0"/>
              <a:t>množství</a:t>
            </a:r>
            <a:r>
              <a:rPr lang="en-GB" dirty="0" smtClean="0"/>
              <a:t> a </a:t>
            </a:r>
            <a:r>
              <a:rPr lang="en-GB" dirty="0" err="1" smtClean="0"/>
              <a:t>zároveň</a:t>
            </a:r>
            <a:r>
              <a:rPr lang="en-GB" dirty="0" smtClean="0"/>
              <a:t> </a:t>
            </a:r>
            <a:r>
              <a:rPr lang="en-GB" dirty="0" err="1" smtClean="0"/>
              <a:t>menší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300 l/sec</a:t>
            </a:r>
          </a:p>
          <a:p>
            <a:r>
              <a:rPr lang="en-GB" dirty="0" smtClean="0"/>
              <a:t>4)	</a:t>
            </a:r>
            <a:r>
              <a:rPr lang="en-GB" dirty="0" err="1" smtClean="0"/>
              <a:t>Využitelné</a:t>
            </a:r>
            <a:r>
              <a:rPr lang="en-GB" dirty="0" smtClean="0"/>
              <a:t> </a:t>
            </a:r>
            <a:r>
              <a:rPr lang="en-GB" dirty="0" err="1" smtClean="0"/>
              <a:t>množství</a:t>
            </a:r>
            <a:r>
              <a:rPr lang="en-GB" dirty="0" smtClean="0"/>
              <a:t> je </a:t>
            </a:r>
            <a:r>
              <a:rPr lang="en-GB" dirty="0" err="1" smtClean="0"/>
              <a:t>větší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2,25 </a:t>
            </a:r>
            <a:r>
              <a:rPr lang="en-GB" dirty="0" err="1" smtClean="0"/>
              <a:t>násobek</a:t>
            </a:r>
            <a:r>
              <a:rPr lang="en-GB" dirty="0" smtClean="0"/>
              <a:t> </a:t>
            </a:r>
            <a:r>
              <a:rPr lang="en-GB" dirty="0" err="1" smtClean="0"/>
              <a:t>aktuálně</a:t>
            </a:r>
            <a:r>
              <a:rPr lang="en-GB" dirty="0" smtClean="0"/>
              <a:t> </a:t>
            </a:r>
            <a:r>
              <a:rPr lang="en-GB" dirty="0" err="1" smtClean="0"/>
              <a:t>čerpaného</a:t>
            </a:r>
            <a:r>
              <a:rPr lang="en-GB" dirty="0" smtClean="0"/>
              <a:t> </a:t>
            </a:r>
            <a:r>
              <a:rPr lang="en-GB" dirty="0" err="1" smtClean="0"/>
              <a:t>množství</a:t>
            </a:r>
            <a:r>
              <a:rPr lang="en-GB" dirty="0" smtClean="0"/>
              <a:t> a </a:t>
            </a:r>
            <a:r>
              <a:rPr lang="en-GB" dirty="0" err="1" smtClean="0"/>
              <a:t>zároveň</a:t>
            </a:r>
            <a:r>
              <a:rPr lang="en-GB" dirty="0" smtClean="0"/>
              <a:t> </a:t>
            </a:r>
            <a:r>
              <a:rPr lang="en-GB" dirty="0" err="1" smtClean="0"/>
              <a:t>větší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300 l/sec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F74CD-C634-426A-8BA5-4AD83C9ADE7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3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28681" y="4261345"/>
            <a:ext cx="20725051" cy="29403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57362" y="7773300"/>
            <a:ext cx="17067689" cy="35056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50D2-8604-4CB0-859C-1C7D8D7DD03B}" type="datetime1">
              <a:rPr lang="en-GB" smtClean="0"/>
              <a:t>07/03/2018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1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F1D-DFB6-48A7-87B8-C05B23F98190}" type="datetime1">
              <a:rPr lang="en-GB" smtClean="0"/>
              <a:t>07/03/2018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54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47139333" y="1098677"/>
            <a:ext cx="14625216" cy="2341198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50988" y="1098677"/>
            <a:ext cx="43481970" cy="23411986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F325-B89A-46D8-A346-5ECAE89807A1}" type="datetime1">
              <a:rPr lang="en-GB" smtClean="0"/>
              <a:t>07/03/2018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28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37ED-9BC9-4C29-9B94-FED582050409}" type="datetime1">
              <a:rPr lang="en-GB" smtClean="0"/>
              <a:t>07/03/2018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124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6043" y="8814822"/>
            <a:ext cx="20725051" cy="2724465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26043" y="5814100"/>
            <a:ext cx="20725051" cy="3000721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47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95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64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73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28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83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3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6E66-C120-4A35-822D-2552190F5205}" type="datetime1">
              <a:rPr lang="en-GB" smtClean="0"/>
              <a:t>07/03/2018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10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50990" y="6401542"/>
            <a:ext cx="29051477" cy="18109122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2708839" y="6401542"/>
            <a:ext cx="29055709" cy="18109122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DF41-2CAF-4C43-9E3E-4D77E0EF2BD1}" type="datetime1">
              <a:rPr lang="en-GB" smtClean="0"/>
              <a:t>07/03/2018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27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121" y="549339"/>
            <a:ext cx="21944172" cy="228626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9121" y="3070582"/>
            <a:ext cx="10773133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47" indent="0">
              <a:buNone/>
              <a:defRPr sz="4800" b="1"/>
            </a:lvl2pPr>
            <a:lvl3pPr marL="2177095" indent="0">
              <a:buNone/>
              <a:defRPr sz="4300" b="1"/>
            </a:lvl3pPr>
            <a:lvl4pPr marL="3265642" indent="0">
              <a:buNone/>
              <a:defRPr sz="3800" b="1"/>
            </a:lvl4pPr>
            <a:lvl5pPr marL="4354190" indent="0">
              <a:buNone/>
              <a:defRPr sz="3800" b="1"/>
            </a:lvl5pPr>
            <a:lvl6pPr marL="5442737" indent="0">
              <a:buNone/>
              <a:defRPr sz="3800" b="1"/>
            </a:lvl6pPr>
            <a:lvl7pPr marL="6531285" indent="0">
              <a:buNone/>
              <a:defRPr sz="3800" b="1"/>
            </a:lvl7pPr>
            <a:lvl8pPr marL="7619832" indent="0">
              <a:buNone/>
              <a:defRPr sz="3800" b="1"/>
            </a:lvl8pPr>
            <a:lvl9pPr marL="8708380" indent="0">
              <a:buNone/>
              <a:defRPr sz="38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9121" y="4350254"/>
            <a:ext cx="10773133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12385929" y="3070582"/>
            <a:ext cx="10777365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47" indent="0">
              <a:buNone/>
              <a:defRPr sz="4800" b="1"/>
            </a:lvl2pPr>
            <a:lvl3pPr marL="2177095" indent="0">
              <a:buNone/>
              <a:defRPr sz="4300" b="1"/>
            </a:lvl3pPr>
            <a:lvl4pPr marL="3265642" indent="0">
              <a:buNone/>
              <a:defRPr sz="3800" b="1"/>
            </a:lvl4pPr>
            <a:lvl5pPr marL="4354190" indent="0">
              <a:buNone/>
              <a:defRPr sz="3800" b="1"/>
            </a:lvl5pPr>
            <a:lvl6pPr marL="5442737" indent="0">
              <a:buNone/>
              <a:defRPr sz="3800" b="1"/>
            </a:lvl6pPr>
            <a:lvl7pPr marL="6531285" indent="0">
              <a:buNone/>
              <a:defRPr sz="3800" b="1"/>
            </a:lvl7pPr>
            <a:lvl8pPr marL="7619832" indent="0">
              <a:buNone/>
              <a:defRPr sz="3800" b="1"/>
            </a:lvl8pPr>
            <a:lvl9pPr marL="8708380" indent="0">
              <a:buNone/>
              <a:defRPr sz="38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12385929" y="4350254"/>
            <a:ext cx="10777365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838D-5523-464F-9032-B4E1C8B31DCC}" type="datetime1">
              <a:rPr lang="en-GB" smtClean="0"/>
              <a:t>07/03/2018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641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7E02D-881B-4F83-9A9A-87E5492E707E}" type="datetime1">
              <a:rPr lang="en-GB" smtClean="0"/>
              <a:t>07/03/2018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6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A7CE-1C56-49DE-87E2-619BA8416A8D}" type="datetime1">
              <a:rPr lang="en-GB" smtClean="0"/>
              <a:t>07/03/2018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79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122" y="546163"/>
            <a:ext cx="8021646" cy="2324369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32846" y="546164"/>
            <a:ext cx="13630446" cy="11707581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19122" y="2870533"/>
            <a:ext cx="8021646" cy="9383212"/>
          </a:xfrm>
        </p:spPr>
        <p:txBody>
          <a:bodyPr/>
          <a:lstStyle>
            <a:lvl1pPr marL="0" indent="0">
              <a:buNone/>
              <a:defRPr sz="3300"/>
            </a:lvl1pPr>
            <a:lvl2pPr marL="1088547" indent="0">
              <a:buNone/>
              <a:defRPr sz="2900"/>
            </a:lvl2pPr>
            <a:lvl3pPr marL="2177095" indent="0">
              <a:buNone/>
              <a:defRPr sz="2400"/>
            </a:lvl3pPr>
            <a:lvl4pPr marL="3265642" indent="0">
              <a:buNone/>
              <a:defRPr sz="2100"/>
            </a:lvl4pPr>
            <a:lvl5pPr marL="4354190" indent="0">
              <a:buNone/>
              <a:defRPr sz="2100"/>
            </a:lvl5pPr>
            <a:lvl6pPr marL="5442737" indent="0">
              <a:buNone/>
              <a:defRPr sz="2100"/>
            </a:lvl6pPr>
            <a:lvl7pPr marL="6531285" indent="0">
              <a:buNone/>
              <a:defRPr sz="2100"/>
            </a:lvl7pPr>
            <a:lvl8pPr marL="7619832" indent="0">
              <a:buNone/>
              <a:defRPr sz="2100"/>
            </a:lvl8pPr>
            <a:lvl9pPr marL="8708380" indent="0">
              <a:buNone/>
              <a:defRPr sz="2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74C3-B5F9-420E-ABCB-4DF6A039AABF}" type="datetime1">
              <a:rPr lang="en-GB" smtClean="0"/>
              <a:t>07/03/2018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9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9124" y="9602312"/>
            <a:ext cx="14629448" cy="1133607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779124" y="1225692"/>
            <a:ext cx="14629448" cy="8230553"/>
          </a:xfrm>
        </p:spPr>
        <p:txBody>
          <a:bodyPr/>
          <a:lstStyle>
            <a:lvl1pPr marL="0" indent="0">
              <a:buNone/>
              <a:defRPr sz="7600"/>
            </a:lvl1pPr>
            <a:lvl2pPr marL="1088547" indent="0">
              <a:buNone/>
              <a:defRPr sz="6700"/>
            </a:lvl2pPr>
            <a:lvl3pPr marL="2177095" indent="0">
              <a:buNone/>
              <a:defRPr sz="5700"/>
            </a:lvl3pPr>
            <a:lvl4pPr marL="3265642" indent="0">
              <a:buNone/>
              <a:defRPr sz="4800"/>
            </a:lvl4pPr>
            <a:lvl5pPr marL="4354190" indent="0">
              <a:buNone/>
              <a:defRPr sz="4800"/>
            </a:lvl5pPr>
            <a:lvl6pPr marL="5442737" indent="0">
              <a:buNone/>
              <a:defRPr sz="4800"/>
            </a:lvl6pPr>
            <a:lvl7pPr marL="6531285" indent="0">
              <a:buNone/>
              <a:defRPr sz="4800"/>
            </a:lvl7pPr>
            <a:lvl8pPr marL="7619832" indent="0">
              <a:buNone/>
              <a:defRPr sz="4800"/>
            </a:lvl8pPr>
            <a:lvl9pPr marL="8708380" indent="0">
              <a:buNone/>
              <a:defRPr sz="4800"/>
            </a:lvl9pPr>
          </a:lstStyle>
          <a:p>
            <a:r>
              <a:rPr lang="cs-CZ" smtClean="0"/>
              <a:t>Kliknutím na ikonu přidáte obrázek.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779124" y="10735919"/>
            <a:ext cx="14629448" cy="1609910"/>
          </a:xfrm>
        </p:spPr>
        <p:txBody>
          <a:bodyPr/>
          <a:lstStyle>
            <a:lvl1pPr marL="0" indent="0">
              <a:buNone/>
              <a:defRPr sz="3300"/>
            </a:lvl1pPr>
            <a:lvl2pPr marL="1088547" indent="0">
              <a:buNone/>
              <a:defRPr sz="2900"/>
            </a:lvl2pPr>
            <a:lvl3pPr marL="2177095" indent="0">
              <a:buNone/>
              <a:defRPr sz="2400"/>
            </a:lvl3pPr>
            <a:lvl4pPr marL="3265642" indent="0">
              <a:buNone/>
              <a:defRPr sz="2100"/>
            </a:lvl4pPr>
            <a:lvl5pPr marL="4354190" indent="0">
              <a:buNone/>
              <a:defRPr sz="2100"/>
            </a:lvl5pPr>
            <a:lvl6pPr marL="5442737" indent="0">
              <a:buNone/>
              <a:defRPr sz="2100"/>
            </a:lvl6pPr>
            <a:lvl7pPr marL="6531285" indent="0">
              <a:buNone/>
              <a:defRPr sz="2100"/>
            </a:lvl7pPr>
            <a:lvl8pPr marL="7619832" indent="0">
              <a:buNone/>
              <a:defRPr sz="2100"/>
            </a:lvl8pPr>
            <a:lvl9pPr marL="8708380" indent="0">
              <a:buNone/>
              <a:defRPr sz="2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7582-BC12-45F5-9F16-557C41ADB7F7}" type="datetime1">
              <a:rPr lang="en-GB" smtClean="0"/>
              <a:t>07/03/2018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76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9121" y="549339"/>
            <a:ext cx="21944172" cy="2286265"/>
          </a:xfrm>
          <a:prstGeom prst="rect">
            <a:avLst/>
          </a:prstGeom>
        </p:spPr>
        <p:txBody>
          <a:bodyPr vert="horz" lIns="217709" tIns="108855" rIns="217709" bIns="108855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9121" y="3200772"/>
            <a:ext cx="21944172" cy="9052974"/>
          </a:xfrm>
          <a:prstGeom prst="rect">
            <a:avLst/>
          </a:prstGeom>
        </p:spPr>
        <p:txBody>
          <a:bodyPr vert="horz" lIns="217709" tIns="108855" rIns="217709" bIns="108855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19121" y="12714173"/>
            <a:ext cx="5689230" cy="730335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49AA-BA83-4117-95ED-F728C2AD6B1B}" type="datetime1">
              <a:rPr lang="en-GB" smtClean="0"/>
              <a:t>07/03/2018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330658" y="12714173"/>
            <a:ext cx="7721097" cy="730335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7474063" y="12714173"/>
            <a:ext cx="5689230" cy="730335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C4C1A-9378-4897-9BC9-F71AFC90C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0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2177095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11" indent="-816411" algn="l" defTabSz="2177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90" indent="-680342" algn="l" defTabSz="2177095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369" indent="-544274" algn="l" defTabSz="2177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916" indent="-544274" algn="l" defTabSz="2177095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464" indent="-544274" algn="l" defTabSz="2177095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011" indent="-544274" algn="l" defTabSz="2177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559" indent="-544274" algn="l" defTabSz="2177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106" indent="-544274" algn="l" defTabSz="2177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654" indent="-544274" algn="l" defTabSz="2177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47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95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642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90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737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285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832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380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E:\Rebilance\log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11111"/>
          <a:stretch>
            <a:fillRect/>
          </a:stretch>
        </p:blipFill>
        <p:spPr bwMode="auto">
          <a:xfrm>
            <a:off x="4414341" y="306065"/>
            <a:ext cx="17353929" cy="188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bdélník 1"/>
          <p:cNvSpPr>
            <a:spLocks noChangeArrowheads="1"/>
          </p:cNvSpPr>
          <p:nvPr/>
        </p:nvSpPr>
        <p:spPr bwMode="auto">
          <a:xfrm>
            <a:off x="2590635" y="3474419"/>
            <a:ext cx="19768380" cy="347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4286"/>
              </a:spcAft>
              <a:buNone/>
            </a:pPr>
            <a:r>
              <a:rPr lang="cs-CZ" altLang="cs-CZ" sz="8800" b="1" dirty="0">
                <a:solidFill>
                  <a:srgbClr val="003582"/>
                </a:solidFill>
                <a:latin typeface="Calibri Light" panose="020F0302020204030204" pitchFamily="34" charset="0"/>
                <a:cs typeface="Tahoma" pitchFamily="34" charset="0"/>
              </a:rPr>
              <a:t>Kolik je podzemní vody </a:t>
            </a:r>
          </a:p>
          <a:p>
            <a:pPr algn="ctr" eaLnBrk="1" hangingPunct="1">
              <a:spcBef>
                <a:spcPct val="0"/>
              </a:spcBef>
              <a:spcAft>
                <a:spcPts val="4286"/>
              </a:spcAft>
              <a:buNone/>
            </a:pPr>
            <a:r>
              <a:rPr lang="cs-CZ" altLang="cs-CZ" sz="8800" b="1" dirty="0">
                <a:solidFill>
                  <a:srgbClr val="003582"/>
                </a:solidFill>
                <a:latin typeface="Calibri Light" panose="020F0302020204030204" pitchFamily="34" charset="0"/>
                <a:cs typeface="Tahoma" pitchFamily="34" charset="0"/>
              </a:rPr>
              <a:t>v České republice</a:t>
            </a:r>
            <a:r>
              <a:rPr lang="en-US" altLang="cs-CZ" sz="8800" b="1" dirty="0">
                <a:solidFill>
                  <a:srgbClr val="003582"/>
                </a:solidFill>
                <a:latin typeface="Calibri Light" panose="020F0302020204030204" pitchFamily="34" charset="0"/>
                <a:cs typeface="Tahoma" pitchFamily="34" charset="0"/>
              </a:rPr>
              <a:t> </a:t>
            </a:r>
            <a:endParaRPr lang="cs-CZ" altLang="cs-CZ" sz="8800" b="1" dirty="0">
              <a:solidFill>
                <a:srgbClr val="003582"/>
              </a:solidFill>
              <a:latin typeface="Calibri Light" panose="020F0302020204030204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9" y="658223"/>
            <a:ext cx="2974182" cy="260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2743033" y="7146830"/>
            <a:ext cx="19768380" cy="249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5000" dirty="0">
                <a:solidFill>
                  <a:srgbClr val="003582"/>
                </a:solidFill>
                <a:latin typeface="Calibri Light" panose="020F0302020204030204" pitchFamily="34" charset="0"/>
                <a:cs typeface="Tahoma" pitchFamily="34" charset="0"/>
              </a:rPr>
              <a:t>Výsledky projektu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5000" dirty="0">
                <a:solidFill>
                  <a:srgbClr val="003582"/>
                </a:solidFill>
                <a:latin typeface="Calibri Light" panose="020F0302020204030204" pitchFamily="34" charset="0"/>
                <a:cs typeface="Tahoma" pitchFamily="34" charset="0"/>
              </a:rPr>
              <a:t>„Rebilance zásob podzemních vod ČR“, </a:t>
            </a:r>
            <a:r>
              <a:rPr lang="cs-CZ" altLang="cs-CZ" sz="5000" dirty="0" smtClean="0">
                <a:solidFill>
                  <a:srgbClr val="003582"/>
                </a:solidFill>
                <a:latin typeface="Calibri Light" panose="020F0302020204030204" pitchFamily="34" charset="0"/>
                <a:cs typeface="Tahoma" pitchFamily="34" charset="0"/>
              </a:rPr>
              <a:t>2010-2016</a:t>
            </a:r>
            <a:endParaRPr lang="en-US" altLang="cs-CZ" sz="5000" dirty="0" smtClean="0">
              <a:solidFill>
                <a:srgbClr val="003582"/>
              </a:solidFill>
              <a:latin typeface="Calibri Light" panose="020F0302020204030204" pitchFamily="34" charset="0"/>
              <a:cs typeface="Tahom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None/>
            </a:pPr>
            <a:endParaRPr lang="cs-CZ" altLang="cs-CZ" sz="4800" dirty="0">
              <a:solidFill>
                <a:srgbClr val="003582"/>
              </a:solidFill>
              <a:latin typeface="Calibri Light" panose="020F0302020204030204" pitchFamily="34" charset="0"/>
              <a:cs typeface="Tahoma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t="7813" r="1118" b="5231"/>
          <a:stretch>
            <a:fillRect/>
          </a:stretch>
        </p:blipFill>
        <p:spPr bwMode="auto">
          <a:xfrm>
            <a:off x="9958958" y="1487315"/>
            <a:ext cx="14401615" cy="94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43973" y="377878"/>
            <a:ext cx="22943173" cy="8160124"/>
          </a:xfrm>
          <a:prstGeom prst="rect">
            <a:avLst/>
          </a:prstGeom>
          <a:noFill/>
        </p:spPr>
        <p:txBody>
          <a:bodyPr lIns="217367" tIns="108683" rIns="217367" bIns="108683">
            <a:spAutoFit/>
          </a:bodyPr>
          <a:lstStyle/>
          <a:p>
            <a:pPr>
              <a:defRPr/>
            </a:pPr>
            <a:r>
              <a:rPr lang="cs-CZ" sz="6000" b="1" dirty="0">
                <a:solidFill>
                  <a:schemeClr val="tx2"/>
                </a:solidFill>
                <a:latin typeface="Calibri" panose="020F0502020204030204" pitchFamily="34" charset="0"/>
              </a:rPr>
              <a:t>Rajony se kvarterními </a:t>
            </a:r>
            <a:r>
              <a:rPr lang="cs-CZ" sz="6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endParaRPr lang="cs-CZ" sz="60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sz="6000" b="1" dirty="0">
                <a:solidFill>
                  <a:schemeClr val="tx2"/>
                </a:solidFill>
                <a:latin typeface="Calibri" panose="020F0502020204030204" pitchFamily="34" charset="0"/>
              </a:rPr>
              <a:t>říčními písky a </a:t>
            </a:r>
            <a:r>
              <a:rPr lang="cs-CZ" sz="6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štěrky</a:t>
            </a:r>
          </a:p>
          <a:p>
            <a:pPr>
              <a:defRPr/>
            </a:pPr>
            <a:endParaRPr lang="cs-CZ" sz="60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tvoří svrchní vrstvu v nadloží </a:t>
            </a:r>
          </a:p>
          <a:p>
            <a:pPr>
              <a:defRPr/>
            </a:pP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starších systémů</a:t>
            </a:r>
          </a:p>
          <a:p>
            <a:pPr>
              <a:defRPr/>
            </a:pPr>
            <a:endParaRPr lang="cs-CZ" sz="4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víceméně souvislé zvodnění</a:t>
            </a:r>
          </a:p>
          <a:p>
            <a:pPr>
              <a:defRPr/>
            </a:pPr>
            <a:endParaRPr lang="cs-CZ" sz="4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r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elativně samostatný oběh </a:t>
            </a:r>
          </a:p>
          <a:p>
            <a:pPr>
              <a:defRPr/>
            </a:pP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podzemní vody</a:t>
            </a:r>
          </a:p>
        </p:txBody>
      </p:sp>
      <p:sp>
        <p:nvSpPr>
          <p:cNvPr id="2" name="Obdélník 1"/>
          <p:cNvSpPr/>
          <p:nvPr/>
        </p:nvSpPr>
        <p:spPr>
          <a:xfrm>
            <a:off x="24122680" y="1487315"/>
            <a:ext cx="237878" cy="25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649" rIns="91298" bIns="45649" spcCol="0" rtlCol="0" anchor="ctr"/>
          <a:lstStyle/>
          <a:p>
            <a:pPr algn="ctr"/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8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99002" y="2537123"/>
            <a:ext cx="22282816" cy="10760836"/>
          </a:xfrm>
          <a:prstGeom prst="rect">
            <a:avLst/>
          </a:prstGeom>
          <a:noFill/>
        </p:spPr>
        <p:txBody>
          <a:bodyPr lIns="217367" tIns="108683" rIns="217367" bIns="108683">
            <a:spAutoFit/>
          </a:bodyPr>
          <a:lstStyle/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cs-CZ" sz="4800" dirty="0">
                <a:solidFill>
                  <a:schemeClr val="tx2"/>
                </a:solidFill>
                <a:latin typeface="+mn-lt"/>
              </a:rPr>
              <a:t>Do 90. let 20. století probíhaly regionální hydrogeologické průzkumy v pravidelných pětiletých cyklech, které se zabývaly stanovením přírodních zdrojů podzemních vod a jejich využitelným množstvím.</a:t>
            </a: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endParaRPr lang="cs-CZ" sz="4800" dirty="0">
              <a:solidFill>
                <a:schemeClr val="tx2"/>
              </a:solidFill>
              <a:latin typeface="+mn-lt"/>
            </a:endParaRP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cs-CZ" sz="4800" dirty="0" smtClean="0">
                <a:solidFill>
                  <a:schemeClr val="tx2"/>
                </a:solidFill>
                <a:latin typeface="+mn-lt"/>
              </a:rPr>
              <a:t>Tyto </a:t>
            </a:r>
            <a:r>
              <a:rPr lang="cs-CZ" sz="4800" dirty="0">
                <a:solidFill>
                  <a:schemeClr val="tx2"/>
                </a:solidFill>
                <a:latin typeface="+mn-lt"/>
              </a:rPr>
              <a:t>průzkumy proběhly jen na části území Čech.</a:t>
            </a: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endParaRPr lang="cs-CZ" sz="4800" dirty="0">
              <a:solidFill>
                <a:schemeClr val="tx2"/>
              </a:solidFill>
              <a:latin typeface="+mn-lt"/>
            </a:endParaRP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cs-CZ" sz="4800" dirty="0" smtClean="0">
                <a:solidFill>
                  <a:schemeClr val="tx2"/>
                </a:solidFill>
                <a:latin typeface="+mn-lt"/>
              </a:rPr>
              <a:t>Až </a:t>
            </a:r>
            <a:r>
              <a:rPr lang="cs-CZ" sz="4800" dirty="0">
                <a:solidFill>
                  <a:schemeClr val="tx2"/>
                </a:solidFill>
                <a:latin typeface="+mn-lt"/>
              </a:rPr>
              <a:t>v roce 2010 získala Česká geologická služba </a:t>
            </a:r>
            <a:r>
              <a:rPr lang="cs-CZ" sz="4800" dirty="0" smtClean="0">
                <a:solidFill>
                  <a:schemeClr val="tx2"/>
                </a:solidFill>
                <a:latin typeface="+mn-lt"/>
              </a:rPr>
              <a:t>projekt „</a:t>
            </a:r>
            <a:r>
              <a:rPr lang="cs-CZ" sz="4800" b="1" dirty="0" err="1" smtClean="0">
                <a:solidFill>
                  <a:schemeClr val="tx2"/>
                </a:solidFill>
                <a:latin typeface="+mn-lt"/>
              </a:rPr>
              <a:t>Rebilance</a:t>
            </a:r>
            <a:r>
              <a:rPr lang="cs-CZ" sz="48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4800" b="1" dirty="0">
                <a:solidFill>
                  <a:schemeClr val="tx2"/>
                </a:solidFill>
                <a:latin typeface="+mn-lt"/>
              </a:rPr>
              <a:t>zásob podzemních </a:t>
            </a:r>
            <a:r>
              <a:rPr lang="cs-CZ" sz="4800" b="1" dirty="0" smtClean="0">
                <a:solidFill>
                  <a:schemeClr val="tx2"/>
                </a:solidFill>
                <a:latin typeface="+mn-lt"/>
              </a:rPr>
              <a:t>vod</a:t>
            </a:r>
            <a:r>
              <a:rPr lang="cs-CZ" sz="4800" dirty="0" smtClean="0">
                <a:solidFill>
                  <a:schemeClr val="tx2"/>
                </a:solidFill>
                <a:latin typeface="+mn-lt"/>
              </a:rPr>
              <a:t>“.</a:t>
            </a:r>
            <a:endParaRPr lang="cs-CZ" sz="4800" dirty="0">
              <a:solidFill>
                <a:schemeClr val="tx2"/>
              </a:solidFill>
              <a:latin typeface="+mn-lt"/>
            </a:endParaRPr>
          </a:p>
          <a:p>
            <a:pPr marL="1288700" indent="-1288700">
              <a:buFont typeface="Wingdings" panose="05000000000000000000" pitchFamily="2" charset="2"/>
              <a:buChar char="v"/>
              <a:defRPr/>
            </a:pPr>
            <a:endParaRPr lang="cs-CZ" dirty="0">
              <a:latin typeface="+mn-lt"/>
            </a:endParaRPr>
          </a:p>
          <a:p>
            <a:pPr marL="1288700" indent="-1288700">
              <a:buFont typeface="Wingdings" panose="05000000000000000000" pitchFamily="2" charset="2"/>
              <a:buChar char="v"/>
              <a:defRPr/>
            </a:pPr>
            <a:endParaRPr lang="cs-CZ" dirty="0">
              <a:latin typeface="+mn-lt"/>
            </a:endParaRPr>
          </a:p>
          <a:p>
            <a:pPr marL="1288700" indent="-1288700">
              <a:buFont typeface="Wingdings" panose="05000000000000000000" pitchFamily="2" charset="2"/>
              <a:buChar char="v"/>
              <a:defRPr/>
            </a:pPr>
            <a:endParaRPr lang="cs-CZ" dirty="0">
              <a:latin typeface="+mn-lt"/>
            </a:endParaRPr>
          </a:p>
          <a:p>
            <a:pPr marL="1288700" indent="-1288700">
              <a:buFont typeface="Wingdings" panose="05000000000000000000" pitchFamily="2" charset="2"/>
              <a:buChar char="v"/>
              <a:defRPr/>
            </a:pPr>
            <a:endParaRPr lang="cs-CZ" dirty="0">
              <a:latin typeface="+mn-lt"/>
            </a:endParaRPr>
          </a:p>
          <a:p>
            <a:pPr>
              <a:defRPr/>
            </a:pPr>
            <a:endParaRPr lang="cs-CZ" dirty="0">
              <a:latin typeface="+mn-lt"/>
            </a:endParaRPr>
          </a:p>
          <a:p>
            <a:pPr marL="1288700" indent="-1288700">
              <a:buFont typeface="Wingdings" panose="05000000000000000000" pitchFamily="2" charset="2"/>
              <a:buChar char="v"/>
              <a:defRPr/>
            </a:pPr>
            <a:endParaRPr lang="cs-CZ" dirty="0">
              <a:latin typeface="+mn-lt"/>
            </a:endParaRPr>
          </a:p>
          <a:p>
            <a:pPr marL="1288700" indent="-1288700">
              <a:buFont typeface="Wingdings" panose="05000000000000000000" pitchFamily="2" charset="2"/>
              <a:buChar char="§"/>
              <a:defRPr/>
            </a:pP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079431" y="952615"/>
            <a:ext cx="19586357" cy="1142818"/>
          </a:xfrm>
          <a:prstGeom prst="rect">
            <a:avLst/>
          </a:prstGeom>
          <a:noFill/>
        </p:spPr>
        <p:txBody>
          <a:bodyPr lIns="217367" tIns="108683" rIns="217367" bIns="108683">
            <a:spAutoFit/>
          </a:bodyPr>
          <a:lstStyle/>
          <a:p>
            <a:pPr>
              <a:defRPr/>
            </a:pPr>
            <a:r>
              <a:rPr lang="cs-CZ" sz="6000" b="1" dirty="0" smtClean="0">
                <a:solidFill>
                  <a:schemeClr val="tx2"/>
                </a:solidFill>
                <a:latin typeface="+mn-lt"/>
              </a:rPr>
              <a:t>Historie regionálních hydrogeologických průzkumů</a:t>
            </a:r>
            <a:endParaRPr lang="cs-CZ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ovéPole 3"/>
          <p:cNvSpPr txBox="1">
            <a:spLocks noChangeArrowheads="1"/>
          </p:cNvSpPr>
          <p:nvPr/>
        </p:nvSpPr>
        <p:spPr bwMode="auto">
          <a:xfrm>
            <a:off x="715405" y="7722497"/>
            <a:ext cx="23810949" cy="197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marL="449263" indent="-4492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884238" indent="-884238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5700" dirty="0">
                <a:solidFill>
                  <a:schemeClr val="tx2"/>
                </a:solidFill>
                <a:latin typeface="Calibri" panose="020F0502020204030204" pitchFamily="34" charset="0"/>
              </a:rPr>
              <a:t>po roce 1990 byla přijata nová legislativa na národní i mezinárodní úrovni, respektující přírodu jako </a:t>
            </a:r>
            <a:r>
              <a:rPr lang="cs-CZ" altLang="cs-CZ" sz="57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celek, </a:t>
            </a:r>
            <a:r>
              <a:rPr lang="cs-CZ" altLang="cs-CZ" sz="5700" dirty="0">
                <a:solidFill>
                  <a:schemeClr val="tx2"/>
                </a:solidFill>
                <a:latin typeface="Calibri" panose="020F0502020204030204" pitchFamily="34" charset="0"/>
              </a:rPr>
              <a:t>„princip trvale udržitelného stavu“</a:t>
            </a:r>
          </a:p>
        </p:txBody>
      </p:sp>
      <p:sp>
        <p:nvSpPr>
          <p:cNvPr id="4100" name="TextovéPole 4"/>
          <p:cNvSpPr txBox="1">
            <a:spLocks noChangeArrowheads="1"/>
          </p:cNvSpPr>
          <p:nvPr/>
        </p:nvSpPr>
        <p:spPr bwMode="auto">
          <a:xfrm>
            <a:off x="677289" y="2394230"/>
            <a:ext cx="23637395" cy="28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marL="365125" indent="-3651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884238" indent="-884238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5700" dirty="0">
                <a:solidFill>
                  <a:schemeClr val="tx2"/>
                </a:solidFill>
                <a:latin typeface="Calibri" panose="020F0502020204030204" pitchFamily="34" charset="0"/>
              </a:rPr>
              <a:t>původní výpočty přírodních zdrojů podzemních vod a jejich využitelný podíl nerespektovaly dynamiku a proměnlivost přírodních zdrojů podzemních vod v čase</a:t>
            </a:r>
          </a:p>
        </p:txBody>
      </p:sp>
      <p:sp>
        <p:nvSpPr>
          <p:cNvPr id="14341" name="TextovéPole 1"/>
          <p:cNvSpPr txBox="1">
            <a:spLocks noChangeArrowheads="1"/>
          </p:cNvSpPr>
          <p:nvPr/>
        </p:nvSpPr>
        <p:spPr bwMode="auto">
          <a:xfrm>
            <a:off x="1439257" y="809723"/>
            <a:ext cx="21889143" cy="114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6000" b="1" dirty="0">
                <a:solidFill>
                  <a:schemeClr val="tx2"/>
                </a:solidFill>
                <a:latin typeface="Calibri" panose="020F0502020204030204" pitchFamily="34" charset="0"/>
              </a:rPr>
              <a:t>Proč </a:t>
            </a:r>
            <a:r>
              <a:rPr lang="cs-CZ" altLang="cs-CZ" sz="60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R</a:t>
            </a:r>
            <a:r>
              <a:rPr lang="cs-CZ" altLang="cs-CZ" sz="6000" b="1" smtClean="0">
                <a:solidFill>
                  <a:schemeClr val="tx2"/>
                </a:solidFill>
                <a:latin typeface="Calibri" panose="020F0502020204030204" pitchFamily="34" charset="0"/>
              </a:rPr>
              <a:t>ebilance</a:t>
            </a:r>
            <a:r>
              <a:rPr lang="cs-CZ" altLang="cs-CZ" sz="6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6000" b="1" dirty="0">
                <a:solidFill>
                  <a:schemeClr val="tx2"/>
                </a:solidFill>
                <a:latin typeface="Calibri" panose="020F0502020204030204" pitchFamily="34" charset="0"/>
              </a:rPr>
              <a:t>podzemních </a:t>
            </a:r>
            <a:r>
              <a:rPr lang="cs-CZ" altLang="cs-CZ" sz="6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vod</a:t>
            </a:r>
            <a:endParaRPr lang="cs-CZ" altLang="cs-CZ" sz="6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ovéPole 3"/>
          <p:cNvSpPr txBox="1">
            <a:spLocks noChangeArrowheads="1"/>
          </p:cNvSpPr>
          <p:nvPr/>
        </p:nvSpPr>
        <p:spPr bwMode="auto">
          <a:xfrm>
            <a:off x="732338" y="5274294"/>
            <a:ext cx="23810949" cy="197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marL="449263" indent="-4492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857250" indent="-857250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5700" dirty="0">
                <a:solidFill>
                  <a:schemeClr val="tx2"/>
                </a:solidFill>
                <a:latin typeface="Calibri" panose="020F0502020204030204" pitchFamily="34" charset="0"/>
              </a:rPr>
              <a:t>výpočty přírodních zdrojů nebyly provedeny ve všech vodohospodářsky významných oblastech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7326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Obrázek 1" descr="rajon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16" y="2610322"/>
            <a:ext cx="17399898" cy="1111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Obdélník 1"/>
          <p:cNvSpPr>
            <a:spLocks noChangeArrowheads="1"/>
          </p:cNvSpPr>
          <p:nvPr/>
        </p:nvSpPr>
        <p:spPr bwMode="auto">
          <a:xfrm>
            <a:off x="237878" y="666106"/>
            <a:ext cx="21186456" cy="594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652" tIns="108826" rIns="217652" bIns="10882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952"/>
              </a:spcAft>
            </a:pPr>
            <a:r>
              <a:rPr lang="cs-CZ" altLang="cs-CZ" sz="6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Rebilance zásob podzemních vod</a:t>
            </a:r>
          </a:p>
          <a:p>
            <a:pPr eaLnBrk="1" hangingPunct="1">
              <a:spcAft>
                <a:spcPts val="952"/>
              </a:spcAft>
            </a:pP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Doba řešení projektu: 7/2010 – 12/2015 </a:t>
            </a:r>
          </a:p>
          <a:p>
            <a:pPr eaLnBrk="1" hangingPunct="1">
              <a:spcAft>
                <a:spcPts val="952"/>
              </a:spcAft>
            </a:pP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Náklady: 560 mil. Kč </a:t>
            </a:r>
          </a:p>
          <a:p>
            <a:pPr eaLnBrk="1" hangingPunct="1">
              <a:spcAft>
                <a:spcPts val="952"/>
              </a:spcAft>
            </a:pP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Příjemce:  Česká geologická služba</a:t>
            </a:r>
          </a:p>
          <a:p>
            <a:pPr eaLnBrk="1" hangingPunct="1">
              <a:spcAft>
                <a:spcPts val="952"/>
              </a:spcAft>
            </a:pP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Zdroje financí: ERDF,  SFŽP </a:t>
            </a:r>
          </a:p>
          <a:p>
            <a:pPr eaLnBrk="1" hangingPunct="1">
              <a:spcAft>
                <a:spcPts val="952"/>
              </a:spcAft>
            </a:pP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(Operační program ŽP) a MŽP</a:t>
            </a:r>
          </a:p>
          <a:p>
            <a:pPr eaLnBrk="1" hangingPunct="1"/>
            <a:endParaRPr lang="cs-CZ" altLang="cs-CZ" sz="1600" dirty="0" smtClean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379" y="666106"/>
            <a:ext cx="11387063" cy="129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4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obsah 2"/>
          <p:cNvSpPr txBox="1">
            <a:spLocks/>
          </p:cNvSpPr>
          <p:nvPr/>
        </p:nvSpPr>
        <p:spPr bwMode="auto">
          <a:xfrm>
            <a:off x="566899" y="1508201"/>
            <a:ext cx="23001571" cy="1031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6600" b="1" dirty="0">
                <a:solidFill>
                  <a:schemeClr val="tx2"/>
                </a:solidFill>
                <a:latin typeface="Calibri" panose="020F0502020204030204" pitchFamily="34" charset="0"/>
              </a:rPr>
              <a:t>Cíle projektu</a:t>
            </a:r>
          </a:p>
          <a:p>
            <a:pPr marL="1269801" indent="-835196" eaLnBrk="1" hangingPunct="1">
              <a:spcBef>
                <a:spcPts val="4286"/>
              </a:spcBef>
              <a:buFont typeface="Wingdings" pitchFamily="2" charset="2"/>
              <a:buChar char="Ø"/>
              <a:defRPr/>
            </a:pPr>
            <a:r>
              <a:rPr lang="cs-CZ" alt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zhodnotit přírodní zdroje podzemních vod na 1/3 území republiky s použitím moderních technologií  </a:t>
            </a:r>
          </a:p>
          <a:p>
            <a:pPr marL="1704408" indent="-835196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endParaRPr lang="cs-CZ" altLang="cs-CZ" sz="5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269801" indent="-835196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cs-CZ" alt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stanovit </a:t>
            </a:r>
            <a:r>
              <a:rPr lang="cs-CZ" altLang="cs-CZ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podmínky, </a:t>
            </a:r>
            <a:r>
              <a:rPr lang="cs-CZ" alt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za jakých je možné podzemní vody </a:t>
            </a:r>
            <a:r>
              <a:rPr lang="cs-CZ" altLang="cs-CZ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v </a:t>
            </a:r>
            <a:r>
              <a:rPr lang="cs-CZ" alt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hodnocených rajonech využívat s ohledem na trvale udržitelný rozvoj (</a:t>
            </a:r>
            <a:r>
              <a:rPr lang="cs-CZ" altLang="cs-CZ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Rámcová směrnice </a:t>
            </a:r>
            <a:r>
              <a:rPr lang="cs-CZ" alt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EU o vodě 2000/60/ES)</a:t>
            </a:r>
            <a:r>
              <a:rPr lang="cs-CZ" altLang="cs-CZ" sz="60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</a:p>
          <a:p>
            <a:pPr marL="1704408" indent="-835196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endParaRPr lang="cs-CZ" altLang="cs-CZ" sz="6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269801" indent="-835196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cs-CZ" alt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ověřit stávající hranice platných rajonů </a:t>
            </a:r>
          </a:p>
          <a:p>
            <a:pPr marL="1269801" indent="-835196" eaLnBrk="1" hangingPunct="1">
              <a:spcBef>
                <a:spcPct val="0"/>
              </a:spcBef>
              <a:buNone/>
              <a:defRPr/>
            </a:pPr>
            <a:endParaRPr lang="cs-CZ" altLang="cs-CZ" sz="6000" dirty="0">
              <a:latin typeface="Calibri" panose="020F0502020204030204" pitchFamily="34" charset="0"/>
            </a:endParaRPr>
          </a:p>
          <a:p>
            <a:pPr marL="1269801" indent="-835196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5400" dirty="0">
                <a:latin typeface="Calibri" panose="020F0502020204030204" pitchFamily="34" charset="0"/>
              </a:rPr>
              <a:t>metodická platforma pro hodnocení přírodních zdrojů podzemních vod</a:t>
            </a:r>
          </a:p>
          <a:p>
            <a:pPr eaLnBrk="1" hangingPunct="1">
              <a:spcBef>
                <a:spcPts val="4286"/>
              </a:spcBef>
              <a:buNone/>
              <a:defRPr/>
            </a:pPr>
            <a:endParaRPr lang="cs-CZ" altLang="cs-CZ" sz="4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825" y="666106"/>
            <a:ext cx="1394661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86061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ovéPole 2"/>
          <p:cNvSpPr txBox="1">
            <a:spLocks noChangeArrowheads="1"/>
          </p:cNvSpPr>
          <p:nvPr/>
        </p:nvSpPr>
        <p:spPr bwMode="auto">
          <a:xfrm>
            <a:off x="40064" y="738114"/>
            <a:ext cx="23240374" cy="206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6000" b="1" dirty="0" smtClean="0">
                <a:solidFill>
                  <a:schemeClr val="tx2"/>
                </a:solidFill>
                <a:latin typeface="+mn-lt"/>
              </a:rPr>
              <a:t>Kategorie realizovaných prací a vazby mezi nimi</a:t>
            </a:r>
            <a:endParaRPr lang="cs-CZ" altLang="cs-CZ" sz="6000" b="1" dirty="0">
              <a:solidFill>
                <a:schemeClr val="tx2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6000" dirty="0">
              <a:latin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46" y="1944672"/>
            <a:ext cx="17929992" cy="1164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20976182" y="9323692"/>
            <a:ext cx="0" cy="415422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1435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20" y="8872273"/>
            <a:ext cx="10613380" cy="46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F:\ESRI-GIS-2016\mapa030315_A3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133" r="1967" b="293"/>
          <a:stretch>
            <a:fillRect/>
          </a:stretch>
        </p:blipFill>
        <p:spPr bwMode="auto">
          <a:xfrm>
            <a:off x="12191206" y="97440"/>
            <a:ext cx="12191207" cy="1365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781024" y="874416"/>
            <a:ext cx="87073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s-CZ" altLang="en-US" sz="6600" dirty="0">
                <a:solidFill>
                  <a:schemeClr val="tx2"/>
                </a:solidFill>
                <a:latin typeface="Calibri" panose="020F0502020204030204" pitchFamily="34" charset="0"/>
              </a:rPr>
              <a:t>I.  Geologický model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174" y="2682330"/>
            <a:ext cx="1117707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itchFamily="34" charset="0"/>
              <a:buChar char="•"/>
              <a:defRPr/>
            </a:pPr>
            <a:r>
              <a:rPr lang="cs-CZ" sz="4800" dirty="0" smtClean="0">
                <a:latin typeface="Calibri" panose="020F0502020204030204" pitchFamily="34" charset="0"/>
              </a:rPr>
              <a:t>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rešerše a příprava databází</a:t>
            </a:r>
          </a:p>
          <a:p>
            <a:pPr marL="685800" indent="-685800">
              <a:buFont typeface="Arial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zpřesnění geologické mapy</a:t>
            </a:r>
          </a:p>
          <a:p>
            <a:pPr marL="685800" indent="-685800">
              <a:buFont typeface="Arial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provedení technických 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prací (vrty - </a:t>
            </a:r>
            <a:r>
              <a:rPr lang="cs-CZ" sz="4800" dirty="0">
                <a:solidFill>
                  <a:schemeClr val="tx2"/>
                </a:solidFill>
              </a:rPr>
              <a:t>210 </a:t>
            </a:r>
            <a:r>
              <a:rPr lang="cs-CZ" sz="4800" dirty="0" smtClean="0">
                <a:solidFill>
                  <a:schemeClr val="tx2"/>
                </a:solidFill>
              </a:rPr>
              <a:t>   průzkumných </a:t>
            </a:r>
            <a:r>
              <a:rPr lang="cs-CZ" sz="4800" dirty="0">
                <a:solidFill>
                  <a:schemeClr val="tx2"/>
                </a:solidFill>
              </a:rPr>
              <a:t>vrtů o hloubce od 10 do 455 </a:t>
            </a:r>
            <a:r>
              <a:rPr lang="cs-CZ" sz="4800" dirty="0" smtClean="0">
                <a:solidFill>
                  <a:schemeClr val="tx2"/>
                </a:solidFill>
              </a:rPr>
              <a:t>m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, geofyzikální měření)</a:t>
            </a:r>
            <a:endParaRPr lang="cs-CZ" sz="4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685800" indent="-685800">
              <a:buFont typeface="Arial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zpřesnění stratigrafie </a:t>
            </a:r>
          </a:p>
          <a:p>
            <a:pPr marL="685800" indent="-685800">
              <a:buFont typeface="Arial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konstrukce geologických řezů</a:t>
            </a:r>
          </a:p>
          <a:p>
            <a:pPr marL="685800" indent="-685800">
              <a:buFont typeface="Arial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konstrukce 3D geologických modelů</a:t>
            </a:r>
          </a:p>
          <a:p>
            <a:pPr marL="342900" indent="-342900">
              <a:buFontTx/>
              <a:buChar char="-"/>
              <a:defRPr/>
            </a:pPr>
            <a:endParaRPr lang="cs-CZ" sz="4800" dirty="0">
              <a:latin typeface="Calibri" panose="020F050202020403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6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2"/>
          <p:cNvSpPr txBox="1">
            <a:spLocks noChangeArrowheads="1"/>
          </p:cNvSpPr>
          <p:nvPr/>
        </p:nvSpPr>
        <p:spPr bwMode="auto">
          <a:xfrm>
            <a:off x="287848" y="685884"/>
            <a:ext cx="10463197" cy="298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1143000" indent="-1143000" eaLnBrk="1" hangingPunct="1">
              <a:spcBef>
                <a:spcPct val="0"/>
              </a:spcBef>
              <a:buFontTx/>
              <a:buAutoNum type="romanUcPeriod" startAt="2"/>
            </a:pPr>
            <a:r>
              <a:rPr lang="cs-CZ" altLang="cs-CZ" sz="6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Hydrologický model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en-US" sz="5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                    (vztah dotace </a:t>
            </a:r>
            <a:r>
              <a:rPr lang="cs-CZ" altLang="en-US" sz="5400" dirty="0">
                <a:solidFill>
                  <a:srgbClr val="FF0000"/>
                </a:solidFill>
                <a:latin typeface="Calibri Light" panose="020F0302020204030204" pitchFamily="34" charset="0"/>
              </a:rPr>
              <a:t>a </a:t>
            </a:r>
            <a:r>
              <a:rPr lang="cs-CZ" altLang="en-US" sz="5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odtoku)</a:t>
            </a:r>
            <a:endParaRPr lang="cs-CZ" altLang="en-US" sz="54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cs-CZ" altLang="cs-CZ" sz="6000" b="1" dirty="0">
              <a:latin typeface="Calibri Light" panose="020F0302020204030204" pitchFamily="34" charset="0"/>
            </a:endParaRP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578937" y="1571811"/>
            <a:ext cx="439044" cy="10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700">
              <a:latin typeface="Times New Roman" pitchFamily="18" charset="0"/>
            </a:endParaRPr>
          </a:p>
        </p:txBody>
      </p:sp>
      <p:grpSp>
        <p:nvGrpSpPr>
          <p:cNvPr id="30724" name="Group 380"/>
          <p:cNvGrpSpPr>
            <a:grpSpLocks noChangeAspect="1"/>
          </p:cNvGrpSpPr>
          <p:nvPr/>
        </p:nvGrpSpPr>
        <p:grpSpPr bwMode="auto">
          <a:xfrm>
            <a:off x="11183740" y="-2216407"/>
            <a:ext cx="13009028" cy="16634503"/>
            <a:chOff x="0" y="-1858"/>
            <a:chExt cx="7682" cy="13095"/>
          </a:xfrm>
        </p:grpSpPr>
        <p:sp>
          <p:nvSpPr>
            <p:cNvPr id="30726" name="AutoShape 381"/>
            <p:cNvSpPr>
              <a:spLocks noChangeAspect="1" noChangeArrowheads="1"/>
            </p:cNvSpPr>
            <p:nvPr/>
          </p:nvSpPr>
          <p:spPr bwMode="auto">
            <a:xfrm>
              <a:off x="0" y="-951"/>
              <a:ext cx="7682" cy="1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27" name="Rectangle 382"/>
            <p:cNvSpPr>
              <a:spLocks noChangeArrowheads="1"/>
            </p:cNvSpPr>
            <p:nvPr/>
          </p:nvSpPr>
          <p:spPr bwMode="auto">
            <a:xfrm>
              <a:off x="0" y="-951"/>
              <a:ext cx="55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28" name="Line 383"/>
            <p:cNvSpPr>
              <a:spLocks noChangeShapeType="1"/>
            </p:cNvSpPr>
            <p:nvPr/>
          </p:nvSpPr>
          <p:spPr bwMode="auto">
            <a:xfrm>
              <a:off x="19" y="136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29" name="Rectangle 384"/>
            <p:cNvSpPr>
              <a:spLocks noChangeArrowheads="1"/>
            </p:cNvSpPr>
            <p:nvPr/>
          </p:nvSpPr>
          <p:spPr bwMode="auto">
            <a:xfrm>
              <a:off x="19" y="136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30" name="Line 385"/>
            <p:cNvSpPr>
              <a:spLocks noChangeShapeType="1"/>
            </p:cNvSpPr>
            <p:nvPr/>
          </p:nvSpPr>
          <p:spPr bwMode="auto">
            <a:xfrm>
              <a:off x="3480" y="136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31" name="Rectangle 386"/>
            <p:cNvSpPr>
              <a:spLocks noChangeArrowheads="1"/>
            </p:cNvSpPr>
            <p:nvPr/>
          </p:nvSpPr>
          <p:spPr bwMode="auto">
            <a:xfrm>
              <a:off x="3480" y="136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32" name="Line 387"/>
            <p:cNvSpPr>
              <a:spLocks noChangeShapeType="1"/>
            </p:cNvSpPr>
            <p:nvPr/>
          </p:nvSpPr>
          <p:spPr bwMode="auto">
            <a:xfrm>
              <a:off x="19" y="636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33" name="Rectangle 388"/>
            <p:cNvSpPr>
              <a:spLocks noChangeArrowheads="1"/>
            </p:cNvSpPr>
            <p:nvPr/>
          </p:nvSpPr>
          <p:spPr bwMode="auto">
            <a:xfrm>
              <a:off x="19" y="636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34" name="Line 389"/>
            <p:cNvSpPr>
              <a:spLocks noChangeShapeType="1"/>
            </p:cNvSpPr>
            <p:nvPr/>
          </p:nvSpPr>
          <p:spPr bwMode="auto">
            <a:xfrm>
              <a:off x="3480" y="543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35" name="Rectangle 390"/>
            <p:cNvSpPr>
              <a:spLocks noChangeArrowheads="1"/>
            </p:cNvSpPr>
            <p:nvPr/>
          </p:nvSpPr>
          <p:spPr bwMode="auto">
            <a:xfrm>
              <a:off x="3480" y="636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36" name="Line 391"/>
            <p:cNvSpPr>
              <a:spLocks noChangeShapeType="1"/>
            </p:cNvSpPr>
            <p:nvPr/>
          </p:nvSpPr>
          <p:spPr bwMode="auto">
            <a:xfrm>
              <a:off x="19" y="1385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37" name="Rectangle 392"/>
            <p:cNvSpPr>
              <a:spLocks noChangeArrowheads="1"/>
            </p:cNvSpPr>
            <p:nvPr/>
          </p:nvSpPr>
          <p:spPr bwMode="auto">
            <a:xfrm>
              <a:off x="19" y="1385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38" name="Line 393"/>
            <p:cNvSpPr>
              <a:spLocks noChangeShapeType="1"/>
            </p:cNvSpPr>
            <p:nvPr/>
          </p:nvSpPr>
          <p:spPr bwMode="auto">
            <a:xfrm>
              <a:off x="19" y="1882"/>
              <a:ext cx="1732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39" name="Rectangle 394"/>
            <p:cNvSpPr>
              <a:spLocks noChangeArrowheads="1"/>
            </p:cNvSpPr>
            <p:nvPr/>
          </p:nvSpPr>
          <p:spPr bwMode="auto">
            <a:xfrm>
              <a:off x="19" y="1882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40" name="Line 395"/>
            <p:cNvSpPr>
              <a:spLocks noChangeShapeType="1"/>
            </p:cNvSpPr>
            <p:nvPr/>
          </p:nvSpPr>
          <p:spPr bwMode="auto">
            <a:xfrm>
              <a:off x="19" y="3378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41" name="Rectangle 396"/>
            <p:cNvSpPr>
              <a:spLocks noChangeArrowheads="1"/>
            </p:cNvSpPr>
            <p:nvPr/>
          </p:nvSpPr>
          <p:spPr bwMode="auto">
            <a:xfrm>
              <a:off x="19" y="3378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42" name="Line 397"/>
            <p:cNvSpPr>
              <a:spLocks noChangeShapeType="1"/>
            </p:cNvSpPr>
            <p:nvPr/>
          </p:nvSpPr>
          <p:spPr bwMode="auto">
            <a:xfrm>
              <a:off x="3480" y="3378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43" name="Rectangle 398"/>
            <p:cNvSpPr>
              <a:spLocks noChangeArrowheads="1"/>
            </p:cNvSpPr>
            <p:nvPr/>
          </p:nvSpPr>
          <p:spPr bwMode="auto">
            <a:xfrm>
              <a:off x="3480" y="3378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44" name="Line 399"/>
            <p:cNvSpPr>
              <a:spLocks noChangeShapeType="1"/>
            </p:cNvSpPr>
            <p:nvPr/>
          </p:nvSpPr>
          <p:spPr bwMode="auto">
            <a:xfrm>
              <a:off x="19" y="3628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45" name="Rectangle 400"/>
            <p:cNvSpPr>
              <a:spLocks noChangeArrowheads="1"/>
            </p:cNvSpPr>
            <p:nvPr/>
          </p:nvSpPr>
          <p:spPr bwMode="auto">
            <a:xfrm>
              <a:off x="19" y="3628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46" name="Line 401"/>
            <p:cNvSpPr>
              <a:spLocks noChangeShapeType="1"/>
            </p:cNvSpPr>
            <p:nvPr/>
          </p:nvSpPr>
          <p:spPr bwMode="auto">
            <a:xfrm>
              <a:off x="3480" y="3628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47" name="Rectangle 402"/>
            <p:cNvSpPr>
              <a:spLocks noChangeArrowheads="1"/>
            </p:cNvSpPr>
            <p:nvPr/>
          </p:nvSpPr>
          <p:spPr bwMode="auto">
            <a:xfrm>
              <a:off x="3480" y="3628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48" name="Line 403"/>
            <p:cNvSpPr>
              <a:spLocks noChangeShapeType="1"/>
            </p:cNvSpPr>
            <p:nvPr/>
          </p:nvSpPr>
          <p:spPr bwMode="auto">
            <a:xfrm>
              <a:off x="19" y="4127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49" name="Rectangle 404"/>
            <p:cNvSpPr>
              <a:spLocks noChangeArrowheads="1"/>
            </p:cNvSpPr>
            <p:nvPr/>
          </p:nvSpPr>
          <p:spPr bwMode="auto">
            <a:xfrm>
              <a:off x="19" y="4127"/>
              <a:ext cx="1732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50" name="Line 405"/>
            <p:cNvSpPr>
              <a:spLocks noChangeShapeType="1"/>
            </p:cNvSpPr>
            <p:nvPr/>
          </p:nvSpPr>
          <p:spPr bwMode="auto">
            <a:xfrm>
              <a:off x="19" y="4874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1" name="Rectangle 406"/>
            <p:cNvSpPr>
              <a:spLocks noChangeArrowheads="1"/>
            </p:cNvSpPr>
            <p:nvPr/>
          </p:nvSpPr>
          <p:spPr bwMode="auto">
            <a:xfrm>
              <a:off x="19" y="4874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52" name="Line 407"/>
            <p:cNvSpPr>
              <a:spLocks noChangeShapeType="1"/>
            </p:cNvSpPr>
            <p:nvPr/>
          </p:nvSpPr>
          <p:spPr bwMode="auto">
            <a:xfrm>
              <a:off x="19" y="5623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3" name="Rectangle 408"/>
            <p:cNvSpPr>
              <a:spLocks noChangeArrowheads="1"/>
            </p:cNvSpPr>
            <p:nvPr/>
          </p:nvSpPr>
          <p:spPr bwMode="auto">
            <a:xfrm>
              <a:off x="19" y="5623"/>
              <a:ext cx="1732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54" name="Line 409"/>
            <p:cNvSpPr>
              <a:spLocks noChangeShapeType="1"/>
            </p:cNvSpPr>
            <p:nvPr/>
          </p:nvSpPr>
          <p:spPr bwMode="auto">
            <a:xfrm>
              <a:off x="19" y="6370"/>
              <a:ext cx="1732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5" name="Rectangle 410"/>
            <p:cNvSpPr>
              <a:spLocks noChangeArrowheads="1"/>
            </p:cNvSpPr>
            <p:nvPr/>
          </p:nvSpPr>
          <p:spPr bwMode="auto">
            <a:xfrm>
              <a:off x="19" y="6370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56" name="Line 411"/>
            <p:cNvSpPr>
              <a:spLocks noChangeShapeType="1"/>
            </p:cNvSpPr>
            <p:nvPr/>
          </p:nvSpPr>
          <p:spPr bwMode="auto">
            <a:xfrm>
              <a:off x="5836" y="136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7" name="Rectangle 412"/>
            <p:cNvSpPr>
              <a:spLocks noChangeArrowheads="1"/>
            </p:cNvSpPr>
            <p:nvPr/>
          </p:nvSpPr>
          <p:spPr bwMode="auto">
            <a:xfrm>
              <a:off x="5836" y="136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58" name="Line 413"/>
            <p:cNvSpPr>
              <a:spLocks noChangeShapeType="1"/>
            </p:cNvSpPr>
            <p:nvPr/>
          </p:nvSpPr>
          <p:spPr bwMode="auto">
            <a:xfrm>
              <a:off x="5836" y="636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9" name="Rectangle 414"/>
            <p:cNvSpPr>
              <a:spLocks noChangeArrowheads="1"/>
            </p:cNvSpPr>
            <p:nvPr/>
          </p:nvSpPr>
          <p:spPr bwMode="auto">
            <a:xfrm>
              <a:off x="5836" y="636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60" name="Line 415"/>
            <p:cNvSpPr>
              <a:spLocks noChangeShapeType="1"/>
            </p:cNvSpPr>
            <p:nvPr/>
          </p:nvSpPr>
          <p:spPr bwMode="auto">
            <a:xfrm>
              <a:off x="3480" y="1385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61" name="Rectangle 416"/>
            <p:cNvSpPr>
              <a:spLocks noChangeArrowheads="1"/>
            </p:cNvSpPr>
            <p:nvPr/>
          </p:nvSpPr>
          <p:spPr bwMode="auto">
            <a:xfrm>
              <a:off x="3480" y="1385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62" name="Line 417"/>
            <p:cNvSpPr>
              <a:spLocks noChangeShapeType="1"/>
            </p:cNvSpPr>
            <p:nvPr/>
          </p:nvSpPr>
          <p:spPr bwMode="auto">
            <a:xfrm>
              <a:off x="3480" y="1882"/>
              <a:ext cx="1732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63" name="Rectangle 418"/>
            <p:cNvSpPr>
              <a:spLocks noChangeArrowheads="1"/>
            </p:cNvSpPr>
            <p:nvPr/>
          </p:nvSpPr>
          <p:spPr bwMode="auto">
            <a:xfrm>
              <a:off x="3480" y="1882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64" name="Line 419"/>
            <p:cNvSpPr>
              <a:spLocks noChangeShapeType="1"/>
            </p:cNvSpPr>
            <p:nvPr/>
          </p:nvSpPr>
          <p:spPr bwMode="auto">
            <a:xfrm>
              <a:off x="3480" y="2382"/>
              <a:ext cx="4088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65" name="Rectangle 420"/>
            <p:cNvSpPr>
              <a:spLocks noChangeArrowheads="1"/>
            </p:cNvSpPr>
            <p:nvPr/>
          </p:nvSpPr>
          <p:spPr bwMode="auto">
            <a:xfrm>
              <a:off x="3480" y="2382"/>
              <a:ext cx="408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66" name="Line 421"/>
            <p:cNvSpPr>
              <a:spLocks noChangeShapeType="1"/>
            </p:cNvSpPr>
            <p:nvPr/>
          </p:nvSpPr>
          <p:spPr bwMode="auto">
            <a:xfrm>
              <a:off x="3480" y="2631"/>
              <a:ext cx="4088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67" name="Rectangle 422"/>
            <p:cNvSpPr>
              <a:spLocks noChangeArrowheads="1"/>
            </p:cNvSpPr>
            <p:nvPr/>
          </p:nvSpPr>
          <p:spPr bwMode="auto">
            <a:xfrm>
              <a:off x="3480" y="2631"/>
              <a:ext cx="408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68" name="Line 423"/>
            <p:cNvSpPr>
              <a:spLocks noChangeShapeType="1"/>
            </p:cNvSpPr>
            <p:nvPr/>
          </p:nvSpPr>
          <p:spPr bwMode="auto">
            <a:xfrm>
              <a:off x="5836" y="3378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69" name="Rectangle 424"/>
            <p:cNvSpPr>
              <a:spLocks noChangeArrowheads="1"/>
            </p:cNvSpPr>
            <p:nvPr/>
          </p:nvSpPr>
          <p:spPr bwMode="auto">
            <a:xfrm>
              <a:off x="5836" y="3378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70" name="Line 425"/>
            <p:cNvSpPr>
              <a:spLocks noChangeShapeType="1"/>
            </p:cNvSpPr>
            <p:nvPr/>
          </p:nvSpPr>
          <p:spPr bwMode="auto">
            <a:xfrm>
              <a:off x="5836" y="3628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71" name="Rectangle 426"/>
            <p:cNvSpPr>
              <a:spLocks noChangeArrowheads="1"/>
            </p:cNvSpPr>
            <p:nvPr/>
          </p:nvSpPr>
          <p:spPr bwMode="auto">
            <a:xfrm>
              <a:off x="5836" y="3628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72" name="Line 427"/>
            <p:cNvSpPr>
              <a:spLocks noChangeShapeType="1"/>
            </p:cNvSpPr>
            <p:nvPr/>
          </p:nvSpPr>
          <p:spPr bwMode="auto">
            <a:xfrm>
              <a:off x="3480" y="4127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73" name="Rectangle 428"/>
            <p:cNvSpPr>
              <a:spLocks noChangeArrowheads="1"/>
            </p:cNvSpPr>
            <p:nvPr/>
          </p:nvSpPr>
          <p:spPr bwMode="auto">
            <a:xfrm>
              <a:off x="3480" y="4127"/>
              <a:ext cx="1732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74" name="Line 429"/>
            <p:cNvSpPr>
              <a:spLocks noChangeShapeType="1"/>
            </p:cNvSpPr>
            <p:nvPr/>
          </p:nvSpPr>
          <p:spPr bwMode="auto">
            <a:xfrm>
              <a:off x="3480" y="4874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75" name="Rectangle 430"/>
            <p:cNvSpPr>
              <a:spLocks noChangeArrowheads="1"/>
            </p:cNvSpPr>
            <p:nvPr/>
          </p:nvSpPr>
          <p:spPr bwMode="auto">
            <a:xfrm>
              <a:off x="3480" y="4874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76" name="Line 431"/>
            <p:cNvSpPr>
              <a:spLocks noChangeShapeType="1"/>
            </p:cNvSpPr>
            <p:nvPr/>
          </p:nvSpPr>
          <p:spPr bwMode="auto">
            <a:xfrm>
              <a:off x="5836" y="5623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77" name="Rectangle 432"/>
            <p:cNvSpPr>
              <a:spLocks noChangeArrowheads="1"/>
            </p:cNvSpPr>
            <p:nvPr/>
          </p:nvSpPr>
          <p:spPr bwMode="auto">
            <a:xfrm>
              <a:off x="5836" y="5623"/>
              <a:ext cx="1732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78" name="Line 433"/>
            <p:cNvSpPr>
              <a:spLocks noChangeShapeType="1"/>
            </p:cNvSpPr>
            <p:nvPr/>
          </p:nvSpPr>
          <p:spPr bwMode="auto">
            <a:xfrm>
              <a:off x="5836" y="6370"/>
              <a:ext cx="1732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79" name="Rectangle 434"/>
            <p:cNvSpPr>
              <a:spLocks noChangeArrowheads="1"/>
            </p:cNvSpPr>
            <p:nvPr/>
          </p:nvSpPr>
          <p:spPr bwMode="auto">
            <a:xfrm>
              <a:off x="5836" y="6370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80" name="Line 435"/>
            <p:cNvSpPr>
              <a:spLocks noChangeShapeType="1"/>
            </p:cNvSpPr>
            <p:nvPr/>
          </p:nvSpPr>
          <p:spPr bwMode="auto">
            <a:xfrm>
              <a:off x="19" y="7119"/>
              <a:ext cx="5193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81" name="Rectangle 436"/>
            <p:cNvSpPr>
              <a:spLocks noChangeArrowheads="1"/>
            </p:cNvSpPr>
            <p:nvPr/>
          </p:nvSpPr>
          <p:spPr bwMode="auto">
            <a:xfrm>
              <a:off x="19" y="7119"/>
              <a:ext cx="5193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82" name="Line 437"/>
            <p:cNvSpPr>
              <a:spLocks noChangeShapeType="1"/>
            </p:cNvSpPr>
            <p:nvPr/>
          </p:nvSpPr>
          <p:spPr bwMode="auto">
            <a:xfrm>
              <a:off x="19" y="7866"/>
              <a:ext cx="5193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83" name="Rectangle 438"/>
            <p:cNvSpPr>
              <a:spLocks noChangeArrowheads="1"/>
            </p:cNvSpPr>
            <p:nvPr/>
          </p:nvSpPr>
          <p:spPr bwMode="auto">
            <a:xfrm>
              <a:off x="19" y="7866"/>
              <a:ext cx="5193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84" name="Line 439"/>
            <p:cNvSpPr>
              <a:spLocks noChangeShapeType="1"/>
            </p:cNvSpPr>
            <p:nvPr/>
          </p:nvSpPr>
          <p:spPr bwMode="auto">
            <a:xfrm>
              <a:off x="19" y="8615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85" name="Rectangle 440"/>
            <p:cNvSpPr>
              <a:spLocks noChangeArrowheads="1"/>
            </p:cNvSpPr>
            <p:nvPr/>
          </p:nvSpPr>
          <p:spPr bwMode="auto">
            <a:xfrm>
              <a:off x="19" y="8615"/>
              <a:ext cx="1732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86" name="Line 441"/>
            <p:cNvSpPr>
              <a:spLocks noChangeShapeType="1"/>
            </p:cNvSpPr>
            <p:nvPr/>
          </p:nvSpPr>
          <p:spPr bwMode="auto">
            <a:xfrm>
              <a:off x="19" y="9362"/>
              <a:ext cx="1732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87" name="Rectangle 442"/>
            <p:cNvSpPr>
              <a:spLocks noChangeArrowheads="1"/>
            </p:cNvSpPr>
            <p:nvPr/>
          </p:nvSpPr>
          <p:spPr bwMode="auto">
            <a:xfrm>
              <a:off x="19" y="9362"/>
              <a:ext cx="1732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88" name="Line 443"/>
            <p:cNvSpPr>
              <a:spLocks noChangeShapeType="1"/>
            </p:cNvSpPr>
            <p:nvPr/>
          </p:nvSpPr>
          <p:spPr bwMode="auto">
            <a:xfrm>
              <a:off x="3480" y="10112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89" name="Rectangle 444"/>
            <p:cNvSpPr>
              <a:spLocks noChangeArrowheads="1"/>
            </p:cNvSpPr>
            <p:nvPr/>
          </p:nvSpPr>
          <p:spPr bwMode="auto">
            <a:xfrm>
              <a:off x="3480" y="10112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90" name="Line 445"/>
            <p:cNvSpPr>
              <a:spLocks noChangeShapeType="1"/>
            </p:cNvSpPr>
            <p:nvPr/>
          </p:nvSpPr>
          <p:spPr bwMode="auto">
            <a:xfrm>
              <a:off x="3480" y="10558"/>
              <a:ext cx="173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91" name="Rectangle 446"/>
            <p:cNvSpPr>
              <a:spLocks noChangeArrowheads="1"/>
            </p:cNvSpPr>
            <p:nvPr/>
          </p:nvSpPr>
          <p:spPr bwMode="auto">
            <a:xfrm>
              <a:off x="3480" y="10539"/>
              <a:ext cx="1732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92" name="Rectangle 447"/>
            <p:cNvSpPr>
              <a:spLocks noChangeArrowheads="1"/>
            </p:cNvSpPr>
            <p:nvPr/>
          </p:nvSpPr>
          <p:spPr bwMode="auto">
            <a:xfrm>
              <a:off x="2455" y="-1858"/>
              <a:ext cx="4099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93" name="Rectangle 448"/>
            <p:cNvSpPr>
              <a:spLocks noChangeArrowheads="1"/>
            </p:cNvSpPr>
            <p:nvPr/>
          </p:nvSpPr>
          <p:spPr bwMode="auto">
            <a:xfrm>
              <a:off x="1785" y="-871"/>
              <a:ext cx="49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6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94" name="Rectangle 449"/>
            <p:cNvSpPr>
              <a:spLocks noChangeArrowheads="1"/>
            </p:cNvSpPr>
            <p:nvPr/>
          </p:nvSpPr>
          <p:spPr bwMode="auto">
            <a:xfrm>
              <a:off x="548" y="156"/>
              <a:ext cx="78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95" name="Rectangle 450"/>
            <p:cNvSpPr>
              <a:spLocks noChangeArrowheads="1"/>
            </p:cNvSpPr>
            <p:nvPr/>
          </p:nvSpPr>
          <p:spPr bwMode="auto">
            <a:xfrm>
              <a:off x="547" y="71"/>
              <a:ext cx="708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Teplota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796" name="Rectangle 451"/>
            <p:cNvSpPr>
              <a:spLocks noChangeArrowheads="1"/>
            </p:cNvSpPr>
            <p:nvPr/>
          </p:nvSpPr>
          <p:spPr bwMode="auto">
            <a:xfrm>
              <a:off x="1212" y="164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97" name="Rectangle 452"/>
            <p:cNvSpPr>
              <a:spLocks noChangeArrowheads="1"/>
            </p:cNvSpPr>
            <p:nvPr/>
          </p:nvSpPr>
          <p:spPr bwMode="auto">
            <a:xfrm>
              <a:off x="3944" y="156"/>
              <a:ext cx="874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798" name="Rectangle 453"/>
            <p:cNvSpPr>
              <a:spLocks noChangeArrowheads="1"/>
            </p:cNvSpPr>
            <p:nvPr/>
          </p:nvSpPr>
          <p:spPr bwMode="auto">
            <a:xfrm>
              <a:off x="3947" y="71"/>
              <a:ext cx="855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Relativní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799" name="Rectangle 454"/>
            <p:cNvSpPr>
              <a:spLocks noChangeArrowheads="1"/>
            </p:cNvSpPr>
            <p:nvPr/>
          </p:nvSpPr>
          <p:spPr bwMode="auto">
            <a:xfrm>
              <a:off x="4717" y="164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00" name="Rectangle 455"/>
            <p:cNvSpPr>
              <a:spLocks noChangeArrowheads="1"/>
            </p:cNvSpPr>
            <p:nvPr/>
          </p:nvSpPr>
          <p:spPr bwMode="auto">
            <a:xfrm>
              <a:off x="6391" y="156"/>
              <a:ext cx="769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01" name="Rectangle 456"/>
            <p:cNvSpPr>
              <a:spLocks noChangeArrowheads="1"/>
            </p:cNvSpPr>
            <p:nvPr/>
          </p:nvSpPr>
          <p:spPr bwMode="auto">
            <a:xfrm>
              <a:off x="6394" y="164"/>
              <a:ext cx="67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Srážky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02" name="Rectangle 457"/>
            <p:cNvSpPr>
              <a:spLocks noChangeArrowheads="1"/>
            </p:cNvSpPr>
            <p:nvPr/>
          </p:nvSpPr>
          <p:spPr bwMode="auto">
            <a:xfrm>
              <a:off x="6997" y="164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03" name="Rectangle 458"/>
            <p:cNvSpPr>
              <a:spLocks noChangeArrowheads="1"/>
            </p:cNvSpPr>
            <p:nvPr/>
          </p:nvSpPr>
          <p:spPr bwMode="auto">
            <a:xfrm>
              <a:off x="509" y="405"/>
              <a:ext cx="858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04" name="Rectangle 459"/>
            <p:cNvSpPr>
              <a:spLocks noChangeArrowheads="1"/>
            </p:cNvSpPr>
            <p:nvPr/>
          </p:nvSpPr>
          <p:spPr bwMode="auto">
            <a:xfrm>
              <a:off x="510" y="321"/>
              <a:ext cx="818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vzduchu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05" name="Rectangle 460"/>
            <p:cNvSpPr>
              <a:spLocks noChangeArrowheads="1"/>
            </p:cNvSpPr>
            <p:nvPr/>
          </p:nvSpPr>
          <p:spPr bwMode="auto">
            <a:xfrm>
              <a:off x="1247" y="414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06" name="Rectangle 461"/>
            <p:cNvSpPr>
              <a:spLocks noChangeArrowheads="1"/>
            </p:cNvSpPr>
            <p:nvPr/>
          </p:nvSpPr>
          <p:spPr bwMode="auto">
            <a:xfrm>
              <a:off x="3622" y="405"/>
              <a:ext cx="152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07" name="Rectangle 462"/>
            <p:cNvSpPr>
              <a:spLocks noChangeArrowheads="1"/>
            </p:cNvSpPr>
            <p:nvPr/>
          </p:nvSpPr>
          <p:spPr bwMode="auto">
            <a:xfrm>
              <a:off x="3625" y="298"/>
              <a:ext cx="156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vlhkost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vzduchu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08" name="Rectangle 463"/>
            <p:cNvSpPr>
              <a:spLocks noChangeArrowheads="1"/>
            </p:cNvSpPr>
            <p:nvPr/>
          </p:nvSpPr>
          <p:spPr bwMode="auto">
            <a:xfrm>
              <a:off x="5039" y="414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09" name="Rectangle 464"/>
            <p:cNvSpPr>
              <a:spLocks noChangeArrowheads="1"/>
            </p:cNvSpPr>
            <p:nvPr/>
          </p:nvSpPr>
          <p:spPr bwMode="auto">
            <a:xfrm>
              <a:off x="824" y="905"/>
              <a:ext cx="27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11" name="Rectangle 467"/>
            <p:cNvSpPr>
              <a:spLocks noChangeArrowheads="1"/>
            </p:cNvSpPr>
            <p:nvPr/>
          </p:nvSpPr>
          <p:spPr bwMode="auto">
            <a:xfrm>
              <a:off x="3713" y="905"/>
              <a:ext cx="146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12" name="Rectangle 469"/>
            <p:cNvSpPr>
              <a:spLocks noChangeArrowheads="1"/>
            </p:cNvSpPr>
            <p:nvPr/>
          </p:nvSpPr>
          <p:spPr bwMode="auto">
            <a:xfrm>
              <a:off x="4932" y="91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13" name="Rectangle 470"/>
            <p:cNvSpPr>
              <a:spLocks noChangeArrowheads="1"/>
            </p:cNvSpPr>
            <p:nvPr/>
          </p:nvSpPr>
          <p:spPr bwMode="auto">
            <a:xfrm>
              <a:off x="5865" y="905"/>
              <a:ext cx="122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14" name="Rectangle 472"/>
            <p:cNvSpPr>
              <a:spLocks noChangeArrowheads="1"/>
            </p:cNvSpPr>
            <p:nvPr/>
          </p:nvSpPr>
          <p:spPr bwMode="auto">
            <a:xfrm>
              <a:off x="6862" y="91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15" name="Rectangle 473"/>
            <p:cNvSpPr>
              <a:spLocks noChangeArrowheads="1"/>
            </p:cNvSpPr>
            <p:nvPr/>
          </p:nvSpPr>
          <p:spPr bwMode="auto">
            <a:xfrm>
              <a:off x="713" y="1404"/>
              <a:ext cx="46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16" name="Rectangle 474"/>
            <p:cNvSpPr>
              <a:spLocks noChangeArrowheads="1"/>
            </p:cNvSpPr>
            <p:nvPr/>
          </p:nvSpPr>
          <p:spPr bwMode="auto">
            <a:xfrm>
              <a:off x="595" y="1316"/>
              <a:ext cx="29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900" dirty="0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en-US" altLang="cs-CZ" sz="2900" dirty="0" err="1" smtClean="0">
                  <a:solidFill>
                    <a:srgbClr val="000000"/>
                  </a:solidFill>
                  <a:latin typeface="Arial" charset="0"/>
                </a:rPr>
                <a:t>yp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17" name="Rectangle 475"/>
            <p:cNvSpPr>
              <a:spLocks noChangeArrowheads="1"/>
            </p:cNvSpPr>
            <p:nvPr/>
          </p:nvSpPr>
          <p:spPr bwMode="auto">
            <a:xfrm>
              <a:off x="1045" y="1409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18" name="Rectangle 476"/>
            <p:cNvSpPr>
              <a:spLocks noChangeArrowheads="1"/>
            </p:cNvSpPr>
            <p:nvPr/>
          </p:nvSpPr>
          <p:spPr bwMode="auto">
            <a:xfrm>
              <a:off x="3843" y="1311"/>
              <a:ext cx="1114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19" name="Rectangle 477"/>
            <p:cNvSpPr>
              <a:spLocks noChangeArrowheads="1"/>
            </p:cNvSpPr>
            <p:nvPr/>
          </p:nvSpPr>
          <p:spPr bwMode="auto">
            <a:xfrm>
              <a:off x="3842" y="1318"/>
              <a:ext cx="108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Potenciální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20" name="Rectangle 478"/>
            <p:cNvSpPr>
              <a:spLocks noChangeArrowheads="1"/>
            </p:cNvSpPr>
            <p:nvPr/>
          </p:nvSpPr>
          <p:spPr bwMode="auto">
            <a:xfrm>
              <a:off x="4824" y="1409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21" name="Line 479"/>
            <p:cNvSpPr>
              <a:spLocks noChangeShapeType="1"/>
            </p:cNvSpPr>
            <p:nvPr/>
          </p:nvSpPr>
          <p:spPr bwMode="auto">
            <a:xfrm>
              <a:off x="0" y="136"/>
              <a:ext cx="2" cy="51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22" name="Rectangle 480"/>
            <p:cNvSpPr>
              <a:spLocks noChangeArrowheads="1"/>
            </p:cNvSpPr>
            <p:nvPr/>
          </p:nvSpPr>
          <p:spPr bwMode="auto">
            <a:xfrm>
              <a:off x="0" y="136"/>
              <a:ext cx="22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23" name="Line 481"/>
            <p:cNvSpPr>
              <a:spLocks noChangeShapeType="1"/>
            </p:cNvSpPr>
            <p:nvPr/>
          </p:nvSpPr>
          <p:spPr bwMode="auto">
            <a:xfrm>
              <a:off x="1732" y="136"/>
              <a:ext cx="0" cy="51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24" name="Rectangle 482"/>
            <p:cNvSpPr>
              <a:spLocks noChangeArrowheads="1"/>
            </p:cNvSpPr>
            <p:nvPr/>
          </p:nvSpPr>
          <p:spPr bwMode="auto">
            <a:xfrm>
              <a:off x="1732" y="136"/>
              <a:ext cx="19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25" name="Line 483"/>
            <p:cNvSpPr>
              <a:spLocks noChangeShapeType="1"/>
            </p:cNvSpPr>
            <p:nvPr/>
          </p:nvSpPr>
          <p:spPr bwMode="auto">
            <a:xfrm>
              <a:off x="3461" y="136"/>
              <a:ext cx="0" cy="51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26" name="Rectangle 484"/>
            <p:cNvSpPr>
              <a:spLocks noChangeArrowheads="1"/>
            </p:cNvSpPr>
            <p:nvPr/>
          </p:nvSpPr>
          <p:spPr bwMode="auto">
            <a:xfrm>
              <a:off x="3461" y="136"/>
              <a:ext cx="19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27" name="Line 485"/>
            <p:cNvSpPr>
              <a:spLocks noChangeShapeType="1"/>
            </p:cNvSpPr>
            <p:nvPr/>
          </p:nvSpPr>
          <p:spPr bwMode="auto">
            <a:xfrm>
              <a:off x="5190" y="136"/>
              <a:ext cx="3" cy="51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28" name="Rectangle 486"/>
            <p:cNvSpPr>
              <a:spLocks noChangeArrowheads="1"/>
            </p:cNvSpPr>
            <p:nvPr/>
          </p:nvSpPr>
          <p:spPr bwMode="auto">
            <a:xfrm>
              <a:off x="5190" y="136"/>
              <a:ext cx="22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29" name="Rectangle 487"/>
            <p:cNvSpPr>
              <a:spLocks noChangeArrowheads="1"/>
            </p:cNvSpPr>
            <p:nvPr/>
          </p:nvSpPr>
          <p:spPr bwMode="auto">
            <a:xfrm>
              <a:off x="579" y="1652"/>
              <a:ext cx="74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30" name="Rectangle 488"/>
            <p:cNvSpPr>
              <a:spLocks noChangeArrowheads="1"/>
            </p:cNvSpPr>
            <p:nvPr/>
          </p:nvSpPr>
          <p:spPr bwMode="auto">
            <a:xfrm>
              <a:off x="552" y="1538"/>
              <a:ext cx="659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režimu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31" name="Rectangle 489"/>
            <p:cNvSpPr>
              <a:spLocks noChangeArrowheads="1"/>
            </p:cNvSpPr>
            <p:nvPr/>
          </p:nvSpPr>
          <p:spPr bwMode="auto">
            <a:xfrm>
              <a:off x="1180" y="1659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32" name="Rectangle 490"/>
            <p:cNvSpPr>
              <a:spLocks noChangeArrowheads="1"/>
            </p:cNvSpPr>
            <p:nvPr/>
          </p:nvSpPr>
          <p:spPr bwMode="auto">
            <a:xfrm>
              <a:off x="3574" y="1559"/>
              <a:ext cx="1611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33" name="Rectangle 491"/>
            <p:cNvSpPr>
              <a:spLocks noChangeArrowheads="1"/>
            </p:cNvSpPr>
            <p:nvPr/>
          </p:nvSpPr>
          <p:spPr bwMode="auto">
            <a:xfrm>
              <a:off x="3577" y="1545"/>
              <a:ext cx="168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evapotranspirace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34" name="Rectangle 492"/>
            <p:cNvSpPr>
              <a:spLocks noChangeArrowheads="1"/>
            </p:cNvSpPr>
            <p:nvPr/>
          </p:nvSpPr>
          <p:spPr bwMode="auto">
            <a:xfrm>
              <a:off x="5104" y="1659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35" name="Rectangle 493"/>
            <p:cNvSpPr>
              <a:spLocks noChangeArrowheads="1"/>
            </p:cNvSpPr>
            <p:nvPr/>
          </p:nvSpPr>
          <p:spPr bwMode="auto">
            <a:xfrm>
              <a:off x="5236" y="2308"/>
              <a:ext cx="1251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36" name="Rectangle 494"/>
            <p:cNvSpPr>
              <a:spLocks noChangeArrowheads="1"/>
            </p:cNvSpPr>
            <p:nvPr/>
          </p:nvSpPr>
          <p:spPr bwMode="auto">
            <a:xfrm>
              <a:off x="5237" y="2328"/>
              <a:ext cx="123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Vstupní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řady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37" name="Rectangle 495"/>
            <p:cNvSpPr>
              <a:spLocks noChangeArrowheads="1"/>
            </p:cNvSpPr>
            <p:nvPr/>
          </p:nvSpPr>
          <p:spPr bwMode="auto">
            <a:xfrm>
              <a:off x="6349" y="2409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38" name="Line 496"/>
            <p:cNvSpPr>
              <a:spLocks noChangeShapeType="1"/>
            </p:cNvSpPr>
            <p:nvPr/>
          </p:nvSpPr>
          <p:spPr bwMode="auto">
            <a:xfrm>
              <a:off x="3461" y="1385"/>
              <a:ext cx="0" cy="516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39" name="Rectangle 497"/>
            <p:cNvSpPr>
              <a:spLocks noChangeArrowheads="1"/>
            </p:cNvSpPr>
            <p:nvPr/>
          </p:nvSpPr>
          <p:spPr bwMode="auto">
            <a:xfrm>
              <a:off x="3461" y="1385"/>
              <a:ext cx="19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40" name="Line 498"/>
            <p:cNvSpPr>
              <a:spLocks noChangeShapeType="1"/>
            </p:cNvSpPr>
            <p:nvPr/>
          </p:nvSpPr>
          <p:spPr bwMode="auto">
            <a:xfrm>
              <a:off x="7546" y="136"/>
              <a:ext cx="3" cy="51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41" name="Rectangle 499"/>
            <p:cNvSpPr>
              <a:spLocks noChangeArrowheads="1"/>
            </p:cNvSpPr>
            <p:nvPr/>
          </p:nvSpPr>
          <p:spPr bwMode="auto">
            <a:xfrm>
              <a:off x="7549" y="136"/>
              <a:ext cx="19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42" name="Rectangle 500"/>
            <p:cNvSpPr>
              <a:spLocks noChangeArrowheads="1"/>
            </p:cNvSpPr>
            <p:nvPr/>
          </p:nvSpPr>
          <p:spPr bwMode="auto">
            <a:xfrm>
              <a:off x="636" y="3300"/>
              <a:ext cx="62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43" name="Rectangle 501"/>
            <p:cNvSpPr>
              <a:spLocks noChangeArrowheads="1"/>
            </p:cNvSpPr>
            <p:nvPr/>
          </p:nvSpPr>
          <p:spPr bwMode="auto">
            <a:xfrm>
              <a:off x="640" y="3348"/>
              <a:ext cx="53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b="1" dirty="0">
                  <a:solidFill>
                    <a:srgbClr val="000000"/>
                  </a:solidFill>
                  <a:latin typeface="Arial" charset="0"/>
                </a:rPr>
                <a:t>ZIMA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44" name="Rectangle 502"/>
            <p:cNvSpPr>
              <a:spLocks noChangeArrowheads="1"/>
            </p:cNvSpPr>
            <p:nvPr/>
          </p:nvSpPr>
          <p:spPr bwMode="auto">
            <a:xfrm>
              <a:off x="1125" y="340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b="1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45" name="Rectangle 503"/>
            <p:cNvSpPr>
              <a:spLocks noChangeArrowheads="1"/>
            </p:cNvSpPr>
            <p:nvPr/>
          </p:nvSpPr>
          <p:spPr bwMode="auto">
            <a:xfrm>
              <a:off x="3728" y="3300"/>
              <a:ext cx="132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46" name="Rectangle 504"/>
            <p:cNvSpPr>
              <a:spLocks noChangeArrowheads="1"/>
            </p:cNvSpPr>
            <p:nvPr/>
          </p:nvSpPr>
          <p:spPr bwMode="auto">
            <a:xfrm>
              <a:off x="3699" y="3348"/>
              <a:ext cx="134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b="1" dirty="0">
                  <a:solidFill>
                    <a:srgbClr val="000000"/>
                  </a:solidFill>
                  <a:latin typeface="Arial" charset="0"/>
                </a:rPr>
                <a:t>TÁNÍ SNĚHU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47" name="Rectangle 505"/>
            <p:cNvSpPr>
              <a:spLocks noChangeArrowheads="1"/>
            </p:cNvSpPr>
            <p:nvPr/>
          </p:nvSpPr>
          <p:spPr bwMode="auto">
            <a:xfrm>
              <a:off x="4942" y="340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b="1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48" name="Rectangle 506"/>
            <p:cNvSpPr>
              <a:spLocks noChangeArrowheads="1"/>
            </p:cNvSpPr>
            <p:nvPr/>
          </p:nvSpPr>
          <p:spPr bwMode="auto">
            <a:xfrm>
              <a:off x="6425" y="3300"/>
              <a:ext cx="66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49" name="Rectangle 507"/>
            <p:cNvSpPr>
              <a:spLocks noChangeArrowheads="1"/>
            </p:cNvSpPr>
            <p:nvPr/>
          </p:nvSpPr>
          <p:spPr bwMode="auto">
            <a:xfrm>
              <a:off x="6427" y="3348"/>
              <a:ext cx="58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b="1" dirty="0">
                  <a:solidFill>
                    <a:srgbClr val="000000"/>
                  </a:solidFill>
                  <a:latin typeface="Arial" charset="0"/>
                </a:rPr>
                <a:t>LÉTO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50" name="Rectangle 508"/>
            <p:cNvSpPr>
              <a:spLocks noChangeArrowheads="1"/>
            </p:cNvSpPr>
            <p:nvPr/>
          </p:nvSpPr>
          <p:spPr bwMode="auto">
            <a:xfrm>
              <a:off x="6964" y="340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b="1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51" name="Line 509"/>
            <p:cNvSpPr>
              <a:spLocks noChangeShapeType="1"/>
            </p:cNvSpPr>
            <p:nvPr/>
          </p:nvSpPr>
          <p:spPr bwMode="auto">
            <a:xfrm>
              <a:off x="0" y="1385"/>
              <a:ext cx="2" cy="516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52" name="Rectangle 510"/>
            <p:cNvSpPr>
              <a:spLocks noChangeArrowheads="1"/>
            </p:cNvSpPr>
            <p:nvPr/>
          </p:nvSpPr>
          <p:spPr bwMode="auto">
            <a:xfrm>
              <a:off x="0" y="1385"/>
              <a:ext cx="22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53" name="Line 511"/>
            <p:cNvSpPr>
              <a:spLocks noChangeShapeType="1"/>
            </p:cNvSpPr>
            <p:nvPr/>
          </p:nvSpPr>
          <p:spPr bwMode="auto">
            <a:xfrm>
              <a:off x="1732" y="1385"/>
              <a:ext cx="0" cy="516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54" name="Rectangle 512"/>
            <p:cNvSpPr>
              <a:spLocks noChangeArrowheads="1"/>
            </p:cNvSpPr>
            <p:nvPr/>
          </p:nvSpPr>
          <p:spPr bwMode="auto">
            <a:xfrm>
              <a:off x="1732" y="1385"/>
              <a:ext cx="19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55" name="Line 513"/>
            <p:cNvSpPr>
              <a:spLocks noChangeShapeType="1"/>
            </p:cNvSpPr>
            <p:nvPr/>
          </p:nvSpPr>
          <p:spPr bwMode="auto">
            <a:xfrm>
              <a:off x="3461" y="2382"/>
              <a:ext cx="0" cy="2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56" name="Rectangle 514"/>
            <p:cNvSpPr>
              <a:spLocks noChangeArrowheads="1"/>
            </p:cNvSpPr>
            <p:nvPr/>
          </p:nvSpPr>
          <p:spPr bwMode="auto">
            <a:xfrm>
              <a:off x="3461" y="2382"/>
              <a:ext cx="19" cy="2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57" name="Line 515"/>
            <p:cNvSpPr>
              <a:spLocks noChangeShapeType="1"/>
            </p:cNvSpPr>
            <p:nvPr/>
          </p:nvSpPr>
          <p:spPr bwMode="auto">
            <a:xfrm>
              <a:off x="5190" y="1385"/>
              <a:ext cx="3" cy="516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58" name="Rectangle 516"/>
            <p:cNvSpPr>
              <a:spLocks noChangeArrowheads="1"/>
            </p:cNvSpPr>
            <p:nvPr/>
          </p:nvSpPr>
          <p:spPr bwMode="auto">
            <a:xfrm>
              <a:off x="5190" y="1385"/>
              <a:ext cx="22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59" name="Line 517"/>
            <p:cNvSpPr>
              <a:spLocks noChangeShapeType="1"/>
            </p:cNvSpPr>
            <p:nvPr/>
          </p:nvSpPr>
          <p:spPr bwMode="auto">
            <a:xfrm>
              <a:off x="5817" y="136"/>
              <a:ext cx="3" cy="51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60" name="Rectangle 518"/>
            <p:cNvSpPr>
              <a:spLocks noChangeArrowheads="1"/>
            </p:cNvSpPr>
            <p:nvPr/>
          </p:nvSpPr>
          <p:spPr bwMode="auto">
            <a:xfrm>
              <a:off x="5820" y="136"/>
              <a:ext cx="19" cy="5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61" name="Line 519"/>
            <p:cNvSpPr>
              <a:spLocks noChangeShapeType="1"/>
            </p:cNvSpPr>
            <p:nvPr/>
          </p:nvSpPr>
          <p:spPr bwMode="auto">
            <a:xfrm>
              <a:off x="7546" y="2382"/>
              <a:ext cx="3" cy="2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62" name="Rectangle 520"/>
            <p:cNvSpPr>
              <a:spLocks noChangeArrowheads="1"/>
            </p:cNvSpPr>
            <p:nvPr/>
          </p:nvSpPr>
          <p:spPr bwMode="auto">
            <a:xfrm>
              <a:off x="7549" y="2382"/>
              <a:ext cx="19" cy="2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63" name="Rectangle 521"/>
            <p:cNvSpPr>
              <a:spLocks noChangeArrowheads="1"/>
            </p:cNvSpPr>
            <p:nvPr/>
          </p:nvSpPr>
          <p:spPr bwMode="auto">
            <a:xfrm>
              <a:off x="552" y="4147"/>
              <a:ext cx="798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64" name="Rectangle 522"/>
            <p:cNvSpPr>
              <a:spLocks noChangeArrowheads="1"/>
            </p:cNvSpPr>
            <p:nvPr/>
          </p:nvSpPr>
          <p:spPr bwMode="auto">
            <a:xfrm>
              <a:off x="552" y="4154"/>
              <a:ext cx="72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Bilance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65" name="Rectangle 523"/>
            <p:cNvSpPr>
              <a:spLocks noChangeArrowheads="1"/>
            </p:cNvSpPr>
            <p:nvPr/>
          </p:nvSpPr>
          <p:spPr bwMode="auto">
            <a:xfrm>
              <a:off x="1202" y="4154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66" name="Rectangle 524"/>
            <p:cNvSpPr>
              <a:spLocks noChangeArrowheads="1"/>
            </p:cNvSpPr>
            <p:nvPr/>
          </p:nvSpPr>
          <p:spPr bwMode="auto">
            <a:xfrm>
              <a:off x="2282" y="4147"/>
              <a:ext cx="78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67" name="Rectangle 525"/>
            <p:cNvSpPr>
              <a:spLocks noChangeArrowheads="1"/>
            </p:cNvSpPr>
            <p:nvPr/>
          </p:nvSpPr>
          <p:spPr bwMode="auto">
            <a:xfrm>
              <a:off x="2282" y="4154"/>
              <a:ext cx="733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Zásoba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68" name="Rectangle 526"/>
            <p:cNvSpPr>
              <a:spLocks noChangeArrowheads="1"/>
            </p:cNvSpPr>
            <p:nvPr/>
          </p:nvSpPr>
          <p:spPr bwMode="auto">
            <a:xfrm>
              <a:off x="2947" y="4154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69" name="Rectangle 527"/>
            <p:cNvSpPr>
              <a:spLocks noChangeArrowheads="1"/>
            </p:cNvSpPr>
            <p:nvPr/>
          </p:nvSpPr>
          <p:spPr bwMode="auto">
            <a:xfrm>
              <a:off x="4011" y="4147"/>
              <a:ext cx="80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70" name="Rectangle 528"/>
            <p:cNvSpPr>
              <a:spLocks noChangeArrowheads="1"/>
            </p:cNvSpPr>
            <p:nvPr/>
          </p:nvSpPr>
          <p:spPr bwMode="auto">
            <a:xfrm>
              <a:off x="4012" y="4154"/>
              <a:ext cx="72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Bilance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871" name="Rectangle 529"/>
            <p:cNvSpPr>
              <a:spLocks noChangeArrowheads="1"/>
            </p:cNvSpPr>
            <p:nvPr/>
          </p:nvSpPr>
          <p:spPr bwMode="auto">
            <a:xfrm>
              <a:off x="4662" y="4154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72" name="Line 530"/>
            <p:cNvSpPr>
              <a:spLocks noChangeShapeType="1"/>
            </p:cNvSpPr>
            <p:nvPr/>
          </p:nvSpPr>
          <p:spPr bwMode="auto">
            <a:xfrm>
              <a:off x="0" y="3378"/>
              <a:ext cx="2" cy="27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73" name="Rectangle 531"/>
            <p:cNvSpPr>
              <a:spLocks noChangeArrowheads="1"/>
            </p:cNvSpPr>
            <p:nvPr/>
          </p:nvSpPr>
          <p:spPr bwMode="auto">
            <a:xfrm>
              <a:off x="0" y="3378"/>
              <a:ext cx="22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74" name="Line 532"/>
            <p:cNvSpPr>
              <a:spLocks noChangeShapeType="1"/>
            </p:cNvSpPr>
            <p:nvPr/>
          </p:nvSpPr>
          <p:spPr bwMode="auto">
            <a:xfrm>
              <a:off x="1732" y="3378"/>
              <a:ext cx="0" cy="27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75" name="Rectangle 533"/>
            <p:cNvSpPr>
              <a:spLocks noChangeArrowheads="1"/>
            </p:cNvSpPr>
            <p:nvPr/>
          </p:nvSpPr>
          <p:spPr bwMode="auto">
            <a:xfrm>
              <a:off x="1732" y="3378"/>
              <a:ext cx="19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76" name="Line 534"/>
            <p:cNvSpPr>
              <a:spLocks noChangeShapeType="1"/>
            </p:cNvSpPr>
            <p:nvPr/>
          </p:nvSpPr>
          <p:spPr bwMode="auto">
            <a:xfrm>
              <a:off x="3461" y="3378"/>
              <a:ext cx="0" cy="27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77" name="Rectangle 535"/>
            <p:cNvSpPr>
              <a:spLocks noChangeArrowheads="1"/>
            </p:cNvSpPr>
            <p:nvPr/>
          </p:nvSpPr>
          <p:spPr bwMode="auto">
            <a:xfrm>
              <a:off x="3461" y="3378"/>
              <a:ext cx="19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78" name="Line 536"/>
            <p:cNvSpPr>
              <a:spLocks noChangeShapeType="1"/>
            </p:cNvSpPr>
            <p:nvPr/>
          </p:nvSpPr>
          <p:spPr bwMode="auto">
            <a:xfrm>
              <a:off x="5190" y="3378"/>
              <a:ext cx="3" cy="27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79" name="Rectangle 537"/>
            <p:cNvSpPr>
              <a:spLocks noChangeArrowheads="1"/>
            </p:cNvSpPr>
            <p:nvPr/>
          </p:nvSpPr>
          <p:spPr bwMode="auto">
            <a:xfrm>
              <a:off x="5190" y="3378"/>
              <a:ext cx="22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0" name="Rectangle 538"/>
            <p:cNvSpPr>
              <a:spLocks noChangeArrowheads="1"/>
            </p:cNvSpPr>
            <p:nvPr/>
          </p:nvSpPr>
          <p:spPr bwMode="auto">
            <a:xfrm>
              <a:off x="192" y="4394"/>
              <a:ext cx="141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1" name="Rectangle 539"/>
            <p:cNvSpPr>
              <a:spLocks noChangeArrowheads="1"/>
            </p:cNvSpPr>
            <p:nvPr/>
          </p:nvSpPr>
          <p:spPr bwMode="auto">
            <a:xfrm>
              <a:off x="192" y="4401"/>
              <a:ext cx="1500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povrchu povodí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2" name="Rectangle 540"/>
            <p:cNvSpPr>
              <a:spLocks noChangeArrowheads="1"/>
            </p:cNvSpPr>
            <p:nvPr/>
          </p:nvSpPr>
          <p:spPr bwMode="auto">
            <a:xfrm>
              <a:off x="1552" y="440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3" name="Rectangle 541"/>
            <p:cNvSpPr>
              <a:spLocks noChangeArrowheads="1"/>
            </p:cNvSpPr>
            <p:nvPr/>
          </p:nvSpPr>
          <p:spPr bwMode="auto">
            <a:xfrm>
              <a:off x="2205" y="4394"/>
              <a:ext cx="92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4" name="Rectangle 542"/>
            <p:cNvSpPr>
              <a:spLocks noChangeArrowheads="1"/>
            </p:cNvSpPr>
            <p:nvPr/>
          </p:nvSpPr>
          <p:spPr bwMode="auto">
            <a:xfrm>
              <a:off x="2205" y="4401"/>
              <a:ext cx="89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ve sněhu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5" name="Rectangle 543"/>
            <p:cNvSpPr>
              <a:spLocks noChangeArrowheads="1"/>
            </p:cNvSpPr>
            <p:nvPr/>
          </p:nvSpPr>
          <p:spPr bwMode="auto">
            <a:xfrm>
              <a:off x="3012" y="440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6" name="Rectangle 544"/>
            <p:cNvSpPr>
              <a:spLocks noChangeArrowheads="1"/>
            </p:cNvSpPr>
            <p:nvPr/>
          </p:nvSpPr>
          <p:spPr bwMode="auto">
            <a:xfrm>
              <a:off x="3651" y="4394"/>
              <a:ext cx="1414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7" name="Rectangle 545"/>
            <p:cNvSpPr>
              <a:spLocks noChangeArrowheads="1"/>
            </p:cNvSpPr>
            <p:nvPr/>
          </p:nvSpPr>
          <p:spPr bwMode="auto">
            <a:xfrm>
              <a:off x="3652" y="4401"/>
              <a:ext cx="1500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povrchu povodí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8" name="Rectangle 546"/>
            <p:cNvSpPr>
              <a:spLocks noChangeArrowheads="1"/>
            </p:cNvSpPr>
            <p:nvPr/>
          </p:nvSpPr>
          <p:spPr bwMode="auto">
            <a:xfrm>
              <a:off x="5012" y="440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89" name="Rectangle 547"/>
            <p:cNvSpPr>
              <a:spLocks noChangeArrowheads="1"/>
            </p:cNvSpPr>
            <p:nvPr/>
          </p:nvSpPr>
          <p:spPr bwMode="auto">
            <a:xfrm>
              <a:off x="572" y="4644"/>
              <a:ext cx="768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0" name="Rectangle 549"/>
            <p:cNvSpPr>
              <a:spLocks noChangeArrowheads="1"/>
            </p:cNvSpPr>
            <p:nvPr/>
          </p:nvSpPr>
          <p:spPr bwMode="auto">
            <a:xfrm>
              <a:off x="1190" y="465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1" name="Rectangle 550"/>
            <p:cNvSpPr>
              <a:spLocks noChangeArrowheads="1"/>
            </p:cNvSpPr>
            <p:nvPr/>
          </p:nvSpPr>
          <p:spPr bwMode="auto">
            <a:xfrm>
              <a:off x="2455" y="4644"/>
              <a:ext cx="482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2" name="Rectangle 552"/>
            <p:cNvSpPr>
              <a:spLocks noChangeArrowheads="1"/>
            </p:cNvSpPr>
            <p:nvPr/>
          </p:nvSpPr>
          <p:spPr bwMode="auto">
            <a:xfrm>
              <a:off x="2807" y="465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3" name="Rectangle 553"/>
            <p:cNvSpPr>
              <a:spLocks noChangeArrowheads="1"/>
            </p:cNvSpPr>
            <p:nvPr/>
          </p:nvSpPr>
          <p:spPr bwMode="auto">
            <a:xfrm>
              <a:off x="4045" y="4644"/>
              <a:ext cx="73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4" name="Rectangle 555"/>
            <p:cNvSpPr>
              <a:spLocks noChangeArrowheads="1"/>
            </p:cNvSpPr>
            <p:nvPr/>
          </p:nvSpPr>
          <p:spPr bwMode="auto">
            <a:xfrm>
              <a:off x="4634" y="465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5" name="Rectangle 556"/>
            <p:cNvSpPr>
              <a:spLocks noChangeArrowheads="1"/>
            </p:cNvSpPr>
            <p:nvPr/>
          </p:nvSpPr>
          <p:spPr bwMode="auto">
            <a:xfrm>
              <a:off x="5865" y="4893"/>
              <a:ext cx="214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6" name="Rectangle 557"/>
            <p:cNvSpPr>
              <a:spLocks noChangeArrowheads="1"/>
            </p:cNvSpPr>
            <p:nvPr/>
          </p:nvSpPr>
          <p:spPr bwMode="auto">
            <a:xfrm>
              <a:off x="5869" y="490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7" name="Rectangle 558"/>
            <p:cNvSpPr>
              <a:spLocks noChangeArrowheads="1"/>
            </p:cNvSpPr>
            <p:nvPr/>
          </p:nvSpPr>
          <p:spPr bwMode="auto">
            <a:xfrm>
              <a:off x="5924" y="490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8" name="Rectangle 559"/>
            <p:cNvSpPr>
              <a:spLocks noChangeArrowheads="1"/>
            </p:cNvSpPr>
            <p:nvPr/>
          </p:nvSpPr>
          <p:spPr bwMode="auto">
            <a:xfrm>
              <a:off x="48" y="5143"/>
              <a:ext cx="649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899" name="Rectangle 561"/>
            <p:cNvSpPr>
              <a:spLocks noChangeArrowheads="1"/>
            </p:cNvSpPr>
            <p:nvPr/>
          </p:nvSpPr>
          <p:spPr bwMode="auto">
            <a:xfrm>
              <a:off x="535" y="515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0" name="Rectangle 562"/>
            <p:cNvSpPr>
              <a:spLocks noChangeArrowheads="1"/>
            </p:cNvSpPr>
            <p:nvPr/>
          </p:nvSpPr>
          <p:spPr bwMode="auto">
            <a:xfrm>
              <a:off x="3507" y="5143"/>
              <a:ext cx="35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1" name="Rectangle 563"/>
            <p:cNvSpPr>
              <a:spLocks noChangeArrowheads="1"/>
            </p:cNvSpPr>
            <p:nvPr/>
          </p:nvSpPr>
          <p:spPr bwMode="auto">
            <a:xfrm>
              <a:off x="3510" y="5151"/>
              <a:ext cx="23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inf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2" name="Rectangle 564"/>
            <p:cNvSpPr>
              <a:spLocks noChangeArrowheads="1"/>
            </p:cNvSpPr>
            <p:nvPr/>
          </p:nvSpPr>
          <p:spPr bwMode="auto">
            <a:xfrm>
              <a:off x="3720" y="5151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3" name="Rectangle 565"/>
            <p:cNvSpPr>
              <a:spLocks noChangeArrowheads="1"/>
            </p:cNvSpPr>
            <p:nvPr/>
          </p:nvSpPr>
          <p:spPr bwMode="auto">
            <a:xfrm>
              <a:off x="552" y="5643"/>
              <a:ext cx="798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4" name="Rectangle 566"/>
            <p:cNvSpPr>
              <a:spLocks noChangeArrowheads="1"/>
            </p:cNvSpPr>
            <p:nvPr/>
          </p:nvSpPr>
          <p:spPr bwMode="auto">
            <a:xfrm>
              <a:off x="552" y="5646"/>
              <a:ext cx="72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Bilance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5" name="Rectangle 567"/>
            <p:cNvSpPr>
              <a:spLocks noChangeArrowheads="1"/>
            </p:cNvSpPr>
            <p:nvPr/>
          </p:nvSpPr>
          <p:spPr bwMode="auto">
            <a:xfrm>
              <a:off x="1202" y="564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6" name="Rectangle 568"/>
            <p:cNvSpPr>
              <a:spLocks noChangeArrowheads="1"/>
            </p:cNvSpPr>
            <p:nvPr/>
          </p:nvSpPr>
          <p:spPr bwMode="auto">
            <a:xfrm>
              <a:off x="2253" y="5643"/>
              <a:ext cx="84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7" name="Rectangle 569"/>
            <p:cNvSpPr>
              <a:spLocks noChangeArrowheads="1"/>
            </p:cNvSpPr>
            <p:nvPr/>
          </p:nvSpPr>
          <p:spPr bwMode="auto">
            <a:xfrm>
              <a:off x="2252" y="5646"/>
              <a:ext cx="793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Zásoba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8" name="Rectangle 570"/>
            <p:cNvSpPr>
              <a:spLocks noChangeArrowheads="1"/>
            </p:cNvSpPr>
            <p:nvPr/>
          </p:nvSpPr>
          <p:spPr bwMode="auto">
            <a:xfrm>
              <a:off x="2972" y="564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09" name="Rectangle 571"/>
            <p:cNvSpPr>
              <a:spLocks noChangeArrowheads="1"/>
            </p:cNvSpPr>
            <p:nvPr/>
          </p:nvSpPr>
          <p:spPr bwMode="auto">
            <a:xfrm>
              <a:off x="6004" y="5643"/>
              <a:ext cx="1475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10" name="Rectangle 572"/>
            <p:cNvSpPr>
              <a:spLocks noChangeArrowheads="1"/>
            </p:cNvSpPr>
            <p:nvPr/>
          </p:nvSpPr>
          <p:spPr bwMode="auto">
            <a:xfrm>
              <a:off x="5949" y="5646"/>
              <a:ext cx="166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Bilance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altLang="cs-CZ" sz="2900" dirty="0" err="1" smtClean="0">
                  <a:solidFill>
                    <a:srgbClr val="000000"/>
                  </a:solidFill>
                  <a:latin typeface="Arial" charset="0"/>
                </a:rPr>
                <a:t>povrc</a:t>
              </a:r>
              <a:r>
                <a:rPr lang="cs-CZ" altLang="cs-CZ" sz="290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911" name="Rectangle 573"/>
            <p:cNvSpPr>
              <a:spLocks noChangeArrowheads="1"/>
            </p:cNvSpPr>
            <p:nvPr/>
          </p:nvSpPr>
          <p:spPr bwMode="auto">
            <a:xfrm>
              <a:off x="7264" y="5646"/>
              <a:ext cx="0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912" name="Rectangle 574"/>
            <p:cNvSpPr>
              <a:spLocks noChangeArrowheads="1"/>
            </p:cNvSpPr>
            <p:nvPr/>
          </p:nvSpPr>
          <p:spPr bwMode="auto">
            <a:xfrm>
              <a:off x="7377" y="564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13" name="Line 575"/>
            <p:cNvSpPr>
              <a:spLocks noChangeShapeType="1"/>
            </p:cNvSpPr>
            <p:nvPr/>
          </p:nvSpPr>
          <p:spPr bwMode="auto">
            <a:xfrm>
              <a:off x="0" y="4127"/>
              <a:ext cx="2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14" name="Rectangle 576"/>
            <p:cNvSpPr>
              <a:spLocks noChangeArrowheads="1"/>
            </p:cNvSpPr>
            <p:nvPr/>
          </p:nvSpPr>
          <p:spPr bwMode="auto">
            <a:xfrm>
              <a:off x="0" y="4127"/>
              <a:ext cx="22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15" name="Line 577"/>
            <p:cNvSpPr>
              <a:spLocks noChangeShapeType="1"/>
            </p:cNvSpPr>
            <p:nvPr/>
          </p:nvSpPr>
          <p:spPr bwMode="auto">
            <a:xfrm>
              <a:off x="1732" y="4127"/>
              <a:ext cx="0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16" name="Rectangle 578"/>
            <p:cNvSpPr>
              <a:spLocks noChangeArrowheads="1"/>
            </p:cNvSpPr>
            <p:nvPr/>
          </p:nvSpPr>
          <p:spPr bwMode="auto">
            <a:xfrm>
              <a:off x="1732" y="4127"/>
              <a:ext cx="19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17" name="Line 579"/>
            <p:cNvSpPr>
              <a:spLocks noChangeShapeType="1"/>
            </p:cNvSpPr>
            <p:nvPr/>
          </p:nvSpPr>
          <p:spPr bwMode="auto">
            <a:xfrm>
              <a:off x="5817" y="3378"/>
              <a:ext cx="3" cy="27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18" name="Rectangle 580"/>
            <p:cNvSpPr>
              <a:spLocks noChangeArrowheads="1"/>
            </p:cNvSpPr>
            <p:nvPr/>
          </p:nvSpPr>
          <p:spPr bwMode="auto">
            <a:xfrm>
              <a:off x="5820" y="3378"/>
              <a:ext cx="19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19" name="Line 581"/>
            <p:cNvSpPr>
              <a:spLocks noChangeShapeType="1"/>
            </p:cNvSpPr>
            <p:nvPr/>
          </p:nvSpPr>
          <p:spPr bwMode="auto">
            <a:xfrm>
              <a:off x="7546" y="3378"/>
              <a:ext cx="3" cy="27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20" name="Rectangle 582"/>
            <p:cNvSpPr>
              <a:spLocks noChangeArrowheads="1"/>
            </p:cNvSpPr>
            <p:nvPr/>
          </p:nvSpPr>
          <p:spPr bwMode="auto">
            <a:xfrm>
              <a:off x="7549" y="3378"/>
              <a:ext cx="19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21" name="Rectangle 583"/>
            <p:cNvSpPr>
              <a:spLocks noChangeArrowheads="1"/>
            </p:cNvSpPr>
            <p:nvPr/>
          </p:nvSpPr>
          <p:spPr bwMode="auto">
            <a:xfrm>
              <a:off x="668" y="5890"/>
              <a:ext cx="571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22" name="Rectangle 584"/>
            <p:cNvSpPr>
              <a:spLocks noChangeArrowheads="1"/>
            </p:cNvSpPr>
            <p:nvPr/>
          </p:nvSpPr>
          <p:spPr bwMode="auto">
            <a:xfrm>
              <a:off x="667" y="5896"/>
              <a:ext cx="476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půdy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23" name="Rectangle 585"/>
            <p:cNvSpPr>
              <a:spLocks noChangeArrowheads="1"/>
            </p:cNvSpPr>
            <p:nvPr/>
          </p:nvSpPr>
          <p:spPr bwMode="auto">
            <a:xfrm>
              <a:off x="1092" y="589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24" name="Rectangle 586"/>
            <p:cNvSpPr>
              <a:spLocks noChangeArrowheads="1"/>
            </p:cNvSpPr>
            <p:nvPr/>
          </p:nvSpPr>
          <p:spPr bwMode="auto">
            <a:xfrm>
              <a:off x="2282" y="5890"/>
              <a:ext cx="768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25" name="Rectangle 587"/>
            <p:cNvSpPr>
              <a:spLocks noChangeArrowheads="1"/>
            </p:cNvSpPr>
            <p:nvPr/>
          </p:nvSpPr>
          <p:spPr bwMode="auto">
            <a:xfrm>
              <a:off x="2282" y="5896"/>
              <a:ext cx="719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v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půdě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926" name="Rectangle 588"/>
            <p:cNvSpPr>
              <a:spLocks noChangeArrowheads="1"/>
            </p:cNvSpPr>
            <p:nvPr/>
          </p:nvSpPr>
          <p:spPr bwMode="auto">
            <a:xfrm>
              <a:off x="2932" y="589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27" name="Rectangle 589"/>
            <p:cNvSpPr>
              <a:spLocks noChangeArrowheads="1"/>
            </p:cNvSpPr>
            <p:nvPr/>
          </p:nvSpPr>
          <p:spPr bwMode="auto">
            <a:xfrm>
              <a:off x="6086" y="5890"/>
              <a:ext cx="129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28" name="Rectangle 590"/>
            <p:cNvSpPr>
              <a:spLocks noChangeArrowheads="1"/>
            </p:cNvSpPr>
            <p:nvPr/>
          </p:nvSpPr>
          <p:spPr bwMode="auto">
            <a:xfrm>
              <a:off x="6087" y="5896"/>
              <a:ext cx="134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povodí, půda)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29" name="Rectangle 591"/>
            <p:cNvSpPr>
              <a:spLocks noChangeArrowheads="1"/>
            </p:cNvSpPr>
            <p:nvPr/>
          </p:nvSpPr>
          <p:spPr bwMode="auto">
            <a:xfrm>
              <a:off x="7302" y="589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0" name="Rectangle 592"/>
            <p:cNvSpPr>
              <a:spLocks noChangeArrowheads="1"/>
            </p:cNvSpPr>
            <p:nvPr/>
          </p:nvSpPr>
          <p:spPr bwMode="auto">
            <a:xfrm>
              <a:off x="588" y="6142"/>
              <a:ext cx="74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1" name="Rectangle 594"/>
            <p:cNvSpPr>
              <a:spLocks noChangeArrowheads="1"/>
            </p:cNvSpPr>
            <p:nvPr/>
          </p:nvSpPr>
          <p:spPr bwMode="auto">
            <a:xfrm>
              <a:off x="1165" y="614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2" name="Rectangle 595"/>
            <p:cNvSpPr>
              <a:spLocks noChangeArrowheads="1"/>
            </p:cNvSpPr>
            <p:nvPr/>
          </p:nvSpPr>
          <p:spPr bwMode="auto">
            <a:xfrm>
              <a:off x="1777" y="6142"/>
              <a:ext cx="100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3" name="Rectangle 597"/>
            <p:cNvSpPr>
              <a:spLocks noChangeArrowheads="1"/>
            </p:cNvSpPr>
            <p:nvPr/>
          </p:nvSpPr>
          <p:spPr bwMode="auto">
            <a:xfrm>
              <a:off x="2642" y="614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4" name="Rectangle 598"/>
            <p:cNvSpPr>
              <a:spLocks noChangeArrowheads="1"/>
            </p:cNvSpPr>
            <p:nvPr/>
          </p:nvSpPr>
          <p:spPr bwMode="auto">
            <a:xfrm>
              <a:off x="6230" y="6142"/>
              <a:ext cx="1083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5" name="Rectangle 600"/>
            <p:cNvSpPr>
              <a:spLocks noChangeArrowheads="1"/>
            </p:cNvSpPr>
            <p:nvPr/>
          </p:nvSpPr>
          <p:spPr bwMode="auto">
            <a:xfrm>
              <a:off x="7149" y="614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6" name="Rectangle 601"/>
            <p:cNvSpPr>
              <a:spLocks noChangeArrowheads="1"/>
            </p:cNvSpPr>
            <p:nvPr/>
          </p:nvSpPr>
          <p:spPr bwMode="auto">
            <a:xfrm>
              <a:off x="48" y="6639"/>
              <a:ext cx="76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7" name="Rectangle 603"/>
            <p:cNvSpPr>
              <a:spLocks noChangeArrowheads="1"/>
            </p:cNvSpPr>
            <p:nvPr/>
          </p:nvSpPr>
          <p:spPr bwMode="auto">
            <a:xfrm>
              <a:off x="657" y="664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8" name="Rectangle 604"/>
            <p:cNvSpPr>
              <a:spLocks noChangeArrowheads="1"/>
            </p:cNvSpPr>
            <p:nvPr/>
          </p:nvSpPr>
          <p:spPr bwMode="auto">
            <a:xfrm>
              <a:off x="3507" y="6639"/>
              <a:ext cx="711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39" name="Rectangle 605"/>
            <p:cNvSpPr>
              <a:spLocks noChangeArrowheads="1"/>
            </p:cNvSpPr>
            <p:nvPr/>
          </p:nvSpPr>
          <p:spPr bwMode="auto">
            <a:xfrm>
              <a:off x="3510" y="6646"/>
              <a:ext cx="609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  perc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40" name="Rectangle 606"/>
            <p:cNvSpPr>
              <a:spLocks noChangeArrowheads="1"/>
            </p:cNvSpPr>
            <p:nvPr/>
          </p:nvSpPr>
          <p:spPr bwMode="auto">
            <a:xfrm>
              <a:off x="4064" y="664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41" name="Rectangle 607"/>
            <p:cNvSpPr>
              <a:spLocks noChangeArrowheads="1"/>
            </p:cNvSpPr>
            <p:nvPr/>
          </p:nvSpPr>
          <p:spPr bwMode="auto">
            <a:xfrm>
              <a:off x="48" y="7139"/>
              <a:ext cx="467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42" name="Rectangle 608"/>
            <p:cNvSpPr>
              <a:spLocks noChangeArrowheads="1"/>
            </p:cNvSpPr>
            <p:nvPr/>
          </p:nvSpPr>
          <p:spPr bwMode="auto">
            <a:xfrm>
              <a:off x="47" y="7143"/>
              <a:ext cx="5036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     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Rozdělení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mezi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hypodermický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odtok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a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doplnění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943" name="Rectangle 609"/>
            <p:cNvSpPr>
              <a:spLocks noChangeArrowheads="1"/>
            </p:cNvSpPr>
            <p:nvPr/>
          </p:nvSpPr>
          <p:spPr bwMode="auto">
            <a:xfrm>
              <a:off x="4609" y="7143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44" name="Line 610"/>
            <p:cNvSpPr>
              <a:spLocks noChangeShapeType="1"/>
            </p:cNvSpPr>
            <p:nvPr/>
          </p:nvSpPr>
          <p:spPr bwMode="auto">
            <a:xfrm>
              <a:off x="0" y="5623"/>
              <a:ext cx="2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45" name="Rectangle 611"/>
            <p:cNvSpPr>
              <a:spLocks noChangeArrowheads="1"/>
            </p:cNvSpPr>
            <p:nvPr/>
          </p:nvSpPr>
          <p:spPr bwMode="auto">
            <a:xfrm>
              <a:off x="0" y="5623"/>
              <a:ext cx="22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46" name="Line 612"/>
            <p:cNvSpPr>
              <a:spLocks noChangeShapeType="1"/>
            </p:cNvSpPr>
            <p:nvPr/>
          </p:nvSpPr>
          <p:spPr bwMode="auto">
            <a:xfrm>
              <a:off x="5190" y="4127"/>
              <a:ext cx="3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47" name="Rectangle 613"/>
            <p:cNvSpPr>
              <a:spLocks noChangeArrowheads="1"/>
            </p:cNvSpPr>
            <p:nvPr/>
          </p:nvSpPr>
          <p:spPr bwMode="auto">
            <a:xfrm>
              <a:off x="5190" y="4127"/>
              <a:ext cx="22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48" name="Rectangle 614"/>
            <p:cNvSpPr>
              <a:spLocks noChangeArrowheads="1"/>
            </p:cNvSpPr>
            <p:nvPr/>
          </p:nvSpPr>
          <p:spPr bwMode="auto">
            <a:xfrm>
              <a:off x="48" y="7388"/>
              <a:ext cx="351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49" name="Rectangle 615"/>
            <p:cNvSpPr>
              <a:spLocks noChangeArrowheads="1"/>
            </p:cNvSpPr>
            <p:nvPr/>
          </p:nvSpPr>
          <p:spPr bwMode="auto">
            <a:xfrm>
              <a:off x="47" y="7497"/>
              <a:ext cx="3638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                     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zásoby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podzemní</a:t>
              </a:r>
              <a:r>
                <a:rPr lang="en-US" altLang="cs-CZ" sz="29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cs-CZ" sz="2900" dirty="0" err="1">
                  <a:solidFill>
                    <a:srgbClr val="000000"/>
                  </a:solidFill>
                  <a:latin typeface="Arial" charset="0"/>
                </a:rPr>
                <a:t>vody</a:t>
              </a:r>
              <a:endParaRPr lang="cs-CZ" altLang="cs-CZ" sz="5700" dirty="0">
                <a:latin typeface="Times New Roman" pitchFamily="18" charset="0"/>
              </a:endParaRPr>
            </a:p>
          </p:txBody>
        </p:sp>
        <p:sp>
          <p:nvSpPr>
            <p:cNvPr id="30950" name="Rectangle 616"/>
            <p:cNvSpPr>
              <a:spLocks noChangeArrowheads="1"/>
            </p:cNvSpPr>
            <p:nvPr/>
          </p:nvSpPr>
          <p:spPr bwMode="auto">
            <a:xfrm>
              <a:off x="3337" y="739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1" name="Rectangle 617"/>
            <p:cNvSpPr>
              <a:spLocks noChangeArrowheads="1"/>
            </p:cNvSpPr>
            <p:nvPr/>
          </p:nvSpPr>
          <p:spPr bwMode="auto">
            <a:xfrm>
              <a:off x="1777" y="7636"/>
              <a:ext cx="1581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2" name="Rectangle 619"/>
            <p:cNvSpPr>
              <a:spLocks noChangeArrowheads="1"/>
            </p:cNvSpPr>
            <p:nvPr/>
          </p:nvSpPr>
          <p:spPr bwMode="auto">
            <a:xfrm>
              <a:off x="3172" y="7643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3" name="Rectangle 620"/>
            <p:cNvSpPr>
              <a:spLocks noChangeArrowheads="1"/>
            </p:cNvSpPr>
            <p:nvPr/>
          </p:nvSpPr>
          <p:spPr bwMode="auto">
            <a:xfrm>
              <a:off x="48" y="8135"/>
              <a:ext cx="64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4" name="Rectangle 622"/>
            <p:cNvSpPr>
              <a:spLocks noChangeArrowheads="1"/>
            </p:cNvSpPr>
            <p:nvPr/>
          </p:nvSpPr>
          <p:spPr bwMode="auto">
            <a:xfrm>
              <a:off x="327" y="8143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5" name="Rectangle 623"/>
            <p:cNvSpPr>
              <a:spLocks noChangeArrowheads="1"/>
            </p:cNvSpPr>
            <p:nvPr/>
          </p:nvSpPr>
          <p:spPr bwMode="auto">
            <a:xfrm>
              <a:off x="552" y="8635"/>
              <a:ext cx="798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6" name="Rectangle 624"/>
            <p:cNvSpPr>
              <a:spLocks noChangeArrowheads="1"/>
            </p:cNvSpPr>
            <p:nvPr/>
          </p:nvSpPr>
          <p:spPr bwMode="auto">
            <a:xfrm>
              <a:off x="552" y="8643"/>
              <a:ext cx="72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Bilance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7" name="Rectangle 625"/>
            <p:cNvSpPr>
              <a:spLocks noChangeArrowheads="1"/>
            </p:cNvSpPr>
            <p:nvPr/>
          </p:nvSpPr>
          <p:spPr bwMode="auto">
            <a:xfrm>
              <a:off x="1202" y="8643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8" name="Rectangle 626"/>
            <p:cNvSpPr>
              <a:spLocks noChangeArrowheads="1"/>
            </p:cNvSpPr>
            <p:nvPr/>
          </p:nvSpPr>
          <p:spPr bwMode="auto">
            <a:xfrm>
              <a:off x="2056" y="8635"/>
              <a:ext cx="122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59" name="Rectangle 627"/>
            <p:cNvSpPr>
              <a:spLocks noChangeArrowheads="1"/>
            </p:cNvSpPr>
            <p:nvPr/>
          </p:nvSpPr>
          <p:spPr bwMode="auto">
            <a:xfrm>
              <a:off x="2057" y="8643"/>
              <a:ext cx="1160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Zásoba pod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60" name="Rectangle 628"/>
            <p:cNvSpPr>
              <a:spLocks noChangeArrowheads="1"/>
            </p:cNvSpPr>
            <p:nvPr/>
          </p:nvSpPr>
          <p:spPr bwMode="auto">
            <a:xfrm>
              <a:off x="3107" y="8643"/>
              <a:ext cx="73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61" name="Rectangle 629"/>
            <p:cNvSpPr>
              <a:spLocks noChangeArrowheads="1"/>
            </p:cNvSpPr>
            <p:nvPr/>
          </p:nvSpPr>
          <p:spPr bwMode="auto">
            <a:xfrm>
              <a:off x="3175" y="8643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62" name="Line 630"/>
            <p:cNvSpPr>
              <a:spLocks noChangeShapeType="1"/>
            </p:cNvSpPr>
            <p:nvPr/>
          </p:nvSpPr>
          <p:spPr bwMode="auto">
            <a:xfrm>
              <a:off x="0" y="7119"/>
              <a:ext cx="2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63" name="Rectangle 631"/>
            <p:cNvSpPr>
              <a:spLocks noChangeArrowheads="1"/>
            </p:cNvSpPr>
            <p:nvPr/>
          </p:nvSpPr>
          <p:spPr bwMode="auto">
            <a:xfrm>
              <a:off x="0" y="7119"/>
              <a:ext cx="22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64" name="Line 632"/>
            <p:cNvSpPr>
              <a:spLocks noChangeShapeType="1"/>
            </p:cNvSpPr>
            <p:nvPr/>
          </p:nvSpPr>
          <p:spPr bwMode="auto">
            <a:xfrm>
              <a:off x="1732" y="5623"/>
              <a:ext cx="0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65" name="Rectangle 633"/>
            <p:cNvSpPr>
              <a:spLocks noChangeArrowheads="1"/>
            </p:cNvSpPr>
            <p:nvPr/>
          </p:nvSpPr>
          <p:spPr bwMode="auto">
            <a:xfrm>
              <a:off x="1732" y="5623"/>
              <a:ext cx="19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66" name="Rectangle 634"/>
            <p:cNvSpPr>
              <a:spLocks noChangeArrowheads="1"/>
            </p:cNvSpPr>
            <p:nvPr/>
          </p:nvSpPr>
          <p:spPr bwMode="auto">
            <a:xfrm>
              <a:off x="197" y="8884"/>
              <a:ext cx="1443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67" name="Rectangle 635"/>
            <p:cNvSpPr>
              <a:spLocks noChangeArrowheads="1"/>
            </p:cNvSpPr>
            <p:nvPr/>
          </p:nvSpPr>
          <p:spPr bwMode="auto">
            <a:xfrm>
              <a:off x="197" y="8888"/>
              <a:ext cx="1488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podzemní vody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68" name="Rectangle 636"/>
            <p:cNvSpPr>
              <a:spLocks noChangeArrowheads="1"/>
            </p:cNvSpPr>
            <p:nvPr/>
          </p:nvSpPr>
          <p:spPr bwMode="auto">
            <a:xfrm>
              <a:off x="1540" y="8888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69" name="Rectangle 637"/>
            <p:cNvSpPr>
              <a:spLocks noChangeArrowheads="1"/>
            </p:cNvSpPr>
            <p:nvPr/>
          </p:nvSpPr>
          <p:spPr bwMode="auto">
            <a:xfrm>
              <a:off x="2094" y="8884"/>
              <a:ext cx="112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0" name="Rectangle 638"/>
            <p:cNvSpPr>
              <a:spLocks noChangeArrowheads="1"/>
            </p:cNvSpPr>
            <p:nvPr/>
          </p:nvSpPr>
          <p:spPr bwMode="auto">
            <a:xfrm>
              <a:off x="2095" y="8888"/>
              <a:ext cx="112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zemní vody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1" name="Rectangle 639"/>
            <p:cNvSpPr>
              <a:spLocks noChangeArrowheads="1"/>
            </p:cNvSpPr>
            <p:nvPr/>
          </p:nvSpPr>
          <p:spPr bwMode="auto">
            <a:xfrm>
              <a:off x="3107" y="8888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2" name="Rectangle 640"/>
            <p:cNvSpPr>
              <a:spLocks noChangeArrowheads="1"/>
            </p:cNvSpPr>
            <p:nvPr/>
          </p:nvSpPr>
          <p:spPr bwMode="auto">
            <a:xfrm>
              <a:off x="600" y="9132"/>
              <a:ext cx="709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3" name="Rectangle 642"/>
            <p:cNvSpPr>
              <a:spLocks noChangeArrowheads="1"/>
            </p:cNvSpPr>
            <p:nvPr/>
          </p:nvSpPr>
          <p:spPr bwMode="auto">
            <a:xfrm>
              <a:off x="1155" y="9138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4" name="Rectangle 643"/>
            <p:cNvSpPr>
              <a:spLocks noChangeArrowheads="1"/>
            </p:cNvSpPr>
            <p:nvPr/>
          </p:nvSpPr>
          <p:spPr bwMode="auto">
            <a:xfrm>
              <a:off x="2524" y="9132"/>
              <a:ext cx="32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5" name="Rectangle 645"/>
            <p:cNvSpPr>
              <a:spLocks noChangeArrowheads="1"/>
            </p:cNvSpPr>
            <p:nvPr/>
          </p:nvSpPr>
          <p:spPr bwMode="auto">
            <a:xfrm>
              <a:off x="2737" y="9138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6" name="Rectangle 646"/>
            <p:cNvSpPr>
              <a:spLocks noChangeArrowheads="1"/>
            </p:cNvSpPr>
            <p:nvPr/>
          </p:nvSpPr>
          <p:spPr bwMode="auto">
            <a:xfrm>
              <a:off x="48" y="9382"/>
              <a:ext cx="603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7" name="Rectangle 648"/>
            <p:cNvSpPr>
              <a:spLocks noChangeArrowheads="1"/>
            </p:cNvSpPr>
            <p:nvPr/>
          </p:nvSpPr>
          <p:spPr bwMode="auto">
            <a:xfrm>
              <a:off x="492" y="9388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8" name="Rectangle 649"/>
            <p:cNvSpPr>
              <a:spLocks noChangeArrowheads="1"/>
            </p:cNvSpPr>
            <p:nvPr/>
          </p:nvSpPr>
          <p:spPr bwMode="auto">
            <a:xfrm>
              <a:off x="3507" y="9382"/>
              <a:ext cx="1160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79" name="Rectangle 651"/>
            <p:cNvSpPr>
              <a:spLocks noChangeArrowheads="1"/>
            </p:cNvSpPr>
            <p:nvPr/>
          </p:nvSpPr>
          <p:spPr bwMode="auto">
            <a:xfrm>
              <a:off x="4337" y="9388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80" name="Rectangle 652"/>
            <p:cNvSpPr>
              <a:spLocks noChangeArrowheads="1"/>
            </p:cNvSpPr>
            <p:nvPr/>
          </p:nvSpPr>
          <p:spPr bwMode="auto">
            <a:xfrm>
              <a:off x="5865" y="9382"/>
              <a:ext cx="180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83" name="Rectangle 655"/>
            <p:cNvSpPr>
              <a:spLocks noChangeArrowheads="1"/>
            </p:cNvSpPr>
            <p:nvPr/>
          </p:nvSpPr>
          <p:spPr bwMode="auto">
            <a:xfrm>
              <a:off x="3708" y="10131"/>
              <a:ext cx="136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84" name="Rectangle 656"/>
            <p:cNvSpPr>
              <a:spLocks noChangeArrowheads="1"/>
            </p:cNvSpPr>
            <p:nvPr/>
          </p:nvSpPr>
          <p:spPr bwMode="auto">
            <a:xfrm>
              <a:off x="3571" y="10138"/>
              <a:ext cx="152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dirty="0" err="1">
                  <a:solidFill>
                    <a:srgbClr val="000000"/>
                  </a:solidFill>
                  <a:latin typeface="Arial" charset="0"/>
                </a:rPr>
                <a:t>Celkový</a:t>
              </a:r>
              <a:r>
                <a:rPr lang="en-US" altLang="cs-CZ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cs-CZ" dirty="0" err="1">
                  <a:solidFill>
                    <a:srgbClr val="000000"/>
                  </a:solidFill>
                  <a:latin typeface="Arial" charset="0"/>
                </a:rPr>
                <a:t>odtok</a:t>
              </a:r>
              <a:endParaRPr lang="cs-CZ" altLang="cs-CZ" sz="6000" dirty="0">
                <a:latin typeface="Times New Roman" pitchFamily="18" charset="0"/>
              </a:endParaRPr>
            </a:p>
          </p:txBody>
        </p:sp>
        <p:sp>
          <p:nvSpPr>
            <p:cNvPr id="30985" name="Rectangle 657"/>
            <p:cNvSpPr>
              <a:spLocks noChangeArrowheads="1"/>
            </p:cNvSpPr>
            <p:nvPr/>
          </p:nvSpPr>
          <p:spPr bwMode="auto">
            <a:xfrm>
              <a:off x="4960" y="10138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86" name="Line 658"/>
            <p:cNvSpPr>
              <a:spLocks noChangeShapeType="1"/>
            </p:cNvSpPr>
            <p:nvPr/>
          </p:nvSpPr>
          <p:spPr bwMode="auto">
            <a:xfrm>
              <a:off x="3461" y="4127"/>
              <a:ext cx="0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87" name="Rectangle 659"/>
            <p:cNvSpPr>
              <a:spLocks noChangeArrowheads="1"/>
            </p:cNvSpPr>
            <p:nvPr/>
          </p:nvSpPr>
          <p:spPr bwMode="auto">
            <a:xfrm>
              <a:off x="3461" y="4127"/>
              <a:ext cx="19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88" name="Line 660"/>
            <p:cNvSpPr>
              <a:spLocks noChangeShapeType="1"/>
            </p:cNvSpPr>
            <p:nvPr/>
          </p:nvSpPr>
          <p:spPr bwMode="auto">
            <a:xfrm>
              <a:off x="5190" y="7119"/>
              <a:ext cx="3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89" name="Rectangle 661"/>
            <p:cNvSpPr>
              <a:spLocks noChangeArrowheads="1"/>
            </p:cNvSpPr>
            <p:nvPr/>
          </p:nvSpPr>
          <p:spPr bwMode="auto">
            <a:xfrm>
              <a:off x="5190" y="7119"/>
              <a:ext cx="22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90" name="Rectangle 662"/>
            <p:cNvSpPr>
              <a:spLocks noChangeArrowheads="1"/>
            </p:cNvSpPr>
            <p:nvPr/>
          </p:nvSpPr>
          <p:spPr bwMode="auto">
            <a:xfrm>
              <a:off x="48" y="10878"/>
              <a:ext cx="5543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91" name="Rectangle 663"/>
            <p:cNvSpPr>
              <a:spLocks noChangeArrowheads="1"/>
            </p:cNvSpPr>
            <p:nvPr/>
          </p:nvSpPr>
          <p:spPr bwMode="auto">
            <a:xfrm>
              <a:off x="47" y="10886"/>
              <a:ext cx="6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92" name="Line 664"/>
            <p:cNvSpPr>
              <a:spLocks noChangeShapeType="1"/>
            </p:cNvSpPr>
            <p:nvPr/>
          </p:nvSpPr>
          <p:spPr bwMode="auto">
            <a:xfrm>
              <a:off x="0" y="8615"/>
              <a:ext cx="2" cy="767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93" name="Rectangle 665"/>
            <p:cNvSpPr>
              <a:spLocks noChangeArrowheads="1"/>
            </p:cNvSpPr>
            <p:nvPr/>
          </p:nvSpPr>
          <p:spPr bwMode="auto">
            <a:xfrm>
              <a:off x="0" y="8615"/>
              <a:ext cx="22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94" name="Line 666"/>
            <p:cNvSpPr>
              <a:spLocks noChangeShapeType="1"/>
            </p:cNvSpPr>
            <p:nvPr/>
          </p:nvSpPr>
          <p:spPr bwMode="auto">
            <a:xfrm>
              <a:off x="1732" y="8615"/>
              <a:ext cx="0" cy="767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95" name="Rectangle 667"/>
            <p:cNvSpPr>
              <a:spLocks noChangeArrowheads="1"/>
            </p:cNvSpPr>
            <p:nvPr/>
          </p:nvSpPr>
          <p:spPr bwMode="auto">
            <a:xfrm>
              <a:off x="1732" y="8615"/>
              <a:ext cx="19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96" name="Line 668"/>
            <p:cNvSpPr>
              <a:spLocks noChangeShapeType="1"/>
            </p:cNvSpPr>
            <p:nvPr/>
          </p:nvSpPr>
          <p:spPr bwMode="auto">
            <a:xfrm>
              <a:off x="3461" y="10112"/>
              <a:ext cx="0" cy="268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97" name="Rectangle 669"/>
            <p:cNvSpPr>
              <a:spLocks noChangeArrowheads="1"/>
            </p:cNvSpPr>
            <p:nvPr/>
          </p:nvSpPr>
          <p:spPr bwMode="auto">
            <a:xfrm>
              <a:off x="3461" y="10112"/>
              <a:ext cx="19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0998" name="Line 670"/>
            <p:cNvSpPr>
              <a:spLocks noChangeShapeType="1"/>
            </p:cNvSpPr>
            <p:nvPr/>
          </p:nvSpPr>
          <p:spPr bwMode="auto">
            <a:xfrm>
              <a:off x="5190" y="10112"/>
              <a:ext cx="3" cy="268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99" name="Rectangle 671"/>
            <p:cNvSpPr>
              <a:spLocks noChangeArrowheads="1"/>
            </p:cNvSpPr>
            <p:nvPr/>
          </p:nvSpPr>
          <p:spPr bwMode="auto">
            <a:xfrm>
              <a:off x="5190" y="10112"/>
              <a:ext cx="22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1000" name="Line 672"/>
            <p:cNvSpPr>
              <a:spLocks noChangeShapeType="1"/>
            </p:cNvSpPr>
            <p:nvPr/>
          </p:nvSpPr>
          <p:spPr bwMode="auto">
            <a:xfrm>
              <a:off x="5817" y="5623"/>
              <a:ext cx="3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01" name="Rectangle 673"/>
            <p:cNvSpPr>
              <a:spLocks noChangeArrowheads="1"/>
            </p:cNvSpPr>
            <p:nvPr/>
          </p:nvSpPr>
          <p:spPr bwMode="auto">
            <a:xfrm>
              <a:off x="5820" y="5623"/>
              <a:ext cx="19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1002" name="Line 674"/>
            <p:cNvSpPr>
              <a:spLocks noChangeShapeType="1"/>
            </p:cNvSpPr>
            <p:nvPr/>
          </p:nvSpPr>
          <p:spPr bwMode="auto">
            <a:xfrm>
              <a:off x="7546" y="5623"/>
              <a:ext cx="3" cy="76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03" name="Rectangle 675"/>
            <p:cNvSpPr>
              <a:spLocks noChangeArrowheads="1"/>
            </p:cNvSpPr>
            <p:nvPr/>
          </p:nvSpPr>
          <p:spPr bwMode="auto">
            <a:xfrm>
              <a:off x="7549" y="5623"/>
              <a:ext cx="19" cy="7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1004" name="Line 676"/>
            <p:cNvSpPr>
              <a:spLocks noChangeShapeType="1"/>
            </p:cNvSpPr>
            <p:nvPr/>
          </p:nvSpPr>
          <p:spPr bwMode="auto">
            <a:xfrm>
              <a:off x="797" y="631"/>
              <a:ext cx="0" cy="586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05" name="Freeform 677"/>
            <p:cNvSpPr>
              <a:spLocks/>
            </p:cNvSpPr>
            <p:nvPr/>
          </p:nvSpPr>
          <p:spPr bwMode="auto">
            <a:xfrm>
              <a:off x="677" y="1140"/>
              <a:ext cx="240" cy="240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0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06" name="Line 678"/>
            <p:cNvSpPr>
              <a:spLocks noChangeShapeType="1"/>
            </p:cNvSpPr>
            <p:nvPr/>
          </p:nvSpPr>
          <p:spPr bwMode="auto">
            <a:xfrm>
              <a:off x="1381" y="895"/>
              <a:ext cx="2608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07" name="Line 679"/>
            <p:cNvSpPr>
              <a:spLocks noChangeShapeType="1"/>
            </p:cNvSpPr>
            <p:nvPr/>
          </p:nvSpPr>
          <p:spPr bwMode="auto">
            <a:xfrm>
              <a:off x="3987" y="910"/>
              <a:ext cx="2" cy="29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08" name="Freeform 680"/>
            <p:cNvSpPr>
              <a:spLocks/>
            </p:cNvSpPr>
            <p:nvPr/>
          </p:nvSpPr>
          <p:spPr bwMode="auto">
            <a:xfrm>
              <a:off x="3867" y="1126"/>
              <a:ext cx="240" cy="237"/>
            </a:xfrm>
            <a:custGeom>
              <a:avLst/>
              <a:gdLst>
                <a:gd name="T0" fmla="*/ 120 w 240"/>
                <a:gd name="T1" fmla="*/ 237 h 237"/>
                <a:gd name="T2" fmla="*/ 240 w 240"/>
                <a:gd name="T3" fmla="*/ 0 h 237"/>
                <a:gd name="T4" fmla="*/ 0 w 240"/>
                <a:gd name="T5" fmla="*/ 0 h 237"/>
                <a:gd name="T6" fmla="*/ 120 w 240"/>
                <a:gd name="T7" fmla="*/ 237 h 2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37">
                  <a:moveTo>
                    <a:pt x="120" y="237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37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09" name="Line 681"/>
            <p:cNvSpPr>
              <a:spLocks noChangeShapeType="1"/>
            </p:cNvSpPr>
            <p:nvPr/>
          </p:nvSpPr>
          <p:spPr bwMode="auto">
            <a:xfrm>
              <a:off x="4744" y="645"/>
              <a:ext cx="2" cy="558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10" name="Freeform 682"/>
            <p:cNvSpPr>
              <a:spLocks/>
            </p:cNvSpPr>
            <p:nvPr/>
          </p:nvSpPr>
          <p:spPr bwMode="auto">
            <a:xfrm>
              <a:off x="4626" y="1126"/>
              <a:ext cx="238" cy="237"/>
            </a:xfrm>
            <a:custGeom>
              <a:avLst/>
              <a:gdLst>
                <a:gd name="T0" fmla="*/ 118 w 238"/>
                <a:gd name="T1" fmla="*/ 237 h 237"/>
                <a:gd name="T2" fmla="*/ 238 w 238"/>
                <a:gd name="T3" fmla="*/ 0 h 237"/>
                <a:gd name="T4" fmla="*/ 0 w 238"/>
                <a:gd name="T5" fmla="*/ 0 h 237"/>
                <a:gd name="T6" fmla="*/ 118 w 238"/>
                <a:gd name="T7" fmla="*/ 237 h 2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8" h="237">
                  <a:moveTo>
                    <a:pt x="118" y="237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118" y="237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11" name="Rectangle 683"/>
            <p:cNvSpPr>
              <a:spLocks noChangeArrowheads="1"/>
            </p:cNvSpPr>
            <p:nvPr/>
          </p:nvSpPr>
          <p:spPr bwMode="auto">
            <a:xfrm>
              <a:off x="1993" y="4151"/>
              <a:ext cx="1235" cy="742"/>
            </a:xfrm>
            <a:prstGeom prst="rect">
              <a:avLst/>
            </a:prstGeom>
            <a:noFill/>
            <a:ln w="127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1012" name="Line 684"/>
            <p:cNvSpPr>
              <a:spLocks noChangeShapeType="1"/>
            </p:cNvSpPr>
            <p:nvPr/>
          </p:nvSpPr>
          <p:spPr bwMode="auto">
            <a:xfrm>
              <a:off x="6646" y="645"/>
              <a:ext cx="2" cy="1554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13" name="Freeform 685"/>
            <p:cNvSpPr>
              <a:spLocks/>
            </p:cNvSpPr>
            <p:nvPr/>
          </p:nvSpPr>
          <p:spPr bwMode="auto">
            <a:xfrm>
              <a:off x="6526" y="2122"/>
              <a:ext cx="240" cy="240"/>
            </a:xfrm>
            <a:custGeom>
              <a:avLst/>
              <a:gdLst>
                <a:gd name="T0" fmla="*/ 122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2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2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2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14" name="Line 686"/>
            <p:cNvSpPr>
              <a:spLocks noChangeShapeType="1"/>
            </p:cNvSpPr>
            <p:nvPr/>
          </p:nvSpPr>
          <p:spPr bwMode="auto">
            <a:xfrm>
              <a:off x="781" y="1892"/>
              <a:ext cx="2" cy="25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15" name="Line 687"/>
            <p:cNvSpPr>
              <a:spLocks noChangeShapeType="1"/>
            </p:cNvSpPr>
            <p:nvPr/>
          </p:nvSpPr>
          <p:spPr bwMode="auto">
            <a:xfrm>
              <a:off x="781" y="2142"/>
              <a:ext cx="3180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16" name="Line 688"/>
            <p:cNvSpPr>
              <a:spLocks noChangeShapeType="1"/>
            </p:cNvSpPr>
            <p:nvPr/>
          </p:nvSpPr>
          <p:spPr bwMode="auto">
            <a:xfrm>
              <a:off x="3958" y="2156"/>
              <a:ext cx="3" cy="58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17" name="Freeform 689"/>
            <p:cNvSpPr>
              <a:spLocks/>
            </p:cNvSpPr>
            <p:nvPr/>
          </p:nvSpPr>
          <p:spPr bwMode="auto">
            <a:xfrm>
              <a:off x="3838" y="2137"/>
              <a:ext cx="240" cy="240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0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18" name="Line 690"/>
            <p:cNvSpPr>
              <a:spLocks noChangeShapeType="1"/>
            </p:cNvSpPr>
            <p:nvPr/>
          </p:nvSpPr>
          <p:spPr bwMode="auto">
            <a:xfrm>
              <a:off x="4366" y="1892"/>
              <a:ext cx="0" cy="307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19" name="Freeform 691"/>
            <p:cNvSpPr>
              <a:spLocks/>
            </p:cNvSpPr>
            <p:nvPr/>
          </p:nvSpPr>
          <p:spPr bwMode="auto">
            <a:xfrm>
              <a:off x="4246" y="2122"/>
              <a:ext cx="241" cy="240"/>
            </a:xfrm>
            <a:custGeom>
              <a:avLst/>
              <a:gdLst>
                <a:gd name="T0" fmla="*/ 120 w 241"/>
                <a:gd name="T1" fmla="*/ 240 h 240"/>
                <a:gd name="T2" fmla="*/ 241 w 241"/>
                <a:gd name="T3" fmla="*/ 0 h 240"/>
                <a:gd name="T4" fmla="*/ 0 w 241"/>
                <a:gd name="T5" fmla="*/ 0 h 240"/>
                <a:gd name="T6" fmla="*/ 120 w 241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20" name="Line 692"/>
            <p:cNvSpPr>
              <a:spLocks noChangeShapeType="1"/>
            </p:cNvSpPr>
            <p:nvPr/>
          </p:nvSpPr>
          <p:spPr bwMode="auto">
            <a:xfrm>
              <a:off x="6634" y="2655"/>
              <a:ext cx="0" cy="54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21" name="Freeform 693"/>
            <p:cNvSpPr>
              <a:spLocks/>
            </p:cNvSpPr>
            <p:nvPr/>
          </p:nvSpPr>
          <p:spPr bwMode="auto">
            <a:xfrm>
              <a:off x="6514" y="3119"/>
              <a:ext cx="240" cy="240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0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22" name="Line 694"/>
            <p:cNvSpPr>
              <a:spLocks noChangeShapeType="1"/>
            </p:cNvSpPr>
            <p:nvPr/>
          </p:nvSpPr>
          <p:spPr bwMode="auto">
            <a:xfrm>
              <a:off x="4366" y="2655"/>
              <a:ext cx="0" cy="555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23" name="Freeform 695"/>
            <p:cNvSpPr>
              <a:spLocks/>
            </p:cNvSpPr>
            <p:nvPr/>
          </p:nvSpPr>
          <p:spPr bwMode="auto">
            <a:xfrm>
              <a:off x="4246" y="3133"/>
              <a:ext cx="241" cy="240"/>
            </a:xfrm>
            <a:custGeom>
              <a:avLst/>
              <a:gdLst>
                <a:gd name="T0" fmla="*/ 120 w 241"/>
                <a:gd name="T1" fmla="*/ 240 h 240"/>
                <a:gd name="T2" fmla="*/ 241 w 241"/>
                <a:gd name="T3" fmla="*/ 0 h 240"/>
                <a:gd name="T4" fmla="*/ 0 w 241"/>
                <a:gd name="T5" fmla="*/ 0 h 240"/>
                <a:gd name="T6" fmla="*/ 120 w 241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24" name="Line 696"/>
            <p:cNvSpPr>
              <a:spLocks noChangeShapeType="1"/>
            </p:cNvSpPr>
            <p:nvPr/>
          </p:nvSpPr>
          <p:spPr bwMode="auto">
            <a:xfrm>
              <a:off x="3958" y="2641"/>
              <a:ext cx="3" cy="25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25" name="Line 697"/>
            <p:cNvSpPr>
              <a:spLocks noChangeShapeType="1"/>
            </p:cNvSpPr>
            <p:nvPr/>
          </p:nvSpPr>
          <p:spPr bwMode="auto">
            <a:xfrm>
              <a:off x="781" y="2888"/>
              <a:ext cx="2" cy="32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26" name="Freeform 698"/>
            <p:cNvSpPr>
              <a:spLocks/>
            </p:cNvSpPr>
            <p:nvPr/>
          </p:nvSpPr>
          <p:spPr bwMode="auto">
            <a:xfrm>
              <a:off x="663" y="3133"/>
              <a:ext cx="238" cy="240"/>
            </a:xfrm>
            <a:custGeom>
              <a:avLst/>
              <a:gdLst>
                <a:gd name="T0" fmla="*/ 118 w 238"/>
                <a:gd name="T1" fmla="*/ 240 h 240"/>
                <a:gd name="T2" fmla="*/ 238 w 238"/>
                <a:gd name="T3" fmla="*/ 0 h 240"/>
                <a:gd name="T4" fmla="*/ 0 w 238"/>
                <a:gd name="T5" fmla="*/ 0 h 240"/>
                <a:gd name="T6" fmla="*/ 118 w 238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8" h="240">
                  <a:moveTo>
                    <a:pt x="118" y="240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118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27" name="Line 699"/>
            <p:cNvSpPr>
              <a:spLocks noChangeShapeType="1"/>
            </p:cNvSpPr>
            <p:nvPr/>
          </p:nvSpPr>
          <p:spPr bwMode="auto">
            <a:xfrm>
              <a:off x="781" y="2905"/>
              <a:ext cx="319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28" name="Line 700"/>
            <p:cNvSpPr>
              <a:spLocks noChangeShapeType="1"/>
            </p:cNvSpPr>
            <p:nvPr/>
          </p:nvSpPr>
          <p:spPr bwMode="auto">
            <a:xfrm>
              <a:off x="769" y="3652"/>
              <a:ext cx="0" cy="307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29" name="Freeform 701"/>
            <p:cNvSpPr>
              <a:spLocks/>
            </p:cNvSpPr>
            <p:nvPr/>
          </p:nvSpPr>
          <p:spPr bwMode="auto">
            <a:xfrm>
              <a:off x="648" y="3882"/>
              <a:ext cx="241" cy="241"/>
            </a:xfrm>
            <a:custGeom>
              <a:avLst/>
              <a:gdLst>
                <a:gd name="T0" fmla="*/ 121 w 241"/>
                <a:gd name="T1" fmla="*/ 241 h 241"/>
                <a:gd name="T2" fmla="*/ 241 w 241"/>
                <a:gd name="T3" fmla="*/ 0 h 241"/>
                <a:gd name="T4" fmla="*/ 0 w 241"/>
                <a:gd name="T5" fmla="*/ 0 h 241"/>
                <a:gd name="T6" fmla="*/ 121 w 241"/>
                <a:gd name="T7" fmla="*/ 241 h 2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1" h="241">
                  <a:moveTo>
                    <a:pt x="121" y="241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121" y="241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30" name="Line 702"/>
            <p:cNvSpPr>
              <a:spLocks noChangeShapeType="1"/>
            </p:cNvSpPr>
            <p:nvPr/>
          </p:nvSpPr>
          <p:spPr bwMode="auto">
            <a:xfrm>
              <a:off x="4366" y="3638"/>
              <a:ext cx="0" cy="307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31" name="Freeform 703"/>
            <p:cNvSpPr>
              <a:spLocks/>
            </p:cNvSpPr>
            <p:nvPr/>
          </p:nvSpPr>
          <p:spPr bwMode="auto">
            <a:xfrm>
              <a:off x="4246" y="3868"/>
              <a:ext cx="241" cy="240"/>
            </a:xfrm>
            <a:custGeom>
              <a:avLst/>
              <a:gdLst>
                <a:gd name="T0" fmla="*/ 120 w 241"/>
                <a:gd name="T1" fmla="*/ 240 h 240"/>
                <a:gd name="T2" fmla="*/ 241 w 241"/>
                <a:gd name="T3" fmla="*/ 0 h 240"/>
                <a:gd name="T4" fmla="*/ 0 w 241"/>
                <a:gd name="T5" fmla="*/ 0 h 240"/>
                <a:gd name="T6" fmla="*/ 120 w 241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lnTo>
                    <a:pt x="241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32" name="Line 704"/>
            <p:cNvSpPr>
              <a:spLocks noChangeShapeType="1"/>
            </p:cNvSpPr>
            <p:nvPr/>
          </p:nvSpPr>
          <p:spPr bwMode="auto">
            <a:xfrm>
              <a:off x="1775" y="4387"/>
              <a:ext cx="58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33" name="Freeform 705"/>
            <p:cNvSpPr>
              <a:spLocks/>
            </p:cNvSpPr>
            <p:nvPr/>
          </p:nvSpPr>
          <p:spPr bwMode="auto">
            <a:xfrm>
              <a:off x="1753" y="4267"/>
              <a:ext cx="240" cy="237"/>
            </a:xfrm>
            <a:custGeom>
              <a:avLst/>
              <a:gdLst>
                <a:gd name="T0" fmla="*/ 240 w 240"/>
                <a:gd name="T1" fmla="*/ 120 h 237"/>
                <a:gd name="T2" fmla="*/ 0 w 240"/>
                <a:gd name="T3" fmla="*/ 0 h 237"/>
                <a:gd name="T4" fmla="*/ 0 w 240"/>
                <a:gd name="T5" fmla="*/ 237 h 237"/>
                <a:gd name="T6" fmla="*/ 240 w 240"/>
                <a:gd name="T7" fmla="*/ 120 h 2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37">
                  <a:moveTo>
                    <a:pt x="240" y="120"/>
                  </a:moveTo>
                  <a:lnTo>
                    <a:pt x="0" y="0"/>
                  </a:lnTo>
                  <a:lnTo>
                    <a:pt x="0" y="237"/>
                  </a:lnTo>
                  <a:lnTo>
                    <a:pt x="240" y="12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34" name="Line 706"/>
            <p:cNvSpPr>
              <a:spLocks noChangeShapeType="1"/>
            </p:cNvSpPr>
            <p:nvPr/>
          </p:nvSpPr>
          <p:spPr bwMode="auto">
            <a:xfrm>
              <a:off x="3235" y="4519"/>
              <a:ext cx="72" cy="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35" name="Freeform 707"/>
            <p:cNvSpPr>
              <a:spLocks/>
            </p:cNvSpPr>
            <p:nvPr/>
          </p:nvSpPr>
          <p:spPr bwMode="auto">
            <a:xfrm>
              <a:off x="3226" y="4399"/>
              <a:ext cx="245" cy="240"/>
            </a:xfrm>
            <a:custGeom>
              <a:avLst/>
              <a:gdLst>
                <a:gd name="T0" fmla="*/ 245 w 245"/>
                <a:gd name="T1" fmla="*/ 122 h 240"/>
                <a:gd name="T2" fmla="*/ 0 w 245"/>
                <a:gd name="T3" fmla="*/ 0 h 240"/>
                <a:gd name="T4" fmla="*/ 0 w 245"/>
                <a:gd name="T5" fmla="*/ 240 h 240"/>
                <a:gd name="T6" fmla="*/ 245 w 245"/>
                <a:gd name="T7" fmla="*/ 122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5" h="240">
                  <a:moveTo>
                    <a:pt x="245" y="122"/>
                  </a:moveTo>
                  <a:lnTo>
                    <a:pt x="0" y="0"/>
                  </a:lnTo>
                  <a:lnTo>
                    <a:pt x="0" y="240"/>
                  </a:lnTo>
                  <a:lnTo>
                    <a:pt x="245" y="122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36" name="Line 708"/>
            <p:cNvSpPr>
              <a:spLocks noChangeShapeType="1"/>
            </p:cNvSpPr>
            <p:nvPr/>
          </p:nvSpPr>
          <p:spPr bwMode="auto">
            <a:xfrm>
              <a:off x="4366" y="4884"/>
              <a:ext cx="0" cy="25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37" name="Line 709"/>
            <p:cNvSpPr>
              <a:spLocks noChangeShapeType="1"/>
            </p:cNvSpPr>
            <p:nvPr/>
          </p:nvSpPr>
          <p:spPr bwMode="auto">
            <a:xfrm>
              <a:off x="1237" y="5134"/>
              <a:ext cx="3129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38" name="Line 710"/>
            <p:cNvSpPr>
              <a:spLocks noChangeShapeType="1"/>
            </p:cNvSpPr>
            <p:nvPr/>
          </p:nvSpPr>
          <p:spPr bwMode="auto">
            <a:xfrm>
              <a:off x="1237" y="5134"/>
              <a:ext cx="0" cy="32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39" name="Freeform 711"/>
            <p:cNvSpPr>
              <a:spLocks/>
            </p:cNvSpPr>
            <p:nvPr/>
          </p:nvSpPr>
          <p:spPr bwMode="auto">
            <a:xfrm>
              <a:off x="1117" y="5378"/>
              <a:ext cx="240" cy="241"/>
            </a:xfrm>
            <a:custGeom>
              <a:avLst/>
              <a:gdLst>
                <a:gd name="T0" fmla="*/ 120 w 240"/>
                <a:gd name="T1" fmla="*/ 241 h 241"/>
                <a:gd name="T2" fmla="*/ 240 w 240"/>
                <a:gd name="T3" fmla="*/ 0 h 241"/>
                <a:gd name="T4" fmla="*/ 0 w 240"/>
                <a:gd name="T5" fmla="*/ 0 h 241"/>
                <a:gd name="T6" fmla="*/ 120 w 240"/>
                <a:gd name="T7" fmla="*/ 241 h 2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1">
                  <a:moveTo>
                    <a:pt x="120" y="241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1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40" name="Line 712"/>
            <p:cNvSpPr>
              <a:spLocks noChangeShapeType="1"/>
            </p:cNvSpPr>
            <p:nvPr/>
          </p:nvSpPr>
          <p:spPr bwMode="auto">
            <a:xfrm>
              <a:off x="749" y="4898"/>
              <a:ext cx="0" cy="54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41" name="Freeform 713"/>
            <p:cNvSpPr>
              <a:spLocks/>
            </p:cNvSpPr>
            <p:nvPr/>
          </p:nvSpPr>
          <p:spPr bwMode="auto">
            <a:xfrm>
              <a:off x="629" y="5364"/>
              <a:ext cx="240" cy="240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0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42" name="Rectangle 714"/>
            <p:cNvSpPr>
              <a:spLocks noChangeArrowheads="1"/>
            </p:cNvSpPr>
            <p:nvPr/>
          </p:nvSpPr>
          <p:spPr bwMode="auto">
            <a:xfrm>
              <a:off x="1993" y="5647"/>
              <a:ext cx="1223" cy="742"/>
            </a:xfrm>
            <a:prstGeom prst="rect">
              <a:avLst/>
            </a:prstGeom>
            <a:noFill/>
            <a:ln w="127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1043" name="Line 715"/>
            <p:cNvSpPr>
              <a:spLocks noChangeShapeType="1"/>
            </p:cNvSpPr>
            <p:nvPr/>
          </p:nvSpPr>
          <p:spPr bwMode="auto">
            <a:xfrm>
              <a:off x="1741" y="5883"/>
              <a:ext cx="72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44" name="Freeform 716"/>
            <p:cNvSpPr>
              <a:spLocks/>
            </p:cNvSpPr>
            <p:nvPr/>
          </p:nvSpPr>
          <p:spPr bwMode="auto">
            <a:xfrm>
              <a:off x="1732" y="5763"/>
              <a:ext cx="242" cy="240"/>
            </a:xfrm>
            <a:custGeom>
              <a:avLst/>
              <a:gdLst>
                <a:gd name="T0" fmla="*/ 242 w 242"/>
                <a:gd name="T1" fmla="*/ 120 h 240"/>
                <a:gd name="T2" fmla="*/ 0 w 242"/>
                <a:gd name="T3" fmla="*/ 0 h 240"/>
                <a:gd name="T4" fmla="*/ 0 w 242"/>
                <a:gd name="T5" fmla="*/ 240 h 240"/>
                <a:gd name="T6" fmla="*/ 242 w 242"/>
                <a:gd name="T7" fmla="*/ 12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2" h="240">
                  <a:moveTo>
                    <a:pt x="242" y="120"/>
                  </a:moveTo>
                  <a:lnTo>
                    <a:pt x="0" y="0"/>
                  </a:lnTo>
                  <a:lnTo>
                    <a:pt x="0" y="240"/>
                  </a:lnTo>
                  <a:lnTo>
                    <a:pt x="242" y="12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45" name="Line 717"/>
            <p:cNvSpPr>
              <a:spLocks noChangeShapeType="1"/>
            </p:cNvSpPr>
            <p:nvPr/>
          </p:nvSpPr>
          <p:spPr bwMode="auto">
            <a:xfrm flipH="1">
              <a:off x="3365" y="5866"/>
              <a:ext cx="2464" cy="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46" name="Freeform 718"/>
            <p:cNvSpPr>
              <a:spLocks/>
            </p:cNvSpPr>
            <p:nvPr/>
          </p:nvSpPr>
          <p:spPr bwMode="auto">
            <a:xfrm>
              <a:off x="3206" y="5748"/>
              <a:ext cx="241" cy="238"/>
            </a:xfrm>
            <a:custGeom>
              <a:avLst/>
              <a:gdLst>
                <a:gd name="T0" fmla="*/ 0 w 241"/>
                <a:gd name="T1" fmla="*/ 118 h 238"/>
                <a:gd name="T2" fmla="*/ 241 w 241"/>
                <a:gd name="T3" fmla="*/ 238 h 238"/>
                <a:gd name="T4" fmla="*/ 241 w 241"/>
                <a:gd name="T5" fmla="*/ 0 h 238"/>
                <a:gd name="T6" fmla="*/ 0 w 241"/>
                <a:gd name="T7" fmla="*/ 118 h 2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1" h="238">
                  <a:moveTo>
                    <a:pt x="0" y="118"/>
                  </a:moveTo>
                  <a:lnTo>
                    <a:pt x="241" y="238"/>
                  </a:lnTo>
                  <a:lnTo>
                    <a:pt x="24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47" name="Line 719"/>
            <p:cNvSpPr>
              <a:spLocks noChangeShapeType="1"/>
            </p:cNvSpPr>
            <p:nvPr/>
          </p:nvSpPr>
          <p:spPr bwMode="auto">
            <a:xfrm>
              <a:off x="3221" y="6145"/>
              <a:ext cx="2416" cy="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48" name="Freeform 720"/>
            <p:cNvSpPr>
              <a:spLocks/>
            </p:cNvSpPr>
            <p:nvPr/>
          </p:nvSpPr>
          <p:spPr bwMode="auto">
            <a:xfrm>
              <a:off x="5560" y="6027"/>
              <a:ext cx="240" cy="238"/>
            </a:xfrm>
            <a:custGeom>
              <a:avLst/>
              <a:gdLst>
                <a:gd name="T0" fmla="*/ 240 w 240"/>
                <a:gd name="T1" fmla="*/ 118 h 238"/>
                <a:gd name="T2" fmla="*/ 0 w 240"/>
                <a:gd name="T3" fmla="*/ 0 h 238"/>
                <a:gd name="T4" fmla="*/ 0 w 240"/>
                <a:gd name="T5" fmla="*/ 238 h 238"/>
                <a:gd name="T6" fmla="*/ 240 w 240"/>
                <a:gd name="T7" fmla="*/ 118 h 2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38">
                  <a:moveTo>
                    <a:pt x="240" y="118"/>
                  </a:moveTo>
                  <a:lnTo>
                    <a:pt x="0" y="0"/>
                  </a:lnTo>
                  <a:lnTo>
                    <a:pt x="0" y="238"/>
                  </a:lnTo>
                  <a:lnTo>
                    <a:pt x="240" y="118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49" name="Line 721"/>
            <p:cNvSpPr>
              <a:spLocks noChangeShapeType="1"/>
            </p:cNvSpPr>
            <p:nvPr/>
          </p:nvSpPr>
          <p:spPr bwMode="auto">
            <a:xfrm>
              <a:off x="6646" y="3638"/>
              <a:ext cx="2" cy="1817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50" name="Freeform 722"/>
            <p:cNvSpPr>
              <a:spLocks/>
            </p:cNvSpPr>
            <p:nvPr/>
          </p:nvSpPr>
          <p:spPr bwMode="auto">
            <a:xfrm>
              <a:off x="6526" y="5378"/>
              <a:ext cx="240" cy="241"/>
            </a:xfrm>
            <a:custGeom>
              <a:avLst/>
              <a:gdLst>
                <a:gd name="T0" fmla="*/ 122 w 240"/>
                <a:gd name="T1" fmla="*/ 241 h 241"/>
                <a:gd name="T2" fmla="*/ 240 w 240"/>
                <a:gd name="T3" fmla="*/ 0 h 241"/>
                <a:gd name="T4" fmla="*/ 0 w 240"/>
                <a:gd name="T5" fmla="*/ 0 h 241"/>
                <a:gd name="T6" fmla="*/ 122 w 240"/>
                <a:gd name="T7" fmla="*/ 241 h 2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1">
                  <a:moveTo>
                    <a:pt x="122" y="241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2" y="241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51" name="Line 723"/>
            <p:cNvSpPr>
              <a:spLocks noChangeShapeType="1"/>
            </p:cNvSpPr>
            <p:nvPr/>
          </p:nvSpPr>
          <p:spPr bwMode="auto">
            <a:xfrm>
              <a:off x="735" y="6394"/>
              <a:ext cx="0" cy="57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52" name="Freeform 724"/>
            <p:cNvSpPr>
              <a:spLocks/>
            </p:cNvSpPr>
            <p:nvPr/>
          </p:nvSpPr>
          <p:spPr bwMode="auto">
            <a:xfrm>
              <a:off x="615" y="6889"/>
              <a:ext cx="238" cy="240"/>
            </a:xfrm>
            <a:custGeom>
              <a:avLst/>
              <a:gdLst>
                <a:gd name="T0" fmla="*/ 120 w 238"/>
                <a:gd name="T1" fmla="*/ 240 h 240"/>
                <a:gd name="T2" fmla="*/ 238 w 238"/>
                <a:gd name="T3" fmla="*/ 0 h 240"/>
                <a:gd name="T4" fmla="*/ 0 w 238"/>
                <a:gd name="T5" fmla="*/ 0 h 240"/>
                <a:gd name="T6" fmla="*/ 120 w 238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8" h="240">
                  <a:moveTo>
                    <a:pt x="120" y="240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53" name="Line 725"/>
            <p:cNvSpPr>
              <a:spLocks noChangeShapeType="1"/>
            </p:cNvSpPr>
            <p:nvPr/>
          </p:nvSpPr>
          <p:spPr bwMode="auto">
            <a:xfrm>
              <a:off x="706" y="7876"/>
              <a:ext cx="0" cy="586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54" name="Freeform 726"/>
            <p:cNvSpPr>
              <a:spLocks/>
            </p:cNvSpPr>
            <p:nvPr/>
          </p:nvSpPr>
          <p:spPr bwMode="auto">
            <a:xfrm>
              <a:off x="586" y="8385"/>
              <a:ext cx="240" cy="240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0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55" name="Line 727"/>
            <p:cNvSpPr>
              <a:spLocks noChangeShapeType="1"/>
            </p:cNvSpPr>
            <p:nvPr/>
          </p:nvSpPr>
          <p:spPr bwMode="auto">
            <a:xfrm>
              <a:off x="4208" y="6658"/>
              <a:ext cx="0" cy="279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56" name="Freeform 728"/>
            <p:cNvSpPr>
              <a:spLocks/>
            </p:cNvSpPr>
            <p:nvPr/>
          </p:nvSpPr>
          <p:spPr bwMode="auto">
            <a:xfrm>
              <a:off x="4088" y="6860"/>
              <a:ext cx="240" cy="240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0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57" name="Rectangle 729"/>
            <p:cNvSpPr>
              <a:spLocks noChangeArrowheads="1"/>
            </p:cNvSpPr>
            <p:nvPr/>
          </p:nvSpPr>
          <p:spPr bwMode="auto">
            <a:xfrm>
              <a:off x="1993" y="8639"/>
              <a:ext cx="1235" cy="728"/>
            </a:xfrm>
            <a:prstGeom prst="rect">
              <a:avLst/>
            </a:prstGeom>
            <a:noFill/>
            <a:ln w="127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5700">
                <a:latin typeface="Times New Roman" pitchFamily="18" charset="0"/>
              </a:endParaRPr>
            </a:p>
          </p:txBody>
        </p:sp>
        <p:sp>
          <p:nvSpPr>
            <p:cNvPr id="31058" name="Line 730"/>
            <p:cNvSpPr>
              <a:spLocks noChangeShapeType="1"/>
            </p:cNvSpPr>
            <p:nvPr/>
          </p:nvSpPr>
          <p:spPr bwMode="auto">
            <a:xfrm>
              <a:off x="1753" y="8872"/>
              <a:ext cx="60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59" name="Freeform 731"/>
            <p:cNvSpPr>
              <a:spLocks/>
            </p:cNvSpPr>
            <p:nvPr/>
          </p:nvSpPr>
          <p:spPr bwMode="auto">
            <a:xfrm>
              <a:off x="1734" y="8755"/>
              <a:ext cx="240" cy="237"/>
            </a:xfrm>
            <a:custGeom>
              <a:avLst/>
              <a:gdLst>
                <a:gd name="T0" fmla="*/ 240 w 240"/>
                <a:gd name="T1" fmla="*/ 117 h 237"/>
                <a:gd name="T2" fmla="*/ 0 w 240"/>
                <a:gd name="T3" fmla="*/ 0 h 237"/>
                <a:gd name="T4" fmla="*/ 0 w 240"/>
                <a:gd name="T5" fmla="*/ 237 h 237"/>
                <a:gd name="T6" fmla="*/ 240 w 240"/>
                <a:gd name="T7" fmla="*/ 117 h 2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37">
                  <a:moveTo>
                    <a:pt x="240" y="117"/>
                  </a:moveTo>
                  <a:lnTo>
                    <a:pt x="0" y="0"/>
                  </a:lnTo>
                  <a:lnTo>
                    <a:pt x="0" y="237"/>
                  </a:lnTo>
                  <a:lnTo>
                    <a:pt x="240" y="117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60" name="Line 732"/>
            <p:cNvSpPr>
              <a:spLocks noChangeShapeType="1"/>
            </p:cNvSpPr>
            <p:nvPr/>
          </p:nvSpPr>
          <p:spPr bwMode="auto">
            <a:xfrm>
              <a:off x="687" y="9386"/>
              <a:ext cx="0" cy="224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61" name="Line 733"/>
            <p:cNvSpPr>
              <a:spLocks noChangeShapeType="1"/>
            </p:cNvSpPr>
            <p:nvPr/>
          </p:nvSpPr>
          <p:spPr bwMode="auto">
            <a:xfrm>
              <a:off x="687" y="9607"/>
              <a:ext cx="3192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62" name="Line 734"/>
            <p:cNvSpPr>
              <a:spLocks noChangeShapeType="1"/>
            </p:cNvSpPr>
            <p:nvPr/>
          </p:nvSpPr>
          <p:spPr bwMode="auto">
            <a:xfrm>
              <a:off x="3879" y="9636"/>
              <a:ext cx="0" cy="29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63" name="Freeform 735"/>
            <p:cNvSpPr>
              <a:spLocks/>
            </p:cNvSpPr>
            <p:nvPr/>
          </p:nvSpPr>
          <p:spPr bwMode="auto">
            <a:xfrm>
              <a:off x="3759" y="9852"/>
              <a:ext cx="238" cy="240"/>
            </a:xfrm>
            <a:custGeom>
              <a:avLst/>
              <a:gdLst>
                <a:gd name="T0" fmla="*/ 120 w 238"/>
                <a:gd name="T1" fmla="*/ 240 h 240"/>
                <a:gd name="T2" fmla="*/ 238 w 238"/>
                <a:gd name="T3" fmla="*/ 0 h 240"/>
                <a:gd name="T4" fmla="*/ 0 w 238"/>
                <a:gd name="T5" fmla="*/ 0 h 240"/>
                <a:gd name="T6" fmla="*/ 120 w 238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8" h="240">
                  <a:moveTo>
                    <a:pt x="120" y="240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64" name="Line 736"/>
            <p:cNvSpPr>
              <a:spLocks noChangeShapeType="1"/>
            </p:cNvSpPr>
            <p:nvPr/>
          </p:nvSpPr>
          <p:spPr bwMode="auto">
            <a:xfrm>
              <a:off x="4208" y="7876"/>
              <a:ext cx="0" cy="205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65" name="Freeform 737"/>
            <p:cNvSpPr>
              <a:spLocks/>
            </p:cNvSpPr>
            <p:nvPr/>
          </p:nvSpPr>
          <p:spPr bwMode="auto">
            <a:xfrm>
              <a:off x="4088" y="9852"/>
              <a:ext cx="240" cy="240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0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66" name="Line 738"/>
            <p:cNvSpPr>
              <a:spLocks noChangeShapeType="1"/>
            </p:cNvSpPr>
            <p:nvPr/>
          </p:nvSpPr>
          <p:spPr bwMode="auto">
            <a:xfrm>
              <a:off x="7150" y="6394"/>
              <a:ext cx="0" cy="324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67" name="Line 739"/>
            <p:cNvSpPr>
              <a:spLocks noChangeShapeType="1"/>
            </p:cNvSpPr>
            <p:nvPr/>
          </p:nvSpPr>
          <p:spPr bwMode="auto">
            <a:xfrm>
              <a:off x="4573" y="9622"/>
              <a:ext cx="2577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68" name="Line 740"/>
            <p:cNvSpPr>
              <a:spLocks noChangeShapeType="1"/>
            </p:cNvSpPr>
            <p:nvPr/>
          </p:nvSpPr>
          <p:spPr bwMode="auto">
            <a:xfrm>
              <a:off x="4573" y="9622"/>
              <a:ext cx="0" cy="307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69" name="Freeform 741"/>
            <p:cNvSpPr>
              <a:spLocks/>
            </p:cNvSpPr>
            <p:nvPr/>
          </p:nvSpPr>
          <p:spPr bwMode="auto">
            <a:xfrm>
              <a:off x="4453" y="9852"/>
              <a:ext cx="240" cy="240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0 h 240"/>
                <a:gd name="T4" fmla="*/ 0 w 240"/>
                <a:gd name="T5" fmla="*/ 0 h 240"/>
                <a:gd name="T6" fmla="*/ 120 w 24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120" y="24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70" name="Line 742"/>
            <p:cNvSpPr>
              <a:spLocks noChangeShapeType="1"/>
            </p:cNvSpPr>
            <p:nvPr/>
          </p:nvSpPr>
          <p:spPr bwMode="auto">
            <a:xfrm flipV="1">
              <a:off x="1381" y="645"/>
              <a:ext cx="0" cy="25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71" name="Line 743"/>
            <p:cNvSpPr>
              <a:spLocks noChangeShapeType="1"/>
            </p:cNvSpPr>
            <p:nvPr/>
          </p:nvSpPr>
          <p:spPr bwMode="auto">
            <a:xfrm flipH="1">
              <a:off x="1902" y="4634"/>
              <a:ext cx="75" cy="2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72" name="Freeform 744"/>
            <p:cNvSpPr>
              <a:spLocks/>
            </p:cNvSpPr>
            <p:nvPr/>
          </p:nvSpPr>
          <p:spPr bwMode="auto">
            <a:xfrm>
              <a:off x="1741" y="4514"/>
              <a:ext cx="243" cy="240"/>
            </a:xfrm>
            <a:custGeom>
              <a:avLst/>
              <a:gdLst>
                <a:gd name="T0" fmla="*/ 0 w 243"/>
                <a:gd name="T1" fmla="*/ 120 h 240"/>
                <a:gd name="T2" fmla="*/ 243 w 243"/>
                <a:gd name="T3" fmla="*/ 240 h 240"/>
                <a:gd name="T4" fmla="*/ 243 w 243"/>
                <a:gd name="T5" fmla="*/ 0 h 240"/>
                <a:gd name="T6" fmla="*/ 0 w 243"/>
                <a:gd name="T7" fmla="*/ 12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3" h="240">
                  <a:moveTo>
                    <a:pt x="0" y="120"/>
                  </a:moveTo>
                  <a:lnTo>
                    <a:pt x="243" y="240"/>
                  </a:lnTo>
                  <a:lnTo>
                    <a:pt x="243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73" name="Line 745"/>
            <p:cNvSpPr>
              <a:spLocks noChangeShapeType="1"/>
            </p:cNvSpPr>
            <p:nvPr/>
          </p:nvSpPr>
          <p:spPr bwMode="auto">
            <a:xfrm flipH="1">
              <a:off x="1912" y="6130"/>
              <a:ext cx="84" cy="3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74" name="Freeform 746"/>
            <p:cNvSpPr>
              <a:spLocks/>
            </p:cNvSpPr>
            <p:nvPr/>
          </p:nvSpPr>
          <p:spPr bwMode="auto">
            <a:xfrm>
              <a:off x="1753" y="6010"/>
              <a:ext cx="240" cy="240"/>
            </a:xfrm>
            <a:custGeom>
              <a:avLst/>
              <a:gdLst>
                <a:gd name="T0" fmla="*/ 0 w 240"/>
                <a:gd name="T1" fmla="*/ 120 h 240"/>
                <a:gd name="T2" fmla="*/ 240 w 240"/>
                <a:gd name="T3" fmla="*/ 240 h 240"/>
                <a:gd name="T4" fmla="*/ 240 w 240"/>
                <a:gd name="T5" fmla="*/ 0 h 240"/>
                <a:gd name="T6" fmla="*/ 0 w 240"/>
                <a:gd name="T7" fmla="*/ 12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40">
                  <a:moveTo>
                    <a:pt x="0" y="120"/>
                  </a:moveTo>
                  <a:lnTo>
                    <a:pt x="240" y="240"/>
                  </a:lnTo>
                  <a:lnTo>
                    <a:pt x="240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75" name="Line 747"/>
            <p:cNvSpPr>
              <a:spLocks noChangeShapeType="1"/>
            </p:cNvSpPr>
            <p:nvPr/>
          </p:nvSpPr>
          <p:spPr bwMode="auto">
            <a:xfrm>
              <a:off x="4208" y="6658"/>
              <a:ext cx="2109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76" name="Line 748"/>
            <p:cNvSpPr>
              <a:spLocks noChangeShapeType="1"/>
            </p:cNvSpPr>
            <p:nvPr/>
          </p:nvSpPr>
          <p:spPr bwMode="auto">
            <a:xfrm flipV="1">
              <a:off x="6317" y="6380"/>
              <a:ext cx="0" cy="278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77" name="Line 749"/>
            <p:cNvSpPr>
              <a:spLocks noChangeShapeType="1"/>
            </p:cNvSpPr>
            <p:nvPr/>
          </p:nvSpPr>
          <p:spPr bwMode="auto">
            <a:xfrm flipH="1">
              <a:off x="1897" y="9125"/>
              <a:ext cx="99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78" name="Freeform 750"/>
            <p:cNvSpPr>
              <a:spLocks/>
            </p:cNvSpPr>
            <p:nvPr/>
          </p:nvSpPr>
          <p:spPr bwMode="auto">
            <a:xfrm>
              <a:off x="1741" y="9004"/>
              <a:ext cx="240" cy="238"/>
            </a:xfrm>
            <a:custGeom>
              <a:avLst/>
              <a:gdLst>
                <a:gd name="T0" fmla="*/ 0 w 240"/>
                <a:gd name="T1" fmla="*/ 121 h 238"/>
                <a:gd name="T2" fmla="*/ 240 w 240"/>
                <a:gd name="T3" fmla="*/ 238 h 238"/>
                <a:gd name="T4" fmla="*/ 240 w 240"/>
                <a:gd name="T5" fmla="*/ 0 h 238"/>
                <a:gd name="T6" fmla="*/ 0 w 240"/>
                <a:gd name="T7" fmla="*/ 121 h 2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38">
                  <a:moveTo>
                    <a:pt x="0" y="121"/>
                  </a:moveTo>
                  <a:lnTo>
                    <a:pt x="240" y="238"/>
                  </a:lnTo>
                  <a:lnTo>
                    <a:pt x="240" y="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725" name="TextovéPole 2"/>
          <p:cNvSpPr txBox="1">
            <a:spLocks noChangeArrowheads="1"/>
          </p:cNvSpPr>
          <p:nvPr/>
        </p:nvSpPr>
        <p:spPr bwMode="auto">
          <a:xfrm>
            <a:off x="299771" y="3075639"/>
            <a:ext cx="10895891" cy="957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referenční </a:t>
            </a: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období </a:t>
            </a: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1981-2010</a:t>
            </a:r>
            <a:endParaRPr lang="cs-CZ" altLang="cs-CZ" sz="4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571500" indent="-571500" eaLnBrk="1" hangingPunct="1">
              <a:spcBef>
                <a:spcPct val="0"/>
              </a:spcBef>
            </a:pPr>
            <a:endParaRPr lang="cs-CZ" altLang="cs-CZ" sz="4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571500" indent="-571500" eaLnBrk="1" hangingPunct="1">
              <a:spcBef>
                <a:spcPct val="0"/>
              </a:spcBef>
            </a:pP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stanovení: roční </a:t>
            </a: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dotace - průměrný rok</a:t>
            </a:r>
          </a:p>
          <a:p>
            <a:pPr marL="571500" indent="-571500" eaLnBrk="1" hangingPunct="1">
              <a:spcBef>
                <a:spcPts val="2857"/>
              </a:spcBef>
            </a:pP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dotace v měsíčním kroku pro </a:t>
            </a: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2001-2010</a:t>
            </a:r>
          </a:p>
          <a:p>
            <a:pPr marL="571500" indent="-571500" eaLnBrk="1" hangingPunct="1">
              <a:spcBef>
                <a:spcPct val="0"/>
              </a:spcBef>
            </a:pPr>
            <a:endParaRPr lang="cs-CZ" altLang="cs-CZ" sz="4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571500" indent="-571500" eaLnBrk="1" hangingPunct="1">
              <a:spcBef>
                <a:spcPct val="0"/>
              </a:spcBef>
            </a:pP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srážkově </a:t>
            </a: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byla </a:t>
            </a: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období 1981-2010 </a:t>
            </a: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2001-2010 podobná</a:t>
            </a:r>
            <a:endParaRPr lang="cs-CZ" altLang="cs-CZ" sz="4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571500" indent="-571500" eaLnBrk="1" hangingPunct="1">
              <a:spcBef>
                <a:spcPct val="0"/>
              </a:spcBef>
            </a:pPr>
            <a:endParaRPr lang="cs-CZ" altLang="cs-CZ" sz="4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571500" indent="-571500" eaLnBrk="1" hangingPunct="1">
              <a:spcBef>
                <a:spcPct val="0"/>
              </a:spcBef>
            </a:pP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prokazatelně byl </a:t>
            </a: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zjištěn nárůst </a:t>
            </a: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teploty </a:t>
            </a:r>
            <a:r>
              <a:rPr lang="cs-CZ" altLang="cs-CZ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vzduchu  o </a:t>
            </a: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0,02-0,04</a:t>
            </a:r>
            <a:r>
              <a:rPr lang="cs-CZ" altLang="cs-CZ" sz="4400" baseline="300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400" baseline="30000" dirty="0" err="1">
                <a:solidFill>
                  <a:schemeClr val="tx2"/>
                </a:solidFill>
                <a:latin typeface="Calibri" panose="020F0502020204030204" pitchFamily="34" charset="0"/>
              </a:rPr>
              <a:t>o</a:t>
            </a:r>
            <a:r>
              <a:rPr lang="cs-CZ" altLang="cs-CZ" sz="4400" dirty="0" err="1">
                <a:solidFill>
                  <a:schemeClr val="tx2"/>
                </a:solidFill>
                <a:latin typeface="Calibri" panose="020F0502020204030204" pitchFamily="34" charset="0"/>
              </a:rPr>
              <a:t>C</a:t>
            </a:r>
            <a:r>
              <a:rPr lang="cs-CZ" altLang="cs-CZ" sz="4400" dirty="0">
                <a:solidFill>
                  <a:schemeClr val="tx2"/>
                </a:solidFill>
                <a:latin typeface="Calibri" panose="020F0502020204030204" pitchFamily="34" charset="0"/>
              </a:rPr>
              <a:t> / rok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800" dirty="0">
              <a:latin typeface="Verdana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5452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13942" y="3498535"/>
            <a:ext cx="22874109" cy="1007294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218879" tIns="109440" rIns="218879" bIns="109440">
            <a:spAutoFit/>
          </a:bodyPr>
          <a:lstStyle>
            <a:lvl1pPr marL="342900" indent="-3429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714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r>
              <a:rPr lang="cs-CZ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800" b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sestavení map geometrie kolektorů a izolátorů</a:t>
            </a:r>
            <a:endParaRPr lang="cs-CZ" sz="4800" b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5714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r>
              <a:rPr lang="cs-CZ" sz="4800" b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sestavení map hydraulických, fyzikálních a dalších parametrů</a:t>
            </a:r>
          </a:p>
          <a:p>
            <a:pPr eaLnBrk="1" hangingPunct="1">
              <a:lnSpc>
                <a:spcPct val="90000"/>
              </a:lnSpc>
              <a:spcBef>
                <a:spcPts val="5714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r>
              <a:rPr lang="cs-CZ" sz="48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800" b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systémová analýza oběhu podzemní vody</a:t>
            </a:r>
          </a:p>
          <a:p>
            <a:pPr eaLnBrk="1" hangingPunct="1">
              <a:lnSpc>
                <a:spcPct val="90000"/>
              </a:lnSpc>
              <a:spcBef>
                <a:spcPts val="5714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r>
              <a:rPr lang="cs-CZ" sz="4800" b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vymezení zón dotace a drenáže</a:t>
            </a:r>
          </a:p>
          <a:p>
            <a:pPr eaLnBrk="1" hangingPunct="1">
              <a:lnSpc>
                <a:spcPct val="90000"/>
              </a:lnSpc>
              <a:spcBef>
                <a:spcPts val="5714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r>
              <a:rPr lang="cs-CZ" sz="48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800" b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vyhodnocení chemismu podzemní vody</a:t>
            </a:r>
          </a:p>
          <a:p>
            <a:pPr eaLnBrk="1" hangingPunct="1">
              <a:lnSpc>
                <a:spcPct val="90000"/>
              </a:lnSpc>
              <a:spcBef>
                <a:spcPts val="5714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endParaRPr lang="cs-CZ" sz="4800" b="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eaLnBrk="1" hangingPunct="1">
              <a:lnSpc>
                <a:spcPct val="90000"/>
              </a:lnSpc>
              <a:spcBef>
                <a:spcPts val="5714"/>
              </a:spcBef>
              <a:buClr>
                <a:srgbClr val="003874"/>
              </a:buClr>
              <a:buFont typeface="Arial" panose="020B0604020202020204" pitchFamily="34" charset="0"/>
              <a:buChar char="•"/>
              <a:defRPr/>
            </a:pPr>
            <a:endParaRPr lang="cs-CZ" sz="4800" b="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endParaRPr lang="cs-CZ" altLang="cs-CZ" sz="4800" b="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78337" y="1241570"/>
            <a:ext cx="22469071" cy="180043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altLang="cs-CZ" sz="7300" dirty="0" smtClean="0">
                <a:solidFill>
                  <a:schemeClr val="tx2"/>
                </a:solidFill>
                <a:latin typeface="Calibri" pitchFamily="34" charset="0"/>
              </a:rPr>
              <a:t>III.   Koncepční </a:t>
            </a:r>
            <a:r>
              <a:rPr lang="cs-CZ" altLang="cs-CZ" sz="7300" dirty="0">
                <a:solidFill>
                  <a:schemeClr val="tx2"/>
                </a:solidFill>
                <a:latin typeface="Calibri" pitchFamily="34" charset="0"/>
              </a:rPr>
              <a:t>model proudění podzemní </a:t>
            </a:r>
            <a:r>
              <a:rPr lang="cs-CZ" altLang="cs-CZ" sz="7300" dirty="0" smtClean="0">
                <a:solidFill>
                  <a:schemeClr val="tx2"/>
                </a:solidFill>
                <a:latin typeface="Calibri" pitchFamily="34" charset="0"/>
              </a:rPr>
              <a:t>vody</a:t>
            </a:r>
            <a:r>
              <a:rPr lang="cs-CZ" altLang="cs-CZ" sz="7200" b="1" dirty="0" smtClean="0">
                <a:solidFill>
                  <a:srgbClr val="0046AD"/>
                </a:solidFill>
                <a:latin typeface="Calibri" pitchFamily="34" charset="0"/>
              </a:rPr>
              <a:t/>
            </a:r>
            <a:br>
              <a:rPr lang="cs-CZ" altLang="cs-CZ" sz="7200" b="1" dirty="0" smtClean="0">
                <a:solidFill>
                  <a:srgbClr val="0046AD"/>
                </a:solidFill>
                <a:latin typeface="Calibri" pitchFamily="34" charset="0"/>
              </a:rPr>
            </a:br>
            <a:r>
              <a:rPr lang="cs-CZ" altLang="cs-CZ" sz="6000" dirty="0" smtClean="0">
                <a:solidFill>
                  <a:srgbClr val="FF000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cs-CZ" altLang="cs-CZ" sz="6000" dirty="0">
                <a:solidFill>
                  <a:srgbClr val="FF000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charakter proudění podzemní vody)</a:t>
            </a:r>
            <a:endParaRPr lang="cs-CZ" altLang="cs-CZ" sz="6000" dirty="0">
              <a:solidFill>
                <a:srgbClr val="0046AD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18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971" y="6711893"/>
            <a:ext cx="12193588" cy="685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5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ovéPole 3"/>
          <p:cNvSpPr txBox="1">
            <a:spLocks noChangeArrowheads="1"/>
          </p:cNvSpPr>
          <p:nvPr/>
        </p:nvSpPr>
        <p:spPr bwMode="auto">
          <a:xfrm>
            <a:off x="785548" y="3042370"/>
            <a:ext cx="23620463" cy="502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SzPct val="160000"/>
              <a:buNone/>
            </a:pP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- stacionární </a:t>
            </a: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(ustálený) režim proudění podzemní vody - simulace obvyklých úrovní hladiny podzemní vody při průměrných odběrech a při průměrné drenáži podzemní vody do říční sítě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cs-CZ" sz="4800" dirty="0">
              <a:latin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SzPct val="160000"/>
              <a:buNone/>
            </a:pP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- transientní </a:t>
            </a: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(neustálený) režim proudění podzemní vody - dochází ke změně zásob vlivem proměnné infiltrace a odběrů</a:t>
            </a:r>
          </a:p>
          <a:p>
            <a:pPr eaLnBrk="1" hangingPunct="1">
              <a:spcBef>
                <a:spcPts val="2857"/>
              </a:spcBef>
              <a:spcAft>
                <a:spcPts val="2857"/>
              </a:spcAft>
              <a:buNone/>
            </a:pP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       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	</a:t>
            </a:r>
            <a:endParaRPr lang="cs-CZ" altLang="cs-CZ" sz="5700" dirty="0">
              <a:latin typeface="Times New Roman" pitchFamily="18" charset="0"/>
            </a:endParaRPr>
          </a:p>
        </p:txBody>
      </p:sp>
      <p:sp>
        <p:nvSpPr>
          <p:cNvPr id="35843" name="TextovéPole 4"/>
          <p:cNvSpPr txBox="1">
            <a:spLocks noChangeArrowheads="1"/>
          </p:cNvSpPr>
          <p:nvPr/>
        </p:nvSpPr>
        <p:spPr bwMode="auto">
          <a:xfrm>
            <a:off x="1029966" y="619930"/>
            <a:ext cx="11244630" cy="21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6600" dirty="0" smtClean="0">
                <a:solidFill>
                  <a:schemeClr val="tx2"/>
                </a:solidFill>
                <a:latin typeface="+mn-lt"/>
              </a:rPr>
              <a:t>IV.  Hydraulický model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6000" dirty="0">
                <a:solidFill>
                  <a:srgbClr val="FF0000"/>
                </a:solidFill>
                <a:latin typeface="Calibri Light" panose="020F0302020204030204" pitchFamily="34" charset="0"/>
              </a:rPr>
              <a:t>(finální produkt předchozích kroků</a:t>
            </a:r>
            <a:r>
              <a:rPr lang="cs-CZ" altLang="cs-CZ" sz="6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)</a:t>
            </a:r>
            <a:endParaRPr lang="cs-CZ" altLang="cs-CZ" sz="6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19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1" y="7172903"/>
            <a:ext cx="9128100" cy="587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326" y="7090838"/>
            <a:ext cx="8833313" cy="595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9985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920" y="2610322"/>
            <a:ext cx="14225636" cy="90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25910" y="432984"/>
            <a:ext cx="10559362" cy="12853717"/>
          </a:xfrm>
          <a:prstGeom prst="rect">
            <a:avLst/>
          </a:prstGeom>
          <a:noFill/>
        </p:spPr>
        <p:txBody>
          <a:bodyPr wrap="square" lIns="217367" tIns="108683" rIns="217367" bIns="108683">
            <a:spAutoFit/>
          </a:bodyPr>
          <a:lstStyle/>
          <a:p>
            <a:pPr>
              <a:defRPr/>
            </a:pPr>
            <a:r>
              <a:rPr lang="cs-CZ" sz="8000" b="1" dirty="0" smtClean="0">
                <a:solidFill>
                  <a:schemeClr val="tx2"/>
                </a:solidFill>
              </a:rPr>
              <a:t>Podzemní</a:t>
            </a:r>
            <a:r>
              <a:rPr lang="en-US" sz="8000" b="1" dirty="0" smtClean="0">
                <a:solidFill>
                  <a:schemeClr val="tx2"/>
                </a:solidFill>
              </a:rPr>
              <a:t> </a:t>
            </a:r>
            <a:r>
              <a:rPr lang="cs-CZ" sz="8000" b="1" dirty="0" smtClean="0">
                <a:solidFill>
                  <a:schemeClr val="tx2"/>
                </a:solidFill>
              </a:rPr>
              <a:t>voda: </a:t>
            </a:r>
          </a:p>
          <a:p>
            <a:pPr>
              <a:defRPr/>
            </a:pPr>
            <a:endParaRPr lang="en-US" sz="8000" b="1" dirty="0" smtClean="0">
              <a:solidFill>
                <a:schemeClr val="tx2"/>
              </a:solidFill>
            </a:endParaRPr>
          </a:p>
          <a:p>
            <a:pPr marL="857250" indent="-857250">
              <a:buFont typeface="Arial" pitchFamily="34" charset="0"/>
              <a:buChar char="•"/>
              <a:defRPr/>
            </a:pPr>
            <a:r>
              <a:rPr lang="cs-CZ" sz="5400" dirty="0" smtClean="0">
                <a:solidFill>
                  <a:schemeClr val="tx2"/>
                </a:solidFill>
              </a:rPr>
              <a:t>obnovitelný </a:t>
            </a:r>
            <a:r>
              <a:rPr lang="cs-CZ" sz="5400" dirty="0">
                <a:solidFill>
                  <a:schemeClr val="tx2"/>
                </a:solidFill>
              </a:rPr>
              <a:t>přírodní </a:t>
            </a:r>
            <a:r>
              <a:rPr lang="cs-CZ" sz="5400" dirty="0" smtClean="0">
                <a:solidFill>
                  <a:schemeClr val="tx2"/>
                </a:solidFill>
              </a:rPr>
              <a:t>zdroj,</a:t>
            </a:r>
          </a:p>
          <a:p>
            <a:pPr>
              <a:defRPr/>
            </a:pPr>
            <a:r>
              <a:rPr lang="en-US" sz="5400" dirty="0" err="1" smtClean="0">
                <a:solidFill>
                  <a:schemeClr val="tx2"/>
                </a:solidFill>
              </a:rPr>
              <a:t>av</a:t>
            </a:r>
            <a:r>
              <a:rPr lang="cs-CZ" sz="5400" dirty="0" err="1" smtClean="0">
                <a:solidFill>
                  <a:schemeClr val="tx2"/>
                </a:solidFill>
              </a:rPr>
              <a:t>šak</a:t>
            </a:r>
            <a:r>
              <a:rPr lang="cs-CZ" sz="5400" dirty="0" smtClean="0">
                <a:solidFill>
                  <a:schemeClr val="tx2"/>
                </a:solidFill>
              </a:rPr>
              <a:t> </a:t>
            </a:r>
            <a:r>
              <a:rPr lang="cs-CZ" sz="5400" dirty="0">
                <a:solidFill>
                  <a:schemeClr val="tx2"/>
                </a:solidFill>
              </a:rPr>
              <a:t>díky </a:t>
            </a:r>
            <a:r>
              <a:rPr lang="cs-CZ" sz="5400" dirty="0" smtClean="0">
                <a:solidFill>
                  <a:schemeClr val="tx2"/>
                </a:solidFill>
              </a:rPr>
              <a:t>dynamickému charakteru není jeho </a:t>
            </a:r>
            <a:r>
              <a:rPr lang="cs-CZ" sz="5400" dirty="0">
                <a:solidFill>
                  <a:schemeClr val="tx2"/>
                </a:solidFill>
              </a:rPr>
              <a:t>dotace </a:t>
            </a:r>
            <a:endParaRPr lang="cs-CZ" sz="54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cs-CZ" sz="5400" dirty="0" smtClean="0">
                <a:solidFill>
                  <a:schemeClr val="tx2"/>
                </a:solidFill>
              </a:rPr>
              <a:t>v </a:t>
            </a:r>
            <a:r>
              <a:rPr lang="cs-CZ" sz="5400" dirty="0">
                <a:solidFill>
                  <a:schemeClr val="tx2"/>
                </a:solidFill>
              </a:rPr>
              <a:t>čase </a:t>
            </a:r>
            <a:r>
              <a:rPr lang="cs-CZ" sz="5400" dirty="0" smtClean="0">
                <a:solidFill>
                  <a:schemeClr val="tx2"/>
                </a:solidFill>
              </a:rPr>
              <a:t>rovnoměrná</a:t>
            </a:r>
          </a:p>
          <a:p>
            <a:pPr>
              <a:defRPr/>
            </a:pPr>
            <a:endParaRPr lang="cs-CZ" sz="5400" dirty="0" smtClean="0">
              <a:solidFill>
                <a:schemeClr val="tx2"/>
              </a:solidFill>
            </a:endParaRPr>
          </a:p>
          <a:p>
            <a:pPr marL="857250" indent="-857250">
              <a:buFont typeface="Arial" pitchFamily="34" charset="0"/>
              <a:buChar char="•"/>
              <a:defRPr/>
            </a:pPr>
            <a:r>
              <a:rPr lang="cs-CZ" sz="5400" dirty="0" smtClean="0">
                <a:solidFill>
                  <a:schemeClr val="tx2"/>
                </a:solidFill>
              </a:rPr>
              <a:t>podzemní </a:t>
            </a:r>
            <a:r>
              <a:rPr lang="cs-CZ" sz="5400" dirty="0">
                <a:solidFill>
                  <a:schemeClr val="tx2"/>
                </a:solidFill>
              </a:rPr>
              <a:t>voda je na </a:t>
            </a:r>
            <a:r>
              <a:rPr lang="cs-CZ" sz="5400" dirty="0" smtClean="0">
                <a:solidFill>
                  <a:schemeClr val="tx2"/>
                </a:solidFill>
              </a:rPr>
              <a:t>území</a:t>
            </a:r>
          </a:p>
          <a:p>
            <a:pPr>
              <a:defRPr/>
            </a:pPr>
            <a:r>
              <a:rPr lang="cs-CZ" sz="5400" dirty="0" smtClean="0">
                <a:solidFill>
                  <a:schemeClr val="tx2"/>
                </a:solidFill>
              </a:rPr>
              <a:t>ČR </a:t>
            </a:r>
            <a:r>
              <a:rPr lang="cs-CZ" sz="5400" dirty="0">
                <a:solidFill>
                  <a:schemeClr val="tx2"/>
                </a:solidFill>
              </a:rPr>
              <a:t>všude, ale ne všechny horniny umožňují akumulaci velkých objemů podzemní vody.</a:t>
            </a:r>
          </a:p>
          <a:p>
            <a:pPr marL="857250" indent="-857250">
              <a:buFont typeface="Arial" pitchFamily="34" charset="0"/>
              <a:buChar char="•"/>
              <a:defRPr/>
            </a:pPr>
            <a:endParaRPr lang="cs-CZ" sz="6600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cs-CZ" sz="6600" dirty="0">
              <a:solidFill>
                <a:schemeClr val="tx2"/>
              </a:solidFill>
            </a:endParaRPr>
          </a:p>
          <a:p>
            <a:pPr marL="865433" indent="-865433" algn="just">
              <a:defRPr/>
            </a:pPr>
            <a:endParaRPr lang="cs-CZ" dirty="0">
              <a:solidFill>
                <a:srgbClr val="006699"/>
              </a:solidFill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2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741934" y="-630038"/>
            <a:ext cx="17146966" cy="2286267"/>
          </a:xfrm>
        </p:spPr>
        <p:txBody>
          <a:bodyPr/>
          <a:lstStyle/>
          <a:p>
            <a:pPr algn="l"/>
            <a:r>
              <a:rPr lang="cs-CZ" altLang="cs-CZ" sz="5700" dirty="0">
                <a:solidFill>
                  <a:schemeClr val="tx2"/>
                </a:solidFill>
              </a:rPr>
              <a:t>Variantní simulace vodohospodářského využití území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14889" y="952617"/>
            <a:ext cx="22655325" cy="4653000"/>
          </a:xfrm>
          <a:prstGeom prst="rect">
            <a:avLst/>
          </a:prstGeom>
          <a:noFill/>
          <a:ln>
            <a:noFill/>
          </a:ln>
          <a:extLst/>
        </p:spPr>
        <p:txBody>
          <a:bodyPr lIns="218879" tIns="109440" rIns="218879" bIns="109440">
            <a:spAutoFit/>
          </a:bodyPr>
          <a:lstStyle>
            <a:lvl1pPr marL="342900" indent="-3429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rgbClr val="003874"/>
              </a:buClr>
              <a:defRPr/>
            </a:pPr>
            <a:r>
              <a:rPr lang="cs-CZ" sz="4800" b="0" dirty="0">
                <a:solidFill>
                  <a:schemeClr val="tx2"/>
                </a:solidFill>
                <a:latin typeface="+mn-lt"/>
              </a:rPr>
              <a:t>3 základní modelové </a:t>
            </a:r>
            <a:r>
              <a:rPr lang="cs-CZ" sz="4800" b="0" dirty="0" smtClean="0">
                <a:solidFill>
                  <a:schemeClr val="tx2"/>
                </a:solidFill>
                <a:latin typeface="+mn-lt"/>
              </a:rPr>
              <a:t>varianty na příkladu Královedvorské synklinály:</a:t>
            </a:r>
            <a:endParaRPr lang="cs-CZ" sz="4800" b="0" dirty="0">
              <a:solidFill>
                <a:schemeClr val="tx2"/>
              </a:solidFill>
              <a:latin typeface="+mn-lt"/>
            </a:endParaRPr>
          </a:p>
          <a:p>
            <a:pPr marL="816301" lvl="3" indent="-816301" eaLnBrk="1" hangingPunct="1">
              <a:lnSpc>
                <a:spcPct val="90000"/>
              </a:lnSpc>
              <a:spcBef>
                <a:spcPct val="20000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r>
              <a:rPr lang="cs-CZ" sz="4800" b="0" dirty="0">
                <a:solidFill>
                  <a:schemeClr val="tx1"/>
                </a:solidFill>
                <a:latin typeface="+mn-lt"/>
              </a:rPr>
              <a:t>varianta blízké perspektivy </a:t>
            </a:r>
            <a:r>
              <a:rPr lang="cs-CZ" sz="4800" b="0" dirty="0">
                <a:solidFill>
                  <a:schemeClr val="accent4"/>
                </a:solidFill>
                <a:latin typeface="+mn-lt"/>
              </a:rPr>
              <a:t>- </a:t>
            </a:r>
            <a:r>
              <a:rPr lang="cs-CZ" sz="4800" b="0" dirty="0">
                <a:solidFill>
                  <a:schemeClr val="tx2"/>
                </a:solidFill>
                <a:latin typeface="+mn-lt"/>
              </a:rPr>
              <a:t>odběry na úrovni maxima dosaženého za roky 2008 až 2012 z každého registrovaného odběrného místa, celkem </a:t>
            </a:r>
            <a:r>
              <a:rPr lang="cs-CZ" sz="4800" b="0" dirty="0">
                <a:solidFill>
                  <a:schemeClr val="tx1"/>
                </a:solidFill>
                <a:latin typeface="+mn-lt"/>
              </a:rPr>
              <a:t>92 l.s</a:t>
            </a:r>
            <a:r>
              <a:rPr lang="cs-CZ" sz="4800" b="0" baseline="30000" dirty="0">
                <a:solidFill>
                  <a:schemeClr val="tx1"/>
                </a:solidFill>
                <a:latin typeface="+mn-lt"/>
              </a:rPr>
              <a:t>-1</a:t>
            </a:r>
            <a:r>
              <a:rPr lang="cs-CZ" sz="4800" b="0" dirty="0">
                <a:solidFill>
                  <a:schemeClr val="accent4"/>
                </a:solidFill>
                <a:latin typeface="+mn-lt"/>
              </a:rPr>
              <a:t>.</a:t>
            </a:r>
          </a:p>
          <a:p>
            <a:pPr marL="816301" lvl="3" indent="-816301" eaLnBrk="1" hangingPunct="1">
              <a:lnSpc>
                <a:spcPct val="90000"/>
              </a:lnSpc>
              <a:spcBef>
                <a:spcPct val="20000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r>
              <a:rPr lang="cs-CZ" sz="4800" b="0" dirty="0">
                <a:solidFill>
                  <a:schemeClr val="tx2"/>
                </a:solidFill>
                <a:latin typeface="+mn-lt"/>
              </a:rPr>
              <a:t>varianta</a:t>
            </a:r>
            <a:r>
              <a:rPr lang="cs-CZ" sz="4800" b="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cs-CZ" sz="4800" b="0" dirty="0">
                <a:solidFill>
                  <a:schemeClr val="tx1"/>
                </a:solidFill>
                <a:latin typeface="+mn-lt"/>
              </a:rPr>
              <a:t>maximálních povolených odběrů </a:t>
            </a:r>
            <a:r>
              <a:rPr lang="cs-CZ" sz="4800" b="0" dirty="0">
                <a:solidFill>
                  <a:schemeClr val="accent4"/>
                </a:solidFill>
                <a:latin typeface="+mn-lt"/>
              </a:rPr>
              <a:t>– </a:t>
            </a:r>
            <a:r>
              <a:rPr lang="cs-CZ" sz="4800" b="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simulace</a:t>
            </a:r>
            <a:r>
              <a:rPr lang="cs-CZ" sz="4800" b="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sz="4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maximálního</a:t>
            </a:r>
            <a:r>
              <a:rPr lang="cs-CZ" sz="4800" b="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sz="4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povoleného</a:t>
            </a:r>
            <a:r>
              <a:rPr lang="cs-CZ" sz="4800" b="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sz="4800" b="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ročního odběru podzemní vody, </a:t>
            </a:r>
            <a:r>
              <a:rPr lang="cs-CZ" sz="4800" b="0" dirty="0">
                <a:solidFill>
                  <a:schemeClr val="tx2"/>
                </a:solidFill>
                <a:latin typeface="+mn-lt"/>
              </a:rPr>
              <a:t>celkem </a:t>
            </a:r>
            <a:r>
              <a:rPr lang="cs-CZ" sz="4800" b="0" dirty="0">
                <a:solidFill>
                  <a:schemeClr val="tx1"/>
                </a:solidFill>
                <a:latin typeface="+mn-lt"/>
              </a:rPr>
              <a:t>209 l.s</a:t>
            </a:r>
            <a:r>
              <a:rPr lang="cs-CZ" sz="4800" b="0" baseline="30000" dirty="0">
                <a:solidFill>
                  <a:schemeClr val="tx1"/>
                </a:solidFill>
                <a:latin typeface="+mn-lt"/>
              </a:rPr>
              <a:t>-1</a:t>
            </a:r>
            <a:endParaRPr lang="cs-CZ" sz="4800" b="0" dirty="0">
              <a:solidFill>
                <a:schemeClr val="accent4"/>
              </a:solidFill>
              <a:latin typeface="+mn-lt"/>
              <a:cs typeface="Arial" panose="020B0604020202020204" pitchFamily="34" charset="0"/>
            </a:endParaRPr>
          </a:p>
          <a:p>
            <a:pPr marL="816301" lvl="3" indent="-816301" eaLnBrk="1" hangingPunct="1">
              <a:lnSpc>
                <a:spcPct val="90000"/>
              </a:lnSpc>
              <a:spcBef>
                <a:spcPct val="20000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r>
              <a:rPr lang="cs-CZ" sz="4800" b="0" dirty="0">
                <a:solidFill>
                  <a:schemeClr val="tx2"/>
                </a:solidFill>
                <a:latin typeface="+mn-lt"/>
              </a:rPr>
              <a:t>varianta plošného snížení odběrů </a:t>
            </a:r>
            <a:r>
              <a:rPr lang="cs-CZ" sz="4800" b="0" dirty="0">
                <a:solidFill>
                  <a:schemeClr val="accent4"/>
                </a:solidFill>
                <a:latin typeface="+mn-lt"/>
              </a:rPr>
              <a:t>- </a:t>
            </a:r>
            <a:r>
              <a:rPr lang="cs-CZ" sz="4800" b="0" dirty="0">
                <a:solidFill>
                  <a:schemeClr val="tx1"/>
                </a:solidFill>
                <a:latin typeface="+mn-lt"/>
              </a:rPr>
              <a:t>snížení</a:t>
            </a:r>
            <a:r>
              <a:rPr lang="cs-CZ" sz="4800" b="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cs-CZ" sz="4800" b="0" dirty="0">
                <a:solidFill>
                  <a:schemeClr val="tx2"/>
                </a:solidFill>
                <a:latin typeface="+mn-lt"/>
              </a:rPr>
              <a:t>odběrů o 15 %, celkem </a:t>
            </a:r>
            <a:r>
              <a:rPr lang="cs-CZ" sz="4800" b="0" dirty="0">
                <a:solidFill>
                  <a:schemeClr val="tx1"/>
                </a:solidFill>
                <a:latin typeface="+mn-lt"/>
              </a:rPr>
              <a:t>62 l.s</a:t>
            </a:r>
            <a:r>
              <a:rPr lang="cs-CZ" sz="4800" b="0" baseline="30000" dirty="0">
                <a:solidFill>
                  <a:schemeClr val="tx1"/>
                </a:solidFill>
                <a:latin typeface="+mn-lt"/>
              </a:rPr>
              <a:t>-1</a:t>
            </a:r>
            <a:r>
              <a:rPr lang="cs-CZ" sz="4800" b="0" dirty="0">
                <a:solidFill>
                  <a:schemeClr val="accent4"/>
                </a:solidFill>
                <a:latin typeface="+mn-lt"/>
              </a:rPr>
              <a:t>.</a:t>
            </a:r>
          </a:p>
        </p:txBody>
      </p:sp>
      <p:pic>
        <p:nvPicPr>
          <p:cNvPr id="43013" name="Obrázek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58" y="5605617"/>
            <a:ext cx="20666296" cy="806128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8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34" y="839129"/>
            <a:ext cx="19680039" cy="1293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5345"/>
            <a:ext cx="7366670" cy="651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70" y="314816"/>
            <a:ext cx="13642104" cy="151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0" y="25867"/>
            <a:ext cx="7366670" cy="2250814"/>
          </a:xfrm>
          <a:prstGeom prst="rect">
            <a:avLst/>
          </a:prstGeom>
          <a:solidFill>
            <a:schemeClr val="bg1"/>
          </a:solidFill>
        </p:spPr>
        <p:txBody>
          <a:bodyPr wrap="square" lIns="217367" tIns="108683" rIns="217367" bIns="108683">
            <a:spAutoFit/>
          </a:bodyPr>
          <a:lstStyle/>
          <a:p>
            <a:pPr algn="ctr">
              <a:defRPr/>
            </a:pPr>
            <a:r>
              <a:rPr lang="cs-CZ" sz="6600" b="1" dirty="0">
                <a:solidFill>
                  <a:schemeClr val="tx2"/>
                </a:solidFill>
                <a:latin typeface="+mj-lt"/>
              </a:rPr>
              <a:t>Kde je nejvíce podzemní vody?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8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ovéPole 5"/>
          <p:cNvSpPr txBox="1">
            <a:spLocks noChangeArrowheads="1"/>
          </p:cNvSpPr>
          <p:nvPr/>
        </p:nvSpPr>
        <p:spPr bwMode="auto">
          <a:xfrm>
            <a:off x="1015934" y="1037319"/>
            <a:ext cx="19814945" cy="132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72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Hlavní výsledky </a:t>
            </a:r>
            <a:r>
              <a:rPr lang="cs-CZ" altLang="cs-CZ" sz="7200" b="1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projektu Rebilance:</a:t>
            </a:r>
            <a:endParaRPr lang="cs-CZ" altLang="cs-CZ" sz="7200" b="1" dirty="0">
              <a:solidFill>
                <a:schemeClr val="tx2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15934" y="2682330"/>
            <a:ext cx="23260651" cy="9037287"/>
          </a:xfrm>
          <a:prstGeom prst="rect">
            <a:avLst/>
          </a:prstGeom>
        </p:spPr>
        <p:txBody>
          <a:bodyPr lIns="217367" tIns="108683" rIns="217367" bIns="108683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1800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5000" dirty="0">
                <a:latin typeface="Calibri" panose="020F0502020204030204" pitchFamily="34" charset="0"/>
              </a:rPr>
              <a:t>B</a:t>
            </a:r>
            <a:r>
              <a:rPr lang="cs-CZ" altLang="cs-CZ" sz="5000" dirty="0" smtClean="0">
                <a:latin typeface="Calibri" panose="020F0502020204030204" pitchFamily="34" charset="0"/>
              </a:rPr>
              <a:t>yla </a:t>
            </a:r>
            <a:r>
              <a:rPr lang="cs-CZ" altLang="cs-CZ" sz="5000" dirty="0">
                <a:latin typeface="Calibri" panose="020F0502020204030204" pitchFamily="34" charset="0"/>
              </a:rPr>
              <a:t>získána </a:t>
            </a:r>
            <a:r>
              <a:rPr lang="cs-CZ" altLang="cs-CZ" sz="5000" b="1" dirty="0">
                <a:latin typeface="Calibri" panose="020F0502020204030204" pitchFamily="34" charset="0"/>
              </a:rPr>
              <a:t>aktuální data </a:t>
            </a:r>
            <a:r>
              <a:rPr lang="cs-CZ" altLang="cs-CZ" sz="5000" dirty="0">
                <a:latin typeface="Calibri" panose="020F0502020204030204" pitchFamily="34" charset="0"/>
              </a:rPr>
              <a:t>pro 1/3 území ČR, obsahující </a:t>
            </a:r>
            <a:r>
              <a:rPr lang="cs-CZ" altLang="cs-CZ" sz="5000" b="1" dirty="0" smtClean="0">
                <a:latin typeface="Calibri" panose="020F0502020204030204" pitchFamily="34" charset="0"/>
              </a:rPr>
              <a:t>80 </a:t>
            </a:r>
            <a:r>
              <a:rPr lang="en-US" altLang="cs-CZ" sz="5000" b="1" dirty="0" smtClean="0">
                <a:latin typeface="Calibri" panose="020F0502020204030204" pitchFamily="34" charset="0"/>
              </a:rPr>
              <a:t>% </a:t>
            </a:r>
            <a:r>
              <a:rPr lang="cs-CZ" altLang="cs-CZ" sz="5000" b="1" dirty="0">
                <a:latin typeface="Calibri" panose="020F0502020204030204" pitchFamily="34" charset="0"/>
              </a:rPr>
              <a:t>zásob PV</a:t>
            </a:r>
            <a:r>
              <a:rPr lang="cs-CZ" altLang="cs-CZ" sz="5000" dirty="0">
                <a:latin typeface="Calibri" panose="020F0502020204030204" pitchFamily="34" charset="0"/>
              </a:rPr>
              <a:t>, jež umožňují </a:t>
            </a:r>
            <a:r>
              <a:rPr lang="cs-CZ" altLang="en-US" sz="5000" b="1" dirty="0">
                <a:latin typeface="Calibri" panose="020F0502020204030204" pitchFamily="34" charset="0"/>
              </a:rPr>
              <a:t>nastavit limity pro využívání podzemních vod a jejich ochranu </a:t>
            </a:r>
            <a:r>
              <a:rPr lang="cs-CZ" altLang="en-US" sz="5000" dirty="0">
                <a:latin typeface="Calibri" panose="020F0502020204030204" pitchFamily="34" charset="0"/>
              </a:rPr>
              <a:t>v souladu s využitím </a:t>
            </a:r>
            <a:r>
              <a:rPr lang="cs-CZ" altLang="en-US" sz="5000" dirty="0" smtClean="0">
                <a:latin typeface="Calibri" panose="020F0502020204030204" pitchFamily="34" charset="0"/>
              </a:rPr>
              <a:t>území</a:t>
            </a:r>
            <a:endParaRPr lang="en-US" altLang="en-US" sz="5000" dirty="0" smtClean="0">
              <a:latin typeface="Calibri" panose="020F0502020204030204" pitchFamily="34" charset="0"/>
            </a:endParaRPr>
          </a:p>
          <a:p>
            <a:pPr marL="1800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en-US" sz="5000" dirty="0">
                <a:latin typeface="Calibri" panose="020F0502020204030204" pitchFamily="34" charset="0"/>
              </a:rPr>
              <a:t>P</a:t>
            </a:r>
            <a:r>
              <a:rPr lang="cs-CZ" altLang="en-US" sz="5000" dirty="0" smtClean="0">
                <a:latin typeface="Calibri" panose="020F0502020204030204" pitchFamily="34" charset="0"/>
              </a:rPr>
              <a:t>rojekt </a:t>
            </a:r>
            <a:r>
              <a:rPr lang="cs-CZ" altLang="en-US" sz="5000" dirty="0">
                <a:latin typeface="Calibri" panose="020F0502020204030204" pitchFamily="34" charset="0"/>
              </a:rPr>
              <a:t>Rebilance zásob podzemních vod zajistil </a:t>
            </a:r>
            <a:r>
              <a:rPr lang="cs-CZ" altLang="en-US" sz="5000" b="1" dirty="0">
                <a:latin typeface="Calibri" panose="020F0502020204030204" pitchFamily="34" charset="0"/>
              </a:rPr>
              <a:t>aktuální podklady </a:t>
            </a:r>
            <a:r>
              <a:rPr lang="cs-CZ" altLang="en-US" sz="5000" dirty="0">
                <a:latin typeface="Calibri" panose="020F0502020204030204" pitchFamily="34" charset="0"/>
              </a:rPr>
              <a:t>pro státní správu ve věcech </a:t>
            </a:r>
            <a:r>
              <a:rPr lang="cs-CZ" altLang="en-US" sz="5000" dirty="0" smtClean="0">
                <a:latin typeface="Calibri" panose="020F0502020204030204" pitchFamily="34" charset="0"/>
              </a:rPr>
              <a:t>rozhodování </a:t>
            </a:r>
            <a:r>
              <a:rPr lang="cs-CZ" altLang="en-US" sz="5000" dirty="0">
                <a:latin typeface="Calibri" panose="020F0502020204030204" pitchFamily="34" charset="0"/>
              </a:rPr>
              <a:t>o nakládání s podzemními vodami </a:t>
            </a:r>
          </a:p>
          <a:p>
            <a:pPr marL="1800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en-US" sz="5000" dirty="0">
                <a:latin typeface="Calibri" panose="020F0502020204030204" pitchFamily="34" charset="0"/>
              </a:rPr>
              <a:t>B</a:t>
            </a:r>
            <a:r>
              <a:rPr lang="cs-CZ" altLang="en-US" sz="5000" dirty="0" smtClean="0">
                <a:latin typeface="Calibri" panose="020F0502020204030204" pitchFamily="34" charset="0"/>
              </a:rPr>
              <a:t>yly </a:t>
            </a:r>
            <a:r>
              <a:rPr lang="cs-CZ" altLang="en-US" sz="5000" dirty="0">
                <a:latin typeface="Calibri" panose="020F0502020204030204" pitchFamily="34" charset="0"/>
              </a:rPr>
              <a:t>získány podklady pro dlouhodobé</a:t>
            </a:r>
            <a:r>
              <a:rPr lang="cs-CZ" altLang="en-US" sz="5000" b="1" dirty="0">
                <a:latin typeface="Calibri" panose="020F0502020204030204" pitchFamily="34" charset="0"/>
              </a:rPr>
              <a:t> strategické plánování výstavby páteřních vodohospodářských sítí</a:t>
            </a:r>
            <a:r>
              <a:rPr lang="cs-CZ" altLang="en-US" sz="5000" dirty="0">
                <a:latin typeface="Calibri" panose="020F0502020204030204" pitchFamily="34" charset="0"/>
              </a:rPr>
              <a:t> v </a:t>
            </a:r>
            <a:r>
              <a:rPr lang="cs-CZ" altLang="en-US" sz="5000" dirty="0" smtClean="0">
                <a:latin typeface="Calibri" panose="020F0502020204030204" pitchFamily="34" charset="0"/>
              </a:rPr>
              <a:t>ČR</a:t>
            </a:r>
          </a:p>
          <a:p>
            <a:endParaRPr lang="cs-CZ" altLang="cs-CZ" dirty="0">
              <a:latin typeface="Verdana" pitchFamily="34" charset="0"/>
            </a:endParaRPr>
          </a:p>
          <a:p>
            <a:endParaRPr lang="cs-CZ" alt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98956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669926" y="1458193"/>
            <a:ext cx="23064598" cy="883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367" tIns="108683" rIns="217367" bIns="108683">
            <a:spAutoFit/>
          </a:bodyPr>
          <a:lstStyle>
            <a:lvl1pPr marL="447675" indent="-447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altLang="en-US" sz="5000" dirty="0" smtClean="0">
                <a:latin typeface="Calibri" panose="020F0502020204030204" pitchFamily="34" charset="0"/>
              </a:rPr>
              <a:t>Vznikla </a:t>
            </a:r>
            <a:r>
              <a:rPr lang="cs-CZ" altLang="en-US" sz="5000" b="1" dirty="0">
                <a:latin typeface="Calibri" panose="020F0502020204030204" pitchFamily="34" charset="0"/>
              </a:rPr>
              <a:t>nová metodická platforma </a:t>
            </a:r>
            <a:r>
              <a:rPr lang="cs-CZ" altLang="en-US" sz="5000" dirty="0">
                <a:latin typeface="Calibri" panose="020F0502020204030204" pitchFamily="34" charset="0"/>
              </a:rPr>
              <a:t>umožňující pravidelné hodnocení přírodních zdrojů podzemních vod v různých typech HG rajonů v rámci šestiletého cyklu plánu </a:t>
            </a:r>
            <a:r>
              <a:rPr lang="cs-CZ" altLang="en-US" sz="5000" dirty="0" smtClean="0">
                <a:latin typeface="Calibri" panose="020F0502020204030204" pitchFamily="34" charset="0"/>
              </a:rPr>
              <a:t>povodí</a:t>
            </a:r>
            <a:r>
              <a:rPr lang="cs-CZ" altLang="en-US" sz="5000" dirty="0">
                <a:latin typeface="Calibri" panose="020F0502020204030204" pitchFamily="34" charset="0"/>
              </a:rPr>
              <a:t>.</a:t>
            </a:r>
            <a:endParaRPr lang="cs-CZ" altLang="cs-CZ" sz="5000" dirty="0" smtClean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Byly zkonstruovány</a:t>
            </a:r>
            <a:r>
              <a:rPr lang="en-US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cs-CZ" sz="5000" b="1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nov</a:t>
            </a:r>
            <a:r>
              <a:rPr lang="cs-CZ" altLang="cs-CZ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é </a:t>
            </a:r>
            <a:r>
              <a:rPr lang="cs-CZ" altLang="cs-CZ" sz="50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geologické, hydrologické, koncepční a hydraulické modely </a:t>
            </a:r>
            <a:r>
              <a:rPr lang="cs-CZ" altLang="cs-CZ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studovaných rajonů, jež umožní pravidelné hodnocení bilančních zásob podzemních  vod v budoucích </a:t>
            </a: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letech</a:t>
            </a:r>
            <a:endParaRPr lang="cs-CZ" altLang="cs-CZ" sz="5000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altLang="cs-CZ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</a:t>
            </a: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altLang="cs-CZ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hodnocených rajonů byly ověřeny jejich stávající hranice a výsledkem jsou návrhy jejich úprav u 35 % </a:t>
            </a: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rajonů</a:t>
            </a:r>
            <a:r>
              <a:rPr lang="cs-CZ" altLang="cs-CZ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cs-CZ" altLang="en-US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ylo </a:t>
            </a: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získáno neobyčejné množství </a:t>
            </a:r>
            <a:r>
              <a:rPr lang="cs-CZ" altLang="en-US" sz="50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nových dat </a:t>
            </a:r>
            <a:r>
              <a:rPr lang="cs-CZ" altLang="en-US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 geologické stavbě </a:t>
            </a:r>
            <a:r>
              <a:rPr lang="cs-CZ" altLang="en-US" sz="50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území ČR</a:t>
            </a: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včetně </a:t>
            </a:r>
            <a:r>
              <a:rPr lang="cs-CZ" altLang="en-US" sz="50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118 průzkumných </a:t>
            </a:r>
            <a:r>
              <a:rPr lang="cs-CZ" altLang="en-US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HG vrtů</a:t>
            </a: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jež budou minimálně do r. 2020 kontinuálně </a:t>
            </a:r>
            <a:r>
              <a:rPr lang="cs-CZ" altLang="en-US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monitorovány</a:t>
            </a:r>
            <a:endParaRPr lang="cs-CZ" altLang="en-US" sz="5000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1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669926" y="1458193"/>
            <a:ext cx="23064598" cy="951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367" tIns="108683" rIns="217367" bIns="108683">
            <a:spAutoFit/>
          </a:bodyPr>
          <a:lstStyle>
            <a:lvl1pPr marL="447675" indent="-447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cs-CZ" altLang="en-US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yly </a:t>
            </a: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získány </a:t>
            </a:r>
            <a:r>
              <a:rPr lang="cs-CZ" altLang="en-US" sz="50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podklady pro </a:t>
            </a: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návrhy </a:t>
            </a:r>
            <a:r>
              <a:rPr lang="cs-CZ" altLang="en-US" sz="50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úprav</a:t>
            </a: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některých </a:t>
            </a:r>
            <a:r>
              <a:rPr lang="cs-CZ" altLang="en-US" sz="50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legislativních </a:t>
            </a:r>
            <a:r>
              <a:rPr lang="cs-CZ" altLang="en-US" sz="5000" b="1" dirty="0">
                <a:solidFill>
                  <a:srgbClr val="003582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předpisů</a:t>
            </a:r>
            <a:r>
              <a:rPr lang="cs-CZ" altLang="en-US" sz="5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např.  zákona  č.  254/2001  Sb., o vodách, případně zákona č. 44/1988 Sb., o ochraně a využití nerostného bohatství (horní zákon) a vyhlášky č. 431/2001 Sb., o obsahu vodní bilance aj</a:t>
            </a:r>
            <a:r>
              <a:rPr lang="cs-CZ" altLang="en-US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altLang="cs-CZ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Zásoby</a:t>
            </a: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podzemní vody jsou rozmístěny </a:t>
            </a:r>
            <a:r>
              <a:rPr lang="cs-CZ" altLang="cs-CZ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výrazně nerovnoměrně</a:t>
            </a: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altLang="cs-CZ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Udržitelné využívání  </a:t>
            </a: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podzemních vod vyžaduje jejich </a:t>
            </a:r>
            <a:r>
              <a:rPr lang="cs-CZ" altLang="cs-CZ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maximální ochranu a šetrnost.</a:t>
            </a:r>
          </a:p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altLang="cs-CZ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Nadměrně využívané </a:t>
            </a: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kolektory mohou být </a:t>
            </a:r>
            <a:r>
              <a:rPr lang="cs-CZ" altLang="cs-CZ" sz="50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nenávratně poškozeny </a:t>
            </a:r>
            <a:r>
              <a:rPr lang="cs-CZ" altLang="cs-CZ" sz="5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 ztratit svoji absorpční kapacitu.</a:t>
            </a:r>
          </a:p>
          <a:p>
            <a:pPr marL="180000" indent="-725488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cs-CZ" altLang="cs-CZ" sz="5000" dirty="0" smtClean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altLang="cs-CZ" sz="5400" b="1" u="sng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http</a:t>
            </a:r>
            <a:r>
              <a:rPr lang="cs-CZ" altLang="cs-CZ" sz="5400" b="1" u="sng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://geology.cz/rebilance/vysledky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1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"/>
          <p:cNvSpPr txBox="1">
            <a:spLocks noChangeArrowheads="1"/>
          </p:cNvSpPr>
          <p:nvPr/>
        </p:nvSpPr>
        <p:spPr bwMode="auto">
          <a:xfrm>
            <a:off x="5062415" y="11408746"/>
            <a:ext cx="13779524" cy="125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6700" dirty="0">
                <a:latin typeface="Calibri" panose="020F0502020204030204" pitchFamily="34" charset="0"/>
              </a:rPr>
              <a:t>Děkuji za pozornost !</a:t>
            </a:r>
          </a:p>
        </p:txBody>
      </p:sp>
      <p:pic>
        <p:nvPicPr>
          <p:cNvPr id="4" name="Picture 3" descr="24_324_15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08" y="2590293"/>
            <a:ext cx="14497397" cy="88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:\Rebilance\log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11111"/>
          <a:stretch>
            <a:fillRect/>
          </a:stretch>
        </p:blipFill>
        <p:spPr bwMode="auto">
          <a:xfrm>
            <a:off x="3910287" y="162062"/>
            <a:ext cx="15769752" cy="168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6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52804" y="1098154"/>
            <a:ext cx="22659560" cy="5101328"/>
          </a:xfrm>
          <a:prstGeom prst="rect">
            <a:avLst/>
          </a:prstGeom>
          <a:noFill/>
          <a:ln>
            <a:noFill/>
          </a:ln>
          <a:extLst/>
        </p:spPr>
        <p:txBody>
          <a:bodyPr lIns="218879" tIns="109440" rIns="218879" bIns="109440">
            <a:spAutoFit/>
          </a:bodyPr>
          <a:lstStyle>
            <a:lvl1pPr marL="342900" indent="-3429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437C"/>
                </a:solidFill>
                <a:latin typeface="Arial" panose="020B0604020202020204" pitchFamily="34" charset="0"/>
              </a:defRPr>
            </a:lvl9pPr>
          </a:lstStyle>
          <a:p>
            <a:pPr marL="685800" indent="-685800" eaLnBrk="1" hangingPunct="1">
              <a:lnSpc>
                <a:spcPct val="90000"/>
              </a:lnSpc>
              <a:spcBef>
                <a:spcPts val="2857"/>
              </a:spcBef>
              <a:buClr>
                <a:srgbClr val="003874"/>
              </a:buClr>
              <a:buFont typeface="Wingdings" panose="05000000000000000000" pitchFamily="2" charset="2"/>
              <a:buChar char="Ø"/>
              <a:defRPr/>
            </a:pPr>
            <a:r>
              <a:rPr lang="cs-CZ" sz="4800" b="0" dirty="0">
                <a:solidFill>
                  <a:schemeClr val="tx2"/>
                </a:solidFill>
                <a:latin typeface="Calibri" pitchFamily="34" charset="0"/>
              </a:rPr>
              <a:t>V našich zeměpisných šířkách závisí doplňování podzemních vod na atmosférických srážkách  spadlých zejména v </a:t>
            </a:r>
            <a:r>
              <a:rPr lang="cs-CZ" sz="4800" b="0" dirty="0" err="1">
                <a:solidFill>
                  <a:schemeClr val="tx2"/>
                </a:solidFill>
                <a:latin typeface="Calibri" pitchFamily="34" charset="0"/>
              </a:rPr>
              <a:t>mimovegetačním</a:t>
            </a:r>
            <a:r>
              <a:rPr lang="cs-CZ" sz="4800" b="0" dirty="0">
                <a:solidFill>
                  <a:schemeClr val="tx2"/>
                </a:solidFill>
                <a:latin typeface="Calibri" pitchFamily="34" charset="0"/>
              </a:rPr>
              <a:t>  </a:t>
            </a:r>
            <a:r>
              <a:rPr lang="cs-CZ" sz="4800" b="0" dirty="0" smtClean="0">
                <a:solidFill>
                  <a:schemeClr val="tx2"/>
                </a:solidFill>
                <a:latin typeface="Calibri" pitchFamily="34" charset="0"/>
              </a:rPr>
              <a:t>období.</a:t>
            </a:r>
            <a:endParaRPr lang="cs-CZ" sz="4800" b="0" dirty="0">
              <a:solidFill>
                <a:schemeClr val="tx2"/>
              </a:solidFill>
              <a:latin typeface="Calibri" pitchFamily="34" charset="0"/>
            </a:endParaRPr>
          </a:p>
          <a:p>
            <a:pPr marL="685800" indent="-685800" eaLnBrk="1" hangingPunct="1">
              <a:lnSpc>
                <a:spcPct val="90000"/>
              </a:lnSpc>
              <a:spcBef>
                <a:spcPts val="2857"/>
              </a:spcBef>
              <a:buClr>
                <a:srgbClr val="003874"/>
              </a:buClr>
              <a:buFont typeface="Wingdings" panose="05000000000000000000" pitchFamily="2" charset="2"/>
              <a:buChar char="Ø"/>
              <a:defRPr/>
            </a:pPr>
            <a:r>
              <a:rPr lang="cs-CZ" sz="4800" b="0" dirty="0" smtClean="0">
                <a:solidFill>
                  <a:schemeClr val="tx1"/>
                </a:solidFill>
                <a:latin typeface="Calibri" pitchFamily="34" charset="0"/>
              </a:rPr>
              <a:t>Nejvyšší</a:t>
            </a:r>
            <a:r>
              <a:rPr lang="cs-CZ" sz="4800" b="0" dirty="0" smtClean="0">
                <a:solidFill>
                  <a:schemeClr val="accent4"/>
                </a:solidFill>
                <a:latin typeface="Calibri" pitchFamily="34" charset="0"/>
              </a:rPr>
              <a:t> </a:t>
            </a:r>
            <a:r>
              <a:rPr lang="cs-CZ" sz="4800" b="0" dirty="0">
                <a:solidFill>
                  <a:schemeClr val="tx2"/>
                </a:solidFill>
                <a:latin typeface="Calibri" pitchFamily="34" charset="0"/>
              </a:rPr>
              <a:t>dotace podzemní vody vychází pro měsíce </a:t>
            </a:r>
            <a:r>
              <a:rPr lang="cs-CZ" sz="4800" b="0" dirty="0">
                <a:solidFill>
                  <a:schemeClr val="tx1"/>
                </a:solidFill>
                <a:latin typeface="Calibri" pitchFamily="34" charset="0"/>
              </a:rPr>
              <a:t>prosinec</a:t>
            </a:r>
            <a:r>
              <a:rPr lang="cs-CZ" sz="4800" b="0" dirty="0">
                <a:solidFill>
                  <a:schemeClr val="accent4"/>
                </a:solidFill>
                <a:latin typeface="Calibri" pitchFamily="34" charset="0"/>
              </a:rPr>
              <a:t> </a:t>
            </a:r>
            <a:r>
              <a:rPr lang="cs-CZ" sz="4800" b="0" dirty="0">
                <a:solidFill>
                  <a:schemeClr val="tx2"/>
                </a:solidFill>
                <a:latin typeface="Calibri" pitchFamily="34" charset="0"/>
              </a:rPr>
              <a:t>až</a:t>
            </a:r>
            <a:r>
              <a:rPr lang="cs-CZ" sz="4800" b="0" dirty="0">
                <a:solidFill>
                  <a:schemeClr val="accent4"/>
                </a:solidFill>
                <a:latin typeface="Calibri" pitchFamily="34" charset="0"/>
              </a:rPr>
              <a:t> </a:t>
            </a:r>
            <a:r>
              <a:rPr lang="cs-CZ" sz="4800" b="0" dirty="0">
                <a:solidFill>
                  <a:schemeClr val="tx1"/>
                </a:solidFill>
                <a:latin typeface="Calibri" pitchFamily="34" charset="0"/>
              </a:rPr>
              <a:t>březen</a:t>
            </a:r>
            <a:r>
              <a:rPr lang="cs-CZ" sz="4800" b="0" dirty="0">
                <a:solidFill>
                  <a:schemeClr val="accent4"/>
                </a:solidFill>
                <a:latin typeface="Calibri" pitchFamily="34" charset="0"/>
              </a:rPr>
              <a:t>.</a:t>
            </a:r>
          </a:p>
          <a:p>
            <a:pPr marL="685800" indent="-685800" eaLnBrk="1" hangingPunct="1">
              <a:lnSpc>
                <a:spcPct val="90000"/>
              </a:lnSpc>
              <a:spcBef>
                <a:spcPts val="2857"/>
              </a:spcBef>
              <a:buClr>
                <a:srgbClr val="003874"/>
              </a:buClr>
              <a:buFont typeface="Wingdings" panose="05000000000000000000" pitchFamily="2" charset="2"/>
              <a:buChar char="Ø"/>
              <a:defRPr/>
            </a:pPr>
            <a:r>
              <a:rPr lang="cs-CZ" sz="4800" b="0" dirty="0">
                <a:solidFill>
                  <a:schemeClr val="tx1"/>
                </a:solidFill>
                <a:latin typeface="Calibri" pitchFamily="34" charset="0"/>
              </a:rPr>
              <a:t>Nejmenší</a:t>
            </a:r>
            <a:r>
              <a:rPr lang="cs-CZ" sz="4800" b="0" dirty="0">
                <a:solidFill>
                  <a:schemeClr val="accent4"/>
                </a:solidFill>
                <a:latin typeface="Calibri" pitchFamily="34" charset="0"/>
              </a:rPr>
              <a:t> </a:t>
            </a:r>
            <a:r>
              <a:rPr lang="cs-CZ" sz="4800" b="0" dirty="0">
                <a:solidFill>
                  <a:schemeClr val="tx2"/>
                </a:solidFill>
                <a:latin typeface="Calibri" pitchFamily="34" charset="0"/>
              </a:rPr>
              <a:t>infiltrace byla odvozena od </a:t>
            </a:r>
            <a:r>
              <a:rPr lang="cs-CZ" sz="4800" b="0" dirty="0">
                <a:solidFill>
                  <a:schemeClr val="tx1"/>
                </a:solidFill>
                <a:latin typeface="Calibri" pitchFamily="34" charset="0"/>
              </a:rPr>
              <a:t>června</a:t>
            </a:r>
            <a:r>
              <a:rPr lang="cs-CZ" sz="4800" b="0" dirty="0">
                <a:solidFill>
                  <a:schemeClr val="accent4"/>
                </a:solidFill>
                <a:latin typeface="Calibri" pitchFamily="34" charset="0"/>
              </a:rPr>
              <a:t> </a:t>
            </a:r>
            <a:r>
              <a:rPr lang="cs-CZ" sz="4800" b="0" dirty="0">
                <a:solidFill>
                  <a:schemeClr val="tx2"/>
                </a:solidFill>
                <a:latin typeface="Calibri" pitchFamily="34" charset="0"/>
              </a:rPr>
              <a:t>do</a:t>
            </a:r>
            <a:r>
              <a:rPr lang="cs-CZ" sz="4800" b="0" dirty="0">
                <a:solidFill>
                  <a:schemeClr val="accent4"/>
                </a:solidFill>
                <a:latin typeface="Calibri" pitchFamily="34" charset="0"/>
              </a:rPr>
              <a:t> </a:t>
            </a:r>
            <a:r>
              <a:rPr lang="cs-CZ" sz="4800" b="0" dirty="0">
                <a:solidFill>
                  <a:schemeClr val="tx1"/>
                </a:solidFill>
                <a:latin typeface="Calibri" pitchFamily="34" charset="0"/>
              </a:rPr>
              <a:t>října</a:t>
            </a:r>
            <a:r>
              <a:rPr lang="cs-CZ" sz="4800" b="0" dirty="0">
                <a:solidFill>
                  <a:schemeClr val="tx2"/>
                </a:solidFill>
                <a:latin typeface="Calibri" pitchFamily="34" charset="0"/>
              </a:rPr>
              <a:t> (nižší srážkové úhrny, vysoký výpar, vysoká transpirace).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874"/>
              </a:buClr>
              <a:buFont typeface="Wingdings" panose="05000000000000000000" pitchFamily="2" charset="2"/>
              <a:buChar char="§"/>
              <a:defRPr/>
            </a:pPr>
            <a:endParaRPr lang="cs-CZ" sz="4800" dirty="0">
              <a:solidFill>
                <a:schemeClr val="tx1"/>
              </a:solidFill>
              <a:latin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83957"/>
            <a:ext cx="24382412" cy="782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80113" y="1170162"/>
            <a:ext cx="18207837" cy="2435480"/>
          </a:xfrm>
          <a:prstGeom prst="rect">
            <a:avLst/>
          </a:prstGeom>
          <a:noFill/>
        </p:spPr>
        <p:txBody>
          <a:bodyPr wrap="square" lIns="217367" tIns="108683" rIns="217367" bIns="108683">
            <a:spAutoFit/>
          </a:bodyPr>
          <a:lstStyle/>
          <a:p>
            <a:pPr>
              <a:defRPr/>
            </a:pP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Značnou část srážkové vody „spotřebuje“ vegetace, 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část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odvedou řeky do moří, část se vypaří, </a:t>
            </a:r>
            <a:endParaRPr lang="cs-CZ" sz="4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do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podzemí se vsákne jen 10 až 25 % z celkového množství srážek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1" y="4608512"/>
            <a:ext cx="24415944" cy="9163050"/>
          </a:xfrm>
          <a:prstGeom prst="rect">
            <a:avLst/>
          </a:prstGeom>
          <a:gradFill>
            <a:gsLst>
              <a:gs pos="14000">
                <a:schemeClr val="bg1"/>
              </a:gs>
              <a:gs pos="51000">
                <a:schemeClr val="bg2">
                  <a:tint val="45000"/>
                  <a:shade val="99000"/>
                  <a:satMod val="350000"/>
                </a:schemeClr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19608030" y="1290782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i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Foto</a:t>
            </a:r>
            <a:r>
              <a:rPr lang="cs-CZ" sz="3600" i="1" dirty="0">
                <a:solidFill>
                  <a:schemeClr val="bg1"/>
                </a:solidFill>
                <a:latin typeface="Calibri" panose="020F0502020204030204" pitchFamily="34" charset="0"/>
              </a:rPr>
              <a:t>:  Petr </a:t>
            </a:r>
            <a:r>
              <a:rPr lang="cs-CZ" sz="36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Kubát</a:t>
            </a:r>
            <a:endParaRPr lang="en-GB" sz="36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400571" y="1458194"/>
            <a:ext cx="22079630" cy="8529456"/>
          </a:xfrm>
          <a:prstGeom prst="rect">
            <a:avLst/>
          </a:prstGeom>
          <a:noFill/>
        </p:spPr>
        <p:txBody>
          <a:bodyPr lIns="217367" tIns="108683" rIns="217367" bIns="108683">
            <a:spAutoFit/>
          </a:bodyPr>
          <a:lstStyle/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pl-PL" sz="5400" dirty="0">
                <a:solidFill>
                  <a:schemeClr val="tx2"/>
                </a:solidFill>
                <a:latin typeface="Calibri" panose="020F0502020204030204" pitchFamily="34" charset="0"/>
              </a:rPr>
              <a:t>Od poloviny </a:t>
            </a:r>
            <a:r>
              <a:rPr lang="pl-PL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20. </a:t>
            </a:r>
            <a:r>
              <a:rPr lang="pl-PL" sz="5400" dirty="0">
                <a:solidFill>
                  <a:schemeClr val="tx2"/>
                </a:solidFill>
                <a:latin typeface="Calibri" panose="020F0502020204030204" pitchFamily="34" charset="0"/>
              </a:rPr>
              <a:t>století hydrologové </a:t>
            </a:r>
            <a:r>
              <a:rPr 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i hydrogeologové hledali odpověď na otázku</a:t>
            </a:r>
            <a:r>
              <a:rPr lang="cs-CZ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:      „</a:t>
            </a:r>
            <a:r>
              <a:rPr 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Kolik vody je k dispozici pro vodohospodářské účely?“ </a:t>
            </a: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endParaRPr lang="cs-CZ" sz="5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Přímými metodami </a:t>
            </a:r>
            <a:r>
              <a:rPr lang="cs-CZ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nelze zjistit</a:t>
            </a:r>
            <a:r>
              <a:rPr 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.</a:t>
            </a: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endParaRPr lang="cs-CZ" sz="5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cs-CZ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Snaha </a:t>
            </a:r>
            <a:r>
              <a:rPr lang="it-IT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stanovit </a:t>
            </a:r>
            <a:r>
              <a:rPr lang="it-IT" sz="5400" dirty="0">
                <a:solidFill>
                  <a:schemeClr val="tx2"/>
                </a:solidFill>
                <a:latin typeface="Calibri" panose="020F0502020204030204" pitchFamily="34" charset="0"/>
              </a:rPr>
              <a:t>podíl podzemní</a:t>
            </a:r>
            <a:r>
              <a:rPr 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 vody na celkovém množství </a:t>
            </a:r>
            <a:r>
              <a:rPr lang="cs-CZ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vody </a:t>
            </a:r>
            <a:r>
              <a:rPr 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opouštějící v řekách naše území. </a:t>
            </a: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endParaRPr lang="cs-CZ" sz="5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Ukázalo se, že poměr se značně mění, přičemž extrémem jsou bezesrážková období, kdy řekami </a:t>
            </a:r>
            <a:r>
              <a:rPr lang="cs-CZ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teče v </a:t>
            </a:r>
            <a:r>
              <a:rPr lang="cs-CZ" sz="5400" dirty="0">
                <a:solidFill>
                  <a:schemeClr val="tx2"/>
                </a:solidFill>
                <a:latin typeface="Calibri" panose="020F0502020204030204" pitchFamily="34" charset="0"/>
              </a:rPr>
              <a:t>zásadě jen voda podzemní.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8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93241" y="3115045"/>
            <a:ext cx="21889143" cy="4828443"/>
          </a:xfrm>
          <a:prstGeom prst="rect">
            <a:avLst/>
          </a:prstGeom>
          <a:noFill/>
        </p:spPr>
        <p:txBody>
          <a:bodyPr lIns="217367" tIns="108683" rIns="217367" bIns="108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685800" indent="-685800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4800" b="1" dirty="0">
                <a:solidFill>
                  <a:srgbClr val="006699"/>
                </a:solidFill>
                <a:latin typeface="Calibri Light" panose="020F0302020204030204" pitchFamily="34" charset="0"/>
              </a:rPr>
              <a:t>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celkové </a:t>
            </a: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množství podzemních vod  se pohybuje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okolo   </a:t>
            </a:r>
            <a:r>
              <a:rPr lang="cs-CZ" altLang="cs-CZ" sz="4800" b="1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35 až </a:t>
            </a:r>
            <a:r>
              <a:rPr lang="cs-CZ" altLang="cs-CZ" sz="48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40 m</a:t>
            </a:r>
            <a:r>
              <a:rPr lang="cs-CZ" altLang="cs-CZ" sz="4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3</a:t>
            </a:r>
            <a:r>
              <a:rPr lang="cs-CZ" altLang="cs-CZ" sz="48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/s</a:t>
            </a:r>
          </a:p>
          <a:p>
            <a:pPr marL="685800" indent="-685800" eaLnBrk="1" hangingPunct="1">
              <a:spcBef>
                <a:spcPts val="4286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celkové využitelné množství podzemních vod se  pohybuje  okolo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  </a:t>
            </a:r>
            <a:r>
              <a:rPr lang="cs-CZ" altLang="cs-CZ" sz="4800" b="1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25 </a:t>
            </a:r>
            <a:r>
              <a:rPr lang="cs-CZ" altLang="cs-CZ" sz="48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cs-CZ" altLang="cs-CZ" sz="4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3</a:t>
            </a:r>
            <a:r>
              <a:rPr lang="cs-CZ" altLang="cs-CZ" sz="48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/s</a:t>
            </a:r>
          </a:p>
          <a:p>
            <a:pPr marL="685800" indent="-685800" eaLnBrk="1" hangingPunct="1">
              <a:spcBef>
                <a:spcPts val="4286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d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nes </a:t>
            </a: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se využívá okolo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  </a:t>
            </a:r>
            <a:r>
              <a:rPr lang="cs-CZ" altLang="cs-CZ" sz="4800" b="1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15 </a:t>
            </a:r>
            <a:r>
              <a:rPr lang="cs-CZ" altLang="cs-CZ" sz="48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cs-CZ" altLang="cs-CZ" sz="4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3</a:t>
            </a:r>
            <a:r>
              <a:rPr lang="cs-CZ" altLang="cs-CZ" sz="48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/s  </a:t>
            </a:r>
            <a:r>
              <a:rPr lang="cs-CZ" altLang="cs-CZ" sz="4800" b="1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podzemních </a:t>
            </a: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vod </a:t>
            </a:r>
          </a:p>
          <a:p>
            <a:pPr marL="816301" indent="-816301" eaLnBrk="1" hangingPunct="1">
              <a:spcBef>
                <a:spcPts val="4286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největší odběry podzemních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vod jsou </a:t>
            </a: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z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kolektorů české </a:t>
            </a: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křídové pánve</a:t>
            </a:r>
          </a:p>
        </p:txBody>
      </p:sp>
      <p:sp>
        <p:nvSpPr>
          <p:cNvPr id="13315" name="TextovéPole 2"/>
          <p:cNvSpPr txBox="1">
            <a:spLocks noChangeArrowheads="1"/>
          </p:cNvSpPr>
          <p:nvPr/>
        </p:nvSpPr>
        <p:spPr bwMode="auto">
          <a:xfrm>
            <a:off x="1671852" y="623425"/>
            <a:ext cx="19176792" cy="206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60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Odhad přírodních a využitelných zásob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60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podzemních vod v České republice</a:t>
            </a: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3763500729"/>
              </p:ext>
            </p:extLst>
          </p:nvPr>
        </p:nvGraphicFramePr>
        <p:xfrm>
          <a:off x="15165989" y="7218834"/>
          <a:ext cx="9216424" cy="5617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7" name="TextovéPole 4"/>
          <p:cNvSpPr txBox="1">
            <a:spLocks noChangeArrowheads="1"/>
          </p:cNvSpPr>
          <p:nvPr/>
        </p:nvSpPr>
        <p:spPr bwMode="auto">
          <a:xfrm>
            <a:off x="7222654" y="10459194"/>
            <a:ext cx="9981550" cy="106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5500" dirty="0">
              <a:cs typeface="Tahoma" pitchFamily="34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>
                <a:solidFill>
                  <a:schemeClr val="tx1"/>
                </a:solidFill>
              </a:rPr>
              <a:t>6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251711" y="1746230"/>
            <a:ext cx="22752684" cy="742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367" tIns="108683" rIns="217367" bIns="108683">
            <a:spAutoFit/>
          </a:bodyPr>
          <a:lstStyle/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cs-CZ" sz="6000" dirty="0">
                <a:solidFill>
                  <a:schemeClr val="tx2"/>
                </a:solidFill>
                <a:latin typeface="Calibri" panose="020F0502020204030204" pitchFamily="34" charset="0"/>
              </a:rPr>
              <a:t>Pro potřeby stanovení zásob podzemních </a:t>
            </a:r>
            <a:r>
              <a:rPr lang="pl-PL" sz="6000" dirty="0">
                <a:solidFill>
                  <a:schemeClr val="tx2"/>
                </a:solidFill>
                <a:latin typeface="Calibri" panose="020F0502020204030204" pitchFamily="34" charset="0"/>
              </a:rPr>
              <a:t>vod je Česká republika rozdělena </a:t>
            </a:r>
            <a:r>
              <a:rPr lang="pl-PL" sz="6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do 152 </a:t>
            </a:r>
            <a:r>
              <a:rPr lang="cs-CZ" sz="6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oblastí</a:t>
            </a:r>
            <a:r>
              <a:rPr lang="cs-CZ" sz="6000" dirty="0">
                <a:solidFill>
                  <a:schemeClr val="tx2"/>
                </a:solidFill>
                <a:latin typeface="Calibri" panose="020F0502020204030204" pitchFamily="34" charset="0"/>
              </a:rPr>
              <a:t>, tzv. rajonů. </a:t>
            </a:r>
          </a:p>
          <a:p>
            <a:pPr marL="1288700" indent="-1288700">
              <a:buFont typeface="Wingdings" panose="05000000000000000000" pitchFamily="2" charset="2"/>
              <a:buChar char="Ø"/>
              <a:defRPr/>
            </a:pPr>
            <a:r>
              <a:rPr lang="en-US" sz="6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HG </a:t>
            </a:r>
            <a:r>
              <a:rPr lang="en-US" sz="60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rajon</a:t>
            </a:r>
            <a:r>
              <a:rPr lang="en-US" sz="6000" b="1" dirty="0">
                <a:solidFill>
                  <a:schemeClr val="tx2"/>
                </a:solidFill>
                <a:latin typeface="Calibri" panose="020F0502020204030204" pitchFamily="34" charset="0"/>
              </a:rPr>
              <a:t>: </a:t>
            </a:r>
            <a:r>
              <a:rPr lang="pl-PL" sz="6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území </a:t>
            </a:r>
            <a:r>
              <a:rPr lang="pl-PL" sz="6000" dirty="0">
                <a:solidFill>
                  <a:schemeClr val="tx2"/>
                </a:solidFill>
                <a:latin typeface="Calibri" panose="020F0502020204030204" pitchFamily="34" charset="0"/>
              </a:rPr>
              <a:t>s podobnou geologickou stavbou a podobným </a:t>
            </a:r>
            <a:r>
              <a:rPr lang="cs-CZ" sz="6000" dirty="0">
                <a:solidFill>
                  <a:schemeClr val="tx2"/>
                </a:solidFill>
                <a:latin typeface="Calibri" panose="020F0502020204030204" pitchFamily="34" charset="0"/>
              </a:rPr>
              <a:t>oběhem podzemní vody. </a:t>
            </a:r>
            <a:endParaRPr lang="cs-CZ" sz="6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288700" indent="-1288700">
              <a:buFont typeface="Wingdings" panose="05000000000000000000" pitchFamily="2" charset="2"/>
              <a:buChar char="v"/>
              <a:defRPr/>
            </a:pPr>
            <a:endParaRPr lang="cs-CZ" sz="4800" dirty="0" smtClean="0">
              <a:solidFill>
                <a:srgbClr val="0046AD"/>
              </a:solidFill>
              <a:latin typeface="Calibri" panose="020F0502020204030204" pitchFamily="34" charset="0"/>
            </a:endParaRPr>
          </a:p>
          <a:p>
            <a:pPr marL="3576167" indent="-1425390">
              <a:buFont typeface="+mj-lt"/>
              <a:buAutoNum type="arabicPeriod"/>
              <a:defRPr/>
            </a:pPr>
            <a:r>
              <a:rPr lang="cs-CZ" sz="6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</a:t>
            </a:r>
            <a:r>
              <a:rPr lang="cs-CZ" sz="6000" dirty="0">
                <a:solidFill>
                  <a:schemeClr val="tx2"/>
                </a:solidFill>
                <a:latin typeface="Calibri" panose="020F0502020204030204" pitchFamily="34" charset="0"/>
              </a:rPr>
              <a:t> nesouvislým zvodněním (v geneticky starších formacích)</a:t>
            </a:r>
          </a:p>
          <a:p>
            <a:pPr marL="3576167" indent="-1425390">
              <a:buFont typeface="+mj-lt"/>
              <a:buAutoNum type="arabicPeriod"/>
              <a:defRPr/>
            </a:pPr>
            <a:r>
              <a:rPr lang="cs-CZ" sz="6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se </a:t>
            </a:r>
            <a:r>
              <a:rPr lang="cs-CZ" sz="6000" dirty="0">
                <a:solidFill>
                  <a:schemeClr val="tx2"/>
                </a:solidFill>
                <a:latin typeface="Calibri" panose="020F0502020204030204" pitchFamily="34" charset="0"/>
              </a:rPr>
              <a:t>souvislým zvodněním (převážně  pánevní struktury) </a:t>
            </a:r>
            <a:endParaRPr lang="cs-CZ" sz="6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3576167" indent="-1425390">
              <a:buFont typeface="+mj-lt"/>
              <a:buAutoNum type="arabicPeriod"/>
              <a:defRPr/>
            </a:pPr>
            <a:r>
              <a:rPr lang="cs-CZ" sz="6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nadložní (v </a:t>
            </a:r>
            <a:r>
              <a:rPr lang="cs-CZ" sz="6000" dirty="0">
                <a:solidFill>
                  <a:schemeClr val="tx2"/>
                </a:solidFill>
                <a:latin typeface="Calibri" panose="020F0502020204030204" pitchFamily="34" charset="0"/>
              </a:rPr>
              <a:t>mladších, převážně kvartérních </a:t>
            </a:r>
            <a:r>
              <a:rPr lang="cs-CZ" sz="6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sedimentech) </a:t>
            </a:r>
            <a:endParaRPr lang="cs-CZ" sz="6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212" y="18034"/>
            <a:ext cx="12118353" cy="8586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2" name="TextovéPole 1"/>
          <p:cNvSpPr txBox="1"/>
          <p:nvPr/>
        </p:nvSpPr>
        <p:spPr>
          <a:xfrm>
            <a:off x="381910" y="450086"/>
            <a:ext cx="12025337" cy="11514889"/>
          </a:xfrm>
          <a:prstGeom prst="rect">
            <a:avLst/>
          </a:prstGeom>
          <a:noFill/>
        </p:spPr>
        <p:txBody>
          <a:bodyPr wrap="square" lIns="217367" tIns="108683" rIns="217367" bIns="108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6600" b="1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Rajony s nesouvislým zvodněním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 b="1" dirty="0">
              <a:solidFill>
                <a:schemeClr val="tx2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 zaujímají cca 2/3 našeho území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800" dirty="0">
              <a:solidFill>
                <a:schemeClr val="tx2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 lokální </a:t>
            </a:r>
            <a:r>
              <a:rPr lang="cs-CZ" altLang="cs-CZ" sz="4800" dirty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oběh podzemní vody,  relativně rychlá reakce na srážky a rychlý pokles zásob podzemní vody, hlavně v obdobích </a:t>
            </a:r>
            <a:r>
              <a:rPr lang="cs-CZ" altLang="cs-CZ" sz="4800" dirty="0" smtClean="0">
                <a:solidFill>
                  <a:schemeClr val="tx2"/>
                </a:solidFill>
                <a:latin typeface="Calibri" panose="020F0502020204030204" pitchFamily="34" charset="0"/>
                <a:cs typeface="Tahoma" pitchFamily="34" charset="0"/>
              </a:rPr>
              <a:t>sucha</a:t>
            </a:r>
          </a:p>
          <a:p>
            <a:pPr eaLnBrk="1" hangingPunct="1">
              <a:spcBef>
                <a:spcPct val="0"/>
              </a:spcBef>
            </a:pPr>
            <a:endParaRPr lang="cs-CZ" altLang="cs-CZ" sz="4800" dirty="0">
              <a:solidFill>
                <a:schemeClr val="tx2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4800" dirty="0">
                <a:latin typeface="Calibri" panose="020F0502020204030204" pitchFamily="34" charset="0"/>
                <a:cs typeface="Tahoma" pitchFamily="34" charset="0"/>
              </a:rPr>
              <a:t> obecně jde o horniny s </a:t>
            </a:r>
            <a:r>
              <a:rPr lang="cs-CZ" altLang="cs-CZ" sz="4800" dirty="0" smtClean="0">
                <a:latin typeface="Calibri" panose="020F0502020204030204" pitchFamily="34" charset="0"/>
                <a:cs typeface="Tahoma" pitchFamily="34" charset="0"/>
              </a:rPr>
              <a:t>nízkou </a:t>
            </a:r>
            <a:r>
              <a:rPr lang="cs-CZ" altLang="cs-CZ" sz="4800" dirty="0">
                <a:latin typeface="Calibri" panose="020F0502020204030204" pitchFamily="34" charset="0"/>
                <a:cs typeface="Tahoma" pitchFamily="34" charset="0"/>
              </a:rPr>
              <a:t>propustností, které mají jen málo pórů, </a:t>
            </a:r>
            <a:r>
              <a:rPr lang="cs-CZ" altLang="cs-CZ" sz="4800" dirty="0" smtClean="0">
                <a:latin typeface="Calibri" panose="020F0502020204030204" pitchFamily="34" charset="0"/>
                <a:cs typeface="Tahoma" pitchFamily="34" charset="0"/>
              </a:rPr>
              <a:t>kterými může voda proudit</a:t>
            </a:r>
            <a:r>
              <a:rPr lang="pl-PL" altLang="cs-CZ" sz="4800" dirty="0" smtClean="0">
                <a:latin typeface="Calibri" panose="020F0502020204030204" pitchFamily="34" charset="0"/>
                <a:cs typeface="Tahoma" pitchFamily="34" charset="0"/>
              </a:rPr>
              <a:t>, </a:t>
            </a:r>
            <a:r>
              <a:rPr lang="pl-PL" altLang="cs-CZ" sz="4800" dirty="0">
                <a:latin typeface="Calibri" panose="020F0502020204030204" pitchFamily="34" charset="0"/>
                <a:cs typeface="Tahoma" pitchFamily="34" charset="0"/>
              </a:rPr>
              <a:t>a proto jsou na rozdíl od pánví zásoby podzemní vody jen  </a:t>
            </a:r>
            <a:r>
              <a:rPr lang="pl-PL" altLang="cs-CZ" sz="4800" dirty="0" smtClean="0">
                <a:latin typeface="Calibri" panose="020F0502020204030204" pitchFamily="34" charset="0"/>
                <a:cs typeface="Tahoma" pitchFamily="34" charset="0"/>
              </a:rPr>
              <a:t>malé</a:t>
            </a:r>
          </a:p>
          <a:p>
            <a:pPr eaLnBrk="1" hangingPunct="1">
              <a:spcBef>
                <a:spcPct val="0"/>
              </a:spcBef>
            </a:pPr>
            <a:endParaRPr lang="pl-PL" altLang="cs-CZ" sz="4800" dirty="0">
              <a:latin typeface="Calibri" panose="020F0502020204030204" pitchFamily="34" charset="0"/>
              <a:cs typeface="Tahom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4800" dirty="0">
                <a:latin typeface="Calibri" panose="020F0502020204030204" pitchFamily="34" charset="0"/>
                <a:cs typeface="Tahoma" pitchFamily="34" charset="0"/>
              </a:rPr>
              <a:t> v těchto oblastech při dlouhotrvajícím suchu může být </a:t>
            </a:r>
            <a:r>
              <a:rPr lang="pl-PL" altLang="cs-CZ" sz="4800" dirty="0">
                <a:latin typeface="Calibri" panose="020F0502020204030204" pitchFamily="34" charset="0"/>
                <a:cs typeface="Tahoma" pitchFamily="34" charset="0"/>
              </a:rPr>
              <a:t>s dostatkem podzemní vody problém</a:t>
            </a:r>
            <a:endParaRPr lang="cs-CZ" altLang="cs-CZ" sz="4800" dirty="0"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625" y="9510"/>
            <a:ext cx="13527626" cy="958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4919" y="4554538"/>
            <a:ext cx="10846705" cy="5390135"/>
          </a:xfrm>
          <a:prstGeom prst="rect">
            <a:avLst/>
          </a:prstGeom>
          <a:noFill/>
        </p:spPr>
        <p:txBody>
          <a:bodyPr wrap="square" lIns="217367" tIns="108683" rIns="217367" bIns="108683">
            <a:spAutoFit/>
          </a:bodyPr>
          <a:lstStyle/>
          <a:p>
            <a:pPr marL="1227067" indent="-685800">
              <a:buFont typeface="Arial" panose="020B0604020202020204" pitchFamily="34" charset="0"/>
              <a:buChar char="•"/>
              <a:defRPr/>
            </a:pP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p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odzemní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voda proudí na 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vzdálenost</a:t>
            </a:r>
          </a:p>
          <a:p>
            <a:pPr marL="541267"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až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desítek kilometrů, často nezávisle na povrchové říční síti. </a:t>
            </a:r>
          </a:p>
          <a:p>
            <a:pPr marL="541267">
              <a:defRPr/>
            </a:pPr>
            <a:endParaRPr lang="cs-CZ" sz="4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227067" indent="-685800">
              <a:buFont typeface="Arial" panose="020B0604020202020204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doba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zdržení: x – x00 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(x000) let na</a:t>
            </a:r>
          </a:p>
          <a:p>
            <a:pPr marL="541267">
              <a:defRPr/>
            </a:pP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základě studia 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stabilních isotopů  </a:t>
            </a:r>
            <a:r>
              <a:rPr lang="cs-CZ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tritia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, C</a:t>
            </a:r>
            <a:r>
              <a:rPr lang="cs-CZ" sz="4800" baseline="-25000" dirty="0">
                <a:solidFill>
                  <a:schemeClr val="tx2"/>
                </a:solidFill>
                <a:latin typeface="Calibri" panose="020F0502020204030204" pitchFamily="34" charset="0"/>
              </a:rPr>
              <a:t>14</a:t>
            </a:r>
            <a:r>
              <a:rPr lang="cs-CZ" sz="4800" dirty="0">
                <a:solidFill>
                  <a:schemeClr val="tx2"/>
                </a:solidFill>
                <a:latin typeface="Calibri" panose="020F0502020204030204" pitchFamily="34" charset="0"/>
              </a:rPr>
              <a:t>, freonů CFC, FS</a:t>
            </a:r>
            <a:r>
              <a:rPr lang="cs-CZ" sz="4800" baseline="-25000" dirty="0">
                <a:solidFill>
                  <a:schemeClr val="tx2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734064"/>
            <a:ext cx="10246990" cy="3728142"/>
          </a:xfrm>
          <a:prstGeom prst="rect">
            <a:avLst/>
          </a:prstGeom>
          <a:solidFill>
            <a:schemeClr val="bg1"/>
          </a:solidFill>
        </p:spPr>
        <p:txBody>
          <a:bodyPr wrap="square" lIns="217367" tIns="108683" rIns="217367" bIns="108683">
            <a:spAutoFit/>
          </a:bodyPr>
          <a:lstStyle/>
          <a:p>
            <a:pPr marL="541267">
              <a:defRPr/>
            </a:pPr>
            <a:r>
              <a:rPr lang="cs-CZ" sz="6600" b="1" dirty="0" smtClean="0">
                <a:solidFill>
                  <a:schemeClr val="tx2"/>
                </a:solidFill>
              </a:rPr>
              <a:t>Rajony </a:t>
            </a:r>
            <a:r>
              <a:rPr lang="cs-CZ" sz="6600" b="1" dirty="0">
                <a:solidFill>
                  <a:schemeClr val="tx2"/>
                </a:solidFill>
              </a:rPr>
              <a:t>se souvislým zvodněním: </a:t>
            </a:r>
            <a:endParaRPr lang="cs-CZ" sz="6600" b="1" dirty="0" smtClean="0">
              <a:solidFill>
                <a:schemeClr val="tx2"/>
              </a:solidFill>
            </a:endParaRPr>
          </a:p>
          <a:p>
            <a:pPr marL="1227067" indent="-685800">
              <a:buFont typeface="Arial" panose="020B0604020202020204" pitchFamily="34" charset="0"/>
              <a:buChar char="•"/>
              <a:defRPr/>
            </a:pPr>
            <a:endParaRPr lang="cs-CZ" sz="4800" dirty="0" smtClean="0">
              <a:solidFill>
                <a:schemeClr val="tx2"/>
              </a:solidFill>
            </a:endParaRPr>
          </a:p>
          <a:p>
            <a:pPr marL="1227067" indent="-685800">
              <a:buFont typeface="Arial" panose="020B0604020202020204" pitchFamily="34" charset="0"/>
              <a:buChar char="•"/>
              <a:defRPr/>
            </a:pPr>
            <a:r>
              <a:rPr lang="cs-CZ" sz="4800" dirty="0" smtClean="0">
                <a:solidFill>
                  <a:schemeClr val="tx2"/>
                </a:solidFill>
              </a:rPr>
              <a:t>1/3 </a:t>
            </a:r>
            <a:r>
              <a:rPr lang="cs-CZ" sz="4800" dirty="0">
                <a:solidFill>
                  <a:schemeClr val="tx2"/>
                </a:solidFill>
              </a:rPr>
              <a:t>našeho </a:t>
            </a:r>
            <a:r>
              <a:rPr lang="cs-CZ" sz="4800" dirty="0" smtClean="0">
                <a:solidFill>
                  <a:schemeClr val="tx2"/>
                </a:solidFill>
              </a:rPr>
              <a:t>území </a:t>
            </a:r>
            <a:endParaRPr lang="cs-CZ" sz="4800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4C1A-9378-4897-9BC9-F71AFC90CFF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8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bilance.template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Rebilance.template1</Template>
  <TotalTime>1566</TotalTime>
  <Words>1263</Words>
  <Application>Microsoft Office PowerPoint</Application>
  <PresentationFormat>Vlastní</PresentationFormat>
  <Paragraphs>274</Paragraphs>
  <Slides>25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Rebilance.template1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III.   Koncepční model proudění podzemní vody (charakter proudění podzemní vody)</vt:lpstr>
      <vt:lpstr>Prezentace aplikace PowerPoint</vt:lpstr>
      <vt:lpstr>Variantní simulace vodohospodářského využití území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Česká geologická služba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Zdenek Venera</dc:creator>
  <cp:lastModifiedBy>Kryštofová Eva</cp:lastModifiedBy>
  <cp:revision>58</cp:revision>
  <dcterms:created xsi:type="dcterms:W3CDTF">2016-11-01T14:10:38Z</dcterms:created>
  <dcterms:modified xsi:type="dcterms:W3CDTF">2018-03-07T13:16:05Z</dcterms:modified>
</cp:coreProperties>
</file>