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3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5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7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7" r:id="rId2"/>
    <p:sldMasterId id="2147483698" r:id="rId3"/>
    <p:sldMasterId id="2147483694" r:id="rId4"/>
    <p:sldMasterId id="2147483692" r:id="rId5"/>
    <p:sldMasterId id="2147483693" r:id="rId6"/>
    <p:sldMasterId id="2147483700" r:id="rId7"/>
    <p:sldMasterId id="2147483699" r:id="rId8"/>
    <p:sldMasterId id="2147483701" r:id="rId9"/>
    <p:sldMasterId id="2147483702" r:id="rId10"/>
    <p:sldMasterId id="2147483703" r:id="rId11"/>
    <p:sldMasterId id="2147483704" r:id="rId12"/>
    <p:sldMasterId id="2147483705" r:id="rId13"/>
    <p:sldMasterId id="2147483706" r:id="rId14"/>
    <p:sldMasterId id="2147483648" r:id="rId15"/>
    <p:sldMasterId id="2147483707" r:id="rId16"/>
    <p:sldMasterId id="2147483708" r:id="rId17"/>
    <p:sldMasterId id="2147483709" r:id="rId18"/>
    <p:sldMasterId id="2147483710" r:id="rId19"/>
    <p:sldMasterId id="2147483711" r:id="rId20"/>
    <p:sldMasterId id="2147483886" r:id="rId21"/>
  </p:sldMasterIdLst>
  <p:notesMasterIdLst>
    <p:notesMasterId r:id="rId33"/>
  </p:notesMasterIdLst>
  <p:sldIdLst>
    <p:sldId id="280" r:id="rId22"/>
    <p:sldId id="391" r:id="rId23"/>
    <p:sldId id="405" r:id="rId24"/>
    <p:sldId id="407" r:id="rId25"/>
    <p:sldId id="408" r:id="rId26"/>
    <p:sldId id="406" r:id="rId27"/>
    <p:sldId id="387" r:id="rId28"/>
    <p:sldId id="409" r:id="rId29"/>
    <p:sldId id="410" r:id="rId30"/>
    <p:sldId id="411" r:id="rId31"/>
    <p:sldId id="394" r:id="rId3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F40"/>
    <a:srgbClr val="D5D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 autoAdjust="0"/>
  </p:normalViewPr>
  <p:slideViewPr>
    <p:cSldViewPr>
      <p:cViewPr varScale="1">
        <p:scale>
          <a:sx n="72" d="100"/>
          <a:sy n="72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D1304-A818-48C9-A8B2-380ABF134B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C5D62-AFBC-4F80-AE30-AC04233370F9}">
      <dgm:prSet phldrT="[Text]" custT="1"/>
      <dgm:spPr/>
      <dgm:t>
        <a:bodyPr/>
        <a:lstStyle/>
        <a:p>
          <a:r>
            <a:rPr lang="cs-CZ" altLang="en-US" sz="1800" noProof="0" dirty="0">
              <a:solidFill>
                <a:schemeClr val="bg1"/>
              </a:solidFill>
              <a:latin typeface="+mj-lt"/>
              <a:cs typeface="Times New Roman" panose="02020603050405020304" pitchFamily="18" charset="0"/>
              <a:sym typeface="Calibri" panose="020F0502020204030204" pitchFamily="34" charset="0"/>
            </a:rPr>
            <a:t>50. léta - </a:t>
          </a:r>
          <a:r>
            <a:rPr lang="cs-CZ" altLang="ja-JP" sz="1800" noProof="0" dirty="0">
              <a:solidFill>
                <a:schemeClr val="bg1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  <a:sym typeface="Calibri" panose="020F0502020204030204" pitchFamily="34" charset="0"/>
            </a:rPr>
            <a:t>“ředění”</a:t>
          </a:r>
          <a:endParaRPr lang="cs-CZ" sz="1800" noProof="0" dirty="0">
            <a:solidFill>
              <a:schemeClr val="bg1"/>
            </a:solidFill>
          </a:endParaRPr>
        </a:p>
      </dgm:t>
    </dgm:pt>
    <dgm:pt modelId="{A90B6824-86EE-4025-A766-6758246CE793}" type="parTrans" cxnId="{445853EA-B85D-47E8-8374-E609BA7D0418}">
      <dgm:prSet/>
      <dgm:spPr/>
      <dgm:t>
        <a:bodyPr/>
        <a:lstStyle/>
        <a:p>
          <a:endParaRPr lang="en-US"/>
        </a:p>
      </dgm:t>
    </dgm:pt>
    <dgm:pt modelId="{2DA2C00A-D636-4AAA-AE4D-022ED90DADCD}" type="sibTrans" cxnId="{445853EA-B85D-47E8-8374-E609BA7D0418}">
      <dgm:prSet/>
      <dgm:spPr/>
      <dgm:t>
        <a:bodyPr/>
        <a:lstStyle/>
        <a:p>
          <a:endParaRPr lang="en-US"/>
        </a:p>
      </dgm:t>
    </dgm:pt>
    <dgm:pt modelId="{407EF446-A021-4C12-902C-4541B8EC2435}" type="pres">
      <dgm:prSet presAssocID="{02ED1304-A818-48C9-A8B2-380ABF134BBB}" presName="linear" presStyleCnt="0">
        <dgm:presLayoutVars>
          <dgm:animLvl val="lvl"/>
          <dgm:resizeHandles val="exact"/>
        </dgm:presLayoutVars>
      </dgm:prSet>
      <dgm:spPr/>
    </dgm:pt>
    <dgm:pt modelId="{7A6FE200-52D2-4092-B712-61C8709C085F}" type="pres">
      <dgm:prSet presAssocID="{543C5D62-AFBC-4F80-AE30-AC04233370F9}" presName="parentText" presStyleLbl="node1" presStyleIdx="0" presStyleCnt="1" custScaleY="44531" custLinFactNeighborX="1496" custLinFactNeighborY="-15432">
        <dgm:presLayoutVars>
          <dgm:chMax val="0"/>
          <dgm:bulletEnabled val="1"/>
        </dgm:presLayoutVars>
      </dgm:prSet>
      <dgm:spPr/>
    </dgm:pt>
  </dgm:ptLst>
  <dgm:cxnLst>
    <dgm:cxn modelId="{1E7A3577-9E40-4DDC-90F9-DEFD8A7435D4}" type="presOf" srcId="{543C5D62-AFBC-4F80-AE30-AC04233370F9}" destId="{7A6FE200-52D2-4092-B712-61C8709C085F}" srcOrd="0" destOrd="0" presId="urn:microsoft.com/office/officeart/2005/8/layout/vList2"/>
    <dgm:cxn modelId="{4B24CFBF-4FB1-4A19-97F1-60FD0A652C41}" type="presOf" srcId="{02ED1304-A818-48C9-A8B2-380ABF134BBB}" destId="{407EF446-A021-4C12-902C-4541B8EC2435}" srcOrd="0" destOrd="0" presId="urn:microsoft.com/office/officeart/2005/8/layout/vList2"/>
    <dgm:cxn modelId="{445853EA-B85D-47E8-8374-E609BA7D0418}" srcId="{02ED1304-A818-48C9-A8B2-380ABF134BBB}" destId="{543C5D62-AFBC-4F80-AE30-AC04233370F9}" srcOrd="0" destOrd="0" parTransId="{A90B6824-86EE-4025-A766-6758246CE793}" sibTransId="{2DA2C00A-D636-4AAA-AE4D-022ED90DADCD}"/>
    <dgm:cxn modelId="{12ED5E58-ED09-4515-ADF4-DAEF011B3A79}" type="presParOf" srcId="{407EF446-A021-4C12-902C-4541B8EC2435}" destId="{7A6FE200-52D2-4092-B712-61C8709C08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E200-52D2-4092-B712-61C8709C085F}">
      <dsp:nvSpPr>
        <dsp:cNvPr id="0" name=""/>
        <dsp:cNvSpPr/>
      </dsp:nvSpPr>
      <dsp:spPr>
        <a:xfrm>
          <a:off x="0" y="2090"/>
          <a:ext cx="2849970" cy="541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1800" kern="1200" noProof="0" dirty="0">
              <a:solidFill>
                <a:schemeClr val="bg1"/>
              </a:solidFill>
              <a:latin typeface="+mj-lt"/>
              <a:cs typeface="Times New Roman" panose="02020603050405020304" pitchFamily="18" charset="0"/>
              <a:sym typeface="Calibri" panose="020F0502020204030204" pitchFamily="34" charset="0"/>
            </a:rPr>
            <a:t>50. léta - </a:t>
          </a:r>
          <a:r>
            <a:rPr lang="cs-CZ" altLang="ja-JP" sz="1800" kern="1200" noProof="0" dirty="0">
              <a:solidFill>
                <a:schemeClr val="bg1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  <a:sym typeface="Calibri" panose="020F0502020204030204" pitchFamily="34" charset="0"/>
            </a:rPr>
            <a:t>“ředění”</a:t>
          </a:r>
          <a:endParaRPr lang="cs-CZ" sz="1800" kern="1200" noProof="0" dirty="0">
            <a:solidFill>
              <a:schemeClr val="bg1"/>
            </a:solidFill>
          </a:endParaRPr>
        </a:p>
      </dsp:txBody>
      <dsp:txXfrm>
        <a:off x="26451" y="28541"/>
        <a:ext cx="2797068" cy="48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68FDC7-E535-4123-891D-328D9B9F500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08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0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82491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0F25-644A-4AD4-B308-7818D92B00E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758239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7B29B-B7D9-4847-B046-05A2DE65AB9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435649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E351-9B33-4DBF-A9AC-B14DC4DEF0F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451740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348C-A165-4713-8CA3-05DC343C08C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9187494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1754C-60D9-4FA3-873B-564AA23CC29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159535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3E7C-A0C8-42E8-A9D5-079BDD06D0C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057108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786F-4E7E-4F6D-A854-209156CFDD1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7605456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C825-AB37-474D-BFDB-27968FCFAE12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9735-E1D1-4590-9710-BEBE142EEC2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53140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A7D4-D0B2-42E5-A377-A6D09848CA4C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F4E9-2287-4826-A11C-FE69AA9D60C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878874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D0E5-3D89-4698-9085-C31B5215E25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F81EA-DDDD-4E28-A18A-4F22CBBA3EE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1784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800243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1808163"/>
            <a:ext cx="372110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7713" y="1808163"/>
            <a:ext cx="3722687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9053-8B31-4E95-8958-F05EC47D5F39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97C2-88A7-4B0F-86A2-13401CA33E7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704061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2C95-1958-484E-ADA9-87CACFC8FEC4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86E49-201C-4189-B811-AE7E858B6CF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529120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4304-BC98-44B7-B251-D34477086E90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DA8E-68B8-4F1E-BCBB-DCA8C834E21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32340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0088-5C1C-46B5-8761-35CDC67CAE17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3817-ED6D-462D-B630-2710FB60498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025755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C3535-4C7B-4724-B947-263213FC7E37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3999-65D5-46E3-8D76-62E4D468B21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148123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7C83-5ED5-4BBF-9DE0-56A33B63389F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CC21-5BAB-42C3-9260-BF5F4634F57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854559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698B-02FA-4138-BB73-6C085036F1DB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1C1-6204-40EE-974E-40BE99F4EBD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76854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7DA4-EDC8-4AC5-9E84-343450E847FF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BDD9-AB23-456C-9938-0A49E0EE6BD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747844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D458-B1E5-460D-B6CE-46D275EB68F3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2927F-E1F5-4795-9E16-93E0E0D91EB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841300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6E43-7986-45F4-8E5A-F69BD8559026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296A-E576-45D7-BCF4-6F3E3540476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1772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564930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8C6C-EB1E-48C6-AB76-D19B73D8B5A0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1363-5A84-4B74-9247-3F5433803A3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975068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4EFE-DAE2-4648-99DA-5D452B2BD5F9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DF86D-3666-4FC3-AD5D-A742E938BB6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310684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F585-764C-4386-B626-1136F26ADB73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47CB-3440-4F5D-927C-6940D1D5931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006747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1233488"/>
            <a:ext cx="4316413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27588" y="1233488"/>
            <a:ext cx="4316412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0C7F-749E-4DF9-AD86-2D51AA6FB18E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DF77-15C8-45E5-8D18-839D95D6933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742594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0908-AFC3-4798-A896-DDD258C05EC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89C3-7981-4835-B9E4-2DFD2B5DA10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60367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E300-6D4D-4FDC-804D-1F0CBCB32B55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052B-125B-4150-9DF7-EF94DE70597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004858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0978-5E52-4A7C-A29A-E726C39CBE3B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CE40C-638B-4C05-977B-A733429377F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620890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5CC1-9459-410A-BC0B-C46088D16DD4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80F3-11B2-4302-9E4C-D16F7DF40E6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84811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C0CD-167C-4041-8E6C-EEB2824BF62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DA34-83ED-4AFC-84B7-8C8787DFD09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3531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AD95-BB7B-416C-83C3-D6279426DA7D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0313-7CF1-4942-A311-51A44A5F5B6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4975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512763"/>
            <a:ext cx="1979612" cy="25209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7188" y="512763"/>
            <a:ext cx="5791200" cy="25209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105871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48488" y="404813"/>
            <a:ext cx="21955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64373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F058-8713-4C0B-B7B2-CED5E4050189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0008-E5AC-4681-8323-EFBC5AC2320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882132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0A0B-7324-4A30-8324-1F6B1D748ADB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78C1-1FAA-45AA-80A0-4F813408357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79554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01C3D-6187-4D99-9E05-63C90379E9BC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3BCB-1FD5-4F90-901D-8D59E778828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872412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9D06-1BD5-4424-A75D-06582FEC7394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17A81-E5DA-4027-8E8E-583C39B3861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047351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4652963"/>
            <a:ext cx="10033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39913" y="4652963"/>
            <a:ext cx="10033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5005-ECF5-41BA-B4A9-54495D914A2C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8AB5-71A1-4247-B0ED-D3712C916B2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542312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005F-AE0B-4007-8E31-B7B80A7594EE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0328E-2506-49C4-AAA4-109A5E8BE4F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835492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3E971-823A-4B72-A89B-F3B6525105D5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63C36-74B4-4ACC-BADF-6238645FFC3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50400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1263-B878-4D75-B25C-1DA0B5A51276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BCEC-53D7-42D2-B10E-97C80DDDAD5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135451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DEC2-4177-4353-AA4F-CFB0A80E7A34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01D1-718D-4B76-B59F-2A12194C245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765692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31DF-FACF-4B08-8212-F1CC60C6EB8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EB71-8F3C-4EDA-A3E1-7B636F544F8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6150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3387134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1C8E-EE25-4C91-8AD9-65D487E7C575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DB07-3C94-4518-8C67-FEE05DEB364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840139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F78-0DEC-47AF-ACA8-AE2B0BAF82AC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63DBD-30DA-45CF-B3D0-323E81A0792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739928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2051-933C-47CA-9589-EDFF63376F6F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D2C0-05F3-4DB6-AF0C-35D17552D01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636744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30FC-B47B-4027-B099-04E516D0A86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9ECC2-9571-4872-93ED-2C38343B1F7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287892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7694-B302-40A7-9366-A62F3F5D2771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9B31-3720-46E5-8AC9-97688AE3918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897591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4652963"/>
            <a:ext cx="10033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39913" y="4652963"/>
            <a:ext cx="10033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5109-6C2F-4915-A9CB-85B4779A1D5F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749D-1937-4745-8947-68DA0A89BF2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948447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B60F4-5B53-4E6E-A0D2-83C7D89B7D21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BCCD-F784-478E-BBEA-CAE09C6D0C9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879203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BF2B-B301-454C-AADD-F666A4840DDF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67F9-86BB-4F29-8967-4F81A354F00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8156315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C409-5DC4-4AA5-AAAE-E4F85815A871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4E02-0F5B-4FAA-ABFB-342A2AB4CC0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928926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5A3E-7600-45A4-BCE5-5813FB134CBB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E13DC-65EE-4200-9BBF-BC8B752EB50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300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930163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A1-50ED-4B71-90BC-C6D9414F375A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8770-9F1E-49D5-80F9-69631D567F7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777607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86C2-BEE8-43CC-A1EA-F137AF7AF2BB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8772-FB5B-4A0A-8DDB-A5D9DD906C6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9572714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7A97-9F77-42DE-B68E-CC37299470B2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F78B-5803-4EA4-9FC4-3A7D6F723DE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502208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9E0A-BBD6-4EE6-AE99-24970096ACD0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AA5C-0E3D-4666-9028-17E5D243741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7483081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39F6-CAA3-4DD1-B058-9EA45C66F551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8582-B8E6-4884-80B7-C6E4251F768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170948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23AE-E1A7-4149-BEDD-3B6E19EF24A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7E8E3-5F87-46E6-B8E9-10A20CBD886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477172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68425" y="4652963"/>
            <a:ext cx="1525588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046413" y="4652963"/>
            <a:ext cx="15255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7FEC-16C7-4EDF-896D-F2941894B0E5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3BA2-9D37-4B3E-AC66-B1C8CA3AAA6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139621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C3D5-0E43-49B1-A572-19E7AFAD7CAF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7EFB-E397-4E92-9E2A-84ADF20DDB2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01923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E864-8178-442C-A47D-43123D619205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3F82-73E1-4EB2-B1E7-26879617AC0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954256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4059-D8D5-46EF-A4C8-78047926427E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F99-44B1-4902-9A59-2AD3ACD0E11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2647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62778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6B58-6D61-4E7E-A7C7-EA3BE9C9B9D1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6900-40EA-4B6D-A100-91A6AD59FD3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413816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C580-CBC1-4034-824D-2337AB96C809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BB09-230C-465B-9B49-5B4447435A1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083369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5309-600B-4658-A94D-DAE8EAD4B34A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9E66-E918-4B1C-AF5C-6FD3394FA4A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82783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9B26-4AD1-4D51-884A-64073F4CDA65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1EF9B-89E0-441C-AADC-17F78344E5D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29265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93A4-A4D7-4938-89A9-756301D2374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F16C-389E-4709-888E-6974322F37F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606660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DD3E-BDCF-4AE5-80F0-A0C7A9592370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906C8-1ADD-4EC8-953B-D4B0FE0C67B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283357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CDF-CACA-49DD-B81E-5C0BAA888DE4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9723-59E1-4B7F-A102-3ED3FD0B520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926154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68425" y="4652963"/>
            <a:ext cx="1525588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046413" y="4652963"/>
            <a:ext cx="15255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35B7-BB7F-468E-850E-B0CEFD1C4BD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B18C-D824-4431-AAA4-4B1CDC115B7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407432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4C1A-B399-44F0-AE33-035E3656F593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BEE5-8EEC-419B-A4BF-1F2D153D2F3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844787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6A7A-88E6-4251-B882-7E9CE0D65B0E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5541-3C37-42ED-AED6-C13266301C7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5755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2133600"/>
            <a:ext cx="3884613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2133600"/>
            <a:ext cx="3884612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600551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CA9F-6AA8-4253-ABD1-20DA9A9D03FC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FCEE-6412-40C0-9660-BC021782EAA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8074896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58D3F-654B-4987-9BEC-81269DD4BECF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86FA-C615-4551-8048-7AA2FF88159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7667056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78A2-04CA-4D0C-85CD-026086B2FB41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4270-94B9-4F5A-9E97-9EA6CB247E7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128936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A403-D841-4B0A-B28D-4D777B8224D2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BA7E3-6AE8-4FCE-A2B5-4B5586556CA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936627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A6DE8-B2B7-40B8-8425-69A0017B8C96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A90A-00C9-49E6-8C50-0134F480D4E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530182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933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59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4728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3196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4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648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47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6923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240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512763"/>
            <a:ext cx="1979612" cy="25209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7188" y="512763"/>
            <a:ext cx="5791200" cy="25209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46585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2DC64-B478-4183-8941-3E869C7B3C10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63D5E-AC06-4D1A-8034-0693AB9FE55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3043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446A9-1203-4FBC-BDB0-BB72F11719A7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2D5C-C17D-44F7-B175-EE3A4CAA1EE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0104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94CA-8A03-46BF-84FA-4B591DB6F60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9498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9D4F-2863-4991-8B6E-BA196799386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60213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5A85-D3FA-4BD0-B65E-39C86A81538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448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431185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0786D-BFAD-4481-84EC-2A6625AAD5D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4375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A714-C3D0-454E-BD29-2F77DE2DC01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57018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805C-236A-4EC7-BDDB-63834BB5044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98359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0F19-ECF2-4154-9E4A-DF1BF8F391D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91917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B5F9-08AF-4362-9F81-0EF93594E62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30355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11B7-EF3C-4788-B444-3A893D74816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76317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7A698-85E3-47D3-BA8A-5B97254385C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54856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5439-EE44-4671-8E49-0277D3CD031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16582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B030-0DFE-4174-A357-0204DBBF97C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77223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B26F-3A10-4BBF-8468-ED0D5842136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2063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6551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E3AC-74B7-4F4A-940E-C19EE360622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15862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6F401-91A2-432C-AE8A-D2CFCAE4098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24994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5D3C-11F4-4222-A86E-0034235A89A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1610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5AA4-5991-43B9-A7BD-32A347A4FFC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69085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16818-45E7-439F-85AC-2320A7A5DA6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51649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F95F-4673-4BFD-956B-DA7648E229F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26971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C49BF-7E65-4F40-9751-26E38B6BD3F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37733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134-A9B3-42FB-A2AC-37C3882D923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8628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F203D-7E86-48A7-9D76-0387612A1D6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52715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B2DB-0F82-4DA7-AB53-254BE57B493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9773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8045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A5A9-469A-465B-B85F-D949339996A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78352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86C80-8BC0-4F72-AE81-6E01025F796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53935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F536-C172-49D0-967B-5B57A023DDFB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24D91-F59F-41FD-8FEA-002CDB271DE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66865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9656-01D0-488D-805D-BDBD794B7D63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906C5-96BC-406A-B4A8-2880A234BF4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56234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2FE6-01C6-4830-958B-04FBE8F1637E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B641-CFC6-45FE-A691-056612805D9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475734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1808163"/>
            <a:ext cx="372110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7713" y="1808163"/>
            <a:ext cx="3722687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D82E-AFDB-4368-96E0-D2B58A1C1CB3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DA8B-DE31-458C-989F-18CC8B84D7C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65959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5663-65E6-4608-9571-D868BB41273E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F7FD-095C-4AAE-BC39-F4307196EEE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688925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308F-A508-455C-9D43-0FE694DA32A9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9DE8-03A6-4C2E-92B3-F4745BEF28B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97193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7EAD-2E23-47B1-89A0-75A0862E08C5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C61E-BC37-4D5E-9F64-83FC97A08BA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81652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FA78A-E1F5-4B90-A2DF-34B70C8A177A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2E46-423D-468C-8826-55B800DC5EC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95802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2133600"/>
            <a:ext cx="3884613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2133600"/>
            <a:ext cx="3884612" cy="900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15217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0217B-EB85-42D0-9EC9-B3CE39DEC3B5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98F9-95E3-49B0-9063-E7B9E22F965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8855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E591-65DB-464F-A8AE-21AA92822AEE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CDE9-AFBF-4289-B363-CA2B1CACAA7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55277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016C6-C413-4172-A232-451B88F192C4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A922-3D3D-4EDA-A021-170CE8F0DDD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70677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B0AC-6C2C-4933-A7E3-133EE4E2B75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55351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43A-9779-44B9-AE57-72D7B0C9856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8274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71D2-C4BC-4BB9-BA89-D157CB66E1C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985084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3033713"/>
            <a:ext cx="3884613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3033713"/>
            <a:ext cx="3884612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44A7-9B9F-4ADD-AE7F-0DC42268E02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00779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74B2A-0740-4DB3-9F32-156A881034B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3535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ADE4-B7A0-4C9F-94FC-6836B457F07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81751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426E2-DFE5-4A24-BB98-0A2E970482E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4726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84950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781-EDC8-4CEA-9D8F-2368012C92B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48676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131C-BBD9-41CA-A9E3-04CD8D22986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22771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FD71-D55B-499E-B3B3-07DB540BA93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39393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94EC-A623-45C4-BCBE-08DFF227DB6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93482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9E4D-5F77-450B-9A1E-8C7DC809FE2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46670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AC89B-207A-4295-85BD-45A6EC386DE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426909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9D76-D0EC-4197-8D53-00CB3A238F8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08850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9B41-8DAC-4F4F-A937-8C6D98B8A95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56055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75A-3B7F-426E-8D7C-6685A5E6C05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813165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FD74-D155-4B93-8388-3D85F112553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9486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540468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0D5B-E61A-4A38-9591-8DE6E04E7385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68563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A2CD-0515-4291-9504-694207B2F55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82201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7F6C-61D4-4DF6-A904-D9021EE24A7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515619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EA79-7E83-4E83-8C9C-F42AFEAD924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30104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B5BB-1A4E-4514-9B5B-51870AD537B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87739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293C-FDA5-42EA-B409-BF1B4DDF858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02801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EB640-6D9E-40DA-8FD3-13A204696B9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4328047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567F-F40B-4A40-980E-19B57BB2560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07230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D25B-9C9A-4E49-B6B4-D18624351A5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679301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3273-B261-49F5-9305-61A61F2E4819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4179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83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37D4-761B-474F-B38F-847AD95CDE4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18396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C97C1-80DC-4B7F-B934-B419B192903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14752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6A10-F08C-442B-9112-0CD08CEB77B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2474036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23D1-102B-49BE-B557-AD569E92443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933632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ABD0-467D-4ED5-892B-DE4C234B203E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45013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979612" cy="5616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5" y="404813"/>
            <a:ext cx="5789613" cy="5616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5495-CCDA-4194-ADB9-C72BD69BCA0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85626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E72B-5FF0-4939-BD47-DC8072EC330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489441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C28F4-BD4D-4BDC-AF45-59FBA0FF46E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06941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D910-92DD-4209-9C46-BE0726BE8D3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968695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5" y="404813"/>
            <a:ext cx="3884613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95788" y="404813"/>
            <a:ext cx="3884612" cy="248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E17B-0AE2-4571-A241-A0314F8A8E5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7773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D_01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1029" name="Picture 12" descr="Logo_1_254x40_v2_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FD_04_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A930E9-E8FE-4A01-8ECB-C3C51B05295C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0247" name="Picture 13" descr="Logo_suite_3_40x20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FD_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1E879F-8019-49D2-AFC3-7A30870C3982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1271" name="Picture 11" descr="Logo_suite_3_40x20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FD-0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F4868A9-C60C-4C51-B84D-0B750542E1E4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2295" name="Picture 13" descr="Logo_suite_4_40x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D-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5F4E73-81D7-444B-8B75-5524EF96E673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3319" name="Picture 14" descr="Logo_suite_4_40x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FB5599-4D45-4500-82E4-42BE8563A646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9AE400-757F-471D-B072-FB10C6935E8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4344" name="Picture 11" descr="Logo_suite_3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>
          <a:solidFill>
            <a:schemeClr val="bg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F5C0E9-08D7-49B1-B98C-FBBE3C0DEF38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0625CD-4754-44D3-9340-9098B57EAC26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5367" name="Picture 12" descr="Logo_suite_1_40x20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1233488"/>
            <a:ext cx="878522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454B4C-9C49-4E98-B63B-F27470A8C63D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4D3596-4FC1-47C4-B3FD-2EACC327FB5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6391" name="Picture 9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4652963"/>
            <a:ext cx="2159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15667A-7089-4584-8546-2E8DB6AE506F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321142-0921-492D-8189-8CB9AA67A96B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7416" name="Picture 17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4652963"/>
            <a:ext cx="2159000" cy="13684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CCAC15-9156-4BCE-91AA-5F9F3593635B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1EDD4D-1C72-4502-84F0-12E6CD715D5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8440" name="Picture 13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68425" y="4652963"/>
            <a:ext cx="3203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865547-ACDF-42B8-99C8-B46E518791DA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98C852-E68F-4C08-BCF6-ACE82C1DFB11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19464" name="Picture 15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2053" name="Picture 13" descr="Logo_2_254x40_v2_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68425" y="4652963"/>
            <a:ext cx="3203575" cy="13684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310B02-412F-4284-B776-1DFF0ECAE8C0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F41F21-DDFE-4A83-B6DB-1D9DAF43948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20488" name="Picture 15" descr="Logo_suite_1_40x20_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1000">
          <a:solidFill>
            <a:schemeClr val="bg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¢"/>
        <a:defRPr sz="1200">
          <a:solidFill>
            <a:schemeClr val="bg2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150000"/>
        <a:buFont typeface="Wingdings" panose="05000000000000000000" pitchFamily="2" charset="2"/>
        <a:buChar char="¡"/>
        <a:defRPr sz="1000">
          <a:solidFill>
            <a:schemeClr val="bg2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D_01_v2">
            <a:extLst>
              <a:ext uri="{FF2B5EF4-FFF2-40B4-BE49-F238E27FC236}">
                <a16:creationId xmlns:a16="http://schemas.microsoft.com/office/drawing/2014/main" id="{D6A0FBE2-0566-46B8-AF38-9911574D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6C45D5C4-8587-4753-BBA9-2836D912D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E1955ED4-5945-4D9B-9511-6E1D24966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2053" name="Picture 12" descr="Logo_1_254x40_v2_GB">
            <a:extLst>
              <a:ext uri="{FF2B5EF4-FFF2-40B4-BE49-F238E27FC236}">
                <a16:creationId xmlns:a16="http://schemas.microsoft.com/office/drawing/2014/main" id="{C10374A8-9F52-4926-830A-4112F0E6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3075" name="Picture 13" descr="FD_02_110x150_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0"/>
            <a:ext cx="395922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pic>
        <p:nvPicPr>
          <p:cNvPr id="3078" name="Picture 16" descr="Logo_3_254x40_GB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963"/>
            <a:ext cx="9144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1808163"/>
            <a:ext cx="79216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8EB8EA-C55A-443F-9619-EB291F149E90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D7BB1A0-1F8E-45DB-AFAB-DF3EE62EDB30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4103" name="Picture 12" descr="Logo_suite_1_40x20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719138" indent="-719138" algn="l" defTabSz="1258888" rtl="0" eaLnBrk="0" fontAlgn="base" hangingPunct="0">
        <a:spcBef>
          <a:spcPct val="200000"/>
        </a:spcBef>
        <a:spcAft>
          <a:spcPct val="20000"/>
        </a:spcAft>
        <a:tabLst>
          <a:tab pos="628650" algn="r"/>
          <a:tab pos="719138" algn="l"/>
        </a:tabLst>
        <a:defRPr sz="1500" b="1">
          <a:solidFill>
            <a:schemeClr val="tx2"/>
          </a:solidFill>
          <a:latin typeface="+mn-lt"/>
          <a:ea typeface="+mn-ea"/>
          <a:cs typeface="+mn-cs"/>
        </a:defRPr>
      </a:lvl1pPr>
      <a:lvl2pPr marL="719138" indent="-719138" algn="l" defTabSz="1258888" rtl="0" eaLnBrk="0" fontAlgn="base" hangingPunct="0">
        <a:spcBef>
          <a:spcPct val="0"/>
        </a:spcBef>
        <a:spcAft>
          <a:spcPct val="0"/>
        </a:spcAft>
        <a:tabLst>
          <a:tab pos="628650" algn="r"/>
          <a:tab pos="719138" algn="l"/>
        </a:tabLst>
        <a:defRPr sz="1200">
          <a:solidFill>
            <a:schemeClr val="bg2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SzPct val="150000"/>
        <a:buFont typeface="Wingdings" panose="05000000000000000000" pitchFamily="2" charset="2"/>
        <a:buChar char="¢"/>
        <a:tabLst>
          <a:tab pos="361950" algn="l"/>
        </a:tabLst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SzPct val="150000"/>
        <a:buFont typeface="Wingdings" panose="05000000000000000000" pitchFamily="2" charset="2"/>
        <a:buChar char="¡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tabLst>
          <a:tab pos="361950" algn="l"/>
        </a:tabLs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FD_03_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9B0590-8E60-4721-8291-789161EE3D1A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5127" name="Picture 12" descr="Logo_suite_2_40x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FD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22507-A819-41B3-BB6F-F9323166F48D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6151" name="Picture 13" descr="Logo_suite_2_40x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FD_06_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D3408C-38CD-4DE4-89E7-562788B2CAE8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7175" name="Picture 12" descr="Logo_suite_2_40x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D_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404813"/>
            <a:ext cx="79216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631046-F8D6-48BC-B718-D41324B22377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8199" name="Picture 9" descr="Logo_suite_1_40x20_v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Text level 1</a:t>
            </a:r>
          </a:p>
          <a:p>
            <a:pPr lvl="1"/>
            <a:r>
              <a:rPr lang="en-GB" altLang="fr-FR"/>
              <a:t>Text level 2</a:t>
            </a:r>
          </a:p>
          <a:p>
            <a:pPr lvl="2"/>
            <a:r>
              <a:rPr lang="en-GB" altLang="fr-FR"/>
              <a:t>Text level 3</a:t>
            </a:r>
          </a:p>
          <a:p>
            <a:pPr lvl="3"/>
            <a:r>
              <a:rPr lang="en-GB" altLang="fr-FR"/>
              <a:t>Text level 4</a:t>
            </a:r>
          </a:p>
          <a:p>
            <a:pPr lvl="4"/>
            <a:r>
              <a:rPr lang="en-GB" altLang="fr-FR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3E8ADA-45BF-449A-94C8-C76BD6FBB00A}" type="datetime1">
              <a:rPr lang="en-GB"/>
              <a:pPr>
                <a:defRPr/>
              </a:pPr>
              <a:t>12/02/2018</a:t>
            </a:fld>
            <a:r>
              <a:rPr lang="en-GB" altLang="fr-FR"/>
              <a:t>Date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fr-FR"/>
              <a:t>document title - date (Personalise the footer with "View / Header and Footer")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228B68-39D1-4B4C-BB5B-2EEBC90E1D1F}" type="slidenum">
              <a:rPr lang="en-GB" altLang="fr-FR"/>
              <a:pPr>
                <a:defRPr/>
              </a:pPr>
              <a:t>‹#›</a:t>
            </a:fld>
            <a:r>
              <a:rPr lang="en-GB" altLang="fr-FR"/>
              <a:t> I</a:t>
            </a:r>
          </a:p>
        </p:txBody>
      </p:sp>
      <p:pic>
        <p:nvPicPr>
          <p:cNvPr id="9224" name="Picture 12" descr="Logo_suite_2_40x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35688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SzPct val="150000"/>
        <a:buFont typeface="Wingdings" panose="05000000000000000000" pitchFamily="2" charset="2"/>
        <a:buChar char="¢"/>
        <a:defRPr sz="1200">
          <a:solidFill>
            <a:schemeClr val="bg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bg2"/>
        </a:buClr>
        <a:buSzPct val="150000"/>
        <a:buFont typeface="Wingdings" panose="05000000000000000000" pitchFamily="2" charset="2"/>
        <a:buChar char="¢"/>
        <a:defRPr sz="1000">
          <a:solidFill>
            <a:schemeClr val="bg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sz="1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waterforlifedecade/scarcity.shtml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3477546-894C-4576-B3B4-ABFC99D1B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5"/>
          <a:stretch/>
        </p:blipFill>
        <p:spPr>
          <a:xfrm>
            <a:off x="-5463" y="1"/>
            <a:ext cx="9149463" cy="6858000"/>
          </a:xfrm>
          <a:prstGeom prst="rect">
            <a:avLst/>
          </a:prstGeom>
        </p:spPr>
      </p:pic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229478" y="404664"/>
            <a:ext cx="8136904" cy="11754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>
                <a:solidFill>
                  <a:srgbClr val="002060"/>
                </a:solidFill>
              </a:rPr>
              <a:t>Oběhové hospodářství v praxi </a:t>
            </a:r>
            <a:br>
              <a:rPr lang="cs-CZ" sz="3600" dirty="0">
                <a:solidFill>
                  <a:srgbClr val="002060"/>
                </a:solidFill>
              </a:rPr>
            </a:br>
            <a:r>
              <a:rPr lang="cs-CZ" sz="3600" dirty="0">
                <a:solidFill>
                  <a:srgbClr val="002060"/>
                </a:solidFill>
              </a:rPr>
              <a:t> </a:t>
            </a:r>
            <a:br>
              <a:rPr lang="cs-CZ" sz="3600" dirty="0">
                <a:solidFill>
                  <a:srgbClr val="002060"/>
                </a:solidFill>
              </a:rPr>
            </a:br>
            <a:br>
              <a:rPr lang="cs-CZ" sz="3600" dirty="0">
                <a:solidFill>
                  <a:srgbClr val="002060"/>
                </a:solidFill>
              </a:rPr>
            </a:br>
            <a:endParaRPr lang="en-GB" sz="2400" b="0" dirty="0">
              <a:solidFill>
                <a:srgbClr val="00206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546D65B-B415-431D-93BE-0E37AE2B8B1B}"/>
              </a:ext>
            </a:extLst>
          </p:cNvPr>
          <p:cNvSpPr/>
          <p:nvPr/>
        </p:nvSpPr>
        <p:spPr>
          <a:xfrm>
            <a:off x="0" y="3501008"/>
            <a:ext cx="9144000" cy="1656184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gray">
          <a:xfrm>
            <a:off x="229478" y="3717032"/>
            <a:ext cx="8534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60000"/>
              </a:lnSpc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60000"/>
              </a:lnSpc>
              <a:buSzPct val="150000"/>
              <a:buFont typeface="Wingdings" panose="05000000000000000000" pitchFamily="2" charset="2"/>
              <a:buChar char="¡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400" dirty="0"/>
              <a:t>Dipl. Ing. Zdeněk Horsák, Ph.D.</a:t>
            </a:r>
            <a:br>
              <a:rPr lang="cs-CZ" altLang="cs-CZ" sz="2400" dirty="0"/>
            </a:br>
            <a:r>
              <a:rPr lang="cs-CZ" altLang="cs-CZ" sz="2400" dirty="0"/>
              <a:t>SUEZ Využití zdrojů a.s.</a:t>
            </a:r>
          </a:p>
          <a:p>
            <a:endParaRPr lang="cs-CZ" altLang="cs-CZ" sz="2400" dirty="0"/>
          </a:p>
          <a:p>
            <a:r>
              <a:rPr lang="cs-CZ" altLang="cs-CZ" sz="1800" i="1" dirty="0"/>
              <a:t>Hustopeče 6. března 2018</a:t>
            </a:r>
          </a:p>
        </p:txBody>
      </p:sp>
      <p:pic>
        <p:nvPicPr>
          <p:cNvPr id="17" name="Picture 12" descr="Logo_1_254x40_v2_GB">
            <a:extLst>
              <a:ext uri="{FF2B5EF4-FFF2-40B4-BE49-F238E27FC236}">
                <a16:creationId xmlns:a16="http://schemas.microsoft.com/office/drawing/2014/main" id="{4CD915AE-D826-4AD9-9925-598B7D92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5733256"/>
            <a:ext cx="9144000" cy="144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919AC11-40F3-4FAB-B4C0-D59FAD426EF0}" type="slidenum">
              <a:rPr lang="en-GB" altLang="fr-FR" smtClean="0">
                <a:solidFill>
                  <a:schemeClr val="tx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10</a:t>
            </a:fld>
            <a:r>
              <a:rPr lang="en-GB" altLang="fr-FR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Zásadní změna paradigmatu zaměstnanosti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1" y="1981811"/>
            <a:ext cx="1520784" cy="18525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63" y="2023885"/>
            <a:ext cx="1520784" cy="18525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55" y="2023885"/>
            <a:ext cx="1520784" cy="18525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47" y="2023885"/>
            <a:ext cx="1520784" cy="18525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39" y="1988841"/>
            <a:ext cx="1520784" cy="18525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2" y="4018073"/>
            <a:ext cx="1520784" cy="185259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34" y="4060147"/>
            <a:ext cx="1520784" cy="185259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26" y="4060147"/>
            <a:ext cx="1520784" cy="185259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18" y="4060147"/>
            <a:ext cx="1520784" cy="185259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10" y="4025103"/>
            <a:ext cx="1520784" cy="1852592"/>
          </a:xfrm>
          <a:prstGeom prst="rect">
            <a:avLst/>
          </a:prstGeom>
        </p:spPr>
      </p:pic>
      <p:sp>
        <p:nvSpPr>
          <p:cNvPr id="17" name="Espace réservé du texte 11"/>
          <p:cNvSpPr txBox="1">
            <a:spLocks/>
          </p:cNvSpPr>
          <p:nvPr/>
        </p:nvSpPr>
        <p:spPr bwMode="auto">
          <a:xfrm>
            <a:off x="251520" y="913581"/>
            <a:ext cx="7921625" cy="4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1258888">
              <a:lnSpc>
                <a:spcPct val="120000"/>
              </a:lnSpc>
              <a:spcBef>
                <a:spcPct val="50000"/>
              </a:spcBef>
              <a:tabLst>
                <a:tab pos="628650" algn="r"/>
                <a:tab pos="719138" algn="l"/>
              </a:tabLs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58888">
              <a:lnSpc>
                <a:spcPct val="110000"/>
              </a:lnSpc>
              <a:tabLst>
                <a:tab pos="628650" algn="r"/>
                <a:tab pos="719138" algn="l"/>
              </a:tabLst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58888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ts val="363"/>
              </a:spcAft>
              <a:buClr>
                <a:schemeClr val="tx2"/>
              </a:buClr>
            </a:pPr>
            <a:r>
              <a:rPr lang="pl-PL" altLang="fr-FR" sz="2000" b="0" dirty="0">
                <a:solidFill>
                  <a:srgbClr val="002060"/>
                </a:solidFill>
              </a:rPr>
              <a:t>Postupně do roku 2030 zanikne </a:t>
            </a:r>
            <a:r>
              <a:rPr lang="pl-PL" altLang="fr-FR" sz="2000" dirty="0">
                <a:solidFill>
                  <a:srgbClr val="002060"/>
                </a:solidFill>
              </a:rPr>
              <a:t>až 30% </a:t>
            </a:r>
            <a:r>
              <a:rPr lang="pl-PL" altLang="fr-FR" sz="2000" b="0" dirty="0">
                <a:solidFill>
                  <a:srgbClr val="002060"/>
                </a:solidFill>
              </a:rPr>
              <a:t>současných profesí.</a:t>
            </a:r>
            <a:endParaRPr lang="cs-CZ" altLang="fr-FR" sz="2000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1">
            <a:extLst>
              <a:ext uri="{FF2B5EF4-FFF2-40B4-BE49-F238E27FC236}">
                <a16:creationId xmlns:a16="http://schemas.microsoft.com/office/drawing/2014/main" id="{83B61B3B-237E-4C8D-BD8B-0056DC2D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205038"/>
            <a:ext cx="6006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7743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0363A-B44C-44B3-AE19-AB79854263FC}" type="slidenum">
              <a:rPr lang="en-GB" altLang="fr-FR" smtClean="0"/>
              <a:pPr/>
              <a:t>2</a:t>
            </a:fld>
            <a:r>
              <a:rPr lang="en-GB" altLang="fr-FR"/>
              <a:t> 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C2E3EB-FD5F-4829-8CC6-80FEEB472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24324"/>
              </p:ext>
            </p:extLst>
          </p:nvPr>
        </p:nvGraphicFramePr>
        <p:xfrm>
          <a:off x="324000" y="973513"/>
          <a:ext cx="2849970" cy="92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9164" name="Group 16"/>
          <p:cNvGrpSpPr>
            <a:grpSpLocks/>
          </p:cNvGrpSpPr>
          <p:nvPr/>
        </p:nvGrpSpPr>
        <p:grpSpPr bwMode="auto">
          <a:xfrm>
            <a:off x="4419600" y="1031875"/>
            <a:ext cx="2778125" cy="547688"/>
            <a:chOff x="0" y="0"/>
            <a:chExt cx="2777554" cy="55971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B52C32-C8AE-476C-8B7A-BE16EAF62EE9}"/>
                </a:ext>
              </a:extLst>
            </p:cNvPr>
            <p:cNvSpPr/>
            <p:nvPr/>
          </p:nvSpPr>
          <p:spPr>
            <a:xfrm>
              <a:off x="0" y="0"/>
              <a:ext cx="2777554" cy="5597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C73CD389-A508-43B0-BA7B-F37DB5D3CF97}"/>
                </a:ext>
              </a:extLst>
            </p:cNvPr>
            <p:cNvSpPr txBox="1"/>
            <p:nvPr/>
          </p:nvSpPr>
          <p:spPr>
            <a:xfrm>
              <a:off x="44441" y="24336"/>
              <a:ext cx="2723590" cy="506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60. léta - “čištění”</a:t>
              </a:r>
            </a:p>
          </p:txBody>
        </p:sp>
      </p:grpSp>
      <p:grpSp>
        <p:nvGrpSpPr>
          <p:cNvPr id="49165" name="Group 19"/>
          <p:cNvGrpSpPr>
            <a:grpSpLocks/>
          </p:cNvGrpSpPr>
          <p:nvPr/>
        </p:nvGrpSpPr>
        <p:grpSpPr bwMode="auto">
          <a:xfrm>
            <a:off x="324000" y="3786672"/>
            <a:ext cx="3365500" cy="490537"/>
            <a:chOff x="0" y="0"/>
            <a:chExt cx="3149774" cy="55971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272A45F-BFA1-4C01-8785-0074A5F78C29}"/>
                </a:ext>
              </a:extLst>
            </p:cNvPr>
            <p:cNvSpPr/>
            <p:nvPr/>
          </p:nvSpPr>
          <p:spPr>
            <a:xfrm>
              <a:off x="0" y="0"/>
              <a:ext cx="2776853" cy="5597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32BFF581-23B5-4027-A4A9-C1A568178909}"/>
                </a:ext>
              </a:extLst>
            </p:cNvPr>
            <p:cNvSpPr txBox="1"/>
            <p:nvPr/>
          </p:nvSpPr>
          <p:spPr>
            <a:xfrm>
              <a:off x="26743" y="27170"/>
              <a:ext cx="3123031" cy="505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70. léta - “recyklace”</a:t>
              </a:r>
            </a:p>
          </p:txBody>
        </p:sp>
      </p:grpSp>
      <p:grpSp>
        <p:nvGrpSpPr>
          <p:cNvPr id="49166" name="Group 22"/>
          <p:cNvGrpSpPr>
            <a:grpSpLocks/>
          </p:cNvGrpSpPr>
          <p:nvPr/>
        </p:nvGrpSpPr>
        <p:grpSpPr bwMode="auto">
          <a:xfrm>
            <a:off x="4419600" y="3794125"/>
            <a:ext cx="4140200" cy="560388"/>
            <a:chOff x="-186753" y="-6771"/>
            <a:chExt cx="3355948" cy="51795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6A94606-09B0-4926-8CFD-44CB7ECA06A1}"/>
                </a:ext>
              </a:extLst>
            </p:cNvPr>
            <p:cNvSpPr/>
            <p:nvPr/>
          </p:nvSpPr>
          <p:spPr>
            <a:xfrm>
              <a:off x="-186753" y="-6771"/>
              <a:ext cx="2778180" cy="5076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08AC64CE-CDF8-41A3-9642-0F085087990B}"/>
                </a:ext>
              </a:extLst>
            </p:cNvPr>
            <p:cNvSpPr txBox="1"/>
            <p:nvPr/>
          </p:nvSpPr>
          <p:spPr>
            <a:xfrm>
              <a:off x="-168738" y="317500"/>
              <a:ext cx="3337933" cy="193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altLang="en-US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  <a:sym typeface="Calibri" panose="020F0502020204030204" pitchFamily="34" charset="0"/>
                </a:rPr>
                <a:t>80. léta - “prevence” (EMS) 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Obdélník 3"/>
          <p:cNvSpPr/>
          <p:nvPr/>
        </p:nvSpPr>
        <p:spPr>
          <a:xfrm>
            <a:off x="324000" y="367204"/>
            <a:ext cx="6768752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cs-CZ" sz="2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Moderní historie ochrany životního prostředí</a:t>
            </a:r>
            <a:endParaRPr lang="en-US" sz="25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18" y="1789508"/>
            <a:ext cx="1798289" cy="17237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2" y="4472756"/>
            <a:ext cx="1515265" cy="156212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03" y="4553420"/>
            <a:ext cx="928532" cy="140080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64200"/>
            <a:ext cx="1167088" cy="17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620DC-ED42-4058-A1BF-A6A5722AC78F}" type="slidenum">
              <a:rPr kumimoji="0" lang="en-GB" altLang="fr-FR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GB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4813"/>
            <a:ext cx="8173665" cy="1403350"/>
          </a:xfrm>
        </p:spPr>
        <p:txBody>
          <a:bodyPr/>
          <a:lstStyle/>
          <a:p>
            <a:r>
              <a:rPr lang="cs-CZ" altLang="cs-CZ" dirty="0"/>
              <a:t>Zásadní výzvy pro blízkou budoucnost</a:t>
            </a:r>
          </a:p>
        </p:txBody>
      </p:sp>
      <p:sp>
        <p:nvSpPr>
          <p:cNvPr id="29700" name="Espace réservé du texte 11"/>
          <p:cNvSpPr txBox="1">
            <a:spLocks/>
          </p:cNvSpPr>
          <p:nvPr/>
        </p:nvSpPr>
        <p:spPr bwMode="auto">
          <a:xfrm>
            <a:off x="342106" y="1106488"/>
            <a:ext cx="7921625" cy="50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1258888">
              <a:lnSpc>
                <a:spcPct val="120000"/>
              </a:lnSpc>
              <a:spcBef>
                <a:spcPct val="50000"/>
              </a:spcBef>
              <a:tabLst>
                <a:tab pos="628650" algn="r"/>
                <a:tab pos="719138" algn="l"/>
              </a:tabLs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58888">
              <a:lnSpc>
                <a:spcPct val="110000"/>
              </a:lnSpc>
              <a:tabLst>
                <a:tab pos="628650" algn="r"/>
                <a:tab pos="719138" algn="l"/>
              </a:tabLst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58888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mezi roky 2002 a 2010 došlo k navýšení cen surovin </a:t>
            </a:r>
            <a:r>
              <a:rPr kumimoji="0" lang="cs-CZ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150%</a:t>
            </a: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kumimoji="0" lang="cs-CZ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82 miliard tun </a:t>
            </a: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surovin vstoupí do roku 2020 do ekonomiky EU</a:t>
            </a:r>
            <a:b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(+24% v porovnání s rokem 2010)</a:t>
            </a:r>
          </a:p>
          <a:p>
            <a:pPr marL="285750" marR="0" lvl="0" indent="-28575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lang="cs-CZ" altLang="fr-FR" kern="0" dirty="0">
                <a:solidFill>
                  <a:srgbClr val="002060"/>
                </a:solidFill>
              </a:rPr>
              <a:t>s</a:t>
            </a:r>
            <a:r>
              <a:rPr kumimoji="0" lang="cs-CZ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potřeba plastů na obyvatele </a:t>
            </a: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vzrostla mezi roky 1980 a 2015 z 10 na 45 kg, celková produkce ve světě činí  260 mil. tun, v ČR 1,15 mil. tun, tj. 110 kg na obyvatele (Indie 9</a:t>
            </a:r>
            <a:r>
              <a:rPr kumimoji="0" lang="cs-CZ" altLang="fr-FR" sz="1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kg na obyvatele)</a:t>
            </a: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lang="cs-CZ" altLang="fr-FR" kern="0" dirty="0">
                <a:solidFill>
                  <a:srgbClr val="002060"/>
                </a:solidFill>
              </a:rPr>
              <a:t>40% světové populace </a:t>
            </a:r>
            <a:r>
              <a:rPr lang="cs-CZ" altLang="fr-FR" b="0" kern="0" dirty="0">
                <a:solidFill>
                  <a:srgbClr val="002060"/>
                </a:solidFill>
              </a:rPr>
              <a:t>je primárně ohroženo nedostatkem vody </a:t>
            </a:r>
            <a:r>
              <a:rPr lang="cs-CZ" altLang="fr-FR" b="0" kern="0" dirty="0">
                <a:solidFill>
                  <a:srgbClr val="002060"/>
                </a:solidFill>
                <a:hlinkClick r:id="rId2"/>
              </a:rPr>
              <a:t>[zdroj]</a:t>
            </a: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lang="cs-CZ" altLang="fr-FR" b="0" kern="0" dirty="0">
                <a:solidFill>
                  <a:srgbClr val="002060"/>
                </a:solidFill>
              </a:rPr>
              <a:t>o</a:t>
            </a:r>
            <a:r>
              <a:rPr kumimoji="0" lang="cs-CZ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čekávaný posun thermoklinály </a:t>
            </a:r>
            <a:r>
              <a:rPr kumimoji="0" lang="cs-CZ" altLang="fr-FR" sz="1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až o 200 km na sever (globální růst teploty vzduchu o 2 stupně</a:t>
            </a:r>
            <a:r>
              <a:rPr kumimoji="0" lang="cs-CZ" altLang="fr-FR" sz="1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Celsia)</a:t>
            </a:r>
          </a:p>
          <a:p>
            <a:pPr marL="285750" marR="0" lvl="0" indent="-28575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r>
              <a:rPr lang="cs-CZ" altLang="fr-FR" b="0" kern="0" dirty="0">
                <a:solidFill>
                  <a:srgbClr val="002060"/>
                </a:solidFill>
              </a:rPr>
              <a:t>mezi léty 1977 a 2016 došlo ke zkrácení doby  pro  vyčerpání ročního přídělu zdrojů</a:t>
            </a:r>
            <a:r>
              <a:rPr lang="cs-CZ" altLang="fr-FR" kern="0" dirty="0">
                <a:solidFill>
                  <a:srgbClr val="002060"/>
                </a:solidFill>
              </a:rPr>
              <a:t> o 91 dní, příděl vyčerpán 2. srpna, </a:t>
            </a:r>
            <a:r>
              <a:rPr lang="cs-CZ" altLang="fr-FR" b="0" kern="0" dirty="0">
                <a:solidFill>
                  <a:srgbClr val="002060"/>
                </a:solidFill>
              </a:rPr>
              <a:t>v ČR 28. dubna, Austrálie, USA a Kanada v  měsíci březnu</a:t>
            </a:r>
            <a:endParaRPr kumimoji="0" lang="cs-CZ" altLang="fr-FR" sz="1800" b="0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tabLst>
                <a:tab pos="628650" algn="r"/>
                <a:tab pos="719138" algn="l"/>
              </a:tabLst>
              <a:defRPr/>
            </a:pPr>
            <a:endParaRPr kumimoji="0" lang="cs-CZ" altLang="fr-FR" sz="1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Tx/>
              <a:buNone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AAAAA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4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977043"/>
            <a:ext cx="8572061" cy="5807346"/>
          </a:xfrm>
          <a:prstGeom prst="rect">
            <a:avLst/>
          </a:prstGeom>
        </p:spPr>
      </p:pic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DDF5A-CB48-4377-865A-50409087495C}" type="slidenum">
              <a:rPr kumimoji="0" lang="en-GB" altLang="fr-FR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GB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4813"/>
            <a:ext cx="7921625" cy="1079971"/>
          </a:xfrm>
        </p:spPr>
        <p:txBody>
          <a:bodyPr/>
          <a:lstStyle/>
          <a:p>
            <a:r>
              <a:rPr lang="cs-CZ" altLang="cs-CZ" kern="1200" dirty="0"/>
              <a:t>Oběhové hospodářství v praxi v ČR</a:t>
            </a:r>
            <a:br>
              <a:rPr lang="cs-CZ" altLang="cs-CZ" b="0" dirty="0"/>
            </a:br>
            <a:br>
              <a:rPr lang="cs-CZ" altLang="cs-CZ" b="0" dirty="0"/>
            </a:br>
            <a:r>
              <a:rPr lang="cs-CZ" altLang="cs-CZ" sz="1800" b="0" dirty="0">
                <a:solidFill>
                  <a:srgbClr val="002060"/>
                </a:solidFill>
              </a:rPr>
              <a:t>2016: v ČR</a:t>
            </a:r>
            <a:br>
              <a:rPr lang="cs-CZ" altLang="cs-CZ" sz="1800" b="0" dirty="0">
                <a:solidFill>
                  <a:srgbClr val="002060"/>
                </a:solidFill>
              </a:rPr>
            </a:br>
            <a:r>
              <a:rPr lang="cs-CZ" altLang="cs-CZ" sz="1800" b="0" dirty="0">
                <a:solidFill>
                  <a:srgbClr val="002060"/>
                </a:solidFill>
              </a:rPr>
              <a:t>nakládáno s 34 mil. tun</a:t>
            </a:r>
            <a:br>
              <a:rPr lang="cs-CZ" altLang="cs-CZ" sz="1800" b="0" dirty="0">
                <a:solidFill>
                  <a:srgbClr val="002060"/>
                </a:solidFill>
              </a:rPr>
            </a:br>
            <a:r>
              <a:rPr lang="cs-CZ" altLang="cs-CZ" sz="1800" b="0" dirty="0">
                <a:solidFill>
                  <a:srgbClr val="002060"/>
                </a:solidFill>
              </a:rPr>
              <a:t>odpadů</a:t>
            </a:r>
            <a:endParaRPr lang="cs-CZ" altLang="cs-CZ" sz="1800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072635" y="6445835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Zdroj: SUEZ, ČSÚ</a:t>
            </a:r>
          </a:p>
        </p:txBody>
      </p:sp>
    </p:spTree>
    <p:extLst>
      <p:ext uri="{BB962C8B-B14F-4D97-AF65-F5344CB8AC3E}">
        <p14:creationId xmlns:p14="http://schemas.microsoft.com/office/powerpoint/2010/main" val="38061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A6DDF5A-CB48-4377-865A-50409087495C}" type="slidenum">
              <a:rPr lang="en-GB" altLang="fr-FR" smtClean="0">
                <a:solidFill>
                  <a:schemeClr val="tx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5</a:t>
            </a:fld>
            <a:r>
              <a:rPr lang="en-GB" altLang="fr-FR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4813"/>
            <a:ext cx="7921625" cy="503237"/>
          </a:xfrm>
        </p:spPr>
        <p:txBody>
          <a:bodyPr/>
          <a:lstStyle/>
          <a:p>
            <a:r>
              <a:rPr lang="cs-CZ" altLang="cs-CZ" dirty="0"/>
              <a:t>Oběhové hospodářství v praxi</a:t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0413"/>
            <a:ext cx="828040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667574" y="6011283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Zdroj: SUEZ</a:t>
            </a:r>
          </a:p>
        </p:txBody>
      </p:sp>
    </p:spTree>
    <p:extLst>
      <p:ext uri="{BB962C8B-B14F-4D97-AF65-F5344CB8AC3E}">
        <p14:creationId xmlns:p14="http://schemas.microsoft.com/office/powerpoint/2010/main" val="28849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620DC-ED42-4058-A1BF-A6A5722AC78F}" type="slidenum">
              <a:rPr kumimoji="0" lang="en-GB" altLang="fr-FR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GB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4813"/>
            <a:ext cx="8173665" cy="1403350"/>
          </a:xfrm>
        </p:spPr>
        <p:txBody>
          <a:bodyPr/>
          <a:lstStyle/>
          <a:p>
            <a:r>
              <a:rPr lang="cs-CZ" altLang="cs-CZ" dirty="0"/>
              <a:t>Oběhové hospodářství  jako produkt současné etapy vývoje lidstva</a:t>
            </a:r>
          </a:p>
        </p:txBody>
      </p:sp>
      <p:sp>
        <p:nvSpPr>
          <p:cNvPr id="29700" name="Espace réservé du texte 11"/>
          <p:cNvSpPr txBox="1">
            <a:spLocks/>
          </p:cNvSpPr>
          <p:nvPr/>
        </p:nvSpPr>
        <p:spPr bwMode="auto">
          <a:xfrm>
            <a:off x="673801" y="1073392"/>
            <a:ext cx="79216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1258888">
              <a:lnSpc>
                <a:spcPct val="120000"/>
              </a:lnSpc>
              <a:spcBef>
                <a:spcPct val="50000"/>
              </a:spcBef>
              <a:tabLst>
                <a:tab pos="628650" algn="r"/>
                <a:tab pos="719138" algn="l"/>
              </a:tabLs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58888">
              <a:lnSpc>
                <a:spcPct val="110000"/>
              </a:lnSpc>
              <a:tabLst>
                <a:tab pos="628650" algn="r"/>
                <a:tab pos="719138" algn="l"/>
              </a:tabLst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58888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Tx/>
              <a:buNone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AAAAA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1258888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363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>
                <a:tab pos="628650" algn="r"/>
                <a:tab pos="719138" algn="l"/>
              </a:tabLst>
              <a:defRPr/>
            </a:pPr>
            <a:endParaRPr kumimoji="0" lang="cs-CZ" alt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503058" y="1557338"/>
            <a:ext cx="1836694" cy="1808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Globální oteplování</a:t>
            </a:r>
          </a:p>
        </p:txBody>
      </p:sp>
      <p:sp>
        <p:nvSpPr>
          <p:cNvPr id="7" name="Ovál 6"/>
          <p:cNvSpPr/>
          <p:nvPr/>
        </p:nvSpPr>
        <p:spPr>
          <a:xfrm>
            <a:off x="971600" y="3526557"/>
            <a:ext cx="2736304" cy="22440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Environmentální uvědomění</a:t>
            </a:r>
          </a:p>
        </p:txBody>
      </p:sp>
      <p:sp>
        <p:nvSpPr>
          <p:cNvPr id="8" name="Ovál 7"/>
          <p:cNvSpPr/>
          <p:nvPr/>
        </p:nvSpPr>
        <p:spPr>
          <a:xfrm>
            <a:off x="3843635" y="1196752"/>
            <a:ext cx="1808486" cy="1736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Udržitelná spotřeba a výroba</a:t>
            </a:r>
          </a:p>
        </p:txBody>
      </p:sp>
      <p:sp>
        <p:nvSpPr>
          <p:cNvPr id="9" name="Ovál 8"/>
          <p:cNvSpPr/>
          <p:nvPr/>
        </p:nvSpPr>
        <p:spPr>
          <a:xfrm>
            <a:off x="6341031" y="2302756"/>
            <a:ext cx="1973688" cy="18141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30F40"/>
                </a:solidFill>
              </a:rPr>
              <a:t>Informační technologie</a:t>
            </a:r>
          </a:p>
        </p:txBody>
      </p:sp>
      <p:sp>
        <p:nvSpPr>
          <p:cNvPr id="10" name="Ovál 9"/>
          <p:cNvSpPr/>
          <p:nvPr/>
        </p:nvSpPr>
        <p:spPr>
          <a:xfrm>
            <a:off x="4393903" y="3973822"/>
            <a:ext cx="1947128" cy="186036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Globalizace</a:t>
            </a:r>
          </a:p>
        </p:txBody>
      </p:sp>
    </p:spTree>
    <p:extLst>
      <p:ext uri="{BB962C8B-B14F-4D97-AF65-F5344CB8AC3E}">
        <p14:creationId xmlns:p14="http://schemas.microsoft.com/office/powerpoint/2010/main" val="420751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620DC-ED42-4058-A1BF-A6A5722AC78F}" type="slidenum">
              <a:rPr kumimoji="0" lang="en-GB" altLang="fr-FR" sz="1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404813"/>
            <a:ext cx="8173665" cy="1403350"/>
          </a:xfrm>
        </p:spPr>
        <p:txBody>
          <a:bodyPr/>
          <a:lstStyle/>
          <a:p>
            <a:r>
              <a:rPr lang="cs-CZ" altLang="cs-CZ" dirty="0"/>
              <a:t>Bariéry pro uplatnění ObH v praxi</a:t>
            </a:r>
          </a:p>
        </p:txBody>
      </p:sp>
      <p:sp>
        <p:nvSpPr>
          <p:cNvPr id="29700" name="Espace réservé du texte 11"/>
          <p:cNvSpPr txBox="1">
            <a:spLocks/>
          </p:cNvSpPr>
          <p:nvPr/>
        </p:nvSpPr>
        <p:spPr bwMode="auto">
          <a:xfrm>
            <a:off x="278584" y="892615"/>
            <a:ext cx="7921625" cy="493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1258888">
              <a:lnSpc>
                <a:spcPct val="120000"/>
              </a:lnSpc>
              <a:spcBef>
                <a:spcPct val="50000"/>
              </a:spcBef>
              <a:tabLst>
                <a:tab pos="628650" algn="r"/>
                <a:tab pos="719138" algn="l"/>
              </a:tabLst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58888">
              <a:lnSpc>
                <a:spcPct val="110000"/>
              </a:lnSpc>
              <a:tabLst>
                <a:tab pos="628650" algn="r"/>
                <a:tab pos="719138" algn="l"/>
              </a:tabLst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58888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58888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588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tabLst>
                <a:tab pos="628650" algn="r"/>
                <a:tab pos="719138" algn="l"/>
              </a:tabLst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defTabSz="914400">
              <a:lnSpc>
                <a:spcPct val="100000"/>
              </a:lnSpc>
              <a:spcBef>
                <a:spcPct val="0"/>
              </a:spcBef>
              <a:spcAft>
                <a:spcPts val="363"/>
              </a:spcAft>
              <a:buClr>
                <a:srgbClr val="030F40"/>
              </a:buClr>
              <a:buFont typeface="Wingdings" panose="05000000000000000000" pitchFamily="2" charset="2"/>
              <a:buChar char="§"/>
              <a:tabLst/>
            </a:pPr>
            <a:r>
              <a:rPr lang="cs-CZ" altLang="fr-FR" b="0" dirty="0">
                <a:solidFill>
                  <a:srgbClr val="002060"/>
                </a:solidFill>
              </a:rPr>
              <a:t> Které z uvedených nebo jiných bariér se týkají vaší společnosti?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278584" y="1458815"/>
            <a:ext cx="2267657" cy="9514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2"/>
                </a:solidFill>
              </a:rPr>
              <a:t>levné zdroje surovin</a:t>
            </a:r>
          </a:p>
        </p:txBody>
      </p:sp>
      <p:sp>
        <p:nvSpPr>
          <p:cNvPr id="7" name="Obdélník 6"/>
          <p:cNvSpPr/>
          <p:nvPr/>
        </p:nvSpPr>
        <p:spPr>
          <a:xfrm>
            <a:off x="2825228" y="1484209"/>
            <a:ext cx="2549213" cy="9260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2"/>
                </a:solidFill>
              </a:rPr>
              <a:t>zisky z koncových technologií na odpady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653428" y="1495888"/>
            <a:ext cx="2158932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2"/>
                </a:solidFill>
              </a:rPr>
              <a:t>podvodná spolupráce firem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825228" y="2668768"/>
            <a:ext cx="1584176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2"/>
                </a:solidFill>
              </a:rPr>
              <a:t>zaběhaná praxe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88392" y="2668768"/>
            <a:ext cx="1584176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2"/>
                </a:solidFill>
              </a:rPr>
              <a:t>dostupnost zdrojů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79936" y="3823111"/>
            <a:ext cx="3213297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2"/>
                </a:solidFill>
              </a:rPr>
              <a:t>rozdílné zpoplatnění odpadů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78583" y="2668768"/>
            <a:ext cx="2267657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2"/>
                </a:solidFill>
              </a:rPr>
              <a:t>rozdílné fiskální nástroje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790265" y="3823111"/>
            <a:ext cx="1584176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2"/>
                </a:solidFill>
              </a:rPr>
              <a:t>blahobyt </a:t>
            </a:r>
          </a:p>
        </p:txBody>
      </p:sp>
    </p:spTree>
    <p:extLst>
      <p:ext uri="{BB962C8B-B14F-4D97-AF65-F5344CB8AC3E}">
        <p14:creationId xmlns:p14="http://schemas.microsoft.com/office/powerpoint/2010/main" val="332620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fld id="{4A056743-764F-4EE0-B79D-A355DE38DD94}" type="slidenum">
              <a:rPr lang="en-GB" altLang="fr-FR" smtClean="0">
                <a:solidFill>
                  <a:schemeClr val="tx2"/>
                </a:solidFill>
              </a:rPr>
              <a:pPr marL="171450" indent="-171450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t>8</a:t>
            </a:fld>
            <a:r>
              <a:rPr lang="en-GB" altLang="fr-FR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0" dirty="0"/>
              <a:t>6 obchodních příležitostí</a:t>
            </a:r>
            <a:br>
              <a:rPr lang="cs-CZ" altLang="cs-CZ" b="0" dirty="0"/>
            </a:br>
            <a:r>
              <a:rPr lang="cs-CZ" altLang="cs-CZ" dirty="0"/>
              <a:t>resolve = najít řešení, odhodlat se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grpSp>
        <p:nvGrpSpPr>
          <p:cNvPr id="31748" name="Skupina 1"/>
          <p:cNvGrpSpPr>
            <a:grpSpLocks/>
          </p:cNvGrpSpPr>
          <p:nvPr/>
        </p:nvGrpSpPr>
        <p:grpSpPr bwMode="auto">
          <a:xfrm>
            <a:off x="358775" y="1412776"/>
            <a:ext cx="9397801" cy="3311624"/>
            <a:chOff x="251520" y="1298376"/>
            <a:chExt cx="9721080" cy="3426768"/>
          </a:xfrm>
        </p:grpSpPr>
        <p:pic>
          <p:nvPicPr>
            <p:cNvPr id="3174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6792"/>
              <a:ext cx="8710725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3275468" y="1298376"/>
              <a:ext cx="5687561" cy="1051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algn="ctr" eaLnBrk="1" hangingPunct="1">
                <a:buFont typeface="Wingdings" panose="05000000000000000000" pitchFamily="2" charset="2"/>
                <a:buChar char="§"/>
                <a:defRPr/>
              </a:pPr>
              <a:r>
                <a:rPr lang="cs-CZ" dirty="0"/>
                <a:t>posun k obnovitelným zdrojům energie a materiálů</a:t>
              </a:r>
            </a:p>
            <a:p>
              <a:pPr marL="285750" indent="-285750" algn="ctr" eaLnBrk="1" hangingPunct="1">
                <a:buFont typeface="Wingdings" panose="05000000000000000000" pitchFamily="2" charset="2"/>
                <a:buChar char="§"/>
                <a:defRPr/>
              </a:pPr>
              <a:r>
                <a:rPr lang="cs-CZ" dirty="0"/>
                <a:t>kultivovat, udržet a obnovit zdraví ekosystémů</a:t>
              </a:r>
            </a:p>
            <a:p>
              <a:pPr marL="285750" indent="-285750" algn="ctr" eaLnBrk="1" hangingPunct="1">
                <a:buFont typeface="Wingdings" panose="05000000000000000000" pitchFamily="2" charset="2"/>
                <a:buChar char="§"/>
                <a:defRPr/>
              </a:pPr>
              <a:r>
                <a:rPr lang="cs-CZ" dirty="0"/>
                <a:t>vrátit obnovené biologické zdroje k biosféře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3275468" y="2644947"/>
              <a:ext cx="5687561" cy="1008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algn="ctr" eaLnBrk="1" hangingPunct="1">
                <a:buFont typeface="Wingdings" panose="05000000000000000000" pitchFamily="2" charset="2"/>
                <a:buChar char="§"/>
                <a:defRPr/>
              </a:pPr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275468" y="3716805"/>
              <a:ext cx="5687561" cy="1008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 algn="ctr" eaLnBrk="1" hangingPunct="1">
                <a:buFont typeface="Wingdings" panose="05000000000000000000" pitchFamily="2" charset="2"/>
                <a:buChar char="§"/>
                <a:defRPr/>
              </a:pPr>
              <a:endParaRPr lang="cs-CZ"/>
            </a:p>
          </p:txBody>
        </p:sp>
        <p:sp>
          <p:nvSpPr>
            <p:cNvPr id="31753" name="TextovéPole 10"/>
            <p:cNvSpPr txBox="1">
              <a:spLocks noChangeArrowheads="1"/>
            </p:cNvSpPr>
            <p:nvPr/>
          </p:nvSpPr>
          <p:spPr bwMode="auto">
            <a:xfrm>
              <a:off x="3275856" y="1610215"/>
              <a:ext cx="6696744" cy="98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120000"/>
                </a:lnSpc>
                <a:spcBef>
                  <a:spcPct val="50000"/>
                </a:spcBef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defRPr sz="15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spcAft>
                  <a:spcPct val="30000"/>
                </a:spcAft>
                <a:buClr>
                  <a:schemeClr val="tx2"/>
                </a:buClr>
                <a:buSzPct val="150000"/>
                <a:buFont typeface="Wingdings" panose="05000000000000000000" pitchFamily="2" charset="2"/>
                <a:buChar char="¢"/>
                <a:defRPr sz="12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spcAft>
                  <a:spcPct val="30000"/>
                </a:spcAft>
                <a:buClr>
                  <a:schemeClr val="tx2"/>
                </a:buClr>
                <a:buSzPct val="150000"/>
                <a:buFont typeface="Wingdings" panose="05000000000000000000" pitchFamily="2" charset="2"/>
                <a:buChar char="¢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cs-CZ" sz="1400" b="0" dirty="0">
                  <a:solidFill>
                    <a:srgbClr val="002060"/>
                  </a:solidFill>
                </a:rPr>
                <a:t>posun k obnovitelným zdrojům energie a materiálů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cs-CZ" sz="1400" b="0" dirty="0">
                  <a:solidFill>
                    <a:srgbClr val="002060"/>
                  </a:solidFill>
                </a:rPr>
                <a:t>kultivovat, udržet a obnovit zdraví ekosystémů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cs-CZ" sz="1400" b="0" dirty="0">
                  <a:solidFill>
                    <a:srgbClr val="002060"/>
                  </a:solidFill>
                </a:rPr>
                <a:t>vrátit obnovené biologické zdroje biosféře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cs-CZ" sz="1400" b="0" dirty="0">
                  <a:solidFill>
                    <a:srgbClr val="002060"/>
                  </a:solidFill>
                </a:rPr>
                <a:t>agrotechnickými zásahy udržet vodu v přírodě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275468" y="2702112"/>
              <a:ext cx="5041501" cy="14968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sdílet majetek (např. automobily, ubytování, spotřebiče)</a:t>
              </a:r>
            </a:p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opětovné použití / secondhand</a:t>
              </a:r>
            </a:p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prodloužit životnost přes údržbu a opravy</a:t>
              </a:r>
            </a:p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ekodesign pro dlouhou životnost, recyklaci apod.</a:t>
              </a:r>
            </a:p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endParaRPr lang="cs-CZ" sz="1400" dirty="0">
                <a:latin typeface="Arial" charset="0"/>
                <a:cs typeface="Arial" charset="0"/>
              </a:endParaRPr>
            </a:p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endParaRPr lang="cs-CZ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268947" y="3716805"/>
              <a:ext cx="6608239" cy="987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zvýšení výkonu / účinnosti výrobku</a:t>
              </a:r>
            </a:p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odstranit odpad z výrobního a dodavatelského řetězce</a:t>
              </a:r>
            </a:p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pákové zpracování velkých objemů dat, automatizace </a:t>
              </a:r>
            </a:p>
            <a:p>
              <a:pPr marL="285750" indent="-285750" eaLnBrk="1" hangingPunct="1">
                <a:buClr>
                  <a:schemeClr val="bg2"/>
                </a:buClr>
                <a:buFont typeface="Wingdings" panose="05000000000000000000" pitchFamily="2" charset="2"/>
                <a:buChar char="§"/>
                <a:defRPr/>
              </a:pPr>
              <a:r>
                <a:rPr lang="cs-CZ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vysoká flexibilita plánování a řízení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94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50000"/>
              </a:spcBef>
              <a:defRPr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defRPr sz="15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¢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l"/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D7F86E4A-E65C-488E-90AC-DDE0772DB913}" type="slidenum">
              <a:rPr lang="en-GB" altLang="fr-FR" smtClean="0">
                <a:solidFill>
                  <a:schemeClr val="tx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9</a:t>
            </a:fld>
            <a:r>
              <a:rPr lang="en-GB" altLang="fr-FR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327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0" dirty="0"/>
              <a:t>6 obchodních příležitostí</a:t>
            </a:r>
            <a:br>
              <a:rPr lang="cs-CZ" altLang="cs-CZ" b="0" dirty="0"/>
            </a:br>
            <a:r>
              <a:rPr lang="cs-CZ" altLang="cs-CZ" dirty="0"/>
              <a:t>resolve = najít řešení, odhodlat se</a:t>
            </a:r>
          </a:p>
        </p:txBody>
      </p:sp>
      <p:grpSp>
        <p:nvGrpSpPr>
          <p:cNvPr id="32772" name="Skupina 6"/>
          <p:cNvGrpSpPr>
            <a:grpSpLocks/>
          </p:cNvGrpSpPr>
          <p:nvPr/>
        </p:nvGrpSpPr>
        <p:grpSpPr bwMode="auto">
          <a:xfrm>
            <a:off x="358775" y="1700808"/>
            <a:ext cx="10218688" cy="3096939"/>
            <a:chOff x="323528" y="1700808"/>
            <a:chExt cx="10253226" cy="3168352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00808"/>
              <a:ext cx="8530850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3276153" y="1700808"/>
              <a:ext cx="5184555" cy="1007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3276153" y="2745285"/>
              <a:ext cx="5184555" cy="1007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282502" y="3861192"/>
              <a:ext cx="5571888" cy="1007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777" name="TextovéPole 10"/>
            <p:cNvSpPr txBox="1">
              <a:spLocks noChangeArrowheads="1"/>
            </p:cNvSpPr>
            <p:nvPr/>
          </p:nvSpPr>
          <p:spPr bwMode="auto">
            <a:xfrm>
              <a:off x="3276153" y="1705570"/>
              <a:ext cx="5329012" cy="119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120000"/>
                </a:lnSpc>
                <a:spcBef>
                  <a:spcPct val="50000"/>
                </a:spcBef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defRPr sz="15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spcAft>
                  <a:spcPct val="30000"/>
                </a:spcAft>
                <a:buClr>
                  <a:schemeClr val="tx2"/>
                </a:buClr>
                <a:buSzPct val="150000"/>
                <a:buFont typeface="Wingdings" panose="05000000000000000000" pitchFamily="2" charset="2"/>
                <a:buChar char="¢"/>
                <a:defRPr sz="12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spcAft>
                  <a:spcPct val="30000"/>
                </a:spcAft>
                <a:buClr>
                  <a:schemeClr val="tx2"/>
                </a:buClr>
                <a:buSzPct val="150000"/>
                <a:buFont typeface="Wingdings" panose="05000000000000000000" pitchFamily="2" charset="2"/>
                <a:buChar char="¢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opětovné využití výrobku/suroviny pro jiný účel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recyklovat materiály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vyrábět biochemický extrakt z organického odpadu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zvýšit využití anaerobní digesce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endParaRPr lang="cs-CZ" altLang="en-US" sz="1400" b="0" dirty="0">
                <a:solidFill>
                  <a:srgbClr val="002060"/>
                </a:solidFill>
              </a:endParaRPr>
            </a:p>
          </p:txBody>
        </p:sp>
        <p:sp>
          <p:nvSpPr>
            <p:cNvPr id="32778" name="TextovéPole 11"/>
            <p:cNvSpPr txBox="1">
              <a:spLocks noChangeArrowheads="1"/>
            </p:cNvSpPr>
            <p:nvPr/>
          </p:nvSpPr>
          <p:spPr bwMode="auto">
            <a:xfrm>
              <a:off x="3304726" y="2843700"/>
              <a:ext cx="7272028" cy="170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120000"/>
                </a:lnSpc>
                <a:spcBef>
                  <a:spcPct val="50000"/>
                </a:spcBef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defRPr sz="15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spcAft>
                  <a:spcPct val="30000"/>
                </a:spcAft>
                <a:buClr>
                  <a:schemeClr val="tx2"/>
                </a:buClr>
                <a:buSzPct val="150000"/>
                <a:buFont typeface="Wingdings" panose="05000000000000000000" pitchFamily="2" charset="2"/>
                <a:buChar char="¢"/>
                <a:defRPr sz="12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spcAft>
                  <a:spcPct val="30000"/>
                </a:spcAft>
                <a:buClr>
                  <a:schemeClr val="tx2"/>
                </a:buClr>
                <a:buSzPct val="150000"/>
                <a:buFont typeface="Wingdings" panose="05000000000000000000" pitchFamily="2" charset="2"/>
                <a:buChar char="¢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on-line knihy, hudba, cestování, nakupování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systémy SMART při řízení městské infrastruktury, podniků, domů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vysoká mobilita lidí, široké kooperace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dálkový monitoring a řízení, decentralizace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endParaRPr lang="cs-CZ" altLang="en-US" sz="1400" b="0" dirty="0">
                <a:solidFill>
                  <a:srgbClr val="002060"/>
                </a:solidFill>
              </a:endParaRPr>
            </a:p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</a:pPr>
              <a:r>
                <a:rPr lang="cs-CZ" altLang="en-US" sz="1400" b="0" dirty="0">
                  <a:solidFill>
                    <a:srgbClr val="002060"/>
                  </a:solidFill>
                </a:rPr>
                <a:t>     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endParaRPr lang="cs-CZ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32779" name="TextovéPole 12"/>
            <p:cNvSpPr txBox="1">
              <a:spLocks noChangeArrowheads="1"/>
            </p:cNvSpPr>
            <p:nvPr/>
          </p:nvSpPr>
          <p:spPr bwMode="auto">
            <a:xfrm>
              <a:off x="3304726" y="3878702"/>
              <a:ext cx="6481487" cy="976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120000"/>
                </a:lnSpc>
                <a:spcBef>
                  <a:spcPct val="50000"/>
                </a:spcBef>
                <a:defRPr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defRPr sz="15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spcAft>
                  <a:spcPct val="30000"/>
                </a:spcAft>
                <a:buClr>
                  <a:schemeClr val="tx2"/>
                </a:buClr>
                <a:buSzPct val="150000"/>
                <a:buFont typeface="Wingdings" panose="05000000000000000000" pitchFamily="2" charset="2"/>
                <a:buChar char="¢"/>
                <a:defRPr sz="12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spcAft>
                  <a:spcPct val="30000"/>
                </a:spcAft>
                <a:buClr>
                  <a:schemeClr val="tx2"/>
                </a:buClr>
                <a:buSzPct val="150000"/>
                <a:buFont typeface="Wingdings" panose="05000000000000000000" pitchFamily="2" charset="2"/>
                <a:buChar char="¢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l"/>
                <a:defRPr sz="1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cs-CZ" sz="1400" b="0" dirty="0">
                  <a:solidFill>
                    <a:srgbClr val="002060"/>
                  </a:solidFill>
                </a:rPr>
                <a:t>nahradit staré  pokročilými obnovitelnými materiály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cs-CZ" sz="1400" b="0" dirty="0">
                  <a:solidFill>
                    <a:srgbClr val="002060"/>
                  </a:solidFill>
                </a:rPr>
                <a:t>používat  nové technologie (např. 3D tisk, nano, miniaturizace)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cs-CZ" sz="1400" b="0" dirty="0">
                  <a:solidFill>
                    <a:srgbClr val="002060"/>
                  </a:solidFill>
                </a:rPr>
                <a:t>zvolit nový produkt / službu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cs-CZ" altLang="cs-CZ" sz="1400" b="0" dirty="0">
                  <a:solidFill>
                    <a:srgbClr val="002060"/>
                  </a:solidFill>
                </a:rPr>
                <a:t>robotizace/změna profese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845774"/>
      </p:ext>
    </p:extLst>
  </p:cSld>
  <p:clrMapOvr>
    <a:masterClrMapping/>
  </p:clrMapOvr>
</p:sld>
</file>

<file path=ppt/theme/theme1.xml><?xml version="1.0" encoding="utf-8"?>
<a:theme xmlns:a="http://schemas.openxmlformats.org/drawingml/2006/main" name="EN_SUEZ_version2003_v2">
  <a:themeElements>
    <a:clrScheme name="Cover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apter_BG_blue">
  <a:themeElements>
    <a:clrScheme name="Chapter_BG_blue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hapter_BG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ter_BG_blue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BG_blue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ubchapter_BG_blue_1">
  <a:themeElements>
    <a:clrScheme name="Subchapter_BG_blue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blu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blue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blue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ubchapter_BG_blue_2">
  <a:themeElements>
    <a:clrScheme name="Subchapter_BG_blue_2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blue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blue_2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blue_2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ubchapter_BG_blue_3">
  <a:themeElements>
    <a:clrScheme name="Subchapter_BG_blue_3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blue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blue_3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blue_3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and content_BG_blue">
  <a:themeElements>
    <a:clrScheme name="Title and content_BG_blue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ontent_BG_blu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_BG_blue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ontent_BG_blue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and content">
  <a:themeElements>
    <a:clrScheme name="Title and content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 -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ontent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and large picture">
  <a:themeElements>
    <a:clrScheme name="Title and large picture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large 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large picture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and charts_BG_1">
  <a:themeElements>
    <a:clrScheme name="Title and charts_BG_1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harts_BG_1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and charts_BG_2">
  <a:themeElements>
    <a:clrScheme name="Title and charts_BG_2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harts_BG_2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and charts_BG_3">
  <a:themeElements>
    <a:clrScheme name="Title and charts_BG_3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harts_BG_3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_2">
  <a:themeElements>
    <a:clrScheme name="Cover_2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ver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ver_2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2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 and charts_BG_4">
  <a:themeElements>
    <a:clrScheme name="Title and charts_BG_4 1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harts_BG_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harts_BG_4 1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EN_SUEZ_version2003_v2">
  <a:themeElements>
    <a:clrScheme name="Cover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uverture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_3">
  <a:themeElements>
    <a:clrScheme name="Cover_3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over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ver_3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_3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s">
  <a:themeElements>
    <a:clrScheme name="Contents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1_Titre et conten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re et conten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re et conten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s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s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apter_BG_green">
  <a:themeElements>
    <a:clrScheme name="Chapter_BG_green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Chapitre_Fond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itre_Fond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BG_green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BG_green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ubchapter_BG_green_1">
  <a:themeElements>
    <a:clrScheme name="Subchapter_BG_green_1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ous-Chapitre_Fond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us-Chapitre_Fond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s-Chapitre_Fond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s-Chapitre_Fond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chapter_BG_green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green_1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ubchapter_BG_green_2">
  <a:themeElements>
    <a:clrScheme name="Subchapter_BG_green_2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green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green_2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green_2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ubchapter_BG_green_3">
  <a:themeElements>
    <a:clrScheme name="Subchapter_BG_green_3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Subchapter_BG_green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chapter_BG_green_3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chapter_BG_green_3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and content_BG_green">
  <a:themeElements>
    <a:clrScheme name="Title and content_BG_green 2">
      <a:dk1>
        <a:srgbClr val="000000"/>
      </a:dk1>
      <a:lt1>
        <a:srgbClr val="FFFFFF"/>
      </a:lt1>
      <a:dk2>
        <a:srgbClr val="AADC14"/>
      </a:dk2>
      <a:lt2>
        <a:srgbClr val="030F40"/>
      </a:lt2>
      <a:accent1>
        <a:srgbClr val="030F40"/>
      </a:accent1>
      <a:accent2>
        <a:srgbClr val="C4DE51"/>
      </a:accent2>
      <a:accent3>
        <a:srgbClr val="FFFFFF"/>
      </a:accent3>
      <a:accent4>
        <a:srgbClr val="000000"/>
      </a:accent4>
      <a:accent5>
        <a:srgbClr val="AAAAAF"/>
      </a:accent5>
      <a:accent6>
        <a:srgbClr val="B1C949"/>
      </a:accent6>
      <a:hlink>
        <a:srgbClr val="ABAFBF"/>
      </a:hlink>
      <a:folHlink>
        <a:srgbClr val="E0E7C7"/>
      </a:folHlink>
    </a:clrScheme>
    <a:fontScheme name="Title and content_BG_g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_BG_green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ontent_BG_green 2">
        <a:dk1>
          <a:srgbClr val="000000"/>
        </a:dk1>
        <a:lt1>
          <a:srgbClr val="FFFFFF"/>
        </a:lt1>
        <a:dk2>
          <a:srgbClr val="AADC14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376</Words>
  <Application>Microsoft Office PowerPoint</Application>
  <PresentationFormat>Předvádění na obrazovce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21</vt:i4>
      </vt:variant>
      <vt:variant>
        <vt:lpstr>Nadpisy snímků</vt:lpstr>
      </vt:variant>
      <vt:variant>
        <vt:i4>11</vt:i4>
      </vt:variant>
    </vt:vector>
  </HeadingPairs>
  <TitlesOfParts>
    <vt:vector size="37" baseType="lpstr">
      <vt:lpstr>MS PGothic</vt:lpstr>
      <vt:lpstr>Arial</vt:lpstr>
      <vt:lpstr>Calibri</vt:lpstr>
      <vt:lpstr>Times New Roman</vt:lpstr>
      <vt:lpstr>Wingdings</vt:lpstr>
      <vt:lpstr>EN_SUEZ_version2003_v2</vt:lpstr>
      <vt:lpstr>Cover_2</vt:lpstr>
      <vt:lpstr>Cover_3</vt:lpstr>
      <vt:lpstr>Contents</vt:lpstr>
      <vt:lpstr>Chapter_BG_green</vt:lpstr>
      <vt:lpstr>Subchapter_BG_green_1</vt:lpstr>
      <vt:lpstr>Subchapter_BG_green_2</vt:lpstr>
      <vt:lpstr>Subchapter_BG_green_3</vt:lpstr>
      <vt:lpstr>Title and content_BG_green</vt:lpstr>
      <vt:lpstr>Chapter_BG_blue</vt:lpstr>
      <vt:lpstr>Subchapter_BG_blue_1</vt:lpstr>
      <vt:lpstr>Subchapter_BG_blue_2</vt:lpstr>
      <vt:lpstr>Subchapter_BG_blue_3</vt:lpstr>
      <vt:lpstr>Title and content_BG_blue</vt:lpstr>
      <vt:lpstr>Title and content</vt:lpstr>
      <vt:lpstr>Title and large picture</vt:lpstr>
      <vt:lpstr>Title and charts_BG_1</vt:lpstr>
      <vt:lpstr>Title and charts_BG_2</vt:lpstr>
      <vt:lpstr>Title and charts_BG_3</vt:lpstr>
      <vt:lpstr>Title and charts_BG_4</vt:lpstr>
      <vt:lpstr>1_EN_SUEZ_version2003_v2</vt:lpstr>
      <vt:lpstr>Oběhové hospodářství v praxi     </vt:lpstr>
      <vt:lpstr>Prezentace aplikace PowerPoint</vt:lpstr>
      <vt:lpstr>Zásadní výzvy pro blízkou budoucnost</vt:lpstr>
      <vt:lpstr>Oběhové hospodářství v praxi v ČR  2016: v ČR nakládáno s 34 mil. tun odpadů</vt:lpstr>
      <vt:lpstr>Oběhové hospodářství v praxi </vt:lpstr>
      <vt:lpstr>Oběhové hospodářství  jako produkt současné etapy vývoje lidstva</vt:lpstr>
      <vt:lpstr>Bariéry pro uplatnění ObH v praxi</vt:lpstr>
      <vt:lpstr>6 obchodních příležitostí resolve = najít řešení, odhodlat se  </vt:lpstr>
      <vt:lpstr>6 obchodních příležitostí resolve = najít řešení, odhodlat se</vt:lpstr>
      <vt:lpstr>Zásadní změna paradigmatu zaměstnanosti</vt:lpstr>
      <vt:lpstr>Prezentace aplikace PowerPoint</vt:lpstr>
    </vt:vector>
  </TitlesOfParts>
  <Manager>SUEZ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Methodology</dc:title>
  <dc:subject>SUEZ</dc:subject>
  <dc:creator>Kateřina Kodadová</dc:creator>
  <cp:lastModifiedBy>Kristína Koščíková</cp:lastModifiedBy>
  <cp:revision>196</cp:revision>
  <dcterms:created xsi:type="dcterms:W3CDTF">2015-08-07T12:59:55Z</dcterms:created>
  <dcterms:modified xsi:type="dcterms:W3CDTF">2018-02-12T13:32:44Z</dcterms:modified>
</cp:coreProperties>
</file>