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2" r:id="rId2"/>
    <p:sldId id="263" r:id="rId3"/>
    <p:sldId id="266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7" autoAdjust="0"/>
  </p:normalViewPr>
  <p:slideViewPr>
    <p:cSldViewPr>
      <p:cViewPr varScale="1">
        <p:scale>
          <a:sx n="69" d="100"/>
          <a:sy n="69" d="100"/>
        </p:scale>
        <p:origin x="142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7413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7413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C9FAC6B8-5106-4054-9631-46A3311888E4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813"/>
            <a:ext cx="2945862" cy="497413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294" y="9430813"/>
            <a:ext cx="2945862" cy="497413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53C0B09E-9CBC-41E7-B99E-D382C9DBD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05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B645FAD3-E550-49FC-9F26-A8678C7A7C58}" type="datetimeFigureOut">
              <a:rPr lang="cs-CZ" smtClean="0"/>
              <a:pPr/>
              <a:t>06.03.2018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5571" tIns="47786" rIns="95571" bIns="47786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2A741B21-C517-44E3-A7AB-8895C926E23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76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41B21-C517-44E3-A7AB-8895C926E235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3734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41B21-C517-44E3-A7AB-8895C926E235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548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41B21-C517-44E3-A7AB-8895C926E235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055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41B21-C517-44E3-A7AB-8895C926E235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2118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41B21-C517-44E3-A7AB-8895C926E235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0540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41B21-C517-44E3-A7AB-8895C926E235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822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41B21-C517-44E3-A7AB-8895C926E235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7339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41B21-C517-44E3-A7AB-8895C926E235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003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41B21-C517-44E3-A7AB-8895C926E235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552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41B21-C517-44E3-A7AB-8895C926E235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423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8C40-45FD-449E-BF22-098DDF35190D}" type="datetimeFigureOut">
              <a:rPr lang="cs-CZ" smtClean="0"/>
              <a:pPr/>
              <a:t>06.03.2018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68C0-C178-4661-B53E-6CC332ED70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8C40-45FD-449E-BF22-098DDF35190D}" type="datetimeFigureOut">
              <a:rPr lang="cs-CZ" smtClean="0"/>
              <a:pPr/>
              <a:t>06.03.2018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68C0-C178-4661-B53E-6CC332ED70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8C40-45FD-449E-BF22-098DDF35190D}" type="datetimeFigureOut">
              <a:rPr lang="cs-CZ" smtClean="0"/>
              <a:pPr/>
              <a:t>06.03.2018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68C0-C178-4661-B53E-6CC332ED70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8C40-45FD-449E-BF22-098DDF35190D}" type="datetimeFigureOut">
              <a:rPr lang="cs-CZ" smtClean="0"/>
              <a:pPr/>
              <a:t>06.03.2018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68C0-C178-4661-B53E-6CC332ED70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8C40-45FD-449E-BF22-098DDF35190D}" type="datetimeFigureOut">
              <a:rPr lang="cs-CZ" smtClean="0"/>
              <a:pPr/>
              <a:t>06.03.2018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68C0-C178-4661-B53E-6CC332ED70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8C40-45FD-449E-BF22-098DDF35190D}" type="datetimeFigureOut">
              <a:rPr lang="cs-CZ" smtClean="0"/>
              <a:pPr/>
              <a:t>06.03.2018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68C0-C178-4661-B53E-6CC332ED70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8C40-45FD-449E-BF22-098DDF35190D}" type="datetimeFigureOut">
              <a:rPr lang="cs-CZ" smtClean="0"/>
              <a:pPr/>
              <a:t>06.03.2018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68C0-C178-4661-B53E-6CC332ED70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8C40-45FD-449E-BF22-098DDF35190D}" type="datetimeFigureOut">
              <a:rPr lang="cs-CZ" smtClean="0"/>
              <a:pPr/>
              <a:t>06.03.2018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68C0-C178-4661-B53E-6CC332ED70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8C40-45FD-449E-BF22-098DDF35190D}" type="datetimeFigureOut">
              <a:rPr lang="cs-CZ" smtClean="0"/>
              <a:pPr/>
              <a:t>06.03.2018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68C0-C178-4661-B53E-6CC332ED70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8C40-45FD-449E-BF22-098DDF35190D}" type="datetimeFigureOut">
              <a:rPr lang="cs-CZ" smtClean="0"/>
              <a:pPr/>
              <a:t>06.03.2018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68C0-C178-4661-B53E-6CC332ED70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8C40-45FD-449E-BF22-098DDF35190D}" type="datetimeFigureOut">
              <a:rPr lang="cs-CZ" smtClean="0"/>
              <a:pPr/>
              <a:t>06.03.2018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68C0-C178-4661-B53E-6CC332ED70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D8C40-45FD-449E-BF22-098DDF35190D}" type="datetimeFigureOut">
              <a:rPr lang="cs-CZ" smtClean="0"/>
              <a:pPr/>
              <a:t>06.03.2018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68C0-C178-4661-B53E-6CC332ED708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3" Type="http://schemas.openxmlformats.org/officeDocument/2006/relationships/image" Target="../media/image3.jpeg"/><Relationship Id="rId7" Type="http://schemas.openxmlformats.org/officeDocument/2006/relationships/image" Target="../media/image2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6381328"/>
            <a:ext cx="9108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/>
                </a:solidFill>
              </a:rPr>
              <a:t>ČESKÉ VYSOKÉ UČENÍ TECHNICKÉ V PRAZE, Fakulta stavební, Katedra mechaniky, Katedra silničních staveb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6" name="Picture 2" descr="C:\Documents and Settings\Uzivatel\Plocha\CVUT\cvut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191393"/>
            <a:ext cx="2071702" cy="1561870"/>
          </a:xfrm>
          <a:prstGeom prst="rect">
            <a:avLst/>
          </a:prstGeom>
          <a:noFill/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1371600" y="3242538"/>
            <a:ext cx="6400800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ČESKÉ</a:t>
            </a:r>
            <a:r>
              <a:rPr kumimoji="0" lang="cs-CZ" sz="1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VYSOKÉ UČENÍ TECHNICKÉ V PRAZE</a:t>
            </a:r>
            <a:endParaRPr kumimoji="0" lang="en-US" sz="1400" b="0" i="0" u="none" strike="noStrike" kern="120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cs-CZ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Fakulta stavební</a:t>
            </a:r>
            <a:endParaRPr kumimoji="0" lang="en-US" sz="1400" b="0" i="0" u="none" strike="noStrike" kern="120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cs-CZ" sz="1400" noProof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Katedra mechaniky, Katedra silničních staveb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44653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Využití recyklovaného betonu při výrobě nových stavebních materiálů</a:t>
            </a:r>
            <a:endParaRPr lang="cs-CZ" sz="2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652120" y="5842046"/>
            <a:ext cx="3256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b="1" u="sng" dirty="0">
                <a:solidFill>
                  <a:schemeClr val="tx2">
                    <a:lumMod val="75000"/>
                  </a:schemeClr>
                </a:solidFill>
              </a:rPr>
              <a:t>J. </a:t>
            </a:r>
            <a:r>
              <a:rPr lang="cs-CZ" sz="1400" b="1" u="sng" dirty="0" smtClean="0">
                <a:solidFill>
                  <a:schemeClr val="tx2">
                    <a:lumMod val="75000"/>
                  </a:schemeClr>
                </a:solidFill>
              </a:rPr>
              <a:t>Trejbal</a:t>
            </a:r>
            <a:r>
              <a:rPr lang="cs-CZ" sz="1400" b="1" dirty="0" smtClean="0">
                <a:solidFill>
                  <a:schemeClr val="tx2">
                    <a:lumMod val="75000"/>
                  </a:schemeClr>
                </a:solidFill>
              </a:rPr>
              <a:t>, Z. Prošek, P. Tesárek, J. Valentin</a:t>
            </a:r>
            <a:r>
              <a:rPr lang="cs-CZ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cs-CZ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6357"/>
            <a:ext cx="2160240" cy="369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adpis 1"/>
          <p:cNvSpPr>
            <a:spLocks noGrp="1"/>
          </p:cNvSpPr>
          <p:nvPr>
            <p:ph type="title"/>
          </p:nvPr>
        </p:nvSpPr>
        <p:spPr>
          <a:xfrm>
            <a:off x="236837" y="763889"/>
            <a:ext cx="8496944" cy="720080"/>
          </a:xfrm>
        </p:spPr>
        <p:txBody>
          <a:bodyPr>
            <a:normAutofit/>
          </a:bodyPr>
          <a:lstStyle/>
          <a:p>
            <a:pPr algn="l"/>
            <a:r>
              <a:rPr lang="cs-CZ" sz="2800" b="1" u="sng" dirty="0" smtClean="0"/>
              <a:t>Testy mezifázové soudržnosti</a:t>
            </a:r>
            <a:r>
              <a:rPr lang="en-US" sz="2800" b="1" u="sng" dirty="0" smtClean="0"/>
              <a:t>:</a:t>
            </a:r>
            <a:endParaRPr lang="en-US" sz="2800" b="1" u="sng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6381328"/>
            <a:ext cx="9108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/>
                </a:solidFill>
              </a:rPr>
              <a:t>ČESKÉ VYSOKÉ UČENÍ TECHNICKÉ V PRAZE, Fakulta stavební, Katedra mechaniky, Katedra silničních staveb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6357"/>
            <a:ext cx="2160240" cy="369205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724128" y="187941"/>
            <a:ext cx="3256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b="1" dirty="0">
                <a:solidFill>
                  <a:schemeClr val="bg1"/>
                </a:solidFill>
              </a:rPr>
              <a:t>J. Trejbal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99117" y="1543684"/>
            <a:ext cx="7700392" cy="1800200"/>
          </a:xfrm>
        </p:spPr>
        <p:txBody>
          <a:bodyPr>
            <a:normAutofit/>
          </a:bodyPr>
          <a:lstStyle/>
          <a:p>
            <a:r>
              <a:rPr lang="cs-CZ" sz="1800" dirty="0" err="1" smtClean="0">
                <a:cs typeface="Times New Roman" pitchFamily="18" charset="0"/>
              </a:rPr>
              <a:t>Pull-out</a:t>
            </a:r>
            <a:r>
              <a:rPr lang="cs-CZ" sz="1800" dirty="0" smtClean="0">
                <a:cs typeface="Times New Roman" pitchFamily="18" charset="0"/>
              </a:rPr>
              <a:t> testy</a:t>
            </a:r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6 vzorků</a:t>
            </a:r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cs-CZ" sz="1800" dirty="0" smtClean="0">
                <a:cs typeface="Times New Roman" pitchFamily="18" charset="0"/>
              </a:rPr>
              <a:t>Řízeno posunem (2 mm/min.)</a:t>
            </a:r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cs-CZ" sz="1800" dirty="0" err="1" smtClean="0">
                <a:cs typeface="Times New Roman" pitchFamily="18" charset="0"/>
              </a:rPr>
              <a:t>τ</a:t>
            </a:r>
            <a:r>
              <a:rPr lang="cs-CZ" sz="1800" baseline="-25000" dirty="0" err="1" smtClean="0">
                <a:cs typeface="Times New Roman" pitchFamily="18" charset="0"/>
              </a:rPr>
              <a:t>max</a:t>
            </a:r>
            <a:r>
              <a:rPr lang="cs-CZ" sz="1800" dirty="0" smtClean="0">
                <a:cs typeface="Times New Roman" pitchFamily="18" charset="0"/>
              </a:rPr>
              <a:t>, </a:t>
            </a:r>
            <a:r>
              <a:rPr lang="el-GR" sz="1800" dirty="0" smtClean="0">
                <a:cs typeface="Times New Roman" pitchFamily="18" charset="0"/>
              </a:rPr>
              <a:t>τ</a:t>
            </a:r>
            <a:r>
              <a:rPr lang="cs-CZ" sz="1800" baseline="-25000" dirty="0" smtClean="0">
                <a:cs typeface="Times New Roman" pitchFamily="18" charset="0"/>
              </a:rPr>
              <a:t>3,5</a:t>
            </a:r>
            <a:r>
              <a:rPr lang="cs-CZ" sz="1800" dirty="0" smtClean="0">
                <a:cs typeface="Times New Roman" pitchFamily="18" charset="0"/>
              </a:rPr>
              <a:t>  [</a:t>
            </a:r>
            <a:r>
              <a:rPr lang="cs-CZ" sz="1800" dirty="0" err="1" smtClean="0">
                <a:cs typeface="Times New Roman" pitchFamily="18" charset="0"/>
              </a:rPr>
              <a:t>MPa</a:t>
            </a:r>
            <a:r>
              <a:rPr lang="cs-CZ" sz="1800" dirty="0" smtClean="0">
                <a:cs typeface="Times New Roman" pitchFamily="18" charset="0"/>
              </a:rPr>
              <a:t>]</a:t>
            </a:r>
          </a:p>
        </p:txBody>
      </p:sp>
      <p:pic>
        <p:nvPicPr>
          <p:cNvPr id="14" name="Obrázek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664" y="1194574"/>
            <a:ext cx="2268866" cy="1701285"/>
          </a:xfrm>
          <a:prstGeom prst="rect">
            <a:avLst/>
          </a:prstGeom>
        </p:spPr>
      </p:pic>
      <p:pic>
        <p:nvPicPr>
          <p:cNvPr id="2050" name="Picture 2" descr="tau_ma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20" y="3538704"/>
            <a:ext cx="4266571" cy="187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tau_3,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569" y="3516968"/>
            <a:ext cx="4421865" cy="185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878984" y="5390937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cs typeface="Times New Roman" pitchFamily="18" charset="0"/>
              </a:rPr>
              <a:t>τ</a:t>
            </a:r>
            <a:r>
              <a:rPr lang="cs-CZ" baseline="-25000" dirty="0" err="1" smtClean="0">
                <a:cs typeface="Times New Roman" pitchFamily="18" charset="0"/>
              </a:rPr>
              <a:t>max</a:t>
            </a:r>
            <a:r>
              <a:rPr lang="cs-CZ" dirty="0" smtClean="0">
                <a:cs typeface="Times New Roman" pitchFamily="18" charset="0"/>
              </a:rPr>
              <a:t>  </a:t>
            </a:r>
            <a:r>
              <a:rPr lang="cs-CZ" dirty="0">
                <a:cs typeface="Times New Roman" pitchFamily="18" charset="0"/>
              </a:rPr>
              <a:t>[</a:t>
            </a:r>
            <a:r>
              <a:rPr lang="cs-CZ" dirty="0" err="1">
                <a:cs typeface="Times New Roman" pitchFamily="18" charset="0"/>
              </a:rPr>
              <a:t>MPa</a:t>
            </a:r>
            <a:r>
              <a:rPr lang="cs-CZ" dirty="0">
                <a:cs typeface="Times New Roman" pitchFamily="18" charset="0"/>
              </a:rPr>
              <a:t>]</a:t>
            </a:r>
          </a:p>
          <a:p>
            <a:endParaRPr lang="en-US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940152" y="542385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SzPct val="60000"/>
            </a:pPr>
            <a:r>
              <a:rPr lang="el-GR" dirty="0">
                <a:cs typeface="Times New Roman" pitchFamily="18" charset="0"/>
              </a:rPr>
              <a:t>τ</a:t>
            </a:r>
            <a:r>
              <a:rPr lang="cs-CZ" baseline="-25000" dirty="0">
                <a:cs typeface="Times New Roman" pitchFamily="18" charset="0"/>
              </a:rPr>
              <a:t>3,5</a:t>
            </a:r>
            <a:r>
              <a:rPr lang="cs-CZ" dirty="0">
                <a:cs typeface="Times New Roman" pitchFamily="18" charset="0"/>
              </a:rPr>
              <a:t>  [</a:t>
            </a:r>
            <a:r>
              <a:rPr lang="cs-CZ" dirty="0" err="1">
                <a:cs typeface="Times New Roman" pitchFamily="18" charset="0"/>
              </a:rPr>
              <a:t>MPa</a:t>
            </a:r>
            <a:r>
              <a:rPr lang="cs-CZ" dirty="0">
                <a:cs typeface="Times New Roman" pitchFamily="18" charset="0"/>
              </a:rPr>
              <a:t>]</a:t>
            </a:r>
          </a:p>
          <a:p>
            <a:endParaRPr lang="en-US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8382230" y="5857988"/>
            <a:ext cx="736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/>
              <a:t>10/12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1127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adpis 1"/>
          <p:cNvSpPr>
            <a:spLocks noGrp="1"/>
          </p:cNvSpPr>
          <p:nvPr>
            <p:ph type="title"/>
          </p:nvPr>
        </p:nvSpPr>
        <p:spPr>
          <a:xfrm>
            <a:off x="236837" y="763889"/>
            <a:ext cx="8496944" cy="720080"/>
          </a:xfrm>
        </p:spPr>
        <p:txBody>
          <a:bodyPr>
            <a:normAutofit/>
          </a:bodyPr>
          <a:lstStyle/>
          <a:p>
            <a:pPr algn="l"/>
            <a:r>
              <a:rPr lang="cs-CZ" sz="2800" b="1" u="sng" dirty="0" smtClean="0"/>
              <a:t>Testy mezifázové soudržnosti</a:t>
            </a:r>
            <a:r>
              <a:rPr lang="en-US" sz="2800" b="1" u="sng" dirty="0" smtClean="0"/>
              <a:t>:</a:t>
            </a:r>
            <a:endParaRPr lang="en-US" sz="2800" b="1" u="sng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6381328"/>
            <a:ext cx="9108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/>
                </a:solidFill>
              </a:rPr>
              <a:t>ČESKÉ VYSOKÉ UČENÍ TECHNICKÉ V PRAZE, Fakulta stavební, Katedra mechaniky, Katedra silničních staveb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6357"/>
            <a:ext cx="2160240" cy="369205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724128" y="187941"/>
            <a:ext cx="3256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b="1" dirty="0">
                <a:solidFill>
                  <a:schemeClr val="bg1"/>
                </a:solidFill>
              </a:rPr>
              <a:t>J. Trejbal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99117" y="1543684"/>
            <a:ext cx="7700392" cy="1237244"/>
          </a:xfrm>
        </p:spPr>
        <p:txBody>
          <a:bodyPr>
            <a:normAutofit/>
          </a:bodyPr>
          <a:lstStyle/>
          <a:p>
            <a:r>
              <a:rPr lang="cs-CZ" sz="1800" dirty="0" smtClean="0">
                <a:cs typeface="Times New Roman" pitchFamily="18" charset="0"/>
              </a:rPr>
              <a:t>Numerické simulace</a:t>
            </a:r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OOFEM</a:t>
            </a:r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cs-CZ" sz="1800" dirty="0" smtClean="0">
                <a:cs typeface="Times New Roman" pitchFamily="18" charset="0"/>
              </a:rPr>
              <a:t>40×40×160 mm, </a:t>
            </a:r>
            <a:r>
              <a:rPr lang="cs-CZ" sz="1800" dirty="0" smtClean="0">
                <a:cs typeface="Times New Roman" pitchFamily="18" charset="0"/>
              </a:rPr>
              <a:t>0,75 </a:t>
            </a:r>
            <a:r>
              <a:rPr lang="cs-CZ" sz="1800" dirty="0" err="1" smtClean="0">
                <a:cs typeface="Times New Roman" pitchFamily="18" charset="0"/>
              </a:rPr>
              <a:t>obj</a:t>
            </a:r>
            <a:r>
              <a:rPr lang="cs-CZ" sz="1800" dirty="0" smtClean="0">
                <a:cs typeface="Times New Roman" pitchFamily="18" charset="0"/>
              </a:rPr>
              <a:t>. % vláken, CEM / CEM+REC matrice</a:t>
            </a:r>
          </a:p>
        </p:txBody>
      </p:sp>
      <p:pic>
        <p:nvPicPr>
          <p:cNvPr id="12" name="Picture 1"/>
          <p:cNvPicPr/>
          <p:nvPr/>
        </p:nvPicPr>
        <p:blipFill>
          <a:blip r:embed="rId4"/>
          <a:stretch>
            <a:fillRect/>
          </a:stretch>
        </p:blipFill>
        <p:spPr>
          <a:xfrm>
            <a:off x="2688338" y="2660932"/>
            <a:ext cx="3731828" cy="919134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580066"/>
            <a:ext cx="5125835" cy="2513230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8382230" y="5857988"/>
            <a:ext cx="736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/>
              <a:t>11/12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0471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adpis 1"/>
          <p:cNvSpPr>
            <a:spLocks noGrp="1"/>
          </p:cNvSpPr>
          <p:nvPr>
            <p:ph type="title"/>
          </p:nvPr>
        </p:nvSpPr>
        <p:spPr>
          <a:xfrm>
            <a:off x="236837" y="763889"/>
            <a:ext cx="8496944" cy="720080"/>
          </a:xfrm>
        </p:spPr>
        <p:txBody>
          <a:bodyPr>
            <a:normAutofit/>
          </a:bodyPr>
          <a:lstStyle/>
          <a:p>
            <a:pPr algn="l"/>
            <a:r>
              <a:rPr lang="cs-CZ" sz="2800" b="1" u="sng" dirty="0" smtClean="0"/>
              <a:t>Závěr</a:t>
            </a:r>
            <a:r>
              <a:rPr lang="en-US" sz="2800" b="1" u="sng" dirty="0" smtClean="0"/>
              <a:t>:</a:t>
            </a:r>
            <a:endParaRPr lang="en-US" sz="2800" b="1" u="sng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6381328"/>
            <a:ext cx="9108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/>
                </a:solidFill>
              </a:rPr>
              <a:t>ČESKÉ VYSOKÉ UČENÍ TECHNICKÉ V PRAZE, Fakulta stavební, Katedra mechaniky, Katedra silničních staveb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6357"/>
            <a:ext cx="2160240" cy="369205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724128" y="187941"/>
            <a:ext cx="3256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b="1" dirty="0">
                <a:solidFill>
                  <a:schemeClr val="bg1"/>
                </a:solidFill>
              </a:rPr>
              <a:t>J. Trejbal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99117" y="1543684"/>
            <a:ext cx="7700392" cy="1237244"/>
          </a:xfrm>
        </p:spPr>
        <p:txBody>
          <a:bodyPr>
            <a:normAutofit/>
          </a:bodyPr>
          <a:lstStyle/>
          <a:p>
            <a:r>
              <a:rPr lang="cs-CZ" sz="1800" dirty="0" smtClean="0">
                <a:cs typeface="Times New Roman" pitchFamily="18" charset="0"/>
              </a:rPr>
              <a:t>Zvýšení soudržnosti mezi vlákny a matricí bylo prokázáno</a:t>
            </a:r>
          </a:p>
          <a:p>
            <a:r>
              <a:rPr lang="cs-CZ" sz="1800" dirty="0" smtClean="0">
                <a:cs typeface="Times New Roman" pitchFamily="18" charset="0"/>
              </a:rPr>
              <a:t>Potenciál využití: vláknobeton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827584" y="5229201"/>
            <a:ext cx="7700392" cy="68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000" dirty="0" smtClean="0">
                <a:cs typeface="Times New Roman" pitchFamily="18" charset="0"/>
              </a:rPr>
              <a:t>Děkuji za pozornost</a:t>
            </a:r>
          </a:p>
          <a:p>
            <a:pPr marL="0" indent="0" algn="ctr">
              <a:buNone/>
            </a:pPr>
            <a:r>
              <a:rPr lang="cs-CZ" sz="1100" dirty="0" smtClean="0">
                <a:cs typeface="Times New Roman" pitchFamily="18" charset="0"/>
              </a:rPr>
              <a:t>(jan.trejbal@fsv.cvut.cz)</a:t>
            </a:r>
          </a:p>
        </p:txBody>
      </p:sp>
    </p:spTree>
    <p:extLst>
      <p:ext uri="{BB962C8B-B14F-4D97-AF65-F5344CB8AC3E}">
        <p14:creationId xmlns:p14="http://schemas.microsoft.com/office/powerpoint/2010/main" val="387823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1584176" cy="720080"/>
          </a:xfrm>
        </p:spPr>
        <p:txBody>
          <a:bodyPr>
            <a:normAutofit/>
          </a:bodyPr>
          <a:lstStyle/>
          <a:p>
            <a:pPr algn="l"/>
            <a:r>
              <a:rPr lang="cs-CZ" sz="2800" b="1" u="sng" dirty="0" smtClean="0"/>
              <a:t>Obsah</a:t>
            </a:r>
            <a:r>
              <a:rPr lang="en-US" sz="2800" b="1" u="sng" dirty="0" smtClean="0"/>
              <a:t>:</a:t>
            </a:r>
            <a:endParaRPr lang="en-US" sz="2800" b="1" u="sng" dirty="0"/>
          </a:p>
        </p:txBody>
      </p:sp>
      <p:sp>
        <p:nvSpPr>
          <p:cNvPr id="8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43608" y="1470654"/>
            <a:ext cx="7772400" cy="4572000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dirty="0" smtClean="0">
                <a:cs typeface="Times New Roman" pitchFamily="18" charset="0"/>
              </a:rPr>
              <a:t>Úvod a motivace</a:t>
            </a:r>
            <a:endParaRPr lang="en-US" sz="2800" dirty="0">
              <a:cs typeface="Times New Roman" pitchFamily="18" charset="0"/>
            </a:endParaRPr>
          </a:p>
          <a:p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Recyklace betonu</a:t>
            </a:r>
            <a:endParaRPr lang="cs-CZ" sz="2800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cs-CZ" sz="2800" dirty="0" smtClean="0">
                <a:cs typeface="Times New Roman" pitchFamily="18" charset="0"/>
              </a:rPr>
              <a:t>Mikro-plnivo ve vláknových kompozitních materiálech</a:t>
            </a:r>
            <a:endParaRPr lang="cs-CZ" sz="2800" dirty="0">
              <a:cs typeface="Times New Roman" pitchFamily="18" charset="0"/>
            </a:endParaRPr>
          </a:p>
          <a:p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Mikro-plnivo jako </a:t>
            </a:r>
            <a:r>
              <a:rPr lang="cs-CZ" sz="28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a</a:t>
            </a: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dhezní agent</a:t>
            </a:r>
          </a:p>
          <a:p>
            <a:r>
              <a:rPr lang="cs-CZ" sz="2800" dirty="0" smtClean="0">
                <a:cs typeface="Times New Roman" pitchFamily="18" charset="0"/>
              </a:rPr>
              <a:t>Vláknitá výztuž a její úprava</a:t>
            </a:r>
            <a:endParaRPr lang="cs-CZ" sz="2800" dirty="0">
              <a:cs typeface="Times New Roman" pitchFamily="18" charset="0"/>
            </a:endParaRPr>
          </a:p>
          <a:p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Cementová matrice s recyklátem</a:t>
            </a:r>
          </a:p>
          <a:p>
            <a:r>
              <a:rPr lang="cs-CZ" sz="2800" dirty="0" smtClean="0">
                <a:cs typeface="Times New Roman" pitchFamily="18" charset="0"/>
              </a:rPr>
              <a:t>Testy mezifázové soudržnosti</a:t>
            </a:r>
          </a:p>
          <a:p>
            <a:r>
              <a:rPr lang="cs-CZ" sz="28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Závěr</a:t>
            </a:r>
            <a:endParaRPr lang="en-US" sz="2800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724128" y="187941"/>
            <a:ext cx="3256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b="1" dirty="0">
                <a:solidFill>
                  <a:schemeClr val="bg1"/>
                </a:solidFill>
              </a:rPr>
              <a:t>J. Trejbal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6357"/>
            <a:ext cx="2160240" cy="369205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0" y="6381328"/>
            <a:ext cx="9108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/>
                </a:solidFill>
              </a:rPr>
              <a:t>ČESKÉ VYSOKÉ UČENÍ TECHNICKÉ V PRAZE, Fakulta stavební, Katedra mechaniky, Katedra silničních staveb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382230" y="5857988"/>
            <a:ext cx="736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/>
              <a:t>2/12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adpis 1"/>
          <p:cNvSpPr>
            <a:spLocks noGrp="1"/>
          </p:cNvSpPr>
          <p:nvPr>
            <p:ph type="title"/>
          </p:nvPr>
        </p:nvSpPr>
        <p:spPr>
          <a:xfrm>
            <a:off x="236837" y="763889"/>
            <a:ext cx="8496944" cy="720080"/>
          </a:xfrm>
        </p:spPr>
        <p:txBody>
          <a:bodyPr>
            <a:normAutofit/>
          </a:bodyPr>
          <a:lstStyle/>
          <a:p>
            <a:pPr algn="l"/>
            <a:r>
              <a:rPr lang="cs-CZ" sz="2800" b="1" u="sng" dirty="0" smtClean="0"/>
              <a:t>Úvod a motivace</a:t>
            </a:r>
            <a:r>
              <a:rPr lang="en-US" sz="2800" b="1" u="sng" dirty="0" smtClean="0"/>
              <a:t>:</a:t>
            </a:r>
            <a:endParaRPr lang="en-US" sz="2800" b="1" u="sng" dirty="0"/>
          </a:p>
        </p:txBody>
      </p:sp>
      <p:sp>
        <p:nvSpPr>
          <p:cNvPr id="32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76064" y="1700808"/>
            <a:ext cx="7700392" cy="4478626"/>
          </a:xfrm>
        </p:spPr>
        <p:txBody>
          <a:bodyPr>
            <a:normAutofit/>
          </a:bodyPr>
          <a:lstStyle/>
          <a:p>
            <a:r>
              <a:rPr lang="cs-CZ" sz="2000" dirty="0" smtClean="0">
                <a:cs typeface="Times New Roman" pitchFamily="18" charset="0"/>
              </a:rPr>
              <a:t>Produkce stavebního a demoličního odpadu (SDO)</a:t>
            </a:r>
            <a:endParaRPr lang="en-US" sz="2000" dirty="0">
              <a:cs typeface="Times New Roman" pitchFamily="18" charset="0"/>
            </a:endParaRPr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Světově: 3 až 10 miliard tun</a:t>
            </a:r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ČR: 3,5 milionů tun</a:t>
            </a:r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EU: demolice 50 milionů tun betonových konstrukcí</a:t>
            </a:r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Omezení produkce</a:t>
            </a:r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Zákaz skládkování</a:t>
            </a:r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Recyklace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SDO: 	50-70 %</a:t>
            </a:r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endParaRPr lang="cs-CZ" sz="2000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marL="2743200" lvl="6" indent="0">
              <a:buSzPct val="60000"/>
              <a:buNone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20 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%</a:t>
            </a:r>
          </a:p>
          <a:p>
            <a:pPr marL="2743200" lvl="6" indent="0">
              <a:buSzPct val="60000"/>
              <a:buNone/>
            </a:pPr>
            <a:endParaRPr lang="cs-CZ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marL="2743200" lvl="6" indent="0">
              <a:buSzPct val="60000"/>
              <a:buNone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40 %	</a:t>
            </a:r>
            <a:endParaRPr lang="cs-CZ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6381328"/>
            <a:ext cx="9108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/>
                </a:solidFill>
              </a:rPr>
              <a:t>ČESKÉ VYSOKÉ UČENÍ TECHNICKÉ V PRAZE, Fakulta stavební, Katedra mechaniky, Katedra silničních staveb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6357"/>
            <a:ext cx="2160240" cy="369205"/>
          </a:xfrm>
          <a:prstGeom prst="rect">
            <a:avLst/>
          </a:prstGeom>
        </p:spPr>
      </p:pic>
      <p:sp>
        <p:nvSpPr>
          <p:cNvPr id="2" name="Pravá složená závorka 1"/>
          <p:cNvSpPr/>
          <p:nvPr/>
        </p:nvSpPr>
        <p:spPr>
          <a:xfrm>
            <a:off x="4716016" y="2132856"/>
            <a:ext cx="288032" cy="576064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5148064" y="223622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90 % beton + zdivo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724128" y="187941"/>
            <a:ext cx="3256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b="1" dirty="0">
                <a:solidFill>
                  <a:schemeClr val="bg1"/>
                </a:solidFill>
              </a:rPr>
              <a:t>J. Trejbal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532" y="3861048"/>
            <a:ext cx="711789" cy="47493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1" b="15981"/>
          <a:stretch/>
        </p:blipFill>
        <p:spPr>
          <a:xfrm>
            <a:off x="5517497" y="3861048"/>
            <a:ext cx="710687" cy="483545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" t="18249" r="5775" b="21651"/>
          <a:stretch/>
        </p:blipFill>
        <p:spPr>
          <a:xfrm>
            <a:off x="6253360" y="3861048"/>
            <a:ext cx="720756" cy="483545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" t="12773" r="1892" b="12773"/>
          <a:stretch/>
        </p:blipFill>
        <p:spPr>
          <a:xfrm>
            <a:off x="6999292" y="3861040"/>
            <a:ext cx="802943" cy="49706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15637" r="26375" b="15636"/>
          <a:stretch/>
        </p:blipFill>
        <p:spPr>
          <a:xfrm>
            <a:off x="7827753" y="3861040"/>
            <a:ext cx="745590" cy="49706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09" y="4537877"/>
            <a:ext cx="710951" cy="475299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09" y="4537877"/>
            <a:ext cx="712335" cy="475299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532" y="5308671"/>
            <a:ext cx="755432" cy="504055"/>
          </a:xfrm>
          <a:prstGeom prst="rect">
            <a:avLst/>
          </a:prstGeom>
        </p:spPr>
      </p:pic>
      <p:sp>
        <p:nvSpPr>
          <p:cNvPr id="23" name="TextovéPole 22"/>
          <p:cNvSpPr txBox="1"/>
          <p:nvPr/>
        </p:nvSpPr>
        <p:spPr>
          <a:xfrm>
            <a:off x="8382230" y="5857988"/>
            <a:ext cx="736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/>
              <a:t>3</a:t>
            </a:r>
            <a:r>
              <a:rPr lang="cs-CZ" sz="1400" dirty="0" smtClean="0"/>
              <a:t>/12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adpis 1"/>
          <p:cNvSpPr>
            <a:spLocks noGrp="1"/>
          </p:cNvSpPr>
          <p:nvPr>
            <p:ph type="title"/>
          </p:nvPr>
        </p:nvSpPr>
        <p:spPr>
          <a:xfrm>
            <a:off x="236837" y="763889"/>
            <a:ext cx="8496944" cy="720080"/>
          </a:xfrm>
        </p:spPr>
        <p:txBody>
          <a:bodyPr>
            <a:normAutofit/>
          </a:bodyPr>
          <a:lstStyle/>
          <a:p>
            <a:pPr algn="l"/>
            <a:r>
              <a:rPr lang="cs-CZ" sz="2800" b="1" u="sng" dirty="0" smtClean="0"/>
              <a:t>Recyklace betonu</a:t>
            </a:r>
            <a:r>
              <a:rPr lang="en-US" sz="2800" b="1" u="sng" dirty="0" smtClean="0"/>
              <a:t>:</a:t>
            </a:r>
            <a:endParaRPr lang="en-US" sz="2800" b="1" u="sng" dirty="0"/>
          </a:p>
        </p:txBody>
      </p:sp>
      <p:sp>
        <p:nvSpPr>
          <p:cNvPr id="32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76064" y="1700808"/>
            <a:ext cx="7700392" cy="1728192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>
                <a:cs typeface="Times New Roman" pitchFamily="18" charset="0"/>
              </a:rPr>
              <a:t>Separace drceného materiálu</a:t>
            </a:r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Ocel</a:t>
            </a:r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cs-CZ" sz="2000" dirty="0" smtClean="0">
                <a:cs typeface="Times New Roman" pitchFamily="18" charset="0"/>
              </a:rPr>
              <a:t>Kusový odpad: kamenivo</a:t>
            </a:r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Prachový odpad: cement</a:t>
            </a:r>
          </a:p>
          <a:p>
            <a:pPr marL="457200" lvl="1" indent="0">
              <a:buSzPct val="60000"/>
              <a:buNone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(až 10 % nehydratovaných zrn)</a:t>
            </a:r>
            <a:endParaRPr lang="cs-CZ" sz="2000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6381328"/>
            <a:ext cx="9108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/>
                </a:solidFill>
              </a:rPr>
              <a:t>ČESKÉ VYSOKÉ UČENÍ TECHNICKÉ V PRAZE, Fakulta stavební, Katedra mechaniky, Katedra silničních staveb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6357"/>
            <a:ext cx="2160240" cy="369205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724128" y="187941"/>
            <a:ext cx="3256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b="1" dirty="0">
                <a:solidFill>
                  <a:schemeClr val="bg1"/>
                </a:solidFill>
              </a:rPr>
              <a:t>J. Trejbal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" name="Zástupný symbol pro obsah 2"/>
          <p:cNvSpPr txBox="1">
            <a:spLocks/>
          </p:cNvSpPr>
          <p:nvPr/>
        </p:nvSpPr>
        <p:spPr>
          <a:xfrm>
            <a:off x="4932040" y="1700808"/>
            <a:ext cx="3235896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cs typeface="Times New Roman" pitchFamily="18" charset="0"/>
              </a:rPr>
              <a:t>Mikro-mletí</a:t>
            </a:r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Mikro-plnivo</a:t>
            </a:r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cs-CZ" sz="2000" dirty="0" smtClean="0">
                <a:cs typeface="Times New Roman" pitchFamily="18" charset="0"/>
              </a:rPr>
              <a:t>Aktivní mikro-plnivo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5220072" y="3037006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6153912" y="3021331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Hledání efektivní aplikace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61" y="3645839"/>
            <a:ext cx="4032448" cy="209851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157" y="3690188"/>
            <a:ext cx="3995151" cy="2054169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976064" y="5800725"/>
            <a:ext cx="7412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err="1" smtClean="0"/>
              <a:t>Zdroj</a:t>
            </a:r>
            <a:r>
              <a:rPr lang="en-US" sz="1000" i="1" dirty="0" smtClean="0"/>
              <a:t>: J. </a:t>
            </a:r>
            <a:r>
              <a:rPr lang="en-US" sz="1000" i="1" dirty="0" err="1" smtClean="0"/>
              <a:t>Topič</a:t>
            </a:r>
            <a:r>
              <a:rPr lang="en-US" sz="1000" i="1" dirty="0" smtClean="0"/>
              <a:t>, Z. </a:t>
            </a:r>
            <a:r>
              <a:rPr lang="en-US" sz="1000" i="1" dirty="0" err="1" smtClean="0"/>
              <a:t>Prošek</a:t>
            </a:r>
            <a:r>
              <a:rPr lang="en-US" sz="1000" i="1" dirty="0" smtClean="0"/>
              <a:t>: Properties and microstructure of cement paste including recycled concrete powder, </a:t>
            </a:r>
            <a:r>
              <a:rPr lang="en-US" sz="1000" i="1" dirty="0" err="1" smtClean="0"/>
              <a:t>Acta</a:t>
            </a:r>
            <a:r>
              <a:rPr lang="en-US" sz="1000" i="1" dirty="0" smtClean="0"/>
              <a:t> </a:t>
            </a:r>
            <a:r>
              <a:rPr lang="en-US" sz="1000" i="1" dirty="0" err="1" smtClean="0"/>
              <a:t>Polytechni</a:t>
            </a:r>
            <a:r>
              <a:rPr lang="cs-CZ" sz="1000" i="1" dirty="0" smtClean="0"/>
              <a:t>c</a:t>
            </a:r>
            <a:r>
              <a:rPr lang="en-US" sz="1000" i="1" dirty="0" smtClean="0"/>
              <a:t>a, 2017</a:t>
            </a:r>
            <a:endParaRPr lang="en-US" sz="1000" i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8382230" y="5857988"/>
            <a:ext cx="736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/>
              <a:t>4</a:t>
            </a:r>
            <a:r>
              <a:rPr lang="cs-CZ" sz="1400" dirty="0" smtClean="0"/>
              <a:t>/12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8118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adpis 1"/>
          <p:cNvSpPr>
            <a:spLocks noGrp="1"/>
          </p:cNvSpPr>
          <p:nvPr>
            <p:ph type="title"/>
          </p:nvPr>
        </p:nvSpPr>
        <p:spPr>
          <a:xfrm>
            <a:off x="236837" y="763889"/>
            <a:ext cx="8496944" cy="720080"/>
          </a:xfrm>
        </p:spPr>
        <p:txBody>
          <a:bodyPr>
            <a:normAutofit/>
          </a:bodyPr>
          <a:lstStyle/>
          <a:p>
            <a:pPr algn="l"/>
            <a:r>
              <a:rPr lang="cs-CZ" sz="2800" b="1" u="sng" dirty="0" smtClean="0"/>
              <a:t>Mikro-plnivo ve vláknových kompozitních materiálech</a:t>
            </a:r>
            <a:r>
              <a:rPr lang="en-US" sz="2800" b="1" u="sng" dirty="0" smtClean="0"/>
              <a:t>:</a:t>
            </a:r>
            <a:endParaRPr lang="en-US" sz="2800" b="1" u="sng" dirty="0"/>
          </a:p>
        </p:txBody>
      </p:sp>
      <p:sp>
        <p:nvSpPr>
          <p:cNvPr id="32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76064" y="1700808"/>
            <a:ext cx="7700392" cy="1728192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>
                <a:cs typeface="Times New Roman" pitchFamily="18" charset="0"/>
              </a:rPr>
              <a:t>Vláknobeton</a:t>
            </a:r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Polymerová makro-vlákna + betonová směs</a:t>
            </a:r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cs-CZ" sz="2000" dirty="0" smtClean="0">
                <a:cs typeface="Times New Roman" pitchFamily="18" charset="0"/>
              </a:rPr>
              <a:t>ČSN EN 14845-2</a:t>
            </a:r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Požadovaná minimální reziduální pevnost při 3-bodobé ohybové zkoušce</a:t>
            </a:r>
            <a:endParaRPr lang="cs-CZ" sz="2000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6381328"/>
            <a:ext cx="9108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/>
                </a:solidFill>
              </a:rPr>
              <a:t>ČESKÉ VYSOKÉ UČENÍ TECHNICKÉ V PRAZE, Fakulta stavební, Katedra mechaniky, Katedra silničních staveb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6357"/>
            <a:ext cx="2160240" cy="369205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724128" y="187941"/>
            <a:ext cx="3256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b="1" dirty="0">
                <a:solidFill>
                  <a:schemeClr val="bg1"/>
                </a:solidFill>
              </a:rPr>
              <a:t>J. Trejbal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976064" y="3453024"/>
            <a:ext cx="7700392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cs typeface="Times New Roman" pitchFamily="18" charset="0"/>
              </a:rPr>
              <a:t>Mezifázová interakce</a:t>
            </a:r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Nízká soudržnost cementové matrice s povrchy vláken</a:t>
            </a:r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cs-CZ" sz="2000" dirty="0" smtClean="0">
                <a:cs typeface="Times New Roman" pitchFamily="18" charset="0"/>
              </a:rPr>
              <a:t>Fyzikální a chemické modifikace vláken</a:t>
            </a:r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Využití zrn mletého recyklátu pro zajištění mezifázové adheze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8382230" y="5857988"/>
            <a:ext cx="736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/>
              <a:t>5</a:t>
            </a:r>
            <a:r>
              <a:rPr lang="cs-CZ" sz="1400" dirty="0" smtClean="0"/>
              <a:t>/12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4663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adpis 1"/>
          <p:cNvSpPr>
            <a:spLocks noGrp="1"/>
          </p:cNvSpPr>
          <p:nvPr>
            <p:ph type="title"/>
          </p:nvPr>
        </p:nvSpPr>
        <p:spPr>
          <a:xfrm>
            <a:off x="236837" y="763889"/>
            <a:ext cx="8496944" cy="720080"/>
          </a:xfrm>
        </p:spPr>
        <p:txBody>
          <a:bodyPr>
            <a:normAutofit/>
          </a:bodyPr>
          <a:lstStyle/>
          <a:p>
            <a:pPr algn="l"/>
            <a:r>
              <a:rPr lang="cs-CZ" sz="2800" b="1" u="sng" dirty="0" smtClean="0"/>
              <a:t>Mikro-plnivo jako adhezní agent</a:t>
            </a:r>
            <a:r>
              <a:rPr lang="en-US" sz="2800" b="1" u="sng" dirty="0" smtClean="0"/>
              <a:t>:</a:t>
            </a:r>
            <a:endParaRPr lang="en-US" sz="2800" b="1" u="sng" dirty="0"/>
          </a:p>
        </p:txBody>
      </p:sp>
      <p:sp>
        <p:nvSpPr>
          <p:cNvPr id="32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76064" y="1700808"/>
            <a:ext cx="7700392" cy="1152128"/>
          </a:xfrm>
        </p:spPr>
        <p:txBody>
          <a:bodyPr>
            <a:normAutofit/>
          </a:bodyPr>
          <a:lstStyle/>
          <a:p>
            <a:r>
              <a:rPr lang="cs-CZ" sz="2000" dirty="0" smtClean="0">
                <a:cs typeface="Times New Roman" pitchFamily="18" charset="0"/>
              </a:rPr>
              <a:t>Role zrn mletého recyklátu</a:t>
            </a:r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Princip adhezních klínků</a:t>
            </a:r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cs-CZ" sz="2000" dirty="0" smtClean="0">
                <a:cs typeface="Times New Roman" pitchFamily="18" charset="0"/>
              </a:rPr>
              <a:t>Členitá morfologie vláken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0" y="6381328"/>
            <a:ext cx="9108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/>
                </a:solidFill>
              </a:rPr>
              <a:t>ČESKÉ VYSOKÉ UČENÍ TECHNICKÉ V PRAZE, Fakulta stavební, Katedra mechaniky, Katedra silničních staveb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6357"/>
            <a:ext cx="2160240" cy="369205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724128" y="187941"/>
            <a:ext cx="3256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b="1" dirty="0">
                <a:solidFill>
                  <a:schemeClr val="bg1"/>
                </a:solidFill>
              </a:rPr>
              <a:t>J. Trejbal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68615"/>
            <a:ext cx="6254496" cy="2868168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 rotWithShape="1">
          <a:blip r:embed="rId5"/>
          <a:srcRect l="21120"/>
          <a:stretch/>
        </p:blipFill>
        <p:spPr>
          <a:xfrm rot="5400000">
            <a:off x="6687285" y="3662620"/>
            <a:ext cx="2498323" cy="1768049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8382230" y="5857988"/>
            <a:ext cx="736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/>
              <a:t>6</a:t>
            </a:r>
            <a:r>
              <a:rPr lang="cs-CZ" sz="1400" dirty="0" smtClean="0"/>
              <a:t>/12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4972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adpis 1"/>
          <p:cNvSpPr>
            <a:spLocks noGrp="1"/>
          </p:cNvSpPr>
          <p:nvPr>
            <p:ph type="title"/>
          </p:nvPr>
        </p:nvSpPr>
        <p:spPr>
          <a:xfrm>
            <a:off x="236837" y="763889"/>
            <a:ext cx="8496944" cy="720080"/>
          </a:xfrm>
        </p:spPr>
        <p:txBody>
          <a:bodyPr>
            <a:normAutofit/>
          </a:bodyPr>
          <a:lstStyle/>
          <a:p>
            <a:pPr algn="l"/>
            <a:r>
              <a:rPr lang="cs-CZ" sz="2800" b="1" u="sng" dirty="0" smtClean="0"/>
              <a:t>Vláknitá výztuž a její úprava</a:t>
            </a:r>
            <a:r>
              <a:rPr lang="en-US" sz="2800" b="1" u="sng" dirty="0" smtClean="0"/>
              <a:t>:</a:t>
            </a:r>
            <a:endParaRPr lang="en-US" sz="2800" b="1" u="sng" dirty="0"/>
          </a:p>
        </p:txBody>
      </p:sp>
      <p:sp>
        <p:nvSpPr>
          <p:cNvPr id="32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76064" y="1700808"/>
            <a:ext cx="7700392" cy="1152128"/>
          </a:xfrm>
        </p:spPr>
        <p:txBody>
          <a:bodyPr>
            <a:normAutofit fontScale="92500"/>
          </a:bodyPr>
          <a:lstStyle/>
          <a:p>
            <a:r>
              <a:rPr lang="cs-CZ" sz="2000" dirty="0" smtClean="0">
                <a:cs typeface="Times New Roman" pitchFamily="18" charset="0"/>
              </a:rPr>
              <a:t>Vlákna</a:t>
            </a:r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cs-CZ" sz="2000" dirty="0" err="1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Spokar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PP</a:t>
            </a:r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cs-CZ" sz="2000" dirty="0" smtClean="0">
                <a:cs typeface="Times New Roman" pitchFamily="18" charset="0"/>
              </a:rPr>
              <a:t>d = 0,305 mm, l = 60 mm, E = 6,1 </a:t>
            </a:r>
            <a:r>
              <a:rPr lang="cs-CZ" sz="2000" dirty="0" err="1" smtClean="0">
                <a:cs typeface="Times New Roman" pitchFamily="18" charset="0"/>
              </a:rPr>
              <a:t>GPa</a:t>
            </a:r>
            <a:r>
              <a:rPr lang="cs-CZ" sz="2000" dirty="0" smtClean="0">
                <a:cs typeface="Times New Roman" pitchFamily="18" charset="0"/>
              </a:rPr>
              <a:t>, </a:t>
            </a:r>
            <a:r>
              <a:rPr lang="el-GR" sz="2000" dirty="0" smtClean="0">
                <a:cs typeface="Times New Roman" pitchFamily="18" charset="0"/>
              </a:rPr>
              <a:t>σ</a:t>
            </a:r>
            <a:r>
              <a:rPr lang="cs-CZ" sz="2000" baseline="-25000" dirty="0" smtClean="0">
                <a:cs typeface="Times New Roman" pitchFamily="18" charset="0"/>
              </a:rPr>
              <a:t>+</a:t>
            </a:r>
            <a:r>
              <a:rPr lang="cs-CZ" sz="2000" dirty="0" smtClean="0">
                <a:cs typeface="Times New Roman" pitchFamily="18" charset="0"/>
              </a:rPr>
              <a:t> = 440 </a:t>
            </a:r>
            <a:r>
              <a:rPr lang="cs-CZ" sz="2000" dirty="0" err="1" smtClean="0">
                <a:cs typeface="Times New Roman" pitchFamily="18" charset="0"/>
              </a:rPr>
              <a:t>MPa</a:t>
            </a:r>
            <a:r>
              <a:rPr lang="cs-CZ" sz="2000" dirty="0" smtClean="0">
                <a:cs typeface="Times New Roman" pitchFamily="18" charset="0"/>
              </a:rPr>
              <a:t>, </a:t>
            </a:r>
            <a:r>
              <a:rPr lang="el-GR" sz="2000" dirty="0" smtClean="0">
                <a:cs typeface="Times New Roman" pitchFamily="18" charset="0"/>
              </a:rPr>
              <a:t>ρ</a:t>
            </a:r>
            <a:r>
              <a:rPr lang="cs-CZ" sz="2000" dirty="0" smtClean="0">
                <a:cs typeface="Times New Roman" pitchFamily="18" charset="0"/>
              </a:rPr>
              <a:t> = 900 kg/m</a:t>
            </a:r>
            <a:r>
              <a:rPr lang="cs-CZ" sz="2000" baseline="30000" dirty="0" smtClean="0">
                <a:cs typeface="Times New Roman" pitchFamily="18" charset="0"/>
              </a:rPr>
              <a:t>3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0" y="6381328"/>
            <a:ext cx="9108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/>
                </a:solidFill>
              </a:rPr>
              <a:t>ČESKÉ VYSOKÉ UČENÍ TECHNICKÉ V PRAZE, Fakulta stavební, Katedra mechaniky, Katedra silničních staveb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6357"/>
            <a:ext cx="2160240" cy="369205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724128" y="187941"/>
            <a:ext cx="3256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b="1" dirty="0">
                <a:solidFill>
                  <a:schemeClr val="bg1"/>
                </a:solidFill>
              </a:rPr>
              <a:t>J. Trejbal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47128"/>
            <a:ext cx="3600400" cy="2400556"/>
          </a:xfrm>
          <a:prstGeom prst="rect">
            <a:avLst/>
          </a:prstGeom>
        </p:spPr>
      </p:pic>
      <p:sp>
        <p:nvSpPr>
          <p:cNvPr id="12" name="Zástupný symbol pro obsah 2"/>
          <p:cNvSpPr txBox="1">
            <a:spLocks/>
          </p:cNvSpPr>
          <p:nvPr/>
        </p:nvSpPr>
        <p:spPr>
          <a:xfrm>
            <a:off x="978360" y="2864650"/>
            <a:ext cx="7700392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cs typeface="Times New Roman" pitchFamily="18" charset="0"/>
              </a:rPr>
              <a:t>Úprava vláken</a:t>
            </a:r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Plazmatické modifikace: 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indukované nízko-teplotní 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nízko-tlakové plazma v O</a:t>
            </a:r>
            <a:r>
              <a:rPr lang="cs-CZ" sz="2000" baseline="-25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2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atmosféře</a:t>
            </a:r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Expozice: 5-120 sekund</a:t>
            </a:r>
            <a:endParaRPr lang="cs-CZ" sz="2000" dirty="0" smtClean="0">
              <a:cs typeface="Times New Roman" pitchFamily="18" charset="0"/>
            </a:endParaRPr>
          </a:p>
        </p:txBody>
      </p:sp>
      <p:pic>
        <p:nvPicPr>
          <p:cNvPr id="13" name="Obrázek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233617"/>
            <a:ext cx="2016224" cy="1680422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8382230" y="5857988"/>
            <a:ext cx="736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/>
              <a:t>7</a:t>
            </a:r>
            <a:r>
              <a:rPr lang="cs-CZ" sz="1400" dirty="0" smtClean="0"/>
              <a:t>/12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91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adpis 1"/>
          <p:cNvSpPr>
            <a:spLocks noGrp="1"/>
          </p:cNvSpPr>
          <p:nvPr>
            <p:ph type="title"/>
          </p:nvPr>
        </p:nvSpPr>
        <p:spPr>
          <a:xfrm>
            <a:off x="236837" y="763889"/>
            <a:ext cx="8496944" cy="720080"/>
          </a:xfrm>
        </p:spPr>
        <p:txBody>
          <a:bodyPr>
            <a:normAutofit/>
          </a:bodyPr>
          <a:lstStyle/>
          <a:p>
            <a:pPr algn="l"/>
            <a:r>
              <a:rPr lang="cs-CZ" sz="2800" b="1" u="sng" dirty="0" smtClean="0"/>
              <a:t>Vláknitá výztuž a její úprava</a:t>
            </a:r>
            <a:r>
              <a:rPr lang="en-US" sz="2800" b="1" u="sng" dirty="0" smtClean="0"/>
              <a:t>:</a:t>
            </a:r>
            <a:endParaRPr lang="en-US" sz="2800" b="1" u="sng" dirty="0"/>
          </a:p>
        </p:txBody>
      </p:sp>
      <p:sp>
        <p:nvSpPr>
          <p:cNvPr id="32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76064" y="1700808"/>
            <a:ext cx="7700392" cy="1152128"/>
          </a:xfrm>
        </p:spPr>
        <p:txBody>
          <a:bodyPr>
            <a:normAutofit/>
          </a:bodyPr>
          <a:lstStyle/>
          <a:p>
            <a:r>
              <a:rPr lang="cs-CZ" sz="2000" dirty="0" smtClean="0">
                <a:cs typeface="Times New Roman" pitchFamily="18" charset="0"/>
              </a:rPr>
              <a:t>Smáčivost vodou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0" y="6381328"/>
            <a:ext cx="9108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/>
                </a:solidFill>
              </a:rPr>
              <a:t>ČESKÉ VYSOKÉ UČENÍ TECHNICKÉ V PRAZE, Fakulta stavební, Katedra mechaniky, Katedra silničních staveb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6357"/>
            <a:ext cx="2160240" cy="369205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724128" y="187941"/>
            <a:ext cx="3256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b="1" dirty="0">
                <a:solidFill>
                  <a:schemeClr val="bg1"/>
                </a:solidFill>
              </a:rPr>
              <a:t>J. Trejbal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976064" y="3717032"/>
            <a:ext cx="7700392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cs typeface="Times New Roman" pitchFamily="18" charset="0"/>
              </a:rPr>
              <a:t>Zdrsnění povrchu</a:t>
            </a:r>
          </a:p>
        </p:txBody>
      </p: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18" y="2268423"/>
            <a:ext cx="1710158" cy="1397692"/>
          </a:xfrm>
          <a:prstGeom prst="rect">
            <a:avLst/>
          </a:prstGeom>
        </p:spPr>
      </p:pic>
      <p:pic>
        <p:nvPicPr>
          <p:cNvPr id="14" name="Obrázek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466" y="2276872"/>
            <a:ext cx="1706571" cy="1394761"/>
          </a:xfrm>
          <a:prstGeom prst="rect">
            <a:avLst/>
          </a:prstGeom>
        </p:spPr>
      </p:pic>
      <p:pic>
        <p:nvPicPr>
          <p:cNvPr id="15" name="Obrázek 1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795" y="1329295"/>
            <a:ext cx="3946661" cy="2626807"/>
          </a:xfrm>
          <a:prstGeom prst="rect">
            <a:avLst/>
          </a:prstGeom>
        </p:spPr>
      </p:pic>
      <p:pic>
        <p:nvPicPr>
          <p:cNvPr id="16" name="Obrázek 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18" y="4154867"/>
            <a:ext cx="2690470" cy="2017954"/>
          </a:xfrm>
          <a:prstGeom prst="rect">
            <a:avLst/>
          </a:prstGeom>
        </p:spPr>
      </p:pic>
      <p:pic>
        <p:nvPicPr>
          <p:cNvPr id="17" name="Obrázek 1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154867"/>
            <a:ext cx="2690741" cy="2017954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8382230" y="5857988"/>
            <a:ext cx="736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/>
              <a:t>8</a:t>
            </a:r>
            <a:r>
              <a:rPr lang="cs-CZ" sz="1400" dirty="0" smtClean="0"/>
              <a:t>/12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5532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adpis 1"/>
          <p:cNvSpPr>
            <a:spLocks noGrp="1"/>
          </p:cNvSpPr>
          <p:nvPr>
            <p:ph type="title"/>
          </p:nvPr>
        </p:nvSpPr>
        <p:spPr>
          <a:xfrm>
            <a:off x="236837" y="763889"/>
            <a:ext cx="8496944" cy="720080"/>
          </a:xfrm>
        </p:spPr>
        <p:txBody>
          <a:bodyPr>
            <a:normAutofit/>
          </a:bodyPr>
          <a:lstStyle/>
          <a:p>
            <a:pPr algn="l"/>
            <a:r>
              <a:rPr lang="cs-CZ" sz="2800" b="1" u="sng" dirty="0" smtClean="0"/>
              <a:t>Cementová matrice s recyklátem</a:t>
            </a:r>
            <a:r>
              <a:rPr lang="en-US" sz="2800" b="1" u="sng" dirty="0" smtClean="0"/>
              <a:t>:</a:t>
            </a:r>
            <a:endParaRPr lang="en-US" sz="2800" b="1" u="sng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6381328"/>
            <a:ext cx="9108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/>
                </a:solidFill>
              </a:rPr>
              <a:t>ČESKÉ VYSOKÉ UČENÍ TECHNICKÉ V PRAZE, Fakulta stavební, Katedra mechaniky, Katedra silničních staveb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6357"/>
            <a:ext cx="2160240" cy="369205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724128" y="187941"/>
            <a:ext cx="3256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b="1" dirty="0">
                <a:solidFill>
                  <a:schemeClr val="bg1"/>
                </a:solidFill>
              </a:rPr>
              <a:t>J. Trejbal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99117" y="1543684"/>
            <a:ext cx="7700392" cy="1800200"/>
          </a:xfrm>
        </p:spPr>
        <p:txBody>
          <a:bodyPr>
            <a:normAutofit/>
          </a:bodyPr>
          <a:lstStyle/>
          <a:p>
            <a:r>
              <a:rPr lang="cs-CZ" sz="1800" dirty="0" smtClean="0">
                <a:cs typeface="Times New Roman" pitchFamily="18" charset="0"/>
              </a:rPr>
              <a:t>Matrice</a:t>
            </a:r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CEM I 42,5 – 70 % hm., recyklát 30 % hm.</a:t>
            </a:r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cs-CZ" sz="1800" dirty="0" smtClean="0">
                <a:cs typeface="Times New Roman" pitchFamily="18" charset="0"/>
              </a:rPr>
              <a:t>w/c = 0,40, 0,41</a:t>
            </a:r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cs-CZ" sz="18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Tělesa 25×20×30 mm</a:t>
            </a: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970573" y="2880518"/>
            <a:ext cx="7700392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 smtClean="0">
                <a:cs typeface="Times New Roman" pitchFamily="18" charset="0"/>
              </a:rPr>
              <a:t>Recyklát</a:t>
            </a:r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Pražce PB2, SB8</a:t>
            </a:r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cs-CZ" sz="1800" dirty="0" smtClean="0">
                <a:cs typeface="Times New Roman" pitchFamily="18" charset="0"/>
              </a:rPr>
              <a:t>Mletí LAVARIS (vysokorychlostní mlýny)</a:t>
            </a:r>
          </a:p>
        </p:txBody>
      </p:sp>
      <p:pic>
        <p:nvPicPr>
          <p:cNvPr id="19" name="Obrázek 18" descr="fig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0" r="19011"/>
          <a:stretch>
            <a:fillRect/>
          </a:stretch>
        </p:blipFill>
        <p:spPr bwMode="auto">
          <a:xfrm>
            <a:off x="6300192" y="1741396"/>
            <a:ext cx="1656184" cy="149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98" y="4167378"/>
            <a:ext cx="1552890" cy="31562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r="38975" b="7929"/>
          <a:stretch/>
        </p:blipFill>
        <p:spPr>
          <a:xfrm>
            <a:off x="217578" y="4212956"/>
            <a:ext cx="1938547" cy="1818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"/>
          <a:stretch/>
        </p:blipFill>
        <p:spPr>
          <a:xfrm>
            <a:off x="2438330" y="4628880"/>
            <a:ext cx="2046979" cy="138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zrnitos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293" y="4167378"/>
            <a:ext cx="4188877" cy="1863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31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5091</TotalTime>
  <Words>638</Words>
  <Application>Microsoft Office PowerPoint</Application>
  <PresentationFormat>Předvádění na obrazovce (4:3)</PresentationFormat>
  <Paragraphs>128</Paragraphs>
  <Slides>12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Times New Roman</vt:lpstr>
      <vt:lpstr>Wingdings 2</vt:lpstr>
      <vt:lpstr>Motiv sady Office</vt:lpstr>
      <vt:lpstr>Prezentace aplikace PowerPoint</vt:lpstr>
      <vt:lpstr>Obsah:</vt:lpstr>
      <vt:lpstr>Úvod a motivace:</vt:lpstr>
      <vt:lpstr>Recyklace betonu:</vt:lpstr>
      <vt:lpstr>Mikro-plnivo ve vláknových kompozitních materiálech:</vt:lpstr>
      <vt:lpstr>Mikro-plnivo jako adhezní agent:</vt:lpstr>
      <vt:lpstr>Vláknitá výztuž a její úprava:</vt:lpstr>
      <vt:lpstr>Vláknitá výztuž a její úprava:</vt:lpstr>
      <vt:lpstr>Cementová matrice s recyklátem:</vt:lpstr>
      <vt:lpstr>Testy mezifázové soudržnosti:</vt:lpstr>
      <vt:lpstr>Testy mezifázové soudržnosti:</vt:lpstr>
      <vt:lpstr>Závěr: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Uzivatel</dc:creator>
  <cp:lastModifiedBy>Uživatel systému Windows</cp:lastModifiedBy>
  <cp:revision>314</cp:revision>
  <cp:lastPrinted>2018-03-05T17:02:03Z</cp:lastPrinted>
  <dcterms:created xsi:type="dcterms:W3CDTF">2015-01-13T11:56:47Z</dcterms:created>
  <dcterms:modified xsi:type="dcterms:W3CDTF">2018-03-06T12:58:27Z</dcterms:modified>
</cp:coreProperties>
</file>