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  <p:sldMasterId id="2147483689" r:id="rId2"/>
  </p:sldMasterIdLst>
  <p:notesMasterIdLst>
    <p:notesMasterId r:id="rId25"/>
  </p:notesMasterIdLst>
  <p:sldIdLst>
    <p:sldId id="258" r:id="rId3"/>
    <p:sldId id="320" r:id="rId4"/>
    <p:sldId id="311" r:id="rId5"/>
    <p:sldId id="321" r:id="rId6"/>
    <p:sldId id="322" r:id="rId7"/>
    <p:sldId id="323" r:id="rId8"/>
    <p:sldId id="324" r:id="rId9"/>
    <p:sldId id="279" r:id="rId10"/>
    <p:sldId id="312" r:id="rId11"/>
    <p:sldId id="313" r:id="rId12"/>
    <p:sldId id="325" r:id="rId13"/>
    <p:sldId id="326" r:id="rId14"/>
    <p:sldId id="314" r:id="rId15"/>
    <p:sldId id="315" r:id="rId16"/>
    <p:sldId id="327" r:id="rId17"/>
    <p:sldId id="328" r:id="rId18"/>
    <p:sldId id="317" r:id="rId19"/>
    <p:sldId id="329" r:id="rId20"/>
    <p:sldId id="331" r:id="rId21"/>
    <p:sldId id="330" r:id="rId22"/>
    <p:sldId id="260" r:id="rId23"/>
    <p:sldId id="319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1E9F9F"/>
    <a:srgbClr val="483A30"/>
    <a:srgbClr val="EAEAEA"/>
    <a:srgbClr val="CDBEB3"/>
    <a:srgbClr val="2194A2"/>
    <a:srgbClr val="6DA2A2"/>
    <a:srgbClr val="75A7A7"/>
    <a:srgbClr val="82AEB7"/>
    <a:srgbClr val="685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4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2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349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ecas\Dokumenty\V&#253;zkumn&#233;%20projekty\2014_ALFA\2014-Prvn&#237;%20rok%20ALFA\Vito&#353;ov%20rozbory%20kal&#367;%20chem.%20analyza%20+%20RTG+graf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cas\Documents\P&#345;edn&#225;&#353;ky%20&amp;%20&#269;l&#225;nky\2018\Odpadov&#233;%20f&#243;rum%202018\Gra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cas\Documents\P&#345;edn&#225;&#353;ky%20&amp;%20&#269;l&#225;nky\2018\Odpadov&#233;%20f&#243;rum%202018\P&#345;ehled%20vzork&#367;-grafy%20&#8211;%20pro%20zpr&#225;v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cas\Documents\P&#345;edn&#225;&#353;ky%20&amp;%20&#269;l&#225;nky\2018%20&#269;l&#225;nky\Odpadov&#233;%20f&#243;rum%202018\Grafy%20pro%20&#269;l&#225;ne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cs-CZ" sz="1600" b="1" dirty="0" smtClean="0">
                <a:solidFill>
                  <a:srgbClr val="000000"/>
                </a:solidFill>
              </a:rPr>
              <a:t>Chemické </a:t>
            </a:r>
            <a:r>
              <a:rPr lang="cs-CZ" sz="1600" b="1" i="0" u="none" strike="noStrike" baseline="0" dirty="0" smtClean="0">
                <a:solidFill>
                  <a:srgbClr val="000000"/>
                </a:solidFill>
                <a:effectLst/>
              </a:rPr>
              <a:t>složení – bod  1</a:t>
            </a:r>
            <a:endParaRPr lang="cs-CZ" sz="1600" b="1" dirty="0">
              <a:solidFill>
                <a:srgbClr val="000000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462729658792651"/>
          <c:y val="0.19480351414406533"/>
          <c:w val="0.71391579177602804"/>
          <c:h val="0.59104512977544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List1!$D$2</c:f>
              <c:strCache>
                <c:ptCount val="1"/>
                <c:pt idx="0">
                  <c:v>SiO2</c:v>
                </c:pt>
              </c:strCache>
            </c:strRef>
          </c:tx>
          <c:invertIfNegative val="0"/>
          <c:cat>
            <c:strRef>
              <c:f>List1!$C$3:$C$9</c:f>
              <c:strCache>
                <c:ptCount val="7"/>
                <c:pt idx="0">
                  <c:v>0-1</c:v>
                </c:pt>
                <c:pt idx="1">
                  <c:v>1-1,7</c:v>
                </c:pt>
                <c:pt idx="2">
                  <c:v>1,7-2,5</c:v>
                </c:pt>
                <c:pt idx="3">
                  <c:v>2,5-3,2</c:v>
                </c:pt>
                <c:pt idx="4">
                  <c:v>3,2-4</c:v>
                </c:pt>
                <c:pt idx="5">
                  <c:v>4-4,3</c:v>
                </c:pt>
                <c:pt idx="6">
                  <c:v>4,3-5</c:v>
                </c:pt>
              </c:strCache>
            </c:strRef>
          </c:cat>
          <c:val>
            <c:numRef>
              <c:f>List1!$D$3:$D$9</c:f>
              <c:numCache>
                <c:formatCode>0.00</c:formatCode>
                <c:ptCount val="7"/>
                <c:pt idx="0">
                  <c:v>11.8</c:v>
                </c:pt>
                <c:pt idx="1">
                  <c:v>16.152000000000001</c:v>
                </c:pt>
                <c:pt idx="2">
                  <c:v>14.544</c:v>
                </c:pt>
                <c:pt idx="3">
                  <c:v>15.835000000000001</c:v>
                </c:pt>
                <c:pt idx="4">
                  <c:v>11.981999999999999</c:v>
                </c:pt>
                <c:pt idx="5">
                  <c:v>14.672000000000001</c:v>
                </c:pt>
                <c:pt idx="6">
                  <c:v>38.884999999999998</c:v>
                </c:pt>
              </c:numCache>
            </c:numRef>
          </c:val>
        </c:ser>
        <c:ser>
          <c:idx val="1"/>
          <c:order val="1"/>
          <c:tx>
            <c:strRef>
              <c:f>List1!$E$2</c:f>
              <c:strCache>
                <c:ptCount val="1"/>
                <c:pt idx="0">
                  <c:v>Fe2O3</c:v>
                </c:pt>
              </c:strCache>
            </c:strRef>
          </c:tx>
          <c:invertIfNegative val="0"/>
          <c:cat>
            <c:strRef>
              <c:f>List1!$C$3:$C$9</c:f>
              <c:strCache>
                <c:ptCount val="7"/>
                <c:pt idx="0">
                  <c:v>0-1</c:v>
                </c:pt>
                <c:pt idx="1">
                  <c:v>1-1,7</c:v>
                </c:pt>
                <c:pt idx="2">
                  <c:v>1,7-2,5</c:v>
                </c:pt>
                <c:pt idx="3">
                  <c:v>2,5-3,2</c:v>
                </c:pt>
                <c:pt idx="4">
                  <c:v>3,2-4</c:v>
                </c:pt>
                <c:pt idx="5">
                  <c:v>4-4,3</c:v>
                </c:pt>
                <c:pt idx="6">
                  <c:v>4,3-5</c:v>
                </c:pt>
              </c:strCache>
            </c:strRef>
          </c:cat>
          <c:val>
            <c:numRef>
              <c:f>List1!$E$3:$E$9</c:f>
              <c:numCache>
                <c:formatCode>0.00</c:formatCode>
                <c:ptCount val="7"/>
                <c:pt idx="0">
                  <c:v>1.528</c:v>
                </c:pt>
                <c:pt idx="1">
                  <c:v>1.6459999999999999</c:v>
                </c:pt>
                <c:pt idx="2">
                  <c:v>0.52700000000000002</c:v>
                </c:pt>
                <c:pt idx="3">
                  <c:v>1.591</c:v>
                </c:pt>
                <c:pt idx="4">
                  <c:v>1.4830000000000001</c:v>
                </c:pt>
                <c:pt idx="5">
                  <c:v>1.52</c:v>
                </c:pt>
                <c:pt idx="6">
                  <c:v>2.3109999999999999</c:v>
                </c:pt>
              </c:numCache>
            </c:numRef>
          </c:val>
        </c:ser>
        <c:ser>
          <c:idx val="2"/>
          <c:order val="2"/>
          <c:tx>
            <c:strRef>
              <c:f>List1!$F$2</c:f>
              <c:strCache>
                <c:ptCount val="1"/>
                <c:pt idx="0">
                  <c:v>Al2O3</c:v>
                </c:pt>
              </c:strCache>
            </c:strRef>
          </c:tx>
          <c:invertIfNegative val="0"/>
          <c:cat>
            <c:strRef>
              <c:f>List1!$C$3:$C$9</c:f>
              <c:strCache>
                <c:ptCount val="7"/>
                <c:pt idx="0">
                  <c:v>0-1</c:v>
                </c:pt>
                <c:pt idx="1">
                  <c:v>1-1,7</c:v>
                </c:pt>
                <c:pt idx="2">
                  <c:v>1,7-2,5</c:v>
                </c:pt>
                <c:pt idx="3">
                  <c:v>2,5-3,2</c:v>
                </c:pt>
                <c:pt idx="4">
                  <c:v>3,2-4</c:v>
                </c:pt>
                <c:pt idx="5">
                  <c:v>4-4,3</c:v>
                </c:pt>
                <c:pt idx="6">
                  <c:v>4,3-5</c:v>
                </c:pt>
              </c:strCache>
            </c:strRef>
          </c:cat>
          <c:val>
            <c:numRef>
              <c:f>List1!$F$3:$F$9</c:f>
              <c:numCache>
                <c:formatCode>0.00</c:formatCode>
                <c:ptCount val="7"/>
                <c:pt idx="0">
                  <c:v>2.8140000000000001</c:v>
                </c:pt>
                <c:pt idx="1">
                  <c:v>3.4060000000000001</c:v>
                </c:pt>
                <c:pt idx="2">
                  <c:v>3.2320000000000002</c:v>
                </c:pt>
                <c:pt idx="3">
                  <c:v>3.367</c:v>
                </c:pt>
                <c:pt idx="4">
                  <c:v>3.0009999999999999</c:v>
                </c:pt>
                <c:pt idx="5">
                  <c:v>3.23</c:v>
                </c:pt>
                <c:pt idx="6">
                  <c:v>7.1239999999999997</c:v>
                </c:pt>
              </c:numCache>
            </c:numRef>
          </c:val>
        </c:ser>
        <c:ser>
          <c:idx val="3"/>
          <c:order val="3"/>
          <c:tx>
            <c:strRef>
              <c:f>List1!$G$2</c:f>
              <c:strCache>
                <c:ptCount val="1"/>
                <c:pt idx="0">
                  <c:v>CaCO3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List1!$C$3:$C$9</c:f>
              <c:strCache>
                <c:ptCount val="7"/>
                <c:pt idx="0">
                  <c:v>0-1</c:v>
                </c:pt>
                <c:pt idx="1">
                  <c:v>1-1,7</c:v>
                </c:pt>
                <c:pt idx="2">
                  <c:v>1,7-2,5</c:v>
                </c:pt>
                <c:pt idx="3">
                  <c:v>2,5-3,2</c:v>
                </c:pt>
                <c:pt idx="4">
                  <c:v>3,2-4</c:v>
                </c:pt>
                <c:pt idx="5">
                  <c:v>4-4,3</c:v>
                </c:pt>
                <c:pt idx="6">
                  <c:v>4,3-5</c:v>
                </c:pt>
              </c:strCache>
            </c:strRef>
          </c:cat>
          <c:val>
            <c:numRef>
              <c:f>List1!$G$3:$G$9</c:f>
              <c:numCache>
                <c:formatCode>0.00</c:formatCode>
                <c:ptCount val="7"/>
                <c:pt idx="0">
                  <c:v>83.858000000000004</c:v>
                </c:pt>
                <c:pt idx="1">
                  <c:v>78.795999999999992</c:v>
                </c:pt>
                <c:pt idx="2">
                  <c:v>81.697000000000003</c:v>
                </c:pt>
                <c:pt idx="3">
                  <c:v>79.206999999999994</c:v>
                </c:pt>
                <c:pt idx="4">
                  <c:v>83.533999999999992</c:v>
                </c:pt>
                <c:pt idx="5">
                  <c:v>80.578000000000003</c:v>
                </c:pt>
                <c:pt idx="6">
                  <c:v>51.68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33575312"/>
        <c:axId val="333573352"/>
      </c:barChart>
      <c:catAx>
        <c:axId val="333575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cs-CZ"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Metráž</a:t>
                </a:r>
              </a:p>
            </c:rich>
          </c:tx>
          <c:layout>
            <c:manualLayout>
              <c:xMode val="edge"/>
              <c:yMode val="edge"/>
              <c:x val="0.87521719160104972"/>
              <c:y val="0.8092359288422280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 rtl="0">
              <a:defRPr lang="cs-CZ"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3573352"/>
        <c:crosses val="autoZero"/>
        <c:auto val="1"/>
        <c:lblAlgn val="ctr"/>
        <c:lblOffset val="100"/>
        <c:noMultiLvlLbl val="0"/>
      </c:catAx>
      <c:valAx>
        <c:axId val="33357335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lang="cs-CZ" sz="1200" b="1" i="0" u="none" strike="noStrike" kern="1200" baseline="0" dirty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i="0" u="none" strike="noStrike" kern="1200" baseline="0" dirty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% složky</a:t>
                </a:r>
              </a:p>
            </c:rich>
          </c:tx>
          <c:layout>
            <c:manualLayout>
              <c:xMode val="edge"/>
              <c:yMode val="edge"/>
              <c:x val="5.0000015799540484E-2"/>
              <c:y val="4.806543808111333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00"/>
                </a:solidFill>
              </a:defRPr>
            </a:pPr>
            <a:endParaRPr lang="cs-CZ"/>
          </a:p>
        </c:txPr>
        <c:crossAx val="333575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59723179411053"/>
          <c:y val="0.31240162758974477"/>
          <c:w val="0.10435043507194637"/>
          <c:h val="0.41874936428557358"/>
        </c:manualLayout>
      </c:layout>
      <c:overlay val="0"/>
      <c:txPr>
        <a:bodyPr/>
        <a:lstStyle/>
        <a:p>
          <a:pPr algn="ctr" rtl="0">
            <a:defRPr lang="cs-CZ" sz="12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cs-CZ" sz="1600" b="1" i="0" u="none" strike="noStrike" kern="1200" spc="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cs-CZ" sz="1600" b="1" i="0" u="none" strike="noStrike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Fázové složení – bod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cs-CZ" sz="1600" b="1" i="0" u="none" strike="noStrike" kern="1200" spc="0" baseline="0" dirty="0" smtClean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947391356279475"/>
          <c:y val="0.18373499006296237"/>
          <c:w val="0.6708337471537541"/>
          <c:h val="0.550329763316385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List1!$C$3</c:f>
              <c:strCache>
                <c:ptCount val="1"/>
                <c:pt idx="0">
                  <c:v>kalcit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List1!$B$4:$B$10</c:f>
              <c:strCache>
                <c:ptCount val="7"/>
                <c:pt idx="0">
                  <c:v>0-1</c:v>
                </c:pt>
                <c:pt idx="1">
                  <c:v>1-1,7</c:v>
                </c:pt>
                <c:pt idx="2">
                  <c:v>1,7-2,5</c:v>
                </c:pt>
                <c:pt idx="3">
                  <c:v>2,5-3,2</c:v>
                </c:pt>
                <c:pt idx="4">
                  <c:v>3,2-4</c:v>
                </c:pt>
                <c:pt idx="5">
                  <c:v>4-4,3</c:v>
                </c:pt>
                <c:pt idx="6">
                  <c:v>4,3-5</c:v>
                </c:pt>
              </c:strCache>
            </c:strRef>
          </c:cat>
          <c:val>
            <c:numRef>
              <c:f>List1!$C$4:$C$10</c:f>
              <c:numCache>
                <c:formatCode>General</c:formatCode>
                <c:ptCount val="7"/>
                <c:pt idx="0">
                  <c:v>78.5</c:v>
                </c:pt>
                <c:pt idx="1">
                  <c:v>66.5</c:v>
                </c:pt>
                <c:pt idx="2">
                  <c:v>75.5</c:v>
                </c:pt>
                <c:pt idx="3">
                  <c:v>81.400000000000006</c:v>
                </c:pt>
                <c:pt idx="4">
                  <c:v>72.599999999999994</c:v>
                </c:pt>
                <c:pt idx="5">
                  <c:v>77.2</c:v>
                </c:pt>
                <c:pt idx="6">
                  <c:v>72.599999999999994</c:v>
                </c:pt>
              </c:numCache>
            </c:numRef>
          </c:val>
        </c:ser>
        <c:ser>
          <c:idx val="1"/>
          <c:order val="1"/>
          <c:tx>
            <c:strRef>
              <c:f>List1!$D$3</c:f>
              <c:strCache>
                <c:ptCount val="1"/>
                <c:pt idx="0">
                  <c:v>křemen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List1!$B$4:$B$10</c:f>
              <c:strCache>
                <c:ptCount val="7"/>
                <c:pt idx="0">
                  <c:v>0-1</c:v>
                </c:pt>
                <c:pt idx="1">
                  <c:v>1-1,7</c:v>
                </c:pt>
                <c:pt idx="2">
                  <c:v>1,7-2,5</c:v>
                </c:pt>
                <c:pt idx="3">
                  <c:v>2,5-3,2</c:v>
                </c:pt>
                <c:pt idx="4">
                  <c:v>3,2-4</c:v>
                </c:pt>
                <c:pt idx="5">
                  <c:v>4-4,3</c:v>
                </c:pt>
                <c:pt idx="6">
                  <c:v>4,3-5</c:v>
                </c:pt>
              </c:strCache>
            </c:strRef>
          </c:cat>
          <c:val>
            <c:numRef>
              <c:f>List1!$D$4:$D$10</c:f>
              <c:numCache>
                <c:formatCode>General</c:formatCode>
                <c:ptCount val="7"/>
                <c:pt idx="0">
                  <c:v>11.8</c:v>
                </c:pt>
                <c:pt idx="1">
                  <c:v>15.2</c:v>
                </c:pt>
                <c:pt idx="2">
                  <c:v>13.6</c:v>
                </c:pt>
                <c:pt idx="3">
                  <c:v>12.3</c:v>
                </c:pt>
                <c:pt idx="4">
                  <c:v>17.3</c:v>
                </c:pt>
                <c:pt idx="5">
                  <c:v>15.6</c:v>
                </c:pt>
                <c:pt idx="6">
                  <c:v>18.399999999999999</c:v>
                </c:pt>
              </c:numCache>
            </c:numRef>
          </c:val>
        </c:ser>
        <c:ser>
          <c:idx val="2"/>
          <c:order val="2"/>
          <c:tx>
            <c:strRef>
              <c:f>List1!$E$3</c:f>
              <c:strCache>
                <c:ptCount val="1"/>
                <c:pt idx="0">
                  <c:v>muskovit/illit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List1!$B$4:$B$10</c:f>
              <c:strCache>
                <c:ptCount val="7"/>
                <c:pt idx="0">
                  <c:v>0-1</c:v>
                </c:pt>
                <c:pt idx="1">
                  <c:v>1-1,7</c:v>
                </c:pt>
                <c:pt idx="2">
                  <c:v>1,7-2,5</c:v>
                </c:pt>
                <c:pt idx="3">
                  <c:v>2,5-3,2</c:v>
                </c:pt>
                <c:pt idx="4">
                  <c:v>3,2-4</c:v>
                </c:pt>
                <c:pt idx="5">
                  <c:v>4-4,3</c:v>
                </c:pt>
                <c:pt idx="6">
                  <c:v>4,3-5</c:v>
                </c:pt>
              </c:strCache>
            </c:strRef>
          </c:cat>
          <c:val>
            <c:numRef>
              <c:f>List1!$E$4:$E$10</c:f>
              <c:numCache>
                <c:formatCode>General</c:formatCode>
                <c:ptCount val="7"/>
                <c:pt idx="0">
                  <c:v>2.9</c:v>
                </c:pt>
                <c:pt idx="1">
                  <c:v>3</c:v>
                </c:pt>
                <c:pt idx="2">
                  <c:v>2.2000000000000002</c:v>
                </c:pt>
                <c:pt idx="3">
                  <c:v>2.7</c:v>
                </c:pt>
                <c:pt idx="4">
                  <c:v>3</c:v>
                </c:pt>
                <c:pt idx="5">
                  <c:v>2.4</c:v>
                </c:pt>
                <c:pt idx="6">
                  <c:v>2.1</c:v>
                </c:pt>
              </c:numCache>
            </c:numRef>
          </c:val>
        </c:ser>
        <c:ser>
          <c:idx val="3"/>
          <c:order val="3"/>
          <c:tx>
            <c:strRef>
              <c:f>List1!$F$3</c:f>
              <c:strCache>
                <c:ptCount val="1"/>
                <c:pt idx="0">
                  <c:v>živce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List1!$B$4:$B$10</c:f>
              <c:strCache>
                <c:ptCount val="7"/>
                <c:pt idx="0">
                  <c:v>0-1</c:v>
                </c:pt>
                <c:pt idx="1">
                  <c:v>1-1,7</c:v>
                </c:pt>
                <c:pt idx="2">
                  <c:v>1,7-2,5</c:v>
                </c:pt>
                <c:pt idx="3">
                  <c:v>2,5-3,2</c:v>
                </c:pt>
                <c:pt idx="4">
                  <c:v>3,2-4</c:v>
                </c:pt>
                <c:pt idx="5">
                  <c:v>4-4,3</c:v>
                </c:pt>
                <c:pt idx="6">
                  <c:v>4,3-5</c:v>
                </c:pt>
              </c:strCache>
            </c:strRef>
          </c:cat>
          <c:val>
            <c:numRef>
              <c:f>List1!$F$4:$F$10</c:f>
              <c:numCache>
                <c:formatCode>General</c:formatCode>
                <c:ptCount val="7"/>
                <c:pt idx="0">
                  <c:v>3.6</c:v>
                </c:pt>
                <c:pt idx="1">
                  <c:v>9.5</c:v>
                </c:pt>
                <c:pt idx="2">
                  <c:v>3.7</c:v>
                </c:pt>
                <c:pt idx="3">
                  <c:v>1.2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3</c:v>
                </c:pt>
              </c:numCache>
            </c:numRef>
          </c:val>
        </c:ser>
        <c:ser>
          <c:idx val="4"/>
          <c:order val="4"/>
          <c:tx>
            <c:strRef>
              <c:f>List1!$G$3</c:f>
              <c:strCache>
                <c:ptCount val="1"/>
                <c:pt idx="0">
                  <c:v>amfibol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List1!$B$4:$B$10</c:f>
              <c:strCache>
                <c:ptCount val="7"/>
                <c:pt idx="0">
                  <c:v>0-1</c:v>
                </c:pt>
                <c:pt idx="1">
                  <c:v>1-1,7</c:v>
                </c:pt>
                <c:pt idx="2">
                  <c:v>1,7-2,5</c:v>
                </c:pt>
                <c:pt idx="3">
                  <c:v>2,5-3,2</c:v>
                </c:pt>
                <c:pt idx="4">
                  <c:v>3,2-4</c:v>
                </c:pt>
                <c:pt idx="5">
                  <c:v>4-4,3</c:v>
                </c:pt>
                <c:pt idx="6">
                  <c:v>4,3-5</c:v>
                </c:pt>
              </c:strCache>
            </c:strRef>
          </c:cat>
          <c:val>
            <c:numRef>
              <c:f>List1!$G$4:$G$10</c:f>
              <c:numCache>
                <c:formatCode>General</c:formatCode>
                <c:ptCount val="7"/>
                <c:pt idx="0">
                  <c:v>1.7</c:v>
                </c:pt>
                <c:pt idx="1">
                  <c:v>2.2000000000000002</c:v>
                </c:pt>
                <c:pt idx="2">
                  <c:v>2.2999999999999998</c:v>
                </c:pt>
                <c:pt idx="3">
                  <c:v>1.7</c:v>
                </c:pt>
                <c:pt idx="4">
                  <c:v>1.3</c:v>
                </c:pt>
                <c:pt idx="5">
                  <c:v>1.8</c:v>
                </c:pt>
                <c:pt idx="6">
                  <c:v>1.4</c:v>
                </c:pt>
              </c:numCache>
            </c:numRef>
          </c:val>
        </c:ser>
        <c:ser>
          <c:idx val="5"/>
          <c:order val="5"/>
          <c:tx>
            <c:strRef>
              <c:f>List1!$H$3</c:f>
              <c:strCache>
                <c:ptCount val="1"/>
                <c:pt idx="0">
                  <c:v>kaolinit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List1!$B$4:$B$10</c:f>
              <c:strCache>
                <c:ptCount val="7"/>
                <c:pt idx="0">
                  <c:v>0-1</c:v>
                </c:pt>
                <c:pt idx="1">
                  <c:v>1-1,7</c:v>
                </c:pt>
                <c:pt idx="2">
                  <c:v>1,7-2,5</c:v>
                </c:pt>
                <c:pt idx="3">
                  <c:v>2,5-3,2</c:v>
                </c:pt>
                <c:pt idx="4">
                  <c:v>3,2-4</c:v>
                </c:pt>
                <c:pt idx="5">
                  <c:v>4-4,3</c:v>
                </c:pt>
                <c:pt idx="6">
                  <c:v>4,3-5</c:v>
                </c:pt>
              </c:strCache>
            </c:strRef>
          </c:cat>
          <c:val>
            <c:numRef>
              <c:f>List1!$H$4:$H$10</c:f>
              <c:numCache>
                <c:formatCode>General</c:formatCode>
                <c:ptCount val="7"/>
                <c:pt idx="4">
                  <c:v>2</c:v>
                </c:pt>
                <c:pt idx="5">
                  <c:v>1.1000000000000001</c:v>
                </c:pt>
              </c:numCache>
            </c:numRef>
          </c:val>
        </c:ser>
        <c:ser>
          <c:idx val="6"/>
          <c:order val="6"/>
          <c:tx>
            <c:strRef>
              <c:f>List1!$I$3</c:f>
              <c:strCache>
                <c:ptCount val="1"/>
                <c:pt idx="0">
                  <c:v>nefelín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List1!$B$4:$B$10</c:f>
              <c:strCache>
                <c:ptCount val="7"/>
                <c:pt idx="0">
                  <c:v>0-1</c:v>
                </c:pt>
                <c:pt idx="1">
                  <c:v>1-1,7</c:v>
                </c:pt>
                <c:pt idx="2">
                  <c:v>1,7-2,5</c:v>
                </c:pt>
                <c:pt idx="3">
                  <c:v>2,5-3,2</c:v>
                </c:pt>
                <c:pt idx="4">
                  <c:v>3,2-4</c:v>
                </c:pt>
                <c:pt idx="5">
                  <c:v>4-4,3</c:v>
                </c:pt>
                <c:pt idx="6">
                  <c:v>4,3-5</c:v>
                </c:pt>
              </c:strCache>
            </c:strRef>
          </c:cat>
          <c:val>
            <c:numRef>
              <c:f>List1!$I$4:$I$10</c:f>
              <c:numCache>
                <c:formatCode>General</c:formatCode>
                <c:ptCount val="7"/>
                <c:pt idx="2">
                  <c:v>2</c:v>
                </c:pt>
              </c:numCache>
            </c:numRef>
          </c:val>
        </c:ser>
        <c:ser>
          <c:idx val="7"/>
          <c:order val="7"/>
          <c:tx>
            <c:strRef>
              <c:f>List1!$J$3</c:f>
              <c:strCache>
                <c:ptCount val="1"/>
                <c:pt idx="0">
                  <c:v>chlorit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List1!$B$4:$B$10</c:f>
              <c:strCache>
                <c:ptCount val="7"/>
                <c:pt idx="0">
                  <c:v>0-1</c:v>
                </c:pt>
                <c:pt idx="1">
                  <c:v>1-1,7</c:v>
                </c:pt>
                <c:pt idx="2">
                  <c:v>1,7-2,5</c:v>
                </c:pt>
                <c:pt idx="3">
                  <c:v>2,5-3,2</c:v>
                </c:pt>
                <c:pt idx="4">
                  <c:v>3,2-4</c:v>
                </c:pt>
                <c:pt idx="5">
                  <c:v>4-4,3</c:v>
                </c:pt>
                <c:pt idx="6">
                  <c:v>4,3-5</c:v>
                </c:pt>
              </c:strCache>
            </c:strRef>
          </c:cat>
          <c:val>
            <c:numRef>
              <c:f>List1!$J$4:$J$10</c:f>
              <c:numCache>
                <c:formatCode>General</c:formatCode>
                <c:ptCount val="7"/>
                <c:pt idx="1">
                  <c:v>2</c:v>
                </c:pt>
                <c:pt idx="4">
                  <c:v>2.2999999999999998</c:v>
                </c:pt>
                <c:pt idx="6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33573744"/>
        <c:axId val="333571784"/>
      </c:barChart>
      <c:catAx>
        <c:axId val="333573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cs-CZ"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Metráž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cs-CZ" sz="12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cs-CZ"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3571784"/>
        <c:crosses val="autoZero"/>
        <c:auto val="1"/>
        <c:lblAlgn val="ctr"/>
        <c:lblOffset val="100"/>
        <c:noMultiLvlLbl val="0"/>
      </c:catAx>
      <c:valAx>
        <c:axId val="33357178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 rtl="0">
                  <a:defRPr lang="cs-CZ"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i="0" u="none" strike="noStrike" kern="1200" baseline="0" dirty="0" smtClean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% fáze</a:t>
                </a:r>
                <a:endParaRPr lang="cs-CZ" sz="1200" b="1" i="0" u="none" strike="noStrike" kern="1200" baseline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4.2192452733655655E-2"/>
              <c:y val="3.589289514486362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 rtl="0">
                <a:defRPr lang="cs-CZ" sz="12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cs-CZ"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357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506245478369719"/>
          <c:y val="2.5656961851159957E-2"/>
          <c:w val="0.18085911142694544"/>
          <c:h val="0.91699348392261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cs-CZ" sz="12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cs-CZ" sz="144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Vliv obsahu potaše na stabilitu β-C</a:t>
            </a:r>
            <a:r>
              <a:rPr lang="cs-CZ" baseline="-25000" dirty="0"/>
              <a:t>2</a:t>
            </a:r>
            <a:r>
              <a:rPr lang="cs-CZ" dirty="0"/>
              <a:t>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cs-CZ" sz="144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Data!$B$5</c:f>
              <c:strCache>
                <c:ptCount val="1"/>
                <c:pt idx="0">
                  <c:v>vápno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Data!$C$4:$F$4</c:f>
              <c:numCache>
                <c:formatCode>0.0%</c:formatCode>
                <c:ptCount val="4"/>
                <c:pt idx="0" formatCode="0%">
                  <c:v>0.01</c:v>
                </c:pt>
                <c:pt idx="1">
                  <c:v>1.4999999999999999E-2</c:v>
                </c:pt>
                <c:pt idx="2" formatCode="0%">
                  <c:v>0.03</c:v>
                </c:pt>
                <c:pt idx="3" formatCode="0%">
                  <c:v>0.04</c:v>
                </c:pt>
              </c:numCache>
            </c:numRef>
          </c:cat>
          <c:val>
            <c:numRef>
              <c:f>Data!$C$5:$F$5</c:f>
              <c:numCache>
                <c:formatCode>General</c:formatCode>
                <c:ptCount val="4"/>
                <c:pt idx="0">
                  <c:v>41.8</c:v>
                </c:pt>
                <c:pt idx="1">
                  <c:v>39.9</c:v>
                </c:pt>
                <c:pt idx="2">
                  <c:v>17.600000000000001</c:v>
                </c:pt>
                <c:pt idx="3">
                  <c:v>6.7</c:v>
                </c:pt>
              </c:numCache>
            </c:numRef>
          </c:val>
        </c:ser>
        <c:ser>
          <c:idx val="1"/>
          <c:order val="1"/>
          <c:tx>
            <c:strRef>
              <c:f>Data!$B$6</c:f>
              <c:strCache>
                <c:ptCount val="1"/>
                <c:pt idx="0">
                  <c:v>β belit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Data!$C$4:$F$4</c:f>
              <c:numCache>
                <c:formatCode>0.0%</c:formatCode>
                <c:ptCount val="4"/>
                <c:pt idx="0" formatCode="0%">
                  <c:v>0.01</c:v>
                </c:pt>
                <c:pt idx="1">
                  <c:v>1.4999999999999999E-2</c:v>
                </c:pt>
                <c:pt idx="2" formatCode="0%">
                  <c:v>0.03</c:v>
                </c:pt>
                <c:pt idx="3" formatCode="0%">
                  <c:v>0.04</c:v>
                </c:pt>
              </c:numCache>
            </c:numRef>
          </c:cat>
          <c:val>
            <c:numRef>
              <c:f>Data!$C$6:$F$6</c:f>
              <c:numCache>
                <c:formatCode>General</c:formatCode>
                <c:ptCount val="4"/>
                <c:pt idx="0">
                  <c:v>19.600000000000001</c:v>
                </c:pt>
                <c:pt idx="1">
                  <c:v>24.4</c:v>
                </c:pt>
                <c:pt idx="2">
                  <c:v>50.2</c:v>
                </c:pt>
                <c:pt idx="3">
                  <c:v>68.5</c:v>
                </c:pt>
              </c:numCache>
            </c:numRef>
          </c:val>
        </c:ser>
        <c:ser>
          <c:idx val="2"/>
          <c:order val="2"/>
          <c:tx>
            <c:strRef>
              <c:f>Data!$B$7</c:f>
              <c:strCache>
                <c:ptCount val="1"/>
                <c:pt idx="0">
                  <c:v>γ belit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Data!$C$4:$F$4</c:f>
              <c:numCache>
                <c:formatCode>0.0%</c:formatCode>
                <c:ptCount val="4"/>
                <c:pt idx="0" formatCode="0%">
                  <c:v>0.01</c:v>
                </c:pt>
                <c:pt idx="1">
                  <c:v>1.4999999999999999E-2</c:v>
                </c:pt>
                <c:pt idx="2" formatCode="0%">
                  <c:v>0.03</c:v>
                </c:pt>
                <c:pt idx="3" formatCode="0%">
                  <c:v>0.04</c:v>
                </c:pt>
              </c:numCache>
            </c:numRef>
          </c:cat>
          <c:val>
            <c:numRef>
              <c:f>Data!$C$7:$F$7</c:f>
              <c:numCache>
                <c:formatCode>General</c:formatCode>
                <c:ptCount val="4"/>
                <c:pt idx="0">
                  <c:v>17.5</c:v>
                </c:pt>
                <c:pt idx="1">
                  <c:v>13.7</c:v>
                </c:pt>
                <c:pt idx="2">
                  <c:v>13.6</c:v>
                </c:pt>
                <c:pt idx="3">
                  <c:v>8</c:v>
                </c:pt>
              </c:numCache>
            </c:numRef>
          </c:val>
        </c:ser>
        <c:ser>
          <c:idx val="3"/>
          <c:order val="3"/>
          <c:tx>
            <c:strRef>
              <c:f>Data!$B$8</c:f>
              <c:strCache>
                <c:ptCount val="1"/>
                <c:pt idx="0">
                  <c:v>C3A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Data!$C$4:$F$4</c:f>
              <c:numCache>
                <c:formatCode>0.0%</c:formatCode>
                <c:ptCount val="4"/>
                <c:pt idx="0" formatCode="0%">
                  <c:v>0.01</c:v>
                </c:pt>
                <c:pt idx="1">
                  <c:v>1.4999999999999999E-2</c:v>
                </c:pt>
                <c:pt idx="2" formatCode="0%">
                  <c:v>0.03</c:v>
                </c:pt>
                <c:pt idx="3" formatCode="0%">
                  <c:v>0.04</c:v>
                </c:pt>
              </c:numCache>
            </c:numRef>
          </c:cat>
          <c:val>
            <c:numRef>
              <c:f>Data!$C$8:$F$8</c:f>
              <c:numCache>
                <c:formatCode>General</c:formatCode>
                <c:ptCount val="4"/>
                <c:pt idx="0">
                  <c:v>5.6</c:v>
                </c:pt>
                <c:pt idx="1">
                  <c:v>6</c:v>
                </c:pt>
                <c:pt idx="2">
                  <c:v>5.6</c:v>
                </c:pt>
                <c:pt idx="3">
                  <c:v>5.3</c:v>
                </c:pt>
              </c:numCache>
            </c:numRef>
          </c:val>
        </c:ser>
        <c:ser>
          <c:idx val="4"/>
          <c:order val="4"/>
          <c:tx>
            <c:strRef>
              <c:f>Data!$B$9</c:f>
              <c:strCache>
                <c:ptCount val="1"/>
                <c:pt idx="0">
                  <c:v>brownmillerit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Data!$C$4:$F$4</c:f>
              <c:numCache>
                <c:formatCode>0.0%</c:formatCode>
                <c:ptCount val="4"/>
                <c:pt idx="0" formatCode="0%">
                  <c:v>0.01</c:v>
                </c:pt>
                <c:pt idx="1">
                  <c:v>1.4999999999999999E-2</c:v>
                </c:pt>
                <c:pt idx="2" formatCode="0%">
                  <c:v>0.03</c:v>
                </c:pt>
                <c:pt idx="3" formatCode="0%">
                  <c:v>0.04</c:v>
                </c:pt>
              </c:numCache>
            </c:numRef>
          </c:cat>
          <c:val>
            <c:numRef>
              <c:f>Data!$C$9:$F$9</c:f>
              <c:numCache>
                <c:formatCode>General</c:formatCode>
                <c:ptCount val="4"/>
                <c:pt idx="0">
                  <c:v>2.6</c:v>
                </c:pt>
                <c:pt idx="1">
                  <c:v>2</c:v>
                </c:pt>
                <c:pt idx="2">
                  <c:v>4.5999999999999996</c:v>
                </c:pt>
                <c:pt idx="3">
                  <c:v>4.5999999999999996</c:v>
                </c:pt>
              </c:numCache>
            </c:numRef>
          </c:val>
        </c:ser>
        <c:ser>
          <c:idx val="5"/>
          <c:order val="5"/>
          <c:tx>
            <c:strRef>
              <c:f>Data!$B$10</c:f>
              <c:strCache>
                <c:ptCount val="1"/>
                <c:pt idx="0">
                  <c:v>křemen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Data!$C$4:$F$4</c:f>
              <c:numCache>
                <c:formatCode>0.0%</c:formatCode>
                <c:ptCount val="4"/>
                <c:pt idx="0" formatCode="0%">
                  <c:v>0.01</c:v>
                </c:pt>
                <c:pt idx="1">
                  <c:v>1.4999999999999999E-2</c:v>
                </c:pt>
                <c:pt idx="2" formatCode="0%">
                  <c:v>0.03</c:v>
                </c:pt>
                <c:pt idx="3" formatCode="0%">
                  <c:v>0.04</c:v>
                </c:pt>
              </c:numCache>
            </c:numRef>
          </c:cat>
          <c:val>
            <c:numRef>
              <c:f>Data!$C$10:$F$10</c:f>
              <c:numCache>
                <c:formatCode>General</c:formatCode>
                <c:ptCount val="4"/>
                <c:pt idx="0">
                  <c:v>2.7</c:v>
                </c:pt>
                <c:pt idx="1">
                  <c:v>0.6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Data!$B$11</c:f>
              <c:strCache>
                <c:ptCount val="1"/>
                <c:pt idx="0">
                  <c:v>portlandit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Data!$C$4:$F$4</c:f>
              <c:numCache>
                <c:formatCode>0.0%</c:formatCode>
                <c:ptCount val="4"/>
                <c:pt idx="0" formatCode="0%">
                  <c:v>0.01</c:v>
                </c:pt>
                <c:pt idx="1">
                  <c:v>1.4999999999999999E-2</c:v>
                </c:pt>
                <c:pt idx="2" formatCode="0%">
                  <c:v>0.03</c:v>
                </c:pt>
                <c:pt idx="3" formatCode="0%">
                  <c:v>0.04</c:v>
                </c:pt>
              </c:numCache>
            </c:numRef>
          </c:cat>
          <c:val>
            <c:numRef>
              <c:f>Data!$C$11:$F$11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0.5</c:v>
                </c:pt>
                <c:pt idx="2">
                  <c:v>3.4</c:v>
                </c:pt>
                <c:pt idx="3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574920"/>
        <c:axId val="333572960"/>
      </c:barChart>
      <c:catAx>
        <c:axId val="3335749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cs-CZ"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3572960"/>
        <c:crosses val="autoZero"/>
        <c:auto val="1"/>
        <c:lblAlgn val="ctr"/>
        <c:lblOffset val="100"/>
        <c:noMultiLvlLbl val="0"/>
      </c:catAx>
      <c:valAx>
        <c:axId val="333572960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cs-CZ"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Obsah fáze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cs-CZ" sz="12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cs-CZ"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3574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cs-CZ" sz="12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 algn="ctr" rtl="0">
        <a:defRPr lang="cs-CZ" sz="1200" b="1" i="0" u="none" strike="noStrike" kern="1200" baseline="0">
          <a:solidFill>
            <a:srgbClr val="000000"/>
          </a:solidFill>
          <a:latin typeface="+mn-lt"/>
          <a:ea typeface="+mn-ea"/>
          <a:cs typeface="+mn-cs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cs-CZ" sz="1200" b="1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800" b="1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Fázové složení vypálených produktů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cs-CZ" sz="1200" b="1" i="0" u="none" strike="noStrike" kern="1200" spc="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Data!$B$16</c:f>
              <c:strCache>
                <c:ptCount val="1"/>
                <c:pt idx="0">
                  <c:v>CaO (C)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Data!$C$15:$D$15</c:f>
              <c:strCache>
                <c:ptCount val="2"/>
                <c:pt idx="0">
                  <c:v>NHL1</c:v>
                </c:pt>
                <c:pt idx="1">
                  <c:v>NHL2</c:v>
                </c:pt>
              </c:strCache>
            </c:strRef>
          </c:cat>
          <c:val>
            <c:numRef>
              <c:f>Data!$C$16:$D$16</c:f>
              <c:numCache>
                <c:formatCode>0.0</c:formatCode>
                <c:ptCount val="2"/>
                <c:pt idx="0">
                  <c:v>3</c:v>
                </c:pt>
                <c:pt idx="1">
                  <c:v>19.899999999999999</c:v>
                </c:pt>
              </c:numCache>
            </c:numRef>
          </c:val>
        </c:ser>
        <c:ser>
          <c:idx val="1"/>
          <c:order val="1"/>
          <c:tx>
            <c:strRef>
              <c:f>Data!$B$17</c:f>
              <c:strCache>
                <c:ptCount val="1"/>
                <c:pt idx="0">
                  <c:v>larnit (β-C2S)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Data!$C$15:$D$15</c:f>
              <c:strCache>
                <c:ptCount val="2"/>
                <c:pt idx="0">
                  <c:v>NHL1</c:v>
                </c:pt>
                <c:pt idx="1">
                  <c:v>NHL2</c:v>
                </c:pt>
              </c:strCache>
            </c:strRef>
          </c:cat>
          <c:val>
            <c:numRef>
              <c:f>Data!$C$17:$D$17</c:f>
              <c:numCache>
                <c:formatCode>0.0</c:formatCode>
                <c:ptCount val="2"/>
                <c:pt idx="0">
                  <c:v>80.099999999999994</c:v>
                </c:pt>
                <c:pt idx="1">
                  <c:v>62.3</c:v>
                </c:pt>
              </c:numCache>
            </c:numRef>
          </c:val>
        </c:ser>
        <c:ser>
          <c:idx val="2"/>
          <c:order val="2"/>
          <c:tx>
            <c:strRef>
              <c:f>Data!$B$18</c:f>
              <c:strCache>
                <c:ptCount val="1"/>
                <c:pt idx="0">
                  <c:v>γ-C2S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Data!$C$15:$D$15</c:f>
              <c:strCache>
                <c:ptCount val="2"/>
                <c:pt idx="0">
                  <c:v>NHL1</c:v>
                </c:pt>
                <c:pt idx="1">
                  <c:v>NHL2</c:v>
                </c:pt>
              </c:strCache>
            </c:strRef>
          </c:cat>
          <c:val>
            <c:numRef>
              <c:f>Data!$C$18:$D$18</c:f>
              <c:numCache>
                <c:formatCode>0.0</c:formatCode>
                <c:ptCount val="2"/>
                <c:pt idx="0">
                  <c:v>4.4000000000000004</c:v>
                </c:pt>
                <c:pt idx="1">
                  <c:v>3.6</c:v>
                </c:pt>
              </c:numCache>
            </c:numRef>
          </c:val>
        </c:ser>
        <c:ser>
          <c:idx val="3"/>
          <c:order val="3"/>
          <c:tx>
            <c:strRef>
              <c:f>Data!$B$19</c:f>
              <c:strCache>
                <c:ptCount val="1"/>
                <c:pt idx="0">
                  <c:v>gehlenit (C2AS)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Data!$C$15:$D$15</c:f>
              <c:strCache>
                <c:ptCount val="2"/>
                <c:pt idx="0">
                  <c:v>NHL1</c:v>
                </c:pt>
                <c:pt idx="1">
                  <c:v>NHL2</c:v>
                </c:pt>
              </c:strCache>
            </c:strRef>
          </c:cat>
          <c:val>
            <c:numRef>
              <c:f>Data!$C$19:$D$19</c:f>
              <c:numCache>
                <c:formatCode>0.0</c:formatCode>
                <c:ptCount val="2"/>
                <c:pt idx="0">
                  <c:v>0.5</c:v>
                </c:pt>
                <c:pt idx="1">
                  <c:v>1.5</c:v>
                </c:pt>
              </c:numCache>
            </c:numRef>
          </c:val>
        </c:ser>
        <c:ser>
          <c:idx val="4"/>
          <c:order val="4"/>
          <c:tx>
            <c:strRef>
              <c:f>Data!$B$20</c:f>
              <c:strCache>
                <c:ptCount val="1"/>
                <c:pt idx="0">
                  <c:v>brownmillerit (C4AF)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Data!$C$15:$D$15</c:f>
              <c:strCache>
                <c:ptCount val="2"/>
                <c:pt idx="0">
                  <c:v>NHL1</c:v>
                </c:pt>
                <c:pt idx="1">
                  <c:v>NHL2</c:v>
                </c:pt>
              </c:strCache>
            </c:strRef>
          </c:cat>
          <c:val>
            <c:numRef>
              <c:f>Data!$C$20:$D$20</c:f>
              <c:numCache>
                <c:formatCode>0.0</c:formatCode>
                <c:ptCount val="2"/>
                <c:pt idx="0">
                  <c:v>1.9</c:v>
                </c:pt>
                <c:pt idx="1">
                  <c:v>1.7</c:v>
                </c:pt>
              </c:numCache>
            </c:numRef>
          </c:val>
        </c:ser>
        <c:ser>
          <c:idx val="5"/>
          <c:order val="5"/>
          <c:tx>
            <c:strRef>
              <c:f>Data!$B$21</c:f>
              <c:strCache>
                <c:ptCount val="1"/>
                <c:pt idx="0">
                  <c:v>C3A kubický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Data!$C$15:$D$15</c:f>
              <c:strCache>
                <c:ptCount val="2"/>
                <c:pt idx="0">
                  <c:v>NHL1</c:v>
                </c:pt>
                <c:pt idx="1">
                  <c:v>NHL2</c:v>
                </c:pt>
              </c:strCache>
            </c:strRef>
          </c:cat>
          <c:val>
            <c:numRef>
              <c:f>Data!$C$21:$D$21</c:f>
              <c:numCache>
                <c:formatCode>0.0</c:formatCode>
                <c:ptCount val="2"/>
                <c:pt idx="0">
                  <c:v>5.6</c:v>
                </c:pt>
                <c:pt idx="1">
                  <c:v>7.2</c:v>
                </c:pt>
              </c:numCache>
            </c:numRef>
          </c:val>
        </c:ser>
        <c:ser>
          <c:idx val="6"/>
          <c:order val="6"/>
          <c:tx>
            <c:strRef>
              <c:f>Data!$B$22</c:f>
              <c:strCache>
                <c:ptCount val="1"/>
                <c:pt idx="0">
                  <c:v>křemen (S)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Data!$C$15:$D$15</c:f>
              <c:strCache>
                <c:ptCount val="2"/>
                <c:pt idx="0">
                  <c:v>NHL1</c:v>
                </c:pt>
                <c:pt idx="1">
                  <c:v>NHL2</c:v>
                </c:pt>
              </c:strCache>
            </c:strRef>
          </c:cat>
          <c:val>
            <c:numRef>
              <c:f>Data!$C$22:$D$22</c:f>
              <c:numCache>
                <c:formatCode>0.0</c:formatCode>
                <c:ptCount val="2"/>
                <c:pt idx="0">
                  <c:v>0.7</c:v>
                </c:pt>
                <c:pt idx="1">
                  <c:v>0</c:v>
                </c:pt>
              </c:numCache>
            </c:numRef>
          </c:val>
        </c:ser>
        <c:ser>
          <c:idx val="7"/>
          <c:order val="7"/>
          <c:tx>
            <c:strRef>
              <c:f>Data!$B$23</c:f>
              <c:strCache>
                <c:ptCount val="1"/>
                <c:pt idx="0">
                  <c:v>portlandit (CH)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Data!$C$15:$D$15</c:f>
              <c:strCache>
                <c:ptCount val="2"/>
                <c:pt idx="0">
                  <c:v>NHL1</c:v>
                </c:pt>
                <c:pt idx="1">
                  <c:v>NHL2</c:v>
                </c:pt>
              </c:strCache>
            </c:strRef>
          </c:cat>
          <c:val>
            <c:numRef>
              <c:f>Data!$C$23:$D$23</c:f>
              <c:numCache>
                <c:formatCode>0.0</c:formatCode>
                <c:ptCount val="2"/>
                <c:pt idx="0">
                  <c:v>3.8</c:v>
                </c:pt>
                <c:pt idx="1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184136"/>
        <c:axId val="47184528"/>
      </c:barChart>
      <c:catAx>
        <c:axId val="4718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cs-CZ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184528"/>
        <c:crosses val="autoZero"/>
        <c:auto val="1"/>
        <c:lblAlgn val="ctr"/>
        <c:lblOffset val="100"/>
        <c:noMultiLvlLbl val="0"/>
      </c:catAx>
      <c:valAx>
        <c:axId val="471845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cs-CZ" sz="12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1600" dirty="0">
                    <a:solidFill>
                      <a:srgbClr val="000000"/>
                    </a:solidFill>
                  </a:rPr>
                  <a:t>Obsah fáze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cs-CZ" sz="1200" b="1" i="0" u="none" strike="noStrike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cs-CZ" sz="1200" b="1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184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algn="ctr" rtl="0">
              <a:defRPr lang="cs-CZ" sz="1200" b="1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 algn="ctr" rtl="0">
        <a:defRPr lang="cs-CZ" sz="1200" b="1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40AED-ED39-43A7-9CA5-33E1F19BF4E8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46491-F6F0-4BBF-8C50-44978B011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68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n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9816" y="6356351"/>
            <a:ext cx="993359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( </a:t>
            </a:r>
            <a:fld id="{D7AEE8C9-767E-4EBE-A543-890ECED3D2D7}" type="slidenum">
              <a:rPr lang="cs-CZ" smtClean="0"/>
              <a:pPr/>
              <a:t>‹#›</a:t>
            </a:fld>
            <a:r>
              <a:rPr lang="cs-CZ" dirty="0" smtClean="0"/>
              <a:t> )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873125"/>
            <a:ext cx="8629650" cy="67647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CDBEB3"/>
                </a:solidFill>
              </a:defRPr>
            </a:lvl1pPr>
            <a:lvl2pPr>
              <a:defRPr b="1">
                <a:solidFill>
                  <a:srgbClr val="82AEB7"/>
                </a:solidFill>
              </a:defRPr>
            </a:lvl2pPr>
            <a:lvl3pPr>
              <a:defRPr>
                <a:solidFill>
                  <a:srgbClr val="82AEB7"/>
                </a:solidFill>
              </a:defRPr>
            </a:lvl3pPr>
            <a:lvl4pPr>
              <a:defRPr>
                <a:solidFill>
                  <a:srgbClr val="82AEB7"/>
                </a:solidFill>
              </a:defRPr>
            </a:lvl4pPr>
            <a:lvl5pPr>
              <a:defRPr>
                <a:solidFill>
                  <a:srgbClr val="685C53"/>
                </a:solidFill>
              </a:defRPr>
            </a:lvl5pPr>
          </a:lstStyle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Nadpis 1</a:t>
            </a:r>
          </a:p>
        </p:txBody>
      </p:sp>
      <p:sp>
        <p:nvSpPr>
          <p:cNvPr id="9" name="Zástupný symbol pro text 16"/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1843132"/>
            <a:ext cx="8629650" cy="676478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CDBEB3"/>
                </a:solidFill>
              </a:defRPr>
            </a:lvl1pPr>
            <a:lvl2pPr>
              <a:defRPr b="1">
                <a:solidFill>
                  <a:srgbClr val="82AEB7"/>
                </a:solidFill>
              </a:defRPr>
            </a:lvl2pPr>
            <a:lvl3pPr>
              <a:defRPr>
                <a:solidFill>
                  <a:srgbClr val="82AEB7"/>
                </a:solidFill>
              </a:defRPr>
            </a:lvl3pPr>
            <a:lvl4pPr>
              <a:defRPr>
                <a:solidFill>
                  <a:srgbClr val="82AEB7"/>
                </a:solidFill>
              </a:defRPr>
            </a:lvl4pPr>
            <a:lvl5pPr>
              <a:defRPr>
                <a:solidFill>
                  <a:srgbClr val="685C53"/>
                </a:solidFill>
              </a:defRPr>
            </a:lvl5pPr>
          </a:lstStyle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Nadpis 2</a:t>
            </a:r>
          </a:p>
        </p:txBody>
      </p:sp>
      <p:sp>
        <p:nvSpPr>
          <p:cNvPr id="10" name="Zástupný symbol pro text 16"/>
          <p:cNvSpPr>
            <a:spLocks noGrp="1"/>
          </p:cNvSpPr>
          <p:nvPr>
            <p:ph type="body" sz="quarter" idx="15" hasCustomPrompt="1"/>
          </p:nvPr>
        </p:nvSpPr>
        <p:spPr>
          <a:xfrm>
            <a:off x="257175" y="2576347"/>
            <a:ext cx="8629650" cy="67647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CDBEB3"/>
                </a:solidFill>
              </a:defRPr>
            </a:lvl1pPr>
            <a:lvl2pPr>
              <a:defRPr b="1">
                <a:solidFill>
                  <a:srgbClr val="82AEB7"/>
                </a:solidFill>
              </a:defRPr>
            </a:lvl2pPr>
            <a:lvl3pPr>
              <a:defRPr>
                <a:solidFill>
                  <a:srgbClr val="82AEB7"/>
                </a:solidFill>
              </a:defRPr>
            </a:lvl3pPr>
            <a:lvl4pPr>
              <a:defRPr>
                <a:solidFill>
                  <a:srgbClr val="82AEB7"/>
                </a:solidFill>
              </a:defRPr>
            </a:lvl4pPr>
            <a:lvl5pPr>
              <a:defRPr>
                <a:solidFill>
                  <a:srgbClr val="685C53"/>
                </a:solidFill>
              </a:defRPr>
            </a:lvl5pPr>
          </a:lstStyle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Nadpis 3</a:t>
            </a:r>
          </a:p>
        </p:txBody>
      </p:sp>
      <p:sp>
        <p:nvSpPr>
          <p:cNvPr id="11" name="Zástupný symbol pro text 16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3755491"/>
            <a:ext cx="8629650" cy="67647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bg1"/>
                </a:solidFill>
              </a:defRPr>
            </a:lvl1pPr>
            <a:lvl2pPr>
              <a:defRPr b="1">
                <a:solidFill>
                  <a:srgbClr val="82AEB7"/>
                </a:solidFill>
              </a:defRPr>
            </a:lvl2pPr>
            <a:lvl3pPr>
              <a:defRPr>
                <a:solidFill>
                  <a:srgbClr val="82AEB7"/>
                </a:solidFill>
              </a:defRPr>
            </a:lvl3pPr>
            <a:lvl4pPr>
              <a:defRPr>
                <a:solidFill>
                  <a:srgbClr val="82AEB7"/>
                </a:solidFill>
              </a:defRPr>
            </a:lvl4pPr>
            <a:lvl5pPr>
              <a:defRPr>
                <a:solidFill>
                  <a:srgbClr val="685C53"/>
                </a:solidFill>
              </a:defRPr>
            </a:lvl5pPr>
          </a:lstStyle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Text / text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4664001"/>
            <a:ext cx="8629650" cy="67647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82AEB7"/>
                </a:solidFill>
              </a:defRPr>
            </a:lvl2pPr>
            <a:lvl3pPr>
              <a:defRPr>
                <a:solidFill>
                  <a:srgbClr val="82AEB7"/>
                </a:solidFill>
              </a:defRPr>
            </a:lvl3pPr>
            <a:lvl4pPr>
              <a:defRPr>
                <a:solidFill>
                  <a:srgbClr val="82AEB7"/>
                </a:solidFill>
              </a:defRPr>
            </a:lvl4pPr>
            <a:lvl5pPr>
              <a:defRPr>
                <a:solidFill>
                  <a:srgbClr val="685C53"/>
                </a:solidFill>
              </a:defRPr>
            </a:lvl5pPr>
          </a:lstStyle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Text / text</a:t>
            </a:r>
          </a:p>
        </p:txBody>
      </p:sp>
    </p:spTree>
    <p:extLst>
      <p:ext uri="{BB962C8B-B14F-4D97-AF65-F5344CB8AC3E}">
        <p14:creationId xmlns:p14="http://schemas.microsoft.com/office/powerpoint/2010/main" val="29871925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5602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zn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9816" y="6356351"/>
            <a:ext cx="993359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( </a:t>
            </a:r>
            <a:fld id="{D7AEE8C9-767E-4EBE-A543-890ECED3D2D7}" type="slidenum">
              <a:rPr lang="cs-CZ" smtClean="0"/>
              <a:pPr/>
              <a:t>‹#›</a:t>
            </a:fld>
            <a:r>
              <a:rPr lang="cs-CZ" dirty="0" smtClean="0"/>
              <a:t> 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9487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5602">
          <p15:clr>
            <a:srgbClr val="FBAE40"/>
          </p15:clr>
        </p15:guide>
        <p15:guide id="3" pos="158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cs-CZ" smtClean="0"/>
              <a:t>( </a:t>
            </a:r>
            <a:fld id="{D7AEE8C9-767E-4EBE-A543-890ECED3D2D7}" type="slidenum">
              <a:rPr lang="cs-CZ" smtClean="0"/>
              <a:pPr/>
              <a:t>‹#›</a:t>
            </a:fld>
            <a:r>
              <a:rPr lang="cs-CZ" smtClean="0"/>
              <a:t> )</a:t>
            </a:r>
            <a:endParaRPr lang="cs-CZ" dirty="0"/>
          </a:p>
        </p:txBody>
      </p:sp>
      <p:sp>
        <p:nvSpPr>
          <p:cNvPr id="4" name="Zástupný symbol pro text 16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869405"/>
            <a:ext cx="8629650" cy="74831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CDBEB3"/>
                </a:solidFill>
              </a:defRPr>
            </a:lvl1pPr>
            <a:lvl2pPr>
              <a:defRPr b="1">
                <a:solidFill>
                  <a:srgbClr val="82AEB7"/>
                </a:solidFill>
              </a:defRPr>
            </a:lvl2pPr>
            <a:lvl3pPr>
              <a:defRPr>
                <a:solidFill>
                  <a:srgbClr val="82AEB7"/>
                </a:solidFill>
              </a:defRPr>
            </a:lvl3pPr>
            <a:lvl4pPr>
              <a:defRPr>
                <a:solidFill>
                  <a:srgbClr val="82AEB7"/>
                </a:solidFill>
              </a:defRPr>
            </a:lvl4pPr>
            <a:lvl5pPr>
              <a:defRPr>
                <a:solidFill>
                  <a:srgbClr val="685C53"/>
                </a:solidFill>
              </a:defRPr>
            </a:lvl5pPr>
          </a:lstStyle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Nadpis 1</a:t>
            </a:r>
          </a:p>
        </p:txBody>
      </p:sp>
      <p:sp>
        <p:nvSpPr>
          <p:cNvPr id="6" name="Zástupný symbol pro tabulku 5"/>
          <p:cNvSpPr>
            <a:spLocks noGrp="1"/>
          </p:cNvSpPr>
          <p:nvPr>
            <p:ph type="tbl" sz="quarter" idx="14"/>
          </p:nvPr>
        </p:nvSpPr>
        <p:spPr>
          <a:xfrm>
            <a:off x="263525" y="1597025"/>
            <a:ext cx="5665788" cy="369450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CDBEB3"/>
                </a:solidFill>
              </a:defRPr>
            </a:lvl1pPr>
          </a:lstStyle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Kliknutím na ikonu přidáte tabulku.</a:t>
            </a:r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250825" y="5523875"/>
            <a:ext cx="567848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1</a:t>
            </a: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Popiska </a:t>
            </a:r>
            <a:r>
              <a:rPr lang="cs-CZ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6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87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11187" y="1287020"/>
            <a:ext cx="8013433" cy="16975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rgbClr val="CDBEB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Zkoušení různých druhů cementu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další experimenty a inovace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technologii vláknocementových desek</a:t>
            </a:r>
          </a:p>
        </p:txBody>
      </p:sp>
      <p:sp>
        <p:nvSpPr>
          <p:cNvPr id="3" name="Nadpis 1"/>
          <p:cNvSpPr txBox="1">
            <a:spLocks/>
          </p:cNvSpPr>
          <p:nvPr userDrawn="1"/>
        </p:nvSpPr>
        <p:spPr>
          <a:xfrm>
            <a:off x="611187" y="3432812"/>
            <a:ext cx="7446389" cy="124631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Michal Frank, Radek </a:t>
            </a:r>
            <a:r>
              <a:rPr lang="cs-CZ" sz="2000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Holešinský</a:t>
            </a:r>
            <a:endParaRPr lang="cs-CZ" sz="2000" baseline="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28" y="6206107"/>
            <a:ext cx="1923444" cy="5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5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 userDrawn="1"/>
        </p:nvSpPr>
        <p:spPr>
          <a:xfrm>
            <a:off x="530723" y="4262621"/>
            <a:ext cx="62141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0" i="0" dirty="0" smtClean="0">
                <a:solidFill>
                  <a:srgbClr val="CDB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Hněvkovského 30/65, 617 00 Brno</a:t>
            </a:r>
          </a:p>
          <a:p>
            <a:pPr>
              <a:spcAft>
                <a:spcPts val="600"/>
              </a:spcAft>
            </a:pPr>
            <a:r>
              <a:rPr lang="cs-CZ" sz="2000" b="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</a:t>
            </a:r>
            <a:r>
              <a:rPr lang="cs-CZ" sz="2000" b="0" i="0" dirty="0" smtClean="0">
                <a:solidFill>
                  <a:srgbClr val="CDB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+420 777 202 493</a:t>
            </a:r>
          </a:p>
          <a:p>
            <a:pPr>
              <a:spcAft>
                <a:spcPts val="600"/>
              </a:spcAft>
            </a:pPr>
            <a:r>
              <a:rPr lang="cs-CZ" sz="2000" b="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2000" b="0" i="0" dirty="0" smtClean="0">
                <a:solidFill>
                  <a:srgbClr val="CDB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frank@vustah.cz, holesinsky@vustah.cz</a:t>
            </a:r>
          </a:p>
          <a:p>
            <a:pPr>
              <a:spcAft>
                <a:spcPts val="600"/>
              </a:spcAft>
            </a:pPr>
            <a:r>
              <a:rPr lang="cs-CZ" sz="2000" b="1" i="0" dirty="0" smtClean="0">
                <a:solidFill>
                  <a:srgbClr val="CDB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www.vustah.cz</a:t>
            </a:r>
          </a:p>
          <a:p>
            <a:endParaRPr lang="cs-CZ" sz="1600" b="1" i="0" dirty="0">
              <a:solidFill>
                <a:srgbClr val="685C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 userDrawn="1"/>
        </p:nvSpPr>
        <p:spPr>
          <a:xfrm>
            <a:off x="611188" y="6129338"/>
            <a:ext cx="4248150" cy="395820"/>
          </a:xfrm>
          <a:prstGeom prst="rect">
            <a:avLst/>
          </a:prstGeom>
          <a:solidFill>
            <a:srgbClr val="483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845572"/>
            <a:ext cx="6133696" cy="29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89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50825" y="5096656"/>
            <a:ext cx="8642350" cy="103268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  <a:endParaRPr lang="cs-CZ" dirty="0"/>
          </a:p>
        </p:txBody>
      </p:sp>
      <p:sp>
        <p:nvSpPr>
          <p:cNvPr id="3" name="Nadpis 1"/>
          <p:cNvSpPr txBox="1">
            <a:spLocks/>
          </p:cNvSpPr>
          <p:nvPr userDrawn="1"/>
        </p:nvSpPr>
        <p:spPr>
          <a:xfrm>
            <a:off x="250825" y="1846289"/>
            <a:ext cx="8642350" cy="10326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85C5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0" dirty="0" smtClean="0">
                <a:solidFill>
                  <a:srgbClr val="CDB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GAČR </a:t>
            </a:r>
            <a:r>
              <a:rPr lang="cs-CZ" sz="2400" b="0" dirty="0" err="1" smtClean="0">
                <a:solidFill>
                  <a:srgbClr val="CDB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endParaRPr lang="cs-CZ" sz="2400" b="0" dirty="0">
              <a:solidFill>
                <a:srgbClr val="CDBEB3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73" y="3284525"/>
            <a:ext cx="2763561" cy="77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0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-14858"/>
            <a:ext cx="9144000" cy="6858228"/>
          </a:xfrm>
          <a:prstGeom prst="rect">
            <a:avLst/>
          </a:prstGeom>
          <a:solidFill>
            <a:srgbClr val="483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9816" y="6356351"/>
            <a:ext cx="993359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( </a:t>
            </a:r>
            <a:fld id="{D7AEE8C9-767E-4EBE-A543-890ECED3D2D7}" type="slidenum">
              <a:rPr lang="cs-CZ" smtClean="0"/>
              <a:pPr/>
              <a:t>‹#›</a:t>
            </a:fld>
            <a:r>
              <a:rPr lang="cs-CZ" dirty="0" smtClean="0"/>
              <a:t> )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611188" y="-228"/>
            <a:ext cx="4248150" cy="117271"/>
          </a:xfrm>
          <a:prstGeom prst="rect">
            <a:avLst/>
          </a:prstGeom>
          <a:solidFill>
            <a:srgbClr val="21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1189" y="6561512"/>
            <a:ext cx="4248150" cy="315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4" y="6295262"/>
            <a:ext cx="3899002" cy="18987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43" y="238314"/>
            <a:ext cx="565532" cy="57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4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61" userDrawn="1">
          <p15:clr>
            <a:srgbClr val="F26B43"/>
          </p15:clr>
        </p15:guide>
        <p15:guide id="2" pos="158" userDrawn="1">
          <p15:clr>
            <a:srgbClr val="F26B43"/>
          </p15:clr>
        </p15:guide>
        <p15:guide id="3" orient="horz" pos="550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pos="52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-228"/>
            <a:ext cx="9144000" cy="6858228"/>
          </a:xfrm>
          <a:prstGeom prst="rect">
            <a:avLst/>
          </a:prstGeom>
          <a:solidFill>
            <a:srgbClr val="483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611188" y="-228"/>
            <a:ext cx="4248150" cy="117271"/>
          </a:xfrm>
          <a:prstGeom prst="rect">
            <a:avLst/>
          </a:prstGeom>
          <a:solidFill>
            <a:srgbClr val="219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1189" y="6561512"/>
            <a:ext cx="4248150" cy="315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4" y="6295263"/>
            <a:ext cx="3899002" cy="18987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215041"/>
            <a:ext cx="2008810" cy="4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5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0" r:id="rId2"/>
    <p:sldLayoutId id="2147483692" r:id="rId3"/>
    <p:sldLayoutId id="214748369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orient="horz" pos="459">
          <p15:clr>
            <a:srgbClr val="F26B43"/>
          </p15:clr>
        </p15:guide>
        <p15:guide id="4" pos="5602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3061" userDrawn="1">
          <p15:clr>
            <a:srgbClr val="F26B43"/>
          </p15:clr>
        </p15:guide>
        <p15:guide id="7" pos="1723" userDrawn="1">
          <p15:clr>
            <a:srgbClr val="F26B43"/>
          </p15:clr>
        </p15:guide>
        <p15:guide id="8" pos="4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547179" y="1497331"/>
            <a:ext cx="8013433" cy="105384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3200" b="1" kern="1200">
                <a:solidFill>
                  <a:srgbClr val="CDBE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</a:t>
            </a:r>
            <a:r>
              <a:rPr lang="cs-CZ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kalů z praní vápence pro </a:t>
            </a:r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hydraulická pojiva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3606122"/>
            <a:ext cx="9143999" cy="13042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 Doležalová, Viktor Vašíček - Vápenka </a:t>
            </a:r>
            <a:r>
              <a:rPr lang="cs-CZ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Vitošov</a:t>
            </a:r>
            <a:r>
              <a:rPr lang="cs-CZ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s.r.o.</a:t>
            </a:r>
          </a:p>
          <a:p>
            <a:pPr algn="ctr"/>
            <a:r>
              <a:rPr lang="cs-CZ" sz="1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Radovan Nečas</a:t>
            </a:r>
            <a:r>
              <a:rPr lang="cs-CZ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Theodor Staněk - Výzkumný ústav stavebních hmot a.s., Brno</a:t>
            </a:r>
          </a:p>
          <a:p>
            <a:pPr algn="ctr"/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4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TVIP 2018, 6. – 8. 3. 2018</a:t>
            </a:r>
            <a:endParaRPr lang="cs-CZ" sz="2400" baseline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6"/>
          <p:cNvSpPr txBox="1">
            <a:spLocks/>
          </p:cNvSpPr>
          <p:nvPr/>
        </p:nvSpPr>
        <p:spPr>
          <a:xfrm>
            <a:off x="879566" y="429727"/>
            <a:ext cx="6792686" cy="973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CDBEB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– výroba přirozeného hydraulického vápna (NHL)</a:t>
            </a:r>
            <a:endParaRPr lang="cs-CZ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16"/>
          <p:cNvSpPr txBox="1">
            <a:spLocks/>
          </p:cNvSpPr>
          <p:nvPr/>
        </p:nvSpPr>
        <p:spPr>
          <a:xfrm>
            <a:off x="301752" y="1402841"/>
            <a:ext cx="8580991" cy="479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fází je minerál </a:t>
            </a:r>
            <a:r>
              <a:rPr lang="cs-CZ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belit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cs-CZ" sz="2400" b="1" baseline="-25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S) a volný </a:t>
            </a:r>
            <a:r>
              <a:rPr lang="cs-CZ" sz="2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cs-CZ" sz="24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tvrdne pomalu (týdny až měsíce) a dosažené pevnosti jsou oproti C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nižší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vzniká výpalem suroviny na 1200°C (portlandský slínek až při 1450°C) →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energetická úspora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pomalém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chlazení při cca 675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dochází ke konverzi  </a:t>
            </a:r>
            <a:r>
              <a:rPr lang="el-G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cs-CZ" sz="24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na </a:t>
            </a:r>
            <a:r>
              <a:rPr lang="el-G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cs-CZ" sz="24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(hydraulicky neaktivní, objemové změny způsobují rozpad)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Konverzi lze zabránit rychlým chlazením (rotační pec) nebo přísadou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stabilizátorů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(draslík, sodík, sírany, boritany...)</a:t>
            </a:r>
            <a:endParaRPr lang="cs-CZ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6"/>
          <p:cNvSpPr txBox="1">
            <a:spLocks/>
          </p:cNvSpPr>
          <p:nvPr/>
        </p:nvSpPr>
        <p:spPr>
          <a:xfrm>
            <a:off x="522513" y="429727"/>
            <a:ext cx="7454537" cy="6675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CDBEB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Zkoušky </a:t>
            </a:r>
            <a:r>
              <a:rPr lang="cs-CZ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stabilizace</a:t>
            </a:r>
            <a:r>
              <a:rPr lang="el-GR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  <a:r>
              <a:rPr lang="cs-CZ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cs-CZ" sz="30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cizími ionty</a:t>
            </a:r>
          </a:p>
        </p:txBody>
      </p:sp>
      <p:sp>
        <p:nvSpPr>
          <p:cNvPr id="5" name="Zástupný symbol pro text 16"/>
          <p:cNvSpPr txBox="1">
            <a:spLocks/>
          </p:cNvSpPr>
          <p:nvPr/>
        </p:nvSpPr>
        <p:spPr>
          <a:xfrm>
            <a:off x="380130" y="1332411"/>
            <a:ext cx="8580991" cy="47548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Jako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stabilizátory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byly zkoušeny různé přídavky:</a:t>
            </a:r>
          </a:p>
          <a:p>
            <a:pPr marL="0" lv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soda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(uhličitan sodný bezvodý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potaš (uhličitan draselný bezvodý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síran sodný bezvodý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síran draselný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vodní sklo (vodný roztok křemičitanu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sodného 34%)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kyselina boritá H</a:t>
            </a:r>
            <a:r>
              <a:rPr lang="cs-CZ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cs-CZ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borax (tetraboritan sodný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dekahydrát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.10 H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popel ze spalování biomasy (obsahuje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6"/>
          <p:cNvSpPr txBox="1">
            <a:spLocks/>
          </p:cNvSpPr>
          <p:nvPr/>
        </p:nvSpPr>
        <p:spPr>
          <a:xfrm>
            <a:off x="435427" y="325224"/>
            <a:ext cx="7454537" cy="6675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CDBEB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Účinnost </a:t>
            </a:r>
            <a:r>
              <a:rPr lang="cs-CZ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stabilizace</a:t>
            </a:r>
            <a:r>
              <a:rPr lang="el-GR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  <a:r>
              <a:rPr lang="cs-CZ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cs-CZ" sz="3000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cs-CZ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16"/>
          <p:cNvSpPr txBox="1">
            <a:spLocks/>
          </p:cNvSpPr>
          <p:nvPr/>
        </p:nvSpPr>
        <p:spPr>
          <a:xfrm>
            <a:off x="266918" y="931817"/>
            <a:ext cx="8580991" cy="5233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80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Byly zkoušeny vzorky směsí kalu, mletého vápence a různého množství stabilizátoru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Vzorky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byly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vypáleny v elektrické peci při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1200°C – náběh 3 hodiny, výdrž 8 hodin a samovolné pomalé chlazení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cca 8 hodin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Obsahy 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a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cs-CZ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byly stanoveny kvantitativně pomocí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XRD analýzy</a:t>
            </a:r>
          </a:p>
          <a:p>
            <a:pPr>
              <a:spcBef>
                <a:spcPts val="180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byly vyhodnoceny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korelační analýzou</a:t>
            </a:r>
          </a:p>
          <a:p>
            <a:pPr>
              <a:spcBef>
                <a:spcPts val="180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Ukázalo se, že nejúčinnější stabilizátory jsou draselné ionty a sulfáty (potaš, síran draselný)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 další zkoušky byla použita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potaš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nevnáší do produktu nežádoucí sulfáty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6"/>
          <p:cNvSpPr txBox="1">
            <a:spLocks/>
          </p:cNvSpPr>
          <p:nvPr/>
        </p:nvSpPr>
        <p:spPr>
          <a:xfrm>
            <a:off x="637922" y="349825"/>
            <a:ext cx="7155815" cy="561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CDBEB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stanovení obsahu fází</a:t>
            </a:r>
            <a:endParaRPr lang="cs-CZ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af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5753"/>
              </p:ext>
            </p:extLst>
          </p:nvPr>
        </p:nvGraphicFramePr>
        <p:xfrm>
          <a:off x="383176" y="1018901"/>
          <a:ext cx="8348833" cy="3574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83176" y="4701007"/>
            <a:ext cx="8541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rostoucím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obsahem potaše roste obsah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cs-CZ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 klesá obsah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cs-CZ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 klesá množství volného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vápna a křemene</a:t>
            </a: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Optimální přísada potaše je cca 4%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6"/>
          <p:cNvSpPr txBox="1">
            <a:spLocks/>
          </p:cNvSpPr>
          <p:nvPr/>
        </p:nvSpPr>
        <p:spPr>
          <a:xfrm>
            <a:off x="920052" y="329142"/>
            <a:ext cx="7155815" cy="561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CDBEB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Poloprovozní výpaly</a:t>
            </a:r>
            <a:endParaRPr lang="cs-CZ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5760" y="1114697"/>
            <a:ext cx="803801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Poloprovozní výpal hydraulické maltoviny v rotační peci a v šachtové peci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Vytěžený materiál z odkaliště byl v mobilním třídiči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zbaven kořenů a jiných příměsí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připravena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surovinová směs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kalu, mletého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vápence a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technické potaše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Míchání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 ostatními složkami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zavlhlém stavu v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míchacím zařízení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používaném pro přípravu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betonu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</a:t>
            </a:r>
            <a: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pelet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peletačním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talíři (pro rotační pec)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briket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briketačním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lisu (šachtová pec)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6"/>
          <p:cNvSpPr txBox="1">
            <a:spLocks/>
          </p:cNvSpPr>
          <p:nvPr/>
        </p:nvSpPr>
        <p:spPr>
          <a:xfrm>
            <a:off x="920052" y="329142"/>
            <a:ext cx="7155815" cy="561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CDBEB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Poloprovozní výpal – rotační pec</a:t>
            </a:r>
            <a:endParaRPr lang="cs-CZ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98439" y="4040777"/>
            <a:ext cx="803801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Rotační pec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délka 13 m, Ø 1,5m, výkon 1 t/hod, palivo zemní plyn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Vypáleno cca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tun suroviny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řízení výpalu podle obsahu volného </a:t>
            </a:r>
            <a:r>
              <a:rPr lang="cs-CZ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5" y="890777"/>
            <a:ext cx="4451492" cy="25086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242" y="899036"/>
            <a:ext cx="3352072" cy="250868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9863" y="3434527"/>
            <a:ext cx="687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Pelety pro výpal v rotační peci		Rotační pec</a:t>
            </a:r>
          </a:p>
        </p:txBody>
      </p:sp>
    </p:spTree>
    <p:extLst>
      <p:ext uri="{BB962C8B-B14F-4D97-AF65-F5344CB8AC3E}">
        <p14:creationId xmlns:p14="http://schemas.microsoft.com/office/powerpoint/2010/main" val="27761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6"/>
          <p:cNvSpPr txBox="1">
            <a:spLocks/>
          </p:cNvSpPr>
          <p:nvPr/>
        </p:nvSpPr>
        <p:spPr>
          <a:xfrm>
            <a:off x="920052" y="329142"/>
            <a:ext cx="7155815" cy="561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CDBEB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Poloprovozní výpal – šachtová pec</a:t>
            </a:r>
            <a:endParaRPr lang="cs-CZ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4413" y="3482126"/>
            <a:ext cx="588033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Využito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šachtové pece </a:t>
            </a:r>
            <a:r>
              <a:rPr lang="cs-CZ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Maerz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Vápence </a:t>
            </a:r>
            <a:r>
              <a:rPr lang="cs-CZ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Vitošov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s.r.o.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běžného provozu pece aplikována cca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tuna suroviny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jedné z šachet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30-36 hodinách vybrány ručně brikety na výstupu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9345" y="3045904"/>
            <a:ext cx="254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Brikety před výpalem</a:t>
            </a:r>
            <a:endParaRPr lang="cs-CZ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3" y="940260"/>
            <a:ext cx="2807526" cy="21056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1"/>
          <a:stretch/>
        </p:blipFill>
        <p:spPr>
          <a:xfrm>
            <a:off x="3187337" y="940261"/>
            <a:ext cx="3107778" cy="210564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03" y="940260"/>
            <a:ext cx="2664573" cy="478129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208429" y="5872771"/>
            <a:ext cx="275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šachtové pece</a:t>
            </a:r>
          </a:p>
          <a:p>
            <a:pPr algn="ctr"/>
            <a:r>
              <a:rPr lang="cs-CZ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Maerz</a:t>
            </a:r>
            <a:endParaRPr lang="cs-CZ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650768" y="3012442"/>
            <a:ext cx="219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Brikety po výpalu</a:t>
            </a:r>
          </a:p>
        </p:txBody>
      </p:sp>
    </p:spTree>
    <p:extLst>
      <p:ext uri="{BB962C8B-B14F-4D97-AF65-F5344CB8AC3E}">
        <p14:creationId xmlns:p14="http://schemas.microsoft.com/office/powerpoint/2010/main" val="31645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6"/>
          <p:cNvSpPr txBox="1">
            <a:spLocks/>
          </p:cNvSpPr>
          <p:nvPr/>
        </p:nvSpPr>
        <p:spPr>
          <a:xfrm>
            <a:off x="708025" y="338287"/>
            <a:ext cx="7155815" cy="561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CDBEB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vypálených produktů</a:t>
            </a:r>
            <a:endParaRPr lang="cs-CZ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16"/>
          <p:cNvSpPr txBox="1">
            <a:spLocks/>
          </p:cNvSpPr>
          <p:nvPr/>
        </p:nvSpPr>
        <p:spPr>
          <a:xfrm>
            <a:off x="6154615" y="1544927"/>
            <a:ext cx="2790093" cy="4105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vypáleny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typy </a:t>
            </a:r>
            <a: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produktů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označených NHL1 a NHL2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složení určeno XRD analýzou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iší se zejména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obsahem </a:t>
            </a:r>
            <a:r>
              <a:rPr lang="cs-CZ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belitu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volného </a:t>
            </a:r>
            <a:r>
              <a:rPr lang="cs-CZ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cs-CZ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af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612329"/>
              </p:ext>
            </p:extLst>
          </p:nvPr>
        </p:nvGraphicFramePr>
        <p:xfrm>
          <a:off x="584377" y="899922"/>
          <a:ext cx="5359223" cy="519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22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6"/>
          <p:cNvSpPr txBox="1">
            <a:spLocks/>
          </p:cNvSpPr>
          <p:nvPr/>
        </p:nvSpPr>
        <p:spPr>
          <a:xfrm>
            <a:off x="809782" y="460910"/>
            <a:ext cx="7155815" cy="561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CDBEB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vypálených produktů</a:t>
            </a:r>
          </a:p>
        </p:txBody>
      </p:sp>
      <p:sp>
        <p:nvSpPr>
          <p:cNvPr id="5" name="Zástupný symbol pro text 16"/>
          <p:cNvSpPr txBox="1">
            <a:spLocks/>
          </p:cNvSpPr>
          <p:nvPr/>
        </p:nvSpPr>
        <p:spPr>
          <a:xfrm>
            <a:off x="409233" y="1392995"/>
            <a:ext cx="8560562" cy="47616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Doby tuhnutí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zkoušeno na koláčcích kaše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NHL1 –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počátek 6 minut, konec 7 minut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NHL2 – počátek 4 minuty →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zpomalovač tuhnutí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0,2% kyselina vinná – počátek 20 minut, konec 1 hodina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vzorku NHL2 se zpomalovačem se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hasilo až po konci tuhnutí, což způsobilo destrukci koláčku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 byl vzorek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sucha vyhašen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(označení NHL2H)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NHL2H – počátek tuhnutí &gt; 60 minut</a:t>
            </a:r>
          </a:p>
        </p:txBody>
      </p:sp>
    </p:spTree>
    <p:extLst>
      <p:ext uri="{BB962C8B-B14F-4D97-AF65-F5344CB8AC3E}">
        <p14:creationId xmlns:p14="http://schemas.microsoft.com/office/powerpoint/2010/main" val="20234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6"/>
          <p:cNvSpPr txBox="1">
            <a:spLocks/>
          </p:cNvSpPr>
          <p:nvPr/>
        </p:nvSpPr>
        <p:spPr>
          <a:xfrm>
            <a:off x="809782" y="460910"/>
            <a:ext cx="7155815" cy="561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CDBEB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vypálených produktů</a:t>
            </a:r>
          </a:p>
        </p:txBody>
      </p:sp>
      <p:sp>
        <p:nvSpPr>
          <p:cNvPr id="5" name="Zástupný symbol pro text 16"/>
          <p:cNvSpPr txBox="1">
            <a:spLocks/>
          </p:cNvSpPr>
          <p:nvPr/>
        </p:nvSpPr>
        <p:spPr>
          <a:xfrm>
            <a:off x="409233" y="1392995"/>
            <a:ext cx="8560562" cy="517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Pevnosti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 tahu za ohybu a v tlaku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trámečky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4x4x16 cm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56244"/>
              </p:ext>
            </p:extLst>
          </p:nvPr>
        </p:nvGraphicFramePr>
        <p:xfrm>
          <a:off x="716752" y="2018323"/>
          <a:ext cx="78997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22"/>
                <a:gridCol w="1969477"/>
                <a:gridCol w="1264449"/>
                <a:gridCol w="2168769"/>
                <a:gridCol w="126609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MPa</a:t>
                      </a:r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Tah za ohybu 7 dní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Tlak 7 dní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Tah za ohybu 28 dní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Tlak 28 dní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NHL1</a:t>
                      </a:r>
                      <a:endParaRPr lang="cs-CZ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cs-CZ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cs-CZ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endParaRPr lang="cs-CZ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  <a:endParaRPr lang="cs-CZ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NHL2</a:t>
                      </a:r>
                      <a:endParaRPr lang="cs-CZ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cs-CZ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cs-CZ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endParaRPr lang="cs-CZ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  <a:endParaRPr lang="cs-CZ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NHL2H</a:t>
                      </a:r>
                      <a:endParaRPr lang="cs-CZ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cs-CZ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cs-CZ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cs-CZ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endParaRPr lang="cs-CZ" sz="18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Zástupný symbol pro text 16"/>
          <p:cNvSpPr txBox="1">
            <a:spLocks/>
          </p:cNvSpPr>
          <p:nvPr/>
        </p:nvSpPr>
        <p:spPr>
          <a:xfrm>
            <a:off x="409233" y="3843119"/>
            <a:ext cx="8560562" cy="2065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Objemová stálost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koláčky z kaše normální konzistence, NHL1 i NHL2H bez porušení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povrchu koláčků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bílé výkvěty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XRD zjištěno, že je to </a:t>
            </a:r>
            <a: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kalcit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(difuze hydroxidu vápenatého +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karbonatace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38328" y="1047738"/>
            <a:ext cx="880567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Vysokoprocentní vápenec (obsah CaCO</a:t>
            </a:r>
            <a:r>
              <a:rPr lang="cs-CZ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až 98%)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Znečištěn hlinitými příměsemi – </a:t>
            </a:r>
            <a: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nutno odstranit praním vodou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38328" y="313816"/>
            <a:ext cx="552215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Těžba vápence – lom </a:t>
            </a:r>
            <a:r>
              <a:rPr lang="cs-CZ" sz="3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Vitošov</a:t>
            </a:r>
            <a:endParaRPr lang="cs-CZ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4" y="2469666"/>
            <a:ext cx="6260636" cy="21442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2" y="4094426"/>
            <a:ext cx="3457941" cy="25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6"/>
          <p:cNvSpPr txBox="1">
            <a:spLocks/>
          </p:cNvSpPr>
          <p:nvPr/>
        </p:nvSpPr>
        <p:spPr>
          <a:xfrm>
            <a:off x="762889" y="859495"/>
            <a:ext cx="7155815" cy="561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CDBEB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cs-CZ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16"/>
          <p:cNvSpPr txBox="1">
            <a:spLocks/>
          </p:cNvSpPr>
          <p:nvPr/>
        </p:nvSpPr>
        <p:spPr>
          <a:xfrm>
            <a:off x="327172" y="2061210"/>
            <a:ext cx="8560562" cy="32697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Provedenými pracemi bylo ověřeno, že kal z odkaliště lze přepracovat na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přirozené hydraulické vápno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Byly úspěšně vyzkoušeny aplikace produktu v reálu –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stabilizace silničního podloží, zdicí malty, hrubé omítky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Probíhají další zkoušky a příprava projektové dokumentace směřující k realizaci technologie výpalu v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provozním měřítku </a:t>
            </a:r>
          </a:p>
        </p:txBody>
      </p:sp>
    </p:spTree>
    <p:extLst>
      <p:ext uri="{BB962C8B-B14F-4D97-AF65-F5344CB8AC3E}">
        <p14:creationId xmlns:p14="http://schemas.microsoft.com/office/powerpoint/2010/main" val="32928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0825" y="5096656"/>
            <a:ext cx="8642350" cy="10326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4635" y="1193533"/>
            <a:ext cx="8393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 smtClean="0">
                <a:solidFill>
                  <a:schemeClr val="bg1"/>
                </a:solidFill>
                <a:latin typeface="+mj-lt"/>
              </a:rPr>
              <a:t>Tento </a:t>
            </a:r>
            <a:r>
              <a:rPr lang="cs-CZ" sz="2400" b="1" i="1" dirty="0">
                <a:solidFill>
                  <a:schemeClr val="bg1"/>
                </a:solidFill>
                <a:latin typeface="+mj-lt"/>
              </a:rPr>
              <a:t>příspěvek </a:t>
            </a:r>
            <a:r>
              <a:rPr lang="cs-CZ" sz="2400" b="1" i="1" dirty="0" smtClean="0">
                <a:solidFill>
                  <a:schemeClr val="bg1"/>
                </a:solidFill>
                <a:latin typeface="+mj-lt"/>
              </a:rPr>
              <a:t>vznikl na základě finanční podpory</a:t>
            </a:r>
          </a:p>
          <a:p>
            <a:pPr algn="ctr"/>
            <a:r>
              <a:rPr lang="cs-CZ" sz="2400" b="1" i="1" dirty="0" smtClean="0">
                <a:solidFill>
                  <a:schemeClr val="bg1"/>
                </a:solidFill>
                <a:latin typeface="+mj-lt"/>
              </a:rPr>
              <a:t> projektu TAČR TA04020835 „Hydraulická pojiva připravená na bázi druhotných surovin“.</a:t>
            </a:r>
            <a:endParaRPr lang="cs-CZ" sz="24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35" y="2962494"/>
            <a:ext cx="1565529" cy="15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0723" y="4262621"/>
            <a:ext cx="62141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0" i="0" dirty="0" smtClean="0">
                <a:solidFill>
                  <a:srgbClr val="CDB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Hněvkovského 30/65, 617 00 Brno</a:t>
            </a:r>
          </a:p>
          <a:p>
            <a:pPr>
              <a:spcAft>
                <a:spcPts val="600"/>
              </a:spcAft>
            </a:pPr>
            <a:r>
              <a:rPr lang="cs-CZ" sz="2000" b="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</a:t>
            </a:r>
            <a:r>
              <a:rPr lang="cs-CZ" sz="2000" b="0" i="0" dirty="0" smtClean="0">
                <a:solidFill>
                  <a:srgbClr val="CDB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+420 777 202 493</a:t>
            </a:r>
          </a:p>
          <a:p>
            <a:pPr>
              <a:spcAft>
                <a:spcPts val="600"/>
              </a:spcAft>
            </a:pPr>
            <a:r>
              <a:rPr lang="cs-CZ" sz="2000" b="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2000" b="0" i="0" dirty="0" err="1" smtClean="0">
                <a:solidFill>
                  <a:srgbClr val="CDB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necas@vustah.cz</a:t>
            </a:r>
            <a:endParaRPr lang="cs-CZ" sz="2000" b="0" i="0" dirty="0" smtClean="0">
              <a:solidFill>
                <a:srgbClr val="CDBE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b="1" i="0" dirty="0" smtClean="0">
                <a:solidFill>
                  <a:srgbClr val="CDBE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www.vustah.cz</a:t>
            </a:r>
          </a:p>
          <a:p>
            <a:endParaRPr lang="cs-CZ" sz="1600" b="1" i="0" dirty="0">
              <a:solidFill>
                <a:srgbClr val="685C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188" y="6129338"/>
            <a:ext cx="4248150" cy="395820"/>
          </a:xfrm>
          <a:prstGeom prst="rect">
            <a:avLst/>
          </a:prstGeom>
          <a:solidFill>
            <a:srgbClr val="483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845572"/>
            <a:ext cx="6133696" cy="29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4088" y="321670"/>
            <a:ext cx="60990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Odkaliště vody z praní vápence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1168" y="974586"/>
            <a:ext cx="8476488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 použitá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procesu praní vápence se čerpá na odkaliště, kde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 sedimentuje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Kapalina nad sedimentem se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vrací do procesu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odpařená voda se doplňuje z místní vodoteče (Lužní potok)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1" y="2962655"/>
            <a:ext cx="4312937" cy="32347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81" y="2962656"/>
            <a:ext cx="4131783" cy="323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66928" y="925174"/>
            <a:ext cx="63550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se zabýváme využitím kalu?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74320" y="2081010"/>
            <a:ext cx="847648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 z procesu praní vápence je </a:t>
            </a:r>
            <a: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ekologicky nezávadný</a:t>
            </a:r>
            <a:endParaRPr lang="cs-CZ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Objem kalu stále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narůstá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Kapacita odkaliště </a:t>
            </a:r>
            <a: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téměř vyčerpána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Nutno řešit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sofistikované využití – přepracování na hydraulicky aktivní maltovinu (</a:t>
            </a:r>
            <a: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přirozené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hydraulické vápno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0584" y="550270"/>
            <a:ext cx="63550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Vzorkování kalu z odkaliště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4048" y="1267194"/>
            <a:ext cx="8476488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 v odkališti je </a:t>
            </a:r>
            <a: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silně nehomogenní</a:t>
            </a:r>
            <a:endParaRPr lang="cs-CZ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Nutno rozsáhle </a:t>
            </a:r>
            <a:r>
              <a:rPr lang="cs-CZ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ovzorkovat</a:t>
            </a:r>
            <a:endParaRPr lang="cs-CZ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Složitý odběr vzorků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(bažina, porost vegetací, volná vodní hladina)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Přísné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bezpečnostní podmínky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(jištění osob lanem aj.)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Speciální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vzorkovací tyč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hloubky 5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metrů, ponton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Jednotlivé body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geodeticky zaměřeny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Získaná jádra rozdělena podle barvy na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až 10 dílčích vzorků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vzorkováno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bodů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 nich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dílčích vzorků </a:t>
            </a:r>
          </a:p>
        </p:txBody>
      </p:sp>
    </p:spTree>
    <p:extLst>
      <p:ext uri="{BB962C8B-B14F-4D97-AF65-F5344CB8AC3E}">
        <p14:creationId xmlns:p14="http://schemas.microsoft.com/office/powerpoint/2010/main" val="17424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8872" y="231898"/>
            <a:ext cx="63550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vzorkování kalu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r="-752"/>
          <a:stretch/>
        </p:blipFill>
        <p:spPr>
          <a:xfrm>
            <a:off x="527472" y="739729"/>
            <a:ext cx="8122463" cy="546904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227063" y="5135106"/>
            <a:ext cx="2422871" cy="11798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cs-CZ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suchá část</a:t>
            </a:r>
          </a:p>
          <a:p>
            <a:pPr>
              <a:spcBef>
                <a:spcPts val="1000"/>
              </a:spcBef>
              <a:defRPr/>
            </a:pP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nelze vzorkovat</a:t>
            </a:r>
          </a:p>
          <a:p>
            <a:pPr>
              <a:spcBef>
                <a:spcPts val="1000"/>
              </a:spcBef>
              <a:defRPr/>
            </a:pP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vodní plocha </a:t>
            </a:r>
            <a:endParaRPr lang="cs-CZ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66928" y="157078"/>
            <a:ext cx="60990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při odběru vzorků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66928" y="4732770"/>
            <a:ext cx="4151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Vzorkovací tyč</a:t>
            </a:r>
          </a:p>
          <a:p>
            <a:pPr>
              <a:defRPr/>
            </a:pPr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Odběr vzorku – bažina</a:t>
            </a:r>
          </a:p>
          <a:p>
            <a:pPr>
              <a:defRPr/>
            </a:pPr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Odběr vzorku – zavodněná část</a:t>
            </a:r>
          </a:p>
          <a:p>
            <a:pPr>
              <a:defRPr/>
            </a:pPr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Prorážení cesty rákosím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26" y="664910"/>
            <a:ext cx="2768037" cy="36935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4474191"/>
            <a:ext cx="3871653" cy="23158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89" y="969264"/>
            <a:ext cx="2026062" cy="338921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" y="664908"/>
            <a:ext cx="2775102" cy="3702999"/>
          </a:xfrm>
          <a:prstGeom prst="rect">
            <a:avLst/>
          </a:prstGeom>
        </p:spPr>
      </p:pic>
      <p:cxnSp>
        <p:nvCxnSpPr>
          <p:cNvPr id="15" name="Přímá spojnice se šipkou 14"/>
          <p:cNvCxnSpPr/>
          <p:nvPr/>
        </p:nvCxnSpPr>
        <p:spPr>
          <a:xfrm flipV="1">
            <a:off x="3740568" y="4407878"/>
            <a:ext cx="0" cy="828141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4122850" y="4453676"/>
            <a:ext cx="851121" cy="905256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3363898" y="5752213"/>
            <a:ext cx="1517904" cy="9144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2564891" y="4474192"/>
            <a:ext cx="2" cy="455948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2393076" y="4930140"/>
            <a:ext cx="17181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V="1">
            <a:off x="3152701" y="5236019"/>
            <a:ext cx="587867" cy="410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9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6"/>
          <p:cNvSpPr txBox="1">
            <a:spLocks/>
          </p:cNvSpPr>
          <p:nvPr/>
        </p:nvSpPr>
        <p:spPr>
          <a:xfrm>
            <a:off x="796607" y="372601"/>
            <a:ext cx="7155815" cy="561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CDBEB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Analýzy vzorků</a:t>
            </a:r>
            <a:endParaRPr lang="cs-CZ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16"/>
          <p:cNvSpPr txBox="1">
            <a:spLocks/>
          </p:cNvSpPr>
          <p:nvPr/>
        </p:nvSpPr>
        <p:spPr>
          <a:xfrm>
            <a:off x="250825" y="1128524"/>
            <a:ext cx="8842247" cy="46870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Vlhkost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vážkově vysušením IČ ohřevem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Chemické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složení –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obsahy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cs-CZ" sz="24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</a:t>
            </a:r>
            <a:r>
              <a:rPr lang="cs-CZ" sz="24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</a:t>
            </a:r>
            <a:r>
              <a:rPr lang="cs-CZ" sz="24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 lisované tabletě stolním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energiově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disperzním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analyzátorem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cs-CZ" sz="24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dopočet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Fázové (mineralogické) složení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rentgenová difrakční analýza – XRD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Výpočet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kvantity </a:t>
            </a:r>
            <a:r>
              <a:rPr lang="cs-CZ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Rietveldovou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metodou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Zjištěna </a:t>
            </a:r>
            <a:r>
              <a:rPr lang="cs-CZ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výrazná nehomogenita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složení z hlediska místa i hloubky odběru vzorku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6"/>
          <p:cNvSpPr txBox="1">
            <a:spLocks/>
          </p:cNvSpPr>
          <p:nvPr/>
        </p:nvSpPr>
        <p:spPr>
          <a:xfrm>
            <a:off x="250825" y="4664001"/>
            <a:ext cx="8629650" cy="6764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6"/>
          <p:cNvSpPr txBox="1">
            <a:spLocks/>
          </p:cNvSpPr>
          <p:nvPr/>
        </p:nvSpPr>
        <p:spPr>
          <a:xfrm>
            <a:off x="734533" y="228632"/>
            <a:ext cx="7155815" cy="561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CDBEB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analýzy – vzorkovací bod č. 1</a:t>
            </a:r>
            <a:endParaRPr lang="cs-CZ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271188294"/>
              </p:ext>
            </p:extLst>
          </p:nvPr>
        </p:nvGraphicFramePr>
        <p:xfrm>
          <a:off x="1302424" y="877848"/>
          <a:ext cx="6329298" cy="248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29995"/>
              </p:ext>
            </p:extLst>
          </p:nvPr>
        </p:nvGraphicFramePr>
        <p:xfrm>
          <a:off x="1302423" y="3540369"/>
          <a:ext cx="6856839" cy="251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86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lo prezentace">
  <a:themeElements>
    <a:clrScheme name="Vlastní 1">
      <a:dk1>
        <a:srgbClr val="CBC5B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ustah_svetla_pok" id="{D842BFDF-74A0-4AFB-AA3E-744ABD0B41AC}" vid="{A132C62A-09E8-4302-9CD5-0EE4A266CA1F}"/>
    </a:ext>
  </a:extLst>
</a:theme>
</file>

<file path=ppt/theme/theme2.xml><?xml version="1.0" encoding="utf-8"?>
<a:theme xmlns:a="http://schemas.openxmlformats.org/drawingml/2006/main" name="1_Uvodni strana">
  <a:themeElements>
    <a:clrScheme name="Vlastní 1">
      <a:dk1>
        <a:srgbClr val="CBC5B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ustah_svetla_pok" id="{D842BFDF-74A0-4AFB-AA3E-744ABD0B41AC}" vid="{A672BC26-FCB4-4C7A-BD1E-AB457C46267E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vustah_svetla_pok</Template>
  <TotalTime>3661</TotalTime>
  <Words>867</Words>
  <Application>Microsoft Office PowerPoint</Application>
  <PresentationFormat>Předvádění na obrazovce (4:3)</PresentationFormat>
  <Paragraphs>145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Arial</vt:lpstr>
      <vt:lpstr>Telo prezentace</vt:lpstr>
      <vt:lpstr>1_Uvodni strana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Nečas Radovan</cp:lastModifiedBy>
  <cp:revision>291</cp:revision>
  <dcterms:created xsi:type="dcterms:W3CDTF">2014-05-01T18:51:43Z</dcterms:created>
  <dcterms:modified xsi:type="dcterms:W3CDTF">2018-02-28T08:31:39Z</dcterms:modified>
</cp:coreProperties>
</file>