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5" r:id="rId2"/>
    <p:sldId id="289" r:id="rId3"/>
    <p:sldId id="287" r:id="rId4"/>
    <p:sldId id="276" r:id="rId5"/>
    <p:sldId id="292" r:id="rId6"/>
    <p:sldId id="296" r:id="rId7"/>
    <p:sldId id="282" r:id="rId8"/>
    <p:sldId id="293" r:id="rId9"/>
    <p:sldId id="283" r:id="rId10"/>
    <p:sldId id="284" r:id="rId11"/>
    <p:sldId id="285" r:id="rId12"/>
    <p:sldId id="257" r:id="rId13"/>
    <p:sldId id="295" r:id="rId14"/>
    <p:sldId id="286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7942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78053" autoAdjust="0"/>
  </p:normalViewPr>
  <p:slideViewPr>
    <p:cSldViewPr>
      <p:cViewPr varScale="1">
        <p:scale>
          <a:sx n="74" d="100"/>
          <a:sy n="74" d="100"/>
        </p:scale>
        <p:origin x="218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A3113-E392-4916-90E0-469CE0E1EE5D}" type="datetimeFigureOut">
              <a:rPr lang="sk-SK" smtClean="0"/>
              <a:t>6.3.18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88BE8-0689-4531-9EC6-40B29128D3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229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88BE8-0689-4531-9EC6-40B29128D3B1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1227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88BE8-0689-4531-9EC6-40B29128D3B1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728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Téma je v súlade s dlhodobou „Stratégiou výskumu a inovácií pre inteligentnú špecializáciu SR RIS3“ s dôrazom na odpady v regióne výskytu a oblasti adaptácie na zmenu klímy vo väzbe na environmentálne záťaže v zmysle strategického dokumentu Vlády SR pre riešenie environmentálnych záťaží, a v súlade so smernicou Európskeho parlamentu a rady 2008/50/ES o kvalite okolitého ovzdušia a čistejšom ovzduší v Európe. Smerovanie Katedry je aj bezprostredne v súlade s ešte len s pripravovanou dlhodobou stratégiou Slovenska „Stratégia adaptácie SR na zmeny klímy“ s vedeckým a výskumným príspevkom k dlhodobému výskumu vplyvov zmeny klímy na zložky životného prostredia, poľnohospodárskej produkcie a environmentálnych záťaží, vrátane návrhov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mitigačných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adaptačných opatrení. Disponujeme personálnym a prístrojovým zabezpečením pre výskum: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88BE8-0689-4531-9EC6-40B29128D3B1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4578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88BE8-0689-4531-9EC6-40B29128D3B1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1145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Základná koncepcia stavby študijného programu principiálne vychádza z dvoch nosných odborných línií. Prvú líniu predstavuje komplex poznatkov zameraných na problematiku tvorby a ochrany životného prostredia vychádzajúci zo silného spoločensko-prírodovedného základu. Druhá línia je reprezentovaná environmentálno-manažérskym komplexom poznatkov.</a:t>
            </a: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Dôležitým prvkom procesu výučby je účasť študentov na spolupráci s praxou formou návštev vybraných priemyselných podnikov ako i riešenie záverečných prác (bakalárskych, diplomových a doktorandských) v týchto podnikoch. 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88BE8-0689-4531-9EC6-40B29128D3B1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122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E12E-A8C6-4521-AF68-E324D741DD5E}" type="datetimeFigureOut">
              <a:rPr lang="sk-SK" smtClean="0"/>
              <a:t>6.3.18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FAB2-231D-41BD-BFA6-66134FC540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5842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E12E-A8C6-4521-AF68-E324D741DD5E}" type="datetimeFigureOut">
              <a:rPr lang="sk-SK" smtClean="0"/>
              <a:t>6.3.18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FAB2-231D-41BD-BFA6-66134FC540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763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E12E-A8C6-4521-AF68-E324D741DD5E}" type="datetimeFigureOut">
              <a:rPr lang="sk-SK" smtClean="0"/>
              <a:t>6.3.18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FAB2-231D-41BD-BFA6-66134FC540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764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E12E-A8C6-4521-AF68-E324D741DD5E}" type="datetimeFigureOut">
              <a:rPr lang="sk-SK" smtClean="0"/>
              <a:t>6.3.18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FAB2-231D-41BD-BFA6-66134FC540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9651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E12E-A8C6-4521-AF68-E324D741DD5E}" type="datetimeFigureOut">
              <a:rPr lang="sk-SK" smtClean="0"/>
              <a:t>6.3.18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FAB2-231D-41BD-BFA6-66134FC540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683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E12E-A8C6-4521-AF68-E324D741DD5E}" type="datetimeFigureOut">
              <a:rPr lang="sk-SK" smtClean="0"/>
              <a:t>6.3.18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FAB2-231D-41BD-BFA6-66134FC540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419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E12E-A8C6-4521-AF68-E324D741DD5E}" type="datetimeFigureOut">
              <a:rPr lang="sk-SK" smtClean="0"/>
              <a:t>6.3.18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FAB2-231D-41BD-BFA6-66134FC540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1567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E12E-A8C6-4521-AF68-E324D741DD5E}" type="datetimeFigureOut">
              <a:rPr lang="sk-SK" smtClean="0"/>
              <a:t>6.3.18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FAB2-231D-41BD-BFA6-66134FC540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796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E12E-A8C6-4521-AF68-E324D741DD5E}" type="datetimeFigureOut">
              <a:rPr lang="sk-SK" smtClean="0"/>
              <a:t>6.3.18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FAB2-231D-41BD-BFA6-66134FC540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299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E12E-A8C6-4521-AF68-E324D741DD5E}" type="datetimeFigureOut">
              <a:rPr lang="sk-SK" smtClean="0"/>
              <a:t>6.3.18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FAB2-231D-41BD-BFA6-66134FC540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4307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E12E-A8C6-4521-AF68-E324D741DD5E}" type="datetimeFigureOut">
              <a:rPr lang="sk-SK" smtClean="0"/>
              <a:t>6.3.18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FAB2-231D-41BD-BFA6-66134FC540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199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6E12E-A8C6-4521-AF68-E324D741DD5E}" type="datetimeFigureOut">
              <a:rPr lang="sk-SK" smtClean="0"/>
              <a:t>6.3.18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2FAB2-231D-41BD-BFA6-66134FC540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320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horiba.com/index.php?eID=tx_cms_showpic&amp;file=uploads/pics/PG-350_news_04.jpg&amp;width=500m&amp;height=500&amp;bodyTag=%3cbody%20bgColor=%22#ffffff&quot;>&amp;wrap=&lt;a href=&quot;javascript:close();&quot;> | &lt;/a>&amp;md5=993825280b304d89984341fccbfa5393"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4390" y="718228"/>
            <a:ext cx="8928992" cy="302433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sk-SK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Katedra životného prostredia</a:t>
            </a:r>
            <a:br>
              <a:rPr lang="sk-SK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sk-SK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Fakulta prírodných vied</a:t>
            </a:r>
            <a:br>
              <a:rPr lang="sk-SK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sk-SK" sz="2800" b="1" dirty="0">
                <a:solidFill>
                  <a:srgbClr val="AB7942"/>
                </a:solidFill>
                <a:latin typeface="Comic Sans MS" panose="030F0702030302020204" pitchFamily="66" charset="0"/>
              </a:rPr>
              <a:t>Univerzita Mateja Bela </a:t>
            </a:r>
            <a:br>
              <a:rPr lang="sk-SK" sz="2800" b="1" dirty="0">
                <a:solidFill>
                  <a:srgbClr val="AB7942"/>
                </a:solidFill>
                <a:latin typeface="Comic Sans MS" panose="030F0702030302020204" pitchFamily="66" charset="0"/>
              </a:rPr>
            </a:br>
            <a:r>
              <a:rPr lang="sk-SK" sz="2800" b="1" dirty="0">
                <a:solidFill>
                  <a:srgbClr val="AB7942"/>
                </a:solidFill>
                <a:latin typeface="Comic Sans MS" panose="030F0702030302020204" pitchFamily="66" charset="0"/>
              </a:rPr>
              <a:t>v Banskej Bystrici</a:t>
            </a:r>
            <a:endParaRPr lang="sk-SK" sz="2800" dirty="0">
              <a:solidFill>
                <a:srgbClr val="AB794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12658" y="4191601"/>
            <a:ext cx="9144000" cy="660276"/>
          </a:xfrm>
          <a:solidFill>
            <a:schemeClr val="bg2"/>
          </a:solidFill>
        </p:spPr>
        <p:txBody>
          <a:bodyPr anchor="ctr"/>
          <a:lstStyle/>
          <a:p>
            <a:r>
              <a:rPr lang="sk-SK" dirty="0">
                <a:solidFill>
                  <a:srgbClr val="FF0000"/>
                </a:solidFill>
                <a:latin typeface="Comic Sans MS" panose="030F0702030302020204" pitchFamily="66" charset="0"/>
              </a:rPr>
              <a:t>Emília</a:t>
            </a:r>
            <a:r>
              <a:rPr lang="sk-SK" b="1" dirty="0">
                <a:solidFill>
                  <a:srgbClr val="FF0000"/>
                </a:solidFill>
                <a:latin typeface="Comic Sans MS" panose="030F0702030302020204" pitchFamily="66" charset="0"/>
              </a:rPr>
              <a:t> HRONCOVÁ</a:t>
            </a:r>
          </a:p>
        </p:txBody>
      </p:sp>
      <p:sp>
        <p:nvSpPr>
          <p:cNvPr id="6" name="Textové pole 5"/>
          <p:cNvSpPr txBox="1"/>
          <p:nvPr/>
        </p:nvSpPr>
        <p:spPr>
          <a:xfrm>
            <a:off x="323528" y="5381085"/>
            <a:ext cx="7164288" cy="121658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sk-SK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Tajovského 40, 974 01 Banská Bystrica, Slovensko</a:t>
            </a:r>
          </a:p>
          <a:p>
            <a:pPr>
              <a:spcAft>
                <a:spcPts val="0"/>
              </a:spcAft>
              <a:tabLst>
                <a:tab pos="270510" algn="l"/>
              </a:tabLst>
            </a:pPr>
            <a:r>
              <a:rPr lang="sk-SK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tel.:   +421 48 446 5809</a:t>
            </a:r>
          </a:p>
          <a:p>
            <a:pPr>
              <a:spcAft>
                <a:spcPts val="0"/>
              </a:spcAft>
            </a:pPr>
            <a:r>
              <a:rPr lang="sk-SK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fax.:  +421 48 446 7000</a:t>
            </a:r>
          </a:p>
          <a:p>
            <a:pPr>
              <a:spcAft>
                <a:spcPts val="0"/>
              </a:spcAft>
            </a:pPr>
            <a:r>
              <a:rPr lang="sk-SK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e-mail: </a:t>
            </a:r>
            <a:r>
              <a:rPr lang="sk-SK" sz="16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emilia.hroncova@umb.sk</a:t>
            </a:r>
            <a:endParaRPr lang="sk-SK" sz="2400" dirty="0">
              <a:solidFill>
                <a:schemeClr val="tx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sz="10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 </a:t>
            </a:r>
            <a:endParaRPr lang="sk-SK" sz="1200" dirty="0">
              <a:solidFill>
                <a:schemeClr val="tx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1420AE5-5966-2E4A-A146-9A0F240B8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2" y="174340"/>
            <a:ext cx="1801096" cy="178119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C782180-7DB9-2143-8D32-8A195061B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15" y="178777"/>
            <a:ext cx="1888967" cy="18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27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rgbClr val="FF0000"/>
          </a:solidFill>
        </p:spPr>
        <p:txBody>
          <a:bodyPr anchor="b">
            <a:normAutofit/>
          </a:bodyPr>
          <a:lstStyle/>
          <a:p>
            <a:r>
              <a:rPr lang="sk-SK" sz="3600" b="1" spc="3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NAŠA VÝSKUMNÁ ČINNOSŤ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2400" b="1" spc="3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DOMÁCE PROJEKTY</a:t>
            </a:r>
          </a:p>
          <a:p>
            <a:pPr marL="0" indent="0" algn="ctr">
              <a:buNone/>
            </a:pPr>
            <a:endParaRPr lang="sk-SK" sz="2400" b="1" spc="30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179512" y="1628800"/>
            <a:ext cx="8784976" cy="504056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2017 – 2019</a:t>
            </a:r>
          </a:p>
          <a:p>
            <a:pPr marL="0" indent="0">
              <a:buNone/>
            </a:pPr>
            <a:r>
              <a:rPr lang="sk-SK" sz="2200" b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KEGA 30UMB-4/2017 </a:t>
            </a:r>
            <a: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Vzdelávacie centrum integrovanej bezpečnosti;</a:t>
            </a:r>
            <a:r>
              <a:rPr lang="sk-SK" sz="2200" dirty="0">
                <a:latin typeface="Comic Sans MS" panose="030F0702030302020204" pitchFamily="66" charset="0"/>
              </a:rPr>
              <a:t> 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(prof. Mgr. Juraj Ladomerský, CSc.)</a:t>
            </a:r>
          </a:p>
          <a:p>
            <a:pPr marL="0" indent="0">
              <a:buNone/>
            </a:pPr>
            <a:r>
              <a:rPr lang="sk-SK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2015 – 2017</a:t>
            </a:r>
          </a:p>
          <a:p>
            <a:pPr marL="0" indent="0">
              <a:buNone/>
            </a:pPr>
            <a:r>
              <a:rPr lang="sk-SK" sz="22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KEGA 035UMB-4/2015   </a:t>
            </a:r>
            <a: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Environmentálne manažérstvo vo výrobnej sfére; 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(doc. Ing. Emília </a:t>
            </a:r>
            <a:r>
              <a:rPr lang="sk-SK" sz="2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Hroncová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PhD.)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sk-SK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2015 – 2017</a:t>
            </a:r>
          </a:p>
          <a:p>
            <a:pPr marL="0" indent="0">
              <a:buNone/>
            </a:pPr>
            <a:r>
              <a:rPr lang="sk-SK" sz="2200" b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KEGA 041UK-4/2015  </a:t>
            </a:r>
            <a: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Parazitické </a:t>
            </a:r>
            <a:r>
              <a:rPr lang="sk-SK" sz="22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protista</a:t>
            </a:r>
            <a: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- nový predmet s integráciou moderných metód parazitologickej praxe; </a:t>
            </a:r>
            <a:b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(Ing. Katarína Trnková, PhD.)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sk-SK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2015 – 2017</a:t>
            </a:r>
          </a:p>
          <a:p>
            <a:pPr marL="0" indent="0">
              <a:buNone/>
            </a:pPr>
            <a:r>
              <a:rPr lang="sk-SK" sz="2200" b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KEGA 028UMB-4/2015  </a:t>
            </a:r>
            <a: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Zelená ekonomika; </a:t>
            </a:r>
            <a:b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(Ing. Radoslava </a:t>
            </a:r>
            <a:r>
              <a:rPr lang="sk-SK" sz="2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Kanianska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PhD.)</a:t>
            </a:r>
          </a:p>
        </p:txBody>
      </p:sp>
    </p:spTree>
    <p:extLst>
      <p:ext uri="{BB962C8B-B14F-4D97-AF65-F5344CB8AC3E}">
        <p14:creationId xmlns:p14="http://schemas.microsoft.com/office/powerpoint/2010/main" val="383276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rgbClr val="FF0000"/>
          </a:solidFill>
        </p:spPr>
        <p:txBody>
          <a:bodyPr anchor="b">
            <a:normAutofit/>
          </a:bodyPr>
          <a:lstStyle/>
          <a:p>
            <a:r>
              <a:rPr lang="sk-SK" sz="3600" b="1" spc="3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NAŠA VÝSKUMNÁ ČINNOSŤ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2400" b="1" spc="3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ZAHRANIČNÉ PROJEKTY</a:t>
            </a:r>
          </a:p>
          <a:p>
            <a:pPr marL="0" indent="0" algn="ctr">
              <a:buNone/>
            </a:pPr>
            <a:endParaRPr lang="sk-SK" sz="2400" b="1" spc="30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179512" y="1628800"/>
            <a:ext cx="8784976" cy="194421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sk-SK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2016 – 2017</a:t>
            </a:r>
          </a:p>
          <a:p>
            <a:pPr marL="0" indent="0">
              <a:buNone/>
            </a:pPr>
            <a:r>
              <a:rPr lang="sk-SK" sz="2200" b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APVV SK-CN-2015-0004 </a:t>
            </a:r>
            <a: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Metódy hodnotenia udržateľnosti a optimalizácie poľnohospodárskych produkčných systémov: spojenie teórie energetických a materiálových tokov </a:t>
            </a:r>
            <a:b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(Ing. Radoslava </a:t>
            </a:r>
            <a:r>
              <a:rPr lang="sk-SK" sz="2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Kanianska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PhD.)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k-SK" sz="2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73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2400" dirty="0">
                <a:latin typeface="Comic Sans MS" panose="030F0702030302020204" pitchFamily="66" charset="0"/>
              </a:rPr>
              <a:t>Vysokoškolské vzdelávanie v dennej aj externej forme štúdia v akreditovanom študijnom odbore </a:t>
            </a:r>
          </a:p>
          <a:p>
            <a:pPr marL="0" indent="0" algn="ctr">
              <a:buNone/>
            </a:pPr>
            <a:r>
              <a:rPr lang="sk-SK" sz="2400" dirty="0">
                <a:latin typeface="Comic Sans MS" panose="030F0702030302020204" pitchFamily="66" charset="0"/>
              </a:rPr>
              <a:t> </a:t>
            </a:r>
            <a:br>
              <a:rPr lang="sk-SK" sz="2400" dirty="0">
                <a:latin typeface="Comic Sans MS" panose="030F0702030302020204" pitchFamily="66" charset="0"/>
              </a:rPr>
            </a:br>
            <a:r>
              <a:rPr lang="sk-SK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4.3.3 Environmentálny manažment </a:t>
            </a:r>
          </a:p>
          <a:p>
            <a:pPr marL="0" indent="0" algn="ctr">
              <a:buNone/>
            </a:pPr>
            <a:endParaRPr lang="sk-SK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 typeface="Wingdings" pitchFamily="2" charset="2"/>
              <a:buChar char="F"/>
            </a:pPr>
            <a:r>
              <a:rPr lang="sk-SK" sz="2200" dirty="0">
                <a:latin typeface="Comic Sans MS" panose="030F0702030302020204" pitchFamily="66" charset="0"/>
              </a:rPr>
              <a:t>v študijnom programe </a:t>
            </a:r>
            <a:r>
              <a:rPr lang="sk-SK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Environmentalistika</a:t>
            </a:r>
            <a:r>
              <a:rPr lang="sk-SK" sz="2200" dirty="0">
                <a:latin typeface="Comic Sans MS" panose="030F0702030302020204" pitchFamily="66" charset="0"/>
              </a:rPr>
              <a:t> – </a:t>
            </a:r>
            <a:br>
              <a:rPr lang="sk-SK" sz="2200" dirty="0">
                <a:latin typeface="Comic Sans MS" panose="030F0702030302020204" pitchFamily="66" charset="0"/>
              </a:rPr>
            </a:br>
            <a:r>
              <a:rPr lang="sk-SK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I. stupeň </a:t>
            </a:r>
            <a:r>
              <a:rPr lang="sk-SK" sz="2200" dirty="0">
                <a:latin typeface="Comic Sans MS" panose="030F0702030302020204" pitchFamily="66" charset="0"/>
              </a:rPr>
              <a:t>vysokoškolského štúdia </a:t>
            </a:r>
            <a:br>
              <a:rPr lang="sk-SK" sz="2200" dirty="0">
                <a:latin typeface="Comic Sans MS" panose="030F0702030302020204" pitchFamily="66" charset="0"/>
              </a:rPr>
            </a:br>
            <a:r>
              <a:rPr lang="sk-SK" sz="2200" dirty="0">
                <a:latin typeface="Comic Sans MS" panose="030F0702030302020204" pitchFamily="66" charset="0"/>
              </a:rPr>
              <a:t>s udeľovaným akademickým titulom bakalár (Bc.)</a:t>
            </a:r>
          </a:p>
          <a:p>
            <a:pPr marL="0" indent="0">
              <a:buNone/>
            </a:pPr>
            <a:endParaRPr lang="sk-SK" sz="2200" dirty="0">
              <a:latin typeface="Comic Sans MS" panose="030F0702030302020204" pitchFamily="66" charset="0"/>
            </a:endParaRPr>
          </a:p>
          <a:p>
            <a:pPr>
              <a:buFont typeface="Wingdings" pitchFamily="2" charset="2"/>
              <a:buChar char="F"/>
            </a:pPr>
            <a:r>
              <a:rPr lang="sk-SK" sz="2200" dirty="0">
                <a:latin typeface="Comic Sans MS" panose="030F0702030302020204" pitchFamily="66" charset="0"/>
              </a:rPr>
              <a:t>v študijnom programe </a:t>
            </a:r>
            <a:r>
              <a:rPr lang="sk-SK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Bezpečnosť životného prostredia</a:t>
            </a:r>
            <a:r>
              <a:rPr lang="sk-SK" sz="2200" dirty="0">
                <a:latin typeface="Comic Sans MS" panose="030F0702030302020204" pitchFamily="66" charset="0"/>
              </a:rPr>
              <a:t> – </a:t>
            </a:r>
            <a:br>
              <a:rPr lang="sk-SK" sz="2200" dirty="0">
                <a:latin typeface="Comic Sans MS" panose="030F0702030302020204" pitchFamily="66" charset="0"/>
              </a:rPr>
            </a:br>
            <a:r>
              <a:rPr lang="sk-SK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I. stupeň </a:t>
            </a:r>
            <a:r>
              <a:rPr lang="sk-SK" sz="2200" dirty="0">
                <a:latin typeface="Comic Sans MS" panose="030F0702030302020204" pitchFamily="66" charset="0"/>
              </a:rPr>
              <a:t>vysokoškolského štúdia </a:t>
            </a:r>
            <a:br>
              <a:rPr lang="sk-SK" sz="2200" dirty="0">
                <a:latin typeface="Comic Sans MS" panose="030F0702030302020204" pitchFamily="66" charset="0"/>
              </a:rPr>
            </a:br>
            <a:r>
              <a:rPr lang="sk-SK" sz="2200" dirty="0">
                <a:latin typeface="Comic Sans MS" panose="030F0702030302020204" pitchFamily="66" charset="0"/>
              </a:rPr>
              <a:t>s udeľovaným akademickým titulom bakalár (Bc.)</a:t>
            </a:r>
          </a:p>
          <a:p>
            <a:pPr marL="0" indent="0">
              <a:buNone/>
            </a:pPr>
            <a:endParaRPr lang="sk-SK" sz="2200" dirty="0">
              <a:latin typeface="Comic Sans MS" panose="030F0702030302020204" pitchFamily="66" charset="0"/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0" y="0"/>
            <a:ext cx="9144000" cy="90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3600"/>
              </a:spcBef>
            </a:pPr>
            <a:r>
              <a:rPr lang="sk-SK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Výchovno-vzdelávacia činnosť KŽP</a:t>
            </a:r>
            <a:endParaRPr lang="sk-SK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53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2400" dirty="0">
                <a:latin typeface="Comic Sans MS" panose="030F0702030302020204" pitchFamily="66" charset="0"/>
              </a:rPr>
              <a:t>Vysokoškolské vzdelávanie v dennej aj externej forme štúdia v akreditovanom študijnom odbore  </a:t>
            </a:r>
          </a:p>
          <a:p>
            <a:pPr marL="0" indent="0" algn="ctr">
              <a:buNone/>
            </a:pPr>
            <a:br>
              <a:rPr lang="sk-SK" sz="2400" dirty="0">
                <a:latin typeface="Comic Sans MS" panose="030F0702030302020204" pitchFamily="66" charset="0"/>
              </a:rPr>
            </a:br>
            <a:r>
              <a:rPr lang="sk-SK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4.3.3 Environmentálny manažment </a:t>
            </a:r>
          </a:p>
          <a:p>
            <a:pPr marL="0" indent="0" algn="ctr">
              <a:buNone/>
            </a:pPr>
            <a:endParaRPr lang="sk-SK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 typeface="Wingdings" pitchFamily="2" charset="2"/>
              <a:buChar char="F"/>
            </a:pPr>
            <a:r>
              <a:rPr lang="sk-SK" sz="2200" dirty="0">
                <a:latin typeface="Comic Sans MS" panose="030F0702030302020204" pitchFamily="66" charset="0"/>
              </a:rPr>
              <a:t>v študijnom programe </a:t>
            </a:r>
            <a:r>
              <a:rPr lang="sk-SK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Environmentálne manažérstvo </a:t>
            </a:r>
            <a:r>
              <a:rPr lang="sk-SK" sz="2200" dirty="0">
                <a:latin typeface="Comic Sans MS" panose="030F0702030302020204" pitchFamily="66" charset="0"/>
              </a:rPr>
              <a:t>– </a:t>
            </a:r>
            <a:br>
              <a:rPr lang="sk-SK" sz="2200" dirty="0">
                <a:latin typeface="Comic Sans MS" panose="030F0702030302020204" pitchFamily="66" charset="0"/>
              </a:rPr>
            </a:br>
            <a:r>
              <a:rPr lang="sk-SK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II. stupeň </a:t>
            </a:r>
            <a:r>
              <a:rPr lang="sk-SK" sz="2200" dirty="0">
                <a:latin typeface="Comic Sans MS" panose="030F0702030302020204" pitchFamily="66" charset="0"/>
              </a:rPr>
              <a:t>vysokoškolského štúdia </a:t>
            </a:r>
            <a:br>
              <a:rPr lang="sk-SK" sz="2200" dirty="0">
                <a:latin typeface="Comic Sans MS" panose="030F0702030302020204" pitchFamily="66" charset="0"/>
              </a:rPr>
            </a:br>
            <a:r>
              <a:rPr lang="sk-SK" sz="2200" dirty="0">
                <a:latin typeface="Comic Sans MS" panose="030F0702030302020204" pitchFamily="66" charset="0"/>
              </a:rPr>
              <a:t>s udeľovaným akademickým titulom magister (Mgr.)</a:t>
            </a:r>
          </a:p>
          <a:p>
            <a:pPr>
              <a:buFont typeface="Wingdings" pitchFamily="2" charset="2"/>
              <a:buChar char="F"/>
            </a:pPr>
            <a:endParaRPr lang="sk-SK" sz="2200" dirty="0">
              <a:latin typeface="Comic Sans MS" panose="030F0702030302020204" pitchFamily="66" charset="0"/>
            </a:endParaRPr>
          </a:p>
          <a:p>
            <a:pPr marL="363538" indent="-363538">
              <a:buNone/>
            </a:pPr>
            <a:r>
              <a:rPr lang="sk-SK" sz="2200" dirty="0">
                <a:latin typeface="Comic Sans MS" panose="030F0702030302020204" pitchFamily="66" charset="0"/>
                <a:sym typeface="Wingdings" panose="05000000000000000000" pitchFamily="2" charset="2"/>
              </a:rPr>
              <a:t> </a:t>
            </a:r>
            <a:r>
              <a:rPr lang="sk-SK" sz="2200" dirty="0">
                <a:latin typeface="Comic Sans MS" panose="030F0702030302020204" pitchFamily="66" charset="0"/>
              </a:rPr>
              <a:t>v študijnom programe </a:t>
            </a:r>
            <a:r>
              <a:rPr lang="sk-SK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Sanácia životného prostredia </a:t>
            </a:r>
            <a:r>
              <a:rPr lang="sk-SK" sz="2200" dirty="0">
                <a:latin typeface="Comic Sans MS" panose="030F0702030302020204" pitchFamily="66" charset="0"/>
              </a:rPr>
              <a:t>– </a:t>
            </a:r>
            <a:br>
              <a:rPr lang="sk-SK" sz="2200" dirty="0">
                <a:latin typeface="Comic Sans MS" panose="030F0702030302020204" pitchFamily="66" charset="0"/>
              </a:rPr>
            </a:br>
            <a:r>
              <a:rPr lang="sk-SK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III. stupeň </a:t>
            </a:r>
            <a:r>
              <a:rPr lang="sk-SK" sz="2200" dirty="0">
                <a:latin typeface="Comic Sans MS" panose="030F0702030302020204" pitchFamily="66" charset="0"/>
              </a:rPr>
              <a:t>vysokoškolského štúdia </a:t>
            </a:r>
            <a:br>
              <a:rPr lang="sk-SK" sz="2200" dirty="0">
                <a:latin typeface="Comic Sans MS" panose="030F0702030302020204" pitchFamily="66" charset="0"/>
              </a:rPr>
            </a:br>
            <a:r>
              <a:rPr lang="sk-SK" sz="2200" dirty="0">
                <a:latin typeface="Comic Sans MS" panose="030F0702030302020204" pitchFamily="66" charset="0"/>
              </a:rPr>
              <a:t>s udeľovaným akademickým titulom </a:t>
            </a:r>
            <a:r>
              <a:rPr lang="sk-SK" sz="2200" dirty="0" err="1">
                <a:latin typeface="Comic Sans MS" panose="030F0702030302020204" pitchFamily="66" charset="0"/>
              </a:rPr>
              <a:t>philosophiae</a:t>
            </a:r>
            <a:r>
              <a:rPr lang="sk-SK" sz="2200" dirty="0">
                <a:latin typeface="Comic Sans MS" panose="030F0702030302020204" pitchFamily="66" charset="0"/>
              </a:rPr>
              <a:t> </a:t>
            </a:r>
            <a:r>
              <a:rPr lang="sk-SK" sz="2200" dirty="0" err="1">
                <a:latin typeface="Comic Sans MS" panose="030F0702030302020204" pitchFamily="66" charset="0"/>
              </a:rPr>
              <a:t>doctor</a:t>
            </a:r>
            <a:r>
              <a:rPr lang="sk-SK" sz="2200" dirty="0">
                <a:latin typeface="Comic Sans MS" panose="030F0702030302020204" pitchFamily="66" charset="0"/>
              </a:rPr>
              <a:t>  (PhD.).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sk-SK" sz="2200" dirty="0">
                <a:latin typeface="Comic Sans MS" panose="030F0702030302020204" pitchFamily="66" charset="0"/>
              </a:rPr>
              <a:t>Katedra má tiež v uvedenom študijnom odbore priznané právo konať rigorózne skúšky a obhajoby rigoróznych prác (RNDr.).</a:t>
            </a: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0" y="0"/>
            <a:ext cx="9144000" cy="90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3600"/>
              </a:spcBef>
            </a:pPr>
            <a:r>
              <a:rPr lang="sk-SK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Výchovno-vzdelávacia činnosť KŽP</a:t>
            </a:r>
            <a:endParaRPr lang="sk-SK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2"/>
          <p:cNvSpPr txBox="1">
            <a:spLocks/>
          </p:cNvSpPr>
          <p:nvPr/>
        </p:nvSpPr>
        <p:spPr>
          <a:xfrm>
            <a:off x="1619672" y="1484784"/>
            <a:ext cx="6624736" cy="792088"/>
          </a:xfrm>
          <a:prstGeom prst="rect">
            <a:avLst/>
          </a:prstGeom>
        </p:spPr>
        <p:txBody>
          <a:bodyPr spcFirstLastPara="1" vert="horz" lIns="91440" tIns="45720" rIns="91440" bIns="45720" numCol="1" rtlCol="0">
            <a:prstTxWarp prst="textArchDown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4000" b="1" noProof="1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ĎAKUJEM ZA POZORNOSŤ </a:t>
            </a:r>
          </a:p>
        </p:txBody>
      </p:sp>
      <p:sp>
        <p:nvSpPr>
          <p:cNvPr id="5" name="Rectangle 172"/>
          <p:cNvSpPr>
            <a:spLocks noChangeArrowheads="1"/>
          </p:cNvSpPr>
          <p:nvPr/>
        </p:nvSpPr>
        <p:spPr bwMode="auto">
          <a:xfrm>
            <a:off x="1968577" y="2880473"/>
            <a:ext cx="5462740" cy="163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sk-SK" sz="1500" b="1" noProof="1">
                <a:latin typeface="Comic Sans MS" pitchFamily="66" charset="0"/>
              </a:rPr>
              <a:t>Matej Bel University Banská Bystrica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sk-SK" sz="1500" b="1" noProof="1">
                <a:latin typeface="Comic Sans MS" pitchFamily="66" charset="0"/>
              </a:rPr>
              <a:t>Faculty of Natural Sciences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sk-SK" sz="1500" b="1" noProof="1">
                <a:latin typeface="Comic Sans MS" pitchFamily="66" charset="0"/>
              </a:rPr>
              <a:t>Department of Environmental Management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sk-SK" sz="1500" b="1" noProof="1">
                <a:latin typeface="Comic Sans MS" pitchFamily="66" charset="0"/>
              </a:rPr>
              <a:t>Tajovského 40, 960 53</a:t>
            </a:r>
          </a:p>
        </p:txBody>
      </p:sp>
      <p:sp>
        <p:nvSpPr>
          <p:cNvPr id="6" name="Obdĺžnik 5"/>
          <p:cNvSpPr/>
          <p:nvPr/>
        </p:nvSpPr>
        <p:spPr>
          <a:xfrm>
            <a:off x="3115218" y="4166022"/>
            <a:ext cx="3169457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sk-SK" b="1" noProof="1">
                <a:latin typeface="Comic Sans MS" pitchFamily="66" charset="0"/>
              </a:rPr>
              <a:t>emilia.hroncova@gmail.com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sk-SK" b="1" noProof="1">
                <a:latin typeface="Comic Sans MS" pitchFamily="66" charset="0"/>
              </a:rPr>
              <a:t>jladomersky@yahoo.co.uk</a:t>
            </a:r>
          </a:p>
        </p:txBody>
      </p:sp>
      <p:sp>
        <p:nvSpPr>
          <p:cNvPr id="7" name="Obdĺžnik 6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581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hatamaja.wbl.sk/Mapa_Slovenska/Mapa_Slovenska1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56" y="0"/>
            <a:ext cx="7734739" cy="423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ál 4"/>
          <p:cNvSpPr/>
          <p:nvPr/>
        </p:nvSpPr>
        <p:spPr>
          <a:xfrm>
            <a:off x="3115005" y="1736812"/>
            <a:ext cx="1008112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C73F7CC7-0688-0C4A-A58B-1BDDDF747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4200983"/>
            <a:ext cx="6660232" cy="266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02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" y="1869"/>
            <a:ext cx="9144793" cy="176189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059" y="1763766"/>
            <a:ext cx="4536504" cy="4896544"/>
          </a:xfrm>
          <a:prstGeom prst="rect">
            <a:avLst/>
          </a:prstGeom>
        </p:spPr>
      </p:pic>
      <p:pic>
        <p:nvPicPr>
          <p:cNvPr id="11" name="Obrázok 10"/>
          <p:cNvPicPr/>
          <p:nvPr/>
        </p:nvPicPr>
        <p:blipFill rotWithShape="1">
          <a:blip r:embed="rId4"/>
          <a:srcRect l="9018" t="24624" r="4635" b="22307"/>
          <a:stretch/>
        </p:blipFill>
        <p:spPr bwMode="auto">
          <a:xfrm>
            <a:off x="3894889" y="1763766"/>
            <a:ext cx="5249111" cy="1761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bdĺžnik 7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ové pole 5"/>
          <p:cNvSpPr txBox="1"/>
          <p:nvPr/>
        </p:nvSpPr>
        <p:spPr>
          <a:xfrm>
            <a:off x="4124636" y="4145594"/>
            <a:ext cx="4896544" cy="251471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sk-SK" sz="2200" b="1" cap="all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Fakulta prírodných vied</a:t>
            </a:r>
            <a:endParaRPr lang="sk-SK" sz="2200" dirty="0">
              <a:solidFill>
                <a:schemeClr val="tx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UNIVERZITA MATEJA BELA </a:t>
            </a:r>
            <a:br>
              <a:rPr lang="sk-SK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sk-SK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V BANSKEJ BYSTRICI</a:t>
            </a: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sk-SK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Tajovského 40, 974 01 Banská Bystrica, SK</a:t>
            </a:r>
          </a:p>
          <a:p>
            <a:pPr>
              <a:spcAft>
                <a:spcPts val="0"/>
              </a:spcAft>
              <a:tabLst>
                <a:tab pos="270510" algn="l"/>
              </a:tabLst>
            </a:pPr>
            <a:r>
              <a:rPr lang="sk-SK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tel.:   +421 48 446 5809</a:t>
            </a:r>
          </a:p>
          <a:p>
            <a:pPr>
              <a:spcAft>
                <a:spcPts val="0"/>
              </a:spcAft>
            </a:pPr>
            <a:r>
              <a:rPr lang="sk-SK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fax.:  +421 48 446 7000</a:t>
            </a:r>
          </a:p>
          <a:p>
            <a:pPr>
              <a:spcAft>
                <a:spcPts val="0"/>
              </a:spcAft>
            </a:pPr>
            <a:r>
              <a:rPr lang="sk-SK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e-mail: emilia.hroncova@umb.sk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sk-SK" sz="2400" b="1" spc="1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Katedra životného prostredia</a:t>
            </a:r>
            <a:endParaRPr lang="sk-SK" sz="2400" dirty="0">
              <a:solidFill>
                <a:schemeClr val="tx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sz="10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 </a:t>
            </a:r>
            <a:endParaRPr lang="sk-SK" sz="1200" dirty="0">
              <a:solidFill>
                <a:schemeClr val="tx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24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3780" y="1302245"/>
            <a:ext cx="8682136" cy="14513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sz="2400" b="1" dirty="0">
                <a:latin typeface="Comic Sans MS" panose="030F0702030302020204" pitchFamily="66" charset="0"/>
              </a:rPr>
              <a:t>Štúdium rizík environmentálnych </a:t>
            </a:r>
            <a:r>
              <a:rPr lang="sk-SK" sz="2400" b="1" dirty="0" err="1">
                <a:latin typeface="Comic Sans MS" panose="030F0702030302020204" pitchFamily="66" charset="0"/>
              </a:rPr>
              <a:t>impaktov</a:t>
            </a:r>
            <a:r>
              <a:rPr lang="sk-SK" sz="2400" b="1" dirty="0">
                <a:latin typeface="Comic Sans MS" panose="030F0702030302020204" pitchFamily="66" charset="0"/>
              </a:rPr>
              <a:t> </a:t>
            </a:r>
            <a:r>
              <a:rPr lang="sk-SK" sz="2400" b="1" dirty="0" err="1">
                <a:latin typeface="Comic Sans MS" panose="030F0702030302020204" pitchFamily="66" charset="0"/>
              </a:rPr>
              <a:t>antropickej</a:t>
            </a:r>
            <a:r>
              <a:rPr lang="sk-SK" sz="2400" b="1" dirty="0">
                <a:latin typeface="Comic Sans MS" panose="030F0702030302020204" pitchFamily="66" charset="0"/>
              </a:rPr>
              <a:t> činnosti na životné a pracovné prostredie a manažérstvo sanačných a environmentálnych opatrení</a:t>
            </a: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14808" y="0"/>
            <a:ext cx="9144000" cy="1196752"/>
          </a:xfrm>
          <a:prstGeom prst="rect">
            <a:avLst/>
          </a:prstGeom>
          <a:solidFill>
            <a:srgbClr val="FFCC99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Vedecká, výskumná činnosť KŽP </a:t>
            </a:r>
            <a:b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spolupráca s praxou</a:t>
            </a:r>
            <a:endParaRPr lang="sk-SK" sz="2800" b="1" spc="30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81086" y="115297"/>
            <a:ext cx="8928992" cy="66247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206373" y="2492896"/>
            <a:ext cx="8731254" cy="410445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k-SK" sz="800" noProof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sk-SK" sz="2400" noProof="1">
                <a:solidFill>
                  <a:schemeClr val="bg1"/>
                </a:solidFill>
                <a:latin typeface="Comic Sans MS" panose="030F0702030302020204" pitchFamily="66" charset="0"/>
              </a:rPr>
              <a:t>súlad so</a:t>
            </a:r>
          </a:p>
          <a:p>
            <a:pPr marL="0" indent="0" algn="ctr">
              <a:buNone/>
            </a:pPr>
            <a:endParaRPr lang="sk-SK" sz="1400" noProof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sk-SK" sz="2400" noProof="1">
                <a:solidFill>
                  <a:schemeClr val="bg1"/>
                </a:solidFill>
                <a:latin typeface="Comic Sans MS" panose="030F0702030302020204" pitchFamily="66" charset="0"/>
              </a:rPr>
              <a:t>„Stratégiou výskumu a inovácií </a:t>
            </a:r>
            <a:br>
              <a:rPr lang="sk-SK" sz="2400" noProof="1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sk-SK" sz="2400" noProof="1">
                <a:solidFill>
                  <a:schemeClr val="bg1"/>
                </a:solidFill>
                <a:latin typeface="Comic Sans MS" panose="030F0702030302020204" pitchFamily="66" charset="0"/>
              </a:rPr>
              <a:t>pre inteligentnú špecializáciu SR RIS3“</a:t>
            </a:r>
          </a:p>
          <a:p>
            <a:pPr marL="0" indent="0" algn="ctr">
              <a:buNone/>
            </a:pPr>
            <a:endParaRPr lang="sk-SK" sz="800" noProof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sk-SK" sz="2400" noProof="1">
                <a:solidFill>
                  <a:schemeClr val="bg1"/>
                </a:solidFill>
                <a:latin typeface="Comic Sans MS" panose="030F0702030302020204" pitchFamily="66" charset="0"/>
              </a:rPr>
              <a:t>„Strategickým dokumentom Vlády SR pre riešenie environmentálnych záťaží“</a:t>
            </a:r>
          </a:p>
          <a:p>
            <a:pPr marL="0" indent="0" algn="ctr">
              <a:buNone/>
            </a:pPr>
            <a:r>
              <a:rPr lang="sk-SK" sz="2400" noProof="1">
                <a:solidFill>
                  <a:schemeClr val="bg1"/>
                </a:solidFill>
                <a:latin typeface="Comic Sans MS" panose="030F0702030302020204" pitchFamily="66" charset="0"/>
              </a:rPr>
              <a:t>„Smernicou EPR 2008/50/ES o kvalite okolitého ovzdušia a čistejšom ovzduší v Európe“</a:t>
            </a:r>
          </a:p>
          <a:p>
            <a:pPr marL="0" indent="0" algn="ctr">
              <a:buNone/>
            </a:pPr>
            <a:endParaRPr lang="sk-SK" sz="800" noProof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sk-SK" sz="2400" noProof="1">
                <a:solidFill>
                  <a:schemeClr val="bg1"/>
                </a:solidFill>
                <a:latin typeface="Comic Sans MS" panose="030F0702030302020204" pitchFamily="66" charset="0"/>
              </a:rPr>
              <a:t>„Stratégiaou adaptácie SR na zmeny klímy“</a:t>
            </a:r>
          </a:p>
          <a:p>
            <a:pPr marL="0" indent="0" algn="ctr">
              <a:buNone/>
            </a:pPr>
            <a:endParaRPr lang="sk-SK" sz="2400" noProof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sk-SK" sz="2400" noProof="1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0484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sahu 2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rgbClr val="FFCC99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Vedecká, výskumná činnosť KŽP </a:t>
            </a:r>
            <a:b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spolupráca s praxou</a:t>
            </a:r>
            <a:endParaRPr lang="sk-SK" sz="2800" b="1" spc="30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228946" y="2276872"/>
            <a:ext cx="8686107" cy="2825675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200" noProof="1">
                <a:solidFill>
                  <a:schemeClr val="bg1"/>
                </a:solidFill>
                <a:latin typeface="Comic Sans MS" panose="030F0702030302020204" pitchFamily="66" charset="0"/>
              </a:rPr>
              <a:t>priemyselných a starých environmentálnych záťaží, </a:t>
            </a:r>
          </a:p>
          <a:p>
            <a:r>
              <a:rPr lang="sk-SK" sz="2200" noProof="1">
                <a:solidFill>
                  <a:schemeClr val="bg1"/>
                </a:solidFill>
                <a:latin typeface="Comic Sans MS" panose="030F0702030302020204" pitchFamily="66" charset="0"/>
              </a:rPr>
              <a:t>meraniach emisií a prašnosti v ovzduší, </a:t>
            </a:r>
          </a:p>
          <a:p>
            <a:r>
              <a:rPr lang="sk-SK" sz="2200" noProof="1">
                <a:solidFill>
                  <a:schemeClr val="bg1"/>
                </a:solidFill>
                <a:latin typeface="Comic Sans MS" panose="030F0702030302020204" pitchFamily="66" charset="0"/>
              </a:rPr>
              <a:t>nakladanie s odpadmi,</a:t>
            </a:r>
          </a:p>
          <a:p>
            <a:r>
              <a:rPr lang="sk-SK" sz="2200" noProof="1">
                <a:solidFill>
                  <a:schemeClr val="bg1"/>
                </a:solidFill>
                <a:latin typeface="Comic Sans MS" panose="030F0702030302020204" pitchFamily="66" charset="0"/>
              </a:rPr>
              <a:t>škodlivých faktorov v prostredí, hodnotenie zdravotného rizika a kvality vnútorného prostredia,</a:t>
            </a:r>
          </a:p>
          <a:p>
            <a:r>
              <a:rPr lang="sk-SK" sz="2200" noProof="1">
                <a:solidFill>
                  <a:schemeClr val="bg1"/>
                </a:solidFill>
                <a:latin typeface="Comic Sans MS" panose="030F0702030302020204" pitchFamily="66" charset="0"/>
              </a:rPr>
              <a:t>mikrobiálneho osídlenia bioty, pôdy, organických odpadov, čistiarenských kalov, vzduchu, vody, peľové analýzy.</a:t>
            </a:r>
          </a:p>
          <a:p>
            <a:endParaRPr lang="sk-SK" sz="2200" noProof="1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D12FA60A-0B5C-8042-B6AB-566236A6C152}"/>
              </a:ext>
            </a:extLst>
          </p:cNvPr>
          <p:cNvSpPr/>
          <p:nvPr/>
        </p:nvSpPr>
        <p:spPr>
          <a:xfrm>
            <a:off x="198340" y="1313384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Disponujeme personálnym a prístrojovým zabezpečením pre výskum: </a:t>
            </a:r>
          </a:p>
        </p:txBody>
      </p:sp>
    </p:spTree>
    <p:extLst>
      <p:ext uri="{BB962C8B-B14F-4D97-AF65-F5344CB8AC3E}">
        <p14:creationId xmlns:p14="http://schemas.microsoft.com/office/powerpoint/2010/main" val="2664869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2">
            <a:extLst>
              <a:ext uri="{FF2B5EF4-FFF2-40B4-BE49-F238E27FC236}">
                <a16:creationId xmlns:a16="http://schemas.microsoft.com/office/drawing/2014/main" id="{16A495B7-C58C-F348-8C22-E2D91D3C31F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rgbClr val="FFCC99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Vedecká, výskumná činnosť KŽP </a:t>
            </a:r>
            <a:b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spolupráca s praxou</a:t>
            </a:r>
            <a:endParaRPr lang="sk-SK" sz="2800" b="1" spc="30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783E2981-7A14-1046-BD20-C30BABAF7D37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5DA199CD-4055-3042-9774-3C62C1242E6C}"/>
              </a:ext>
            </a:extLst>
          </p:cNvPr>
          <p:cNvSpPr txBox="1">
            <a:spLocks/>
          </p:cNvSpPr>
          <p:nvPr/>
        </p:nvSpPr>
        <p:spPr>
          <a:xfrm>
            <a:off x="4442704" y="1592821"/>
            <a:ext cx="4427984" cy="12637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Analyzátor spalín – HORIBA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 stanovenie koncentrácie CO, CO</a:t>
            </a:r>
            <a:r>
              <a:rPr lang="sk-SK" sz="2200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sk-SK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sk-SK" sz="2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r>
              <a:rPr lang="sk-SK" sz="2200" b="1" baseline="-25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r>
              <a:rPr lang="sk-SK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 SO</a:t>
            </a:r>
            <a:r>
              <a:rPr lang="sk-SK" sz="2200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sk-SK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a O</a:t>
            </a:r>
            <a:r>
              <a:rPr lang="sk-SK" sz="2200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7" name="Picture 4" descr="http://www.horiba.com/typo3temp/pics/ec7bbdc6c3.jpg">
            <a:hlinkClick r:id="rId2"/>
            <a:extLst>
              <a:ext uri="{FF2B5EF4-FFF2-40B4-BE49-F238E27FC236}">
                <a16:creationId xmlns:a16="http://schemas.microsoft.com/office/drawing/2014/main" id="{10362448-9901-C54D-8341-53E085484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491" y="3525468"/>
            <a:ext cx="2559674" cy="191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obsahu 2">
            <a:extLst>
              <a:ext uri="{FF2B5EF4-FFF2-40B4-BE49-F238E27FC236}">
                <a16:creationId xmlns:a16="http://schemas.microsoft.com/office/drawing/2014/main" id="{2233ADCA-584E-6745-BCB5-493A0138FC2F}"/>
              </a:ext>
            </a:extLst>
          </p:cNvPr>
          <p:cNvSpPr txBox="1">
            <a:spLocks/>
          </p:cNvSpPr>
          <p:nvPr/>
        </p:nvSpPr>
        <p:spPr>
          <a:xfrm>
            <a:off x="378893" y="1592821"/>
            <a:ext cx="3792422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2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Emisný analyzátor TOC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 stanovenie koncentrácie uhľovodíkov ako celkový organický uhlík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22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AD4267E-F274-CE44-B304-4BE7A71FA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8" t="47459" r="33219" b="6000"/>
          <a:stretch/>
        </p:blipFill>
        <p:spPr bwMode="auto">
          <a:xfrm>
            <a:off x="1089739" y="3429000"/>
            <a:ext cx="237073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886CA871-6C81-B842-BC88-BCF297B6D7A4}"/>
              </a:ext>
            </a:extLst>
          </p:cNvPr>
          <p:cNvSpPr txBox="1"/>
          <p:nvPr/>
        </p:nvSpPr>
        <p:spPr>
          <a:xfrm>
            <a:off x="3776212" y="4325369"/>
            <a:ext cx="17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spc="300" dirty="0">
                <a:solidFill>
                  <a:srgbClr val="FF0000"/>
                </a:solidFill>
                <a:latin typeface="Comic Sans MS" panose="030F0702030302020204" pitchFamily="66" charset="0"/>
              </a:rPr>
              <a:t>emisie</a:t>
            </a:r>
          </a:p>
        </p:txBody>
      </p:sp>
    </p:spTree>
    <p:extLst>
      <p:ext uri="{BB962C8B-B14F-4D97-AF65-F5344CB8AC3E}">
        <p14:creationId xmlns:p14="http://schemas.microsoft.com/office/powerpoint/2010/main" val="1043317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71" y="1885533"/>
            <a:ext cx="2928589" cy="465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obsahu 3"/>
          <p:cNvSpPr txBox="1">
            <a:spLocks/>
          </p:cNvSpPr>
          <p:nvPr/>
        </p:nvSpPr>
        <p:spPr>
          <a:xfrm>
            <a:off x="1655676" y="1682259"/>
            <a:ext cx="5832648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2200" b="1" spc="300" dirty="0">
                <a:solidFill>
                  <a:srgbClr val="00B050"/>
                </a:solidFill>
                <a:latin typeface="Comic Sans MS" panose="030F0702030302020204" pitchFamily="66" charset="0"/>
              </a:rPr>
              <a:t>Analyzátory PM</a:t>
            </a:r>
            <a:r>
              <a:rPr lang="sk-SK" sz="2200" b="1" spc="300" baseline="-25000" dirty="0">
                <a:solidFill>
                  <a:srgbClr val="00B050"/>
                </a:solidFill>
                <a:latin typeface="Comic Sans MS" panose="030F0702030302020204" pitchFamily="66" charset="0"/>
              </a:rPr>
              <a:t>2,5</a:t>
            </a:r>
            <a:r>
              <a:rPr lang="sk-SK" sz="2200" b="1" spc="3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sk-SK" sz="2200" spc="300" dirty="0">
                <a:solidFill>
                  <a:srgbClr val="00B050"/>
                </a:solidFill>
                <a:latin typeface="Comic Sans MS" panose="030F0702030302020204" pitchFamily="66" charset="0"/>
              </a:rPr>
              <a:t>a </a:t>
            </a:r>
            <a:r>
              <a:rPr lang="sk-SK" sz="2200" b="1" spc="300" dirty="0">
                <a:solidFill>
                  <a:srgbClr val="00B050"/>
                </a:solidFill>
                <a:latin typeface="Comic Sans MS" panose="030F0702030302020204" pitchFamily="66" charset="0"/>
              </a:rPr>
              <a:t>PM</a:t>
            </a:r>
            <a:r>
              <a:rPr lang="sk-SK" sz="2200" b="1" spc="300" baseline="-25000" dirty="0">
                <a:solidFill>
                  <a:srgbClr val="00B050"/>
                </a:solidFill>
                <a:latin typeface="Comic Sans MS" panose="030F0702030302020204" pitchFamily="66" charset="0"/>
              </a:rPr>
              <a:t>10</a:t>
            </a:r>
            <a:r>
              <a:rPr lang="sk-SK" sz="2200" b="1" spc="3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2200" dirty="0">
                <a:latin typeface="Comic Sans MS" panose="030F0702030302020204" pitchFamily="66" charset="0"/>
              </a:rPr>
              <a:t>2 kontinuálne a 2 diskontinuálne </a:t>
            </a:r>
          </a:p>
        </p:txBody>
      </p:sp>
      <p:pic>
        <p:nvPicPr>
          <p:cNvPr id="6" name="Obrázok 5"/>
          <p:cNvPicPr/>
          <p:nvPr/>
        </p:nvPicPr>
        <p:blipFill rotWithShape="1">
          <a:blip r:embed="rId3"/>
          <a:srcRect l="60636" t="25901" r="28867" b="9866"/>
          <a:stretch/>
        </p:blipFill>
        <p:spPr bwMode="auto">
          <a:xfrm>
            <a:off x="669047" y="2046015"/>
            <a:ext cx="1820982" cy="4331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600" y="5129520"/>
            <a:ext cx="18478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ĺžnik 8"/>
          <p:cNvSpPr/>
          <p:nvPr/>
        </p:nvSpPr>
        <p:spPr>
          <a:xfrm>
            <a:off x="587208" y="5085126"/>
            <a:ext cx="1808406" cy="13026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2537600" y="5129520"/>
            <a:ext cx="1955354" cy="10985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/>
          <p:cNvSpPr txBox="1"/>
          <p:nvPr/>
        </p:nvSpPr>
        <p:spPr>
          <a:xfrm>
            <a:off x="3414700" y="3323411"/>
            <a:ext cx="1369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spc="300" dirty="0">
                <a:solidFill>
                  <a:srgbClr val="FF0000"/>
                </a:solidFill>
                <a:latin typeface="Comic Sans MS" panose="030F0702030302020204" pitchFamily="66" charset="0"/>
              </a:rPr>
              <a:t>imisie</a:t>
            </a:r>
          </a:p>
        </p:txBody>
      </p:sp>
      <p:sp>
        <p:nvSpPr>
          <p:cNvPr id="12" name="Zástupný symbol obsahu 2">
            <a:extLst>
              <a:ext uri="{FF2B5EF4-FFF2-40B4-BE49-F238E27FC236}">
                <a16:creationId xmlns:a16="http://schemas.microsoft.com/office/drawing/2014/main" id="{1EB22DFD-8FD1-AA46-BE9C-1C8183C4E0B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rgbClr val="FFCC99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Vedecká, výskumná činnosť KŽP </a:t>
            </a:r>
            <a:b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spolupráca s praxou</a:t>
            </a:r>
            <a:endParaRPr lang="sk-SK" sz="2800" b="1" spc="30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5845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sahu 2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rgbClr val="FFCC99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Vedecká, výskumná činnosť KŽP </a:t>
            </a:r>
            <a:b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sk-SK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spolupráca s praxou</a:t>
            </a:r>
            <a:endParaRPr lang="sk-SK" sz="2800" b="1" spc="30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3" name="Obrázok 12" descr="3m questemp">
            <a:extLst>
              <a:ext uri="{FF2B5EF4-FFF2-40B4-BE49-F238E27FC236}">
                <a16:creationId xmlns:a16="http://schemas.microsoft.com/office/drawing/2014/main" id="{116C287A-1C83-FD4C-B353-0D59FADF90F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06" y="3775498"/>
            <a:ext cx="1567180" cy="20885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Blok textu 2">
            <a:extLst>
              <a:ext uri="{FF2B5EF4-FFF2-40B4-BE49-F238E27FC236}">
                <a16:creationId xmlns:a16="http://schemas.microsoft.com/office/drawing/2014/main" id="{EFF3A05D-F622-B648-A6B6-BC4D0A187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23" y="5812822"/>
            <a:ext cx="4007035" cy="33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2000" b="1" noProof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Mikroklimatické podmienky</a:t>
            </a:r>
            <a:endParaRPr lang="sk-SK" sz="2000" noProof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Obrázok 14" descr="http://www.ergobuyer.com/images/products/glove21.JPG">
            <a:extLst>
              <a:ext uri="{FF2B5EF4-FFF2-40B4-BE49-F238E27FC236}">
                <a16:creationId xmlns:a16="http://schemas.microsoft.com/office/drawing/2014/main" id="{E0BD833C-4B34-6149-A3EA-BB4811B0EE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10" y="2070133"/>
            <a:ext cx="1990090" cy="1492885"/>
          </a:xfrm>
          <a:prstGeom prst="rect">
            <a:avLst/>
          </a:prstGeom>
          <a:noFill/>
        </p:spPr>
      </p:pic>
      <p:sp>
        <p:nvSpPr>
          <p:cNvPr id="16" name="Obdĺžnik 15">
            <a:extLst>
              <a:ext uri="{FF2B5EF4-FFF2-40B4-BE49-F238E27FC236}">
                <a16:creationId xmlns:a16="http://schemas.microsoft.com/office/drawing/2014/main" id="{B78504DD-37FD-324C-A048-4A217E11FAFA}"/>
              </a:ext>
            </a:extLst>
          </p:cNvPr>
          <p:cNvSpPr/>
          <p:nvPr/>
        </p:nvSpPr>
        <p:spPr>
          <a:xfrm>
            <a:off x="251520" y="1481944"/>
            <a:ext cx="3382657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sk-SK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Monitoring fyzickej záťaže</a:t>
            </a:r>
            <a:endParaRPr lang="sk-SK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ázok 16" descr="http://sensing.konicaminolta.asia/wp-content/gallery/ls-100-110/ls-100-110-02.jpg">
            <a:extLst>
              <a:ext uri="{FF2B5EF4-FFF2-40B4-BE49-F238E27FC236}">
                <a16:creationId xmlns:a16="http://schemas.microsoft.com/office/drawing/2014/main" id="{88553116-6FB0-0C43-8068-66EDC4EEDF8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70" y="3466009"/>
            <a:ext cx="1961515" cy="2449195"/>
          </a:xfrm>
          <a:prstGeom prst="rect">
            <a:avLst/>
          </a:prstGeom>
          <a:noFill/>
        </p:spPr>
      </p:pic>
      <p:sp>
        <p:nvSpPr>
          <p:cNvPr id="18" name="Blok textu 2">
            <a:extLst>
              <a:ext uri="{FF2B5EF4-FFF2-40B4-BE49-F238E27FC236}">
                <a16:creationId xmlns:a16="http://schemas.microsoft.com/office/drawing/2014/main" id="{E1638C0F-F67C-804B-8CB4-568937A6C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452" y="5696191"/>
            <a:ext cx="2567951" cy="335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2000" b="1" noProof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Digitálny jasomer</a:t>
            </a:r>
            <a:endParaRPr lang="sk-SK" sz="2000" noProof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E76DF69F-E3CE-0A4F-87A7-356419464EE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323" y="2127295"/>
            <a:ext cx="1861659" cy="25922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" name="Obrázok 19" descr="Zvukoměr 2270">
            <a:extLst>
              <a:ext uri="{FF2B5EF4-FFF2-40B4-BE49-F238E27FC236}">
                <a16:creationId xmlns:a16="http://schemas.microsoft.com/office/drawing/2014/main" id="{94079736-A455-B841-AFBA-CB28C7022C2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598" y="3671130"/>
            <a:ext cx="823610" cy="10484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1" name="Blok textu 2">
            <a:extLst>
              <a:ext uri="{FF2B5EF4-FFF2-40B4-BE49-F238E27FC236}">
                <a16:creationId xmlns:a16="http://schemas.microsoft.com/office/drawing/2014/main" id="{DD417F55-0D6E-AF41-92E2-E8ECECBD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399" y="1565542"/>
            <a:ext cx="5174912" cy="4781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Zvukomer 2270 ručný analyzátor</a:t>
            </a:r>
            <a:endParaRPr lang="sk-S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00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rgbClr val="FF0000"/>
          </a:solidFill>
        </p:spPr>
        <p:txBody>
          <a:bodyPr anchor="b">
            <a:normAutofit/>
          </a:bodyPr>
          <a:lstStyle/>
          <a:p>
            <a:r>
              <a:rPr lang="sk-SK" sz="3600" b="1" spc="3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NAŠA VÝSKUMNÁ ČINNOSŤ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4320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k-SK" sz="2400" b="1" spc="3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DOMÁCE PROJEKTY</a:t>
            </a:r>
          </a:p>
          <a:p>
            <a:pPr marL="0" indent="0" algn="ctr">
              <a:buNone/>
            </a:pPr>
            <a:endParaRPr lang="sk-SK" sz="2400" b="1" spc="30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215516" y="1529408"/>
            <a:ext cx="8784976" cy="5040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k-SK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2015 – 2017</a:t>
            </a:r>
          </a:p>
          <a:p>
            <a:pPr marL="0" indent="0">
              <a:spcBef>
                <a:spcPts val="528"/>
              </a:spcBef>
              <a:buNone/>
            </a:pPr>
            <a:r>
              <a:rPr lang="sk-SK" sz="2200" b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APVV-0098-12 </a:t>
            </a:r>
            <a:r>
              <a:rPr lang="sk-SK" sz="2200" dirty="0">
                <a:latin typeface="Comic Sans MS" panose="030F0702030302020204" pitchFamily="66" charset="0"/>
              </a:rPr>
              <a:t>  </a:t>
            </a:r>
            <a: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Analýza, modelovanie a hodnotenie </a:t>
            </a:r>
            <a:r>
              <a:rPr lang="sk-SK" sz="22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agroekosystémových</a:t>
            </a:r>
            <a: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služieb; 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(Ing. Radoslava </a:t>
            </a:r>
            <a:r>
              <a:rPr lang="sk-SK" sz="2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Kanianska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PhD.)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sk-SK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2015 – 2017</a:t>
            </a:r>
          </a:p>
          <a:p>
            <a:pPr marL="0" indent="0">
              <a:buNone/>
            </a:pPr>
            <a:r>
              <a:rPr lang="sk-SK" sz="2200" b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VEGA 1/0547/15  </a:t>
            </a:r>
            <a: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Experimentálne meranie a modelovanie </a:t>
            </a:r>
            <a:r>
              <a:rPr lang="sk-SK" sz="22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fugitívnych</a:t>
            </a:r>
            <a: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emisií zo spracovania dreva</a:t>
            </a:r>
            <a:r>
              <a:rPr lang="sk-SK" sz="2200" dirty="0">
                <a:latin typeface="Comic Sans MS" panose="030F0702030302020204" pitchFamily="66" charset="0"/>
              </a:rPr>
              <a:t>; </a:t>
            </a:r>
            <a:br>
              <a:rPr lang="sk-SK" sz="2200" dirty="0">
                <a:latin typeface="Comic Sans MS" panose="030F0702030302020204" pitchFamily="66" charset="0"/>
              </a:rPr>
            </a:b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(prof. Mgr. Juraj Ladomerský, CSc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</a:rPr>
              <a:t>.)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sk-SK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2015 – 2017</a:t>
            </a:r>
          </a:p>
          <a:p>
            <a:pPr marL="0" indent="0">
              <a:buNone/>
            </a:pPr>
            <a:r>
              <a:rPr lang="sk-SK" sz="2200" b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VEGA 1/0538/15   </a:t>
            </a:r>
            <a: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Porovnanie možnosti </a:t>
            </a:r>
            <a:r>
              <a:rPr lang="sk-SK" sz="22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remediácie</a:t>
            </a:r>
            <a:r>
              <a:rPr lang="sk-SK" sz="2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krajiny v oblasti vybraných opustených Cu-ložísk Európy</a:t>
            </a:r>
            <a:r>
              <a:rPr lang="sk-SK" sz="2200" dirty="0">
                <a:latin typeface="Comic Sans MS" panose="030F0702030302020204" pitchFamily="66" charset="0"/>
              </a:rPr>
              <a:t>; </a:t>
            </a:r>
            <a:br>
              <a:rPr lang="sk-SK" sz="2200" dirty="0">
                <a:latin typeface="Comic Sans MS" panose="030F0702030302020204" pitchFamily="66" charset="0"/>
              </a:rPr>
            </a:br>
            <a:r>
              <a:rPr lang="sk-SK" sz="2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prof. RNDr. Peter </a:t>
            </a:r>
            <a:r>
              <a:rPr lang="sk-SK" sz="2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Andráš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CSc.)</a:t>
            </a:r>
          </a:p>
        </p:txBody>
      </p:sp>
    </p:spTree>
    <p:extLst>
      <p:ext uri="{BB962C8B-B14F-4D97-AF65-F5344CB8AC3E}">
        <p14:creationId xmlns:p14="http://schemas.microsoft.com/office/powerpoint/2010/main" val="14101939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379</Words>
  <Application>Microsoft Macintosh PowerPoint</Application>
  <PresentationFormat>Prezentácia na obrazovke (4:3)</PresentationFormat>
  <Paragraphs>103</Paragraphs>
  <Slides>14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0" baseType="lpstr">
      <vt:lpstr>Arial</vt:lpstr>
      <vt:lpstr>Calibri</vt:lpstr>
      <vt:lpstr>Comic Sans MS</vt:lpstr>
      <vt:lpstr>Times New Roman</vt:lpstr>
      <vt:lpstr>Wingdings</vt:lpstr>
      <vt:lpstr>Motív Office</vt:lpstr>
      <vt:lpstr>Katedra životného prostredia Fakulta prírodných vied Univerzita Mateja Bela  v Banskej Bystrici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NAŠA VÝSKUMNÁ ČINNOSŤ</vt:lpstr>
      <vt:lpstr>NAŠA VÝSKUMNÁ ČINNOSŤ</vt:lpstr>
      <vt:lpstr>NAŠA VÝSKUMNÁ ČINNOSŤ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Spravca</dc:creator>
  <cp:lastModifiedBy>Používateľ balíka Microsoft Office</cp:lastModifiedBy>
  <cp:revision>72</cp:revision>
  <dcterms:created xsi:type="dcterms:W3CDTF">2014-02-04T12:04:53Z</dcterms:created>
  <dcterms:modified xsi:type="dcterms:W3CDTF">2018-03-06T11:33:35Z</dcterms:modified>
</cp:coreProperties>
</file>