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28" r:id="rId2"/>
    <p:sldId id="341" r:id="rId3"/>
    <p:sldId id="340" r:id="rId4"/>
    <p:sldId id="342" r:id="rId5"/>
    <p:sldId id="260" r:id="rId6"/>
    <p:sldId id="343" r:id="rId7"/>
    <p:sldId id="312" r:id="rId8"/>
    <p:sldId id="313" r:id="rId9"/>
    <p:sldId id="278" r:id="rId10"/>
    <p:sldId id="316" r:id="rId11"/>
    <p:sldId id="334" r:id="rId12"/>
    <p:sldId id="344" r:id="rId13"/>
    <p:sldId id="335" r:id="rId14"/>
    <p:sldId id="308" r:id="rId15"/>
    <p:sldId id="329" r:id="rId16"/>
    <p:sldId id="277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71"/>
    <a:srgbClr val="E4002E"/>
    <a:srgbClr val="FFFF00"/>
    <a:srgbClr val="999966"/>
    <a:srgbClr val="C60A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99" autoAdjust="0"/>
  </p:normalViewPr>
  <p:slideViewPr>
    <p:cSldViewPr snapToGrid="0" showGuides="1">
      <p:cViewPr varScale="1">
        <p:scale>
          <a:sx n="160" d="100"/>
          <a:sy n="160" d="100"/>
        </p:scale>
        <p:origin x="144" y="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13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jekty\PBS\Experimenty\2020-02_Stripov&#225;n&#237;_DP_Mader\2020-02_ExperimentData_Ammonia-Stripping_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ysClr val="windowText" lastClr="000000"/>
                </a:solidFill>
                <a:latin typeface="Vafle VUT" panose="02000506030000020004" pitchFamily="2" charset="2"/>
                <a:ea typeface="+mn-ea"/>
                <a:cs typeface="+mn-cs"/>
              </a:defRPr>
            </a:pPr>
            <a:r>
              <a:rPr lang="cs-CZ"/>
              <a:t>N</a:t>
            </a:r>
            <a:r>
              <a:rPr lang="en-GB"/>
              <a:t>H4-N removal during a stripping test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ysClr val="windowText" lastClr="000000"/>
              </a:solidFill>
              <a:latin typeface="Vafle VUT" panose="02000506030000020004" pitchFamily="2" charset="2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4F71"/>
              </a:solidFill>
              <a:ln w="9525">
                <a:solidFill>
                  <a:srgbClr val="004F71"/>
                </a:solidFill>
              </a:ln>
              <a:effectLst/>
            </c:spPr>
          </c:marker>
          <c:cat>
            <c:numRef>
              <c:f>('31-05-19'!$A$10,'31-05-19'!$A$12,'31-05-19'!$A$14,'31-05-19'!$A$16,'31-05-19'!$A$18,'31-05-19'!$A$20,'31-05-19'!$A$22)</c:f>
              <c:numCache>
                <c:formatCode>General</c:formatCode>
                <c:ptCount val="7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</c:numCache>
            </c:numRef>
          </c:cat>
          <c:val>
            <c:numRef>
              <c:f>('31-05-19'!$I$10,'31-05-19'!$I$12,'31-05-19'!$I$14,'31-05-19'!$I$16,'31-05-19'!$I$18,'31-05-19'!$I$20,'31-05-19'!$I$22)</c:f>
              <c:numCache>
                <c:formatCode>0.00</c:formatCode>
                <c:ptCount val="7"/>
                <c:pt idx="0">
                  <c:v>0</c:v>
                </c:pt>
                <c:pt idx="1">
                  <c:v>72.090729783037474</c:v>
                </c:pt>
                <c:pt idx="2">
                  <c:v>95.956607495069036</c:v>
                </c:pt>
                <c:pt idx="3">
                  <c:v>99.092702169625241</c:v>
                </c:pt>
                <c:pt idx="4">
                  <c:v>99.881656804733723</c:v>
                </c:pt>
                <c:pt idx="5">
                  <c:v>98.934911242603548</c:v>
                </c:pt>
                <c:pt idx="6">
                  <c:v>98.264299802761343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C80-48A8-855A-C705D67EC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2792256"/>
        <c:axId val="1122792800"/>
      </c:lineChart>
      <c:lineChart>
        <c:grouping val="stacked"/>
        <c:varyColors val="0"/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('24-05-19'!$A$10,'24-05-19'!$A$12,'24-05-19'!$A$14,'24-05-19'!$A$16,'24-05-19'!$A$18,'24-05-19'!$A$20,'24-05-19'!$A$22,'24-05-19'!$A$24)</c:f>
              <c:numCache>
                <c:formatCode>General</c:formatCode>
                <c:ptCount val="8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</c:numCache>
            </c:numRef>
          </c:cat>
          <c:val>
            <c:numRef>
              <c:f>('31-05-19'!$G$10,'31-05-19'!$G$12,'31-05-19'!$G$14,'31-05-19'!$G$16,'31-05-19'!$G$18,'31-05-19'!$G$20,'31-05-19'!$G$22)</c:f>
              <c:numCache>
                <c:formatCode>General</c:formatCode>
                <c:ptCount val="7"/>
                <c:pt idx="0">
                  <c:v>1267.5</c:v>
                </c:pt>
                <c:pt idx="1">
                  <c:v>353.75</c:v>
                </c:pt>
                <c:pt idx="2">
                  <c:v>51.25</c:v>
                </c:pt>
                <c:pt idx="3">
                  <c:v>11.5</c:v>
                </c:pt>
                <c:pt idx="4">
                  <c:v>1.5</c:v>
                </c:pt>
                <c:pt idx="5">
                  <c:v>13.5</c:v>
                </c:pt>
                <c:pt idx="6">
                  <c:v>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3E6-45BF-9065-EB7E5B38E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4886512"/>
        <c:axId val="734887600"/>
      </c:lineChart>
      <c:catAx>
        <c:axId val="1122792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Vafle VUT" panose="02000506030000020004" pitchFamily="2" charset="2"/>
                    <a:ea typeface="+mn-ea"/>
                    <a:cs typeface="+mn-cs"/>
                  </a:defRPr>
                </a:pPr>
                <a:r>
                  <a:rPr lang="cs-CZ"/>
                  <a:t>Time [min]</a:t>
                </a:r>
              </a:p>
            </c:rich>
          </c:tx>
          <c:layout>
            <c:manualLayout>
              <c:xMode val="edge"/>
              <c:yMode val="edge"/>
              <c:x val="0.42069770928382322"/>
              <c:y val="0.875548217763102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Vafle VUT" panose="02000506030000020004" pitchFamily="2" charset="2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Vafle VUT" panose="02000506030000020004" pitchFamily="2" charset="2"/>
                <a:ea typeface="+mn-ea"/>
                <a:cs typeface="+mn-cs"/>
              </a:defRPr>
            </a:pPr>
            <a:endParaRPr lang="cs-CZ"/>
          </a:p>
        </c:txPr>
        <c:crossAx val="1122792800"/>
        <c:crosses val="autoZero"/>
        <c:auto val="1"/>
        <c:lblAlgn val="ctr"/>
        <c:lblOffset val="100"/>
        <c:noMultiLvlLbl val="0"/>
      </c:catAx>
      <c:valAx>
        <c:axId val="11227928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Vafle VUT" panose="02000506030000020004" pitchFamily="2" charset="2"/>
                    <a:ea typeface="+mn-ea"/>
                    <a:cs typeface="+mn-cs"/>
                  </a:defRPr>
                </a:pPr>
                <a:r>
                  <a:rPr lang="cs-CZ"/>
                  <a:t>NH4-N removal efficiency [%]</a:t>
                </a:r>
              </a:p>
            </c:rich>
          </c:tx>
          <c:layout>
            <c:manualLayout>
              <c:xMode val="edge"/>
              <c:yMode val="edge"/>
              <c:x val="2.7631685651500558E-2"/>
              <c:y val="0.131797851111307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Vafle VUT" panose="02000506030000020004" pitchFamily="2" charset="2"/>
                  <a:ea typeface="+mn-ea"/>
                  <a:cs typeface="+mn-cs"/>
                </a:defRPr>
              </a:pPr>
              <a:endParaRPr lang="cs-CZ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Vafle VUT" panose="02000506030000020004" pitchFamily="2" charset="2"/>
                <a:ea typeface="+mn-ea"/>
                <a:cs typeface="+mn-cs"/>
              </a:defRPr>
            </a:pPr>
            <a:endParaRPr lang="cs-CZ"/>
          </a:p>
        </c:txPr>
        <c:crossAx val="1122792256"/>
        <c:crosses val="autoZero"/>
        <c:crossBetween val="between"/>
      </c:valAx>
      <c:valAx>
        <c:axId val="73488760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Vafle VUT" panose="02000506030000020004" pitchFamily="2" charset="2"/>
                    <a:ea typeface="+mn-ea"/>
                    <a:cs typeface="+mn-cs"/>
                  </a:defRPr>
                </a:pPr>
                <a:r>
                  <a:rPr lang="cs-CZ" dirty="0"/>
                  <a:t>NH4-N [mg/l]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Vafle VUT" panose="02000506030000020004" pitchFamily="2" charset="2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Vafle VUT" panose="02000506030000020004" pitchFamily="2" charset="2"/>
                <a:ea typeface="+mn-ea"/>
                <a:cs typeface="+mn-cs"/>
              </a:defRPr>
            </a:pPr>
            <a:endParaRPr lang="cs-CZ"/>
          </a:p>
        </c:txPr>
        <c:crossAx val="734886512"/>
        <c:crosses val="max"/>
        <c:crossBetween val="between"/>
      </c:valAx>
      <c:catAx>
        <c:axId val="734886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3488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Vafle VUT" panose="02000506030000020004" pitchFamily="2" charset="2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52F7D-9C0E-4637-882C-330CBF9857CF}" type="datetimeFigureOut">
              <a:rPr lang="cs-CZ" smtClean="0"/>
              <a:t>18. 10. 2021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DABEB-A06D-4167-8F4D-7FD500775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400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DF828-E23C-4E84-8EE4-F83FAAE9060B}" type="datetimeFigureOut">
              <a:rPr lang="cs-CZ" smtClean="0"/>
              <a:t>18. 10. 2021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CF7F8-05D5-4A87-B043-AC7DD2F8C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1555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5651292"/>
            <a:ext cx="12192000" cy="1192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3" y="400267"/>
            <a:ext cx="5173917" cy="1062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0733" y="1562099"/>
            <a:ext cx="11130534" cy="1863725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0733" y="3485021"/>
            <a:ext cx="11130534" cy="23925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25" y="762773"/>
            <a:ext cx="5060442" cy="33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2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658350" y="365125"/>
            <a:ext cx="2066924" cy="53975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199" y="365125"/>
            <a:ext cx="9134475" cy="53975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C191-ACC1-4D04-8D9C-FA87E729B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8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ředěl - nadpis blo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0733" y="504825"/>
            <a:ext cx="11130534" cy="2920999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0733" y="3485021"/>
            <a:ext cx="11130534" cy="23925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6191250" y="5962630"/>
            <a:ext cx="5534025" cy="62867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04906" y="174626"/>
            <a:ext cx="1120369" cy="365125"/>
          </a:xfrm>
        </p:spPr>
        <p:txBody>
          <a:bodyPr/>
          <a:lstStyle/>
          <a:p>
            <a:fld id="{2FDAC191-ACC1-4D04-8D9C-FA87E729B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856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314325" y="5772150"/>
            <a:ext cx="5734050" cy="1019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0733" y="1562099"/>
            <a:ext cx="11130534" cy="1863725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0733" y="3485021"/>
            <a:ext cx="11130534" cy="23925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96" y="6181724"/>
            <a:ext cx="2951683" cy="30541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3" y="400267"/>
            <a:ext cx="5173917" cy="1062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5" y="738651"/>
            <a:ext cx="5060442" cy="38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804491"/>
            <a:ext cx="10972800" cy="40755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D63EFF-7E18-484A-8437-C44F7D0F27B8}" type="datetimeFigureOut">
              <a:rPr lang="es-ES_tradnl" smtClean="0"/>
              <a:pPr/>
              <a:t>18/10/2021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4A19-D375-7444-90B0-B19D8F05F043}" type="slidenum">
              <a:rPr lang="es-ES_tradnl" smtClean="0"/>
              <a:pPr/>
              <a:t>‹#›</a:t>
            </a:fld>
            <a:endParaRPr lang="es-ES_tradnl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09600" y="74087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lang="en-US"/>
              <a:t>Click to edit Master title style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50652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FUCKULTA\FS_PR\CAAT\loga\logolink_MSMT_VVV_hor_barva_en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7" b="13535"/>
          <a:stretch/>
        </p:blipFill>
        <p:spPr bwMode="auto">
          <a:xfrm>
            <a:off x="47328" y="174172"/>
            <a:ext cx="7872875" cy="131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 userDrawn="1"/>
        </p:nvSpPr>
        <p:spPr>
          <a:xfrm>
            <a:off x="273383" y="5943600"/>
            <a:ext cx="5873417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172" y="5943600"/>
            <a:ext cx="2649919" cy="5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140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děkování projek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FUCKULTA\FS_PR\CAAT\loga\logolink_MSMT_VVV_hor_barva_en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7" b="13535"/>
          <a:stretch/>
        </p:blipFill>
        <p:spPr bwMode="auto">
          <a:xfrm>
            <a:off x="47328" y="174172"/>
            <a:ext cx="7872875" cy="131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 userDrawn="1"/>
        </p:nvSpPr>
        <p:spPr>
          <a:xfrm>
            <a:off x="269066" y="5892800"/>
            <a:ext cx="5966634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966" y="5892800"/>
            <a:ext cx="2940478" cy="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3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C191-ACC1-4D04-8D9C-FA87E729B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02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6725" y="1458109"/>
            <a:ext cx="5553075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199" y="1458109"/>
            <a:ext cx="5553075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6172200" y="5962630"/>
            <a:ext cx="5553076" cy="62867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C191-ACC1-4D04-8D9C-FA87E729B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05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9901" y="165088"/>
            <a:ext cx="11255374" cy="1235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9901" y="1458108"/>
            <a:ext cx="5527674" cy="875517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rgbClr val="004F7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9902" y="2395538"/>
            <a:ext cx="5527674" cy="340518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458108"/>
            <a:ext cx="5553075" cy="875517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rgbClr val="004F7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199" y="2395538"/>
            <a:ext cx="5553075" cy="340518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6172200" y="5962630"/>
            <a:ext cx="5553076" cy="628670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C191-ACC1-4D04-8D9C-FA87E729B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63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C191-ACC1-4D04-8D9C-FA87E729B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119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C191-ACC1-4D04-8D9C-FA87E729B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726" y="457200"/>
            <a:ext cx="4305300" cy="1600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43475" y="457201"/>
            <a:ext cx="6781799" cy="531495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6726" y="2057400"/>
            <a:ext cx="4305300" cy="3714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C191-ACC1-4D04-8D9C-FA87E729B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399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726" y="457200"/>
            <a:ext cx="4305300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972051" y="472281"/>
            <a:ext cx="6753224" cy="53189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6726" y="2057401"/>
            <a:ext cx="4305300" cy="3733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C191-ACC1-4D04-8D9C-FA87E729B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38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C191-ACC1-4D04-8D9C-FA87E729B3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087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66725" y="174626"/>
            <a:ext cx="11258550" cy="1206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6725" y="1448597"/>
            <a:ext cx="11258550" cy="4428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191250" y="6039640"/>
            <a:ext cx="5534025" cy="5516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604906" y="174626"/>
            <a:ext cx="11203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4F71"/>
                </a:solidFill>
              </a:defRPr>
            </a:lvl1pPr>
          </a:lstStyle>
          <a:p>
            <a:fld id="{4E750E62-2F50-410A-9DC6-A3C9D0AA17A4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1" y="6204880"/>
            <a:ext cx="3676650" cy="2783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6" y="6039640"/>
            <a:ext cx="1609724" cy="5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7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004F7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.vondra@vut.cz" TargetMode="Externa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71338" y="1258649"/>
            <a:ext cx="110572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sz="3600" b="1" kern="4800" cap="all" dirty="0">
              <a:latin typeface="Arial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  <a:p>
            <a:pPr lvl="0"/>
            <a:r>
              <a:rPr lang="en-US" sz="3600" b="1" kern="4800" cap="all" dirty="0" err="1"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Zahušťování</a:t>
            </a:r>
            <a:r>
              <a:rPr lang="en-US" sz="3600" b="1" kern="4800" cap="all" dirty="0"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 digestátu z </a:t>
            </a:r>
            <a:r>
              <a:rPr lang="en-US" sz="3600" b="1" kern="4800" cap="all" dirty="0" err="1"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bioplynových</a:t>
            </a:r>
            <a:r>
              <a:rPr lang="en-US" sz="3600" b="1" kern="4800" cap="all" dirty="0"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sz="3600" b="1" kern="4800" cap="all" dirty="0" err="1"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stanic</a:t>
            </a:r>
            <a:r>
              <a:rPr lang="en-US" sz="3600" b="1" kern="4800" cap="all" dirty="0"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sz="3600" b="1" kern="4800" cap="all" dirty="0" err="1" smtClean="0"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pomocí</a:t>
            </a:r>
            <a:r>
              <a:rPr lang="cs-CZ" sz="3600" b="1" kern="4800" cap="all" dirty="0" smtClean="0"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sz="3600" b="1" kern="4800" cap="all" dirty="0" err="1" smtClean="0"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vakuového</a:t>
            </a:r>
            <a:r>
              <a:rPr lang="en-US" sz="3600" b="1" kern="4800" cap="all" dirty="0" smtClean="0"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sz="3600" b="1" kern="4800" cap="all" dirty="0" err="1"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odpařování</a:t>
            </a:r>
            <a:endParaRPr lang="cs-CZ" sz="3600" b="1" cap="all" dirty="0">
              <a:latin typeface="Arial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2938" y="3711444"/>
            <a:ext cx="8134780" cy="20112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2180"/>
            <a:r>
              <a:rPr lang="cs-CZ" sz="1867" b="1" spc="27" dirty="0">
                <a:latin typeface="Arial" panose="020B0604020202020204" pitchFamily="34" charset="0"/>
                <a:cs typeface="Arial" panose="020B0604020202020204" pitchFamily="34" charset="0"/>
              </a:rPr>
              <a:t>Marek </a:t>
            </a:r>
            <a:r>
              <a:rPr lang="cs-CZ" sz="1867" b="1" spc="27" dirty="0" smtClean="0">
                <a:latin typeface="Arial" panose="020B0604020202020204" pitchFamily="34" charset="0"/>
                <a:cs typeface="Arial" panose="020B0604020202020204" pitchFamily="34" charset="0"/>
              </a:rPr>
              <a:t>Vondra, </a:t>
            </a:r>
            <a:r>
              <a:rPr lang="cs-CZ" sz="1867" spc="27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m.vondra@vut.cz</a:t>
            </a:r>
            <a:endParaRPr lang="cs-CZ" sz="1867" spc="27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180"/>
            <a:r>
              <a:rPr lang="cs-CZ" sz="1867" spc="27" dirty="0" smtClean="0">
                <a:latin typeface="Arial" panose="020B0604020202020204" pitchFamily="34" charset="0"/>
                <a:cs typeface="Arial" panose="020B0604020202020204" pitchFamily="34" charset="0"/>
              </a:rPr>
              <a:t>Michal Touš</a:t>
            </a:r>
          </a:p>
          <a:p>
            <a:pPr defTabSz="912180"/>
            <a:r>
              <a:rPr lang="cs-CZ" sz="1867" spc="27" dirty="0" smtClean="0">
                <a:latin typeface="Arial" panose="020B0604020202020204" pitchFamily="34" charset="0"/>
                <a:cs typeface="Arial" panose="020B0604020202020204" pitchFamily="34" charset="0"/>
              </a:rPr>
              <a:t>Vítězslav Máša</a:t>
            </a:r>
            <a:endParaRPr lang="cs-CZ" sz="1867" spc="2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180"/>
            <a:endParaRPr lang="cs-CZ" sz="1867" spc="27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180"/>
            <a:r>
              <a:rPr lang="cs-CZ" sz="1867" spc="27" dirty="0">
                <a:latin typeface="Arial" panose="020B0604020202020204" pitchFamily="34" charset="0"/>
                <a:cs typeface="Arial" panose="020B0604020202020204" pitchFamily="34" charset="0"/>
              </a:rPr>
              <a:t>VUT v Brně, Fakulta strojního inženýrství, Ústav procesního inženýrství</a:t>
            </a:r>
            <a:endParaRPr lang="cs-CZ" sz="1867" b="1" kern="2800" spc="2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180"/>
            <a:endParaRPr lang="cs-CZ" sz="1867" b="1" kern="2800" spc="2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180"/>
            <a:r>
              <a:rPr lang="cs-CZ" sz="1867" kern="2800" spc="27" dirty="0" smtClean="0">
                <a:latin typeface="Arial" panose="020B0604020202020204" pitchFamily="34" charset="0"/>
                <a:cs typeface="Arial" panose="020B0604020202020204" pitchFamily="34" charset="0"/>
              </a:rPr>
              <a:t>TVIP, 19.10.2021, Hustopeče</a:t>
            </a:r>
            <a:endParaRPr lang="en-US" sz="1867" kern="2800" spc="2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46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344906" y="173109"/>
            <a:ext cx="3633536" cy="1222554"/>
          </a:xfrm>
          <a:prstGeom prst="rect">
            <a:avLst/>
          </a:prstGeom>
          <a:solidFill>
            <a:srgbClr val="004F71"/>
          </a:solidFill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MSF </a:t>
            </a:r>
            <a:r>
              <a:rPr lang="cs-CZ" dirty="0" err="1">
                <a:solidFill>
                  <a:schemeClr val="bg1"/>
                </a:solidFill>
              </a:rPr>
              <a:t>evaporator</a:t>
            </a:r>
            <a:r>
              <a:rPr lang="cs-CZ" dirty="0">
                <a:solidFill>
                  <a:schemeClr val="bg1"/>
                </a:solidFill>
              </a:rPr>
              <a:t> prototype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2870" y="1526959"/>
            <a:ext cx="501218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800" dirty="0" err="1">
                <a:cs typeface="Verdana (Cuerpo)"/>
              </a:rPr>
              <a:t>Volume</a:t>
            </a:r>
            <a:r>
              <a:rPr lang="cs-CZ" sz="2800" dirty="0">
                <a:cs typeface="Verdana (Cuerpo)"/>
              </a:rPr>
              <a:t> </a:t>
            </a:r>
            <a:r>
              <a:rPr lang="cs-CZ" sz="2800" dirty="0" err="1">
                <a:cs typeface="Verdana (Cuerpo)"/>
              </a:rPr>
              <a:t>reduction</a:t>
            </a:r>
            <a:r>
              <a:rPr lang="cs-CZ" sz="2800" dirty="0">
                <a:cs typeface="Verdana (Cuerpo)"/>
              </a:rPr>
              <a:t> up to 80%</a:t>
            </a:r>
            <a:endParaRPr lang="en-US" sz="2800" dirty="0">
              <a:cs typeface="Verdana (Cuerpo)"/>
            </a:endParaRPr>
          </a:p>
          <a:p>
            <a:pPr marL="342900" indent="-342900">
              <a:buFontTx/>
              <a:buChar char="-"/>
            </a:pPr>
            <a:r>
              <a:rPr lang="en-US" sz="2800" dirty="0">
                <a:cs typeface="Verdana (Cuerpo)"/>
              </a:rPr>
              <a:t>Adjusted to LD:</a:t>
            </a:r>
            <a:r>
              <a:rPr lang="cs-CZ" sz="2800" dirty="0">
                <a:cs typeface="Verdana (Cuerpo)"/>
              </a:rPr>
              <a:t> f</a:t>
            </a:r>
            <a:r>
              <a:rPr lang="en-US" sz="2800" dirty="0" err="1">
                <a:cs typeface="Verdana (Cuerpo)"/>
              </a:rPr>
              <a:t>oaming</a:t>
            </a:r>
            <a:r>
              <a:rPr lang="cs-CZ" sz="2800" dirty="0">
                <a:cs typeface="Verdana (Cuerpo)"/>
              </a:rPr>
              <a:t>, v</a:t>
            </a:r>
            <a:r>
              <a:rPr lang="en-US" sz="2800" dirty="0" err="1">
                <a:cs typeface="Verdana (Cuerpo)"/>
              </a:rPr>
              <a:t>iscosity</a:t>
            </a:r>
            <a:r>
              <a:rPr lang="cs-CZ" sz="2800" dirty="0">
                <a:cs typeface="Verdana (Cuerpo)"/>
              </a:rPr>
              <a:t>, h</a:t>
            </a:r>
            <a:r>
              <a:rPr lang="en-US" sz="2800" dirty="0" err="1">
                <a:cs typeface="Verdana (Cuerpo)"/>
              </a:rPr>
              <a:t>igh</a:t>
            </a:r>
            <a:r>
              <a:rPr lang="en-US" sz="2800" dirty="0">
                <a:cs typeface="Verdana (Cuerpo)"/>
              </a:rPr>
              <a:t> </a:t>
            </a:r>
            <a:r>
              <a:rPr lang="en-US" sz="2800" dirty="0" err="1">
                <a:cs typeface="Verdana (Cuerpo)"/>
              </a:rPr>
              <a:t>ammoni</a:t>
            </a:r>
            <a:r>
              <a:rPr lang="cs-CZ" sz="2800" dirty="0">
                <a:cs typeface="Verdana (Cuerpo)"/>
              </a:rPr>
              <a:t>a </a:t>
            </a:r>
            <a:r>
              <a:rPr lang="en-US" sz="2800" dirty="0">
                <a:cs typeface="Verdana (Cuerpo)"/>
              </a:rPr>
              <a:t>conc</a:t>
            </a:r>
            <a:r>
              <a:rPr lang="en-US" sz="2400" dirty="0">
                <a:cs typeface="Verdana (Cuerpo)"/>
              </a:rPr>
              <a:t>.</a:t>
            </a:r>
            <a:r>
              <a:rPr lang="cs-CZ" sz="2400" dirty="0">
                <a:cs typeface="Verdana (Cuerpo)"/>
              </a:rPr>
              <a:t>, </a:t>
            </a:r>
            <a:r>
              <a:rPr lang="cs-CZ" sz="2800" dirty="0">
                <a:cs typeface="Verdana (Cuerpo)"/>
              </a:rPr>
              <a:t>H</a:t>
            </a:r>
            <a:r>
              <a:rPr lang="cs-CZ" sz="2800" baseline="-25000" dirty="0">
                <a:cs typeface="Verdana (Cuerpo)"/>
              </a:rPr>
              <a:t>2</a:t>
            </a:r>
            <a:r>
              <a:rPr lang="cs-CZ" sz="2800" dirty="0">
                <a:cs typeface="Verdana (Cuerpo)"/>
              </a:rPr>
              <a:t>SO</a:t>
            </a:r>
            <a:r>
              <a:rPr lang="cs-CZ" sz="2800" baseline="-25000" dirty="0">
                <a:cs typeface="Verdana (Cuerpo)"/>
              </a:rPr>
              <a:t>4</a:t>
            </a:r>
            <a:r>
              <a:rPr lang="cs-CZ" sz="2800" dirty="0">
                <a:cs typeface="Verdana (Cuerpo)"/>
              </a:rPr>
              <a:t> </a:t>
            </a:r>
            <a:r>
              <a:rPr lang="cs-CZ" sz="2800" dirty="0" err="1">
                <a:cs typeface="Verdana (Cuerpo)"/>
              </a:rPr>
              <a:t>formation</a:t>
            </a:r>
            <a:endParaRPr lang="cs-CZ" sz="2800" dirty="0">
              <a:cs typeface="Verdana (Cuerpo)"/>
            </a:endParaRPr>
          </a:p>
          <a:p>
            <a:pPr marL="342900" indent="-342900">
              <a:buFontTx/>
              <a:buChar char="-"/>
            </a:pPr>
            <a:r>
              <a:rPr lang="cs-CZ" sz="2800" dirty="0">
                <a:cs typeface="Verdana (Cuerpo)"/>
              </a:rPr>
              <a:t>Up to 15 % </a:t>
            </a:r>
            <a:r>
              <a:rPr lang="cs-CZ" sz="2800" dirty="0" err="1">
                <a:cs typeface="Verdana (Cuerpo)"/>
              </a:rPr>
              <a:t>of</a:t>
            </a:r>
            <a:r>
              <a:rPr lang="cs-CZ" sz="2800" dirty="0">
                <a:cs typeface="Verdana (Cuerpo)"/>
              </a:rPr>
              <a:t> DM</a:t>
            </a:r>
            <a:endParaRPr lang="en-US" sz="2800" dirty="0">
              <a:cs typeface="Verdana (Cuerpo)"/>
            </a:endParaRPr>
          </a:p>
          <a:p>
            <a:pPr marL="800100" lvl="1" indent="-342900">
              <a:buFontTx/>
              <a:buChar char="-"/>
            </a:pPr>
            <a:endParaRPr lang="en-US" sz="2400" dirty="0">
              <a:solidFill>
                <a:schemeClr val="tx2"/>
              </a:solidFill>
              <a:cs typeface="Verdana (Cuerpo)"/>
            </a:endParaRPr>
          </a:p>
          <a:p>
            <a:pPr marL="342900" indent="-342900">
              <a:buFontTx/>
              <a:buChar char="-"/>
            </a:pPr>
            <a:endParaRPr lang="en-US" sz="2400" dirty="0">
              <a:solidFill>
                <a:schemeClr val="tx2"/>
              </a:solidFill>
              <a:cs typeface="Verdana (Cuerpo)"/>
            </a:endParaRPr>
          </a:p>
          <a:p>
            <a:endParaRPr lang="en-US" sz="2400" dirty="0">
              <a:cs typeface="Verdana (Cuerpo)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6965" y="876596"/>
            <a:ext cx="6791045" cy="5093284"/>
          </a:xfrm>
          <a:prstGeom prst="rect">
            <a:avLst/>
          </a:prstGeom>
          <a:ln w="38100">
            <a:solidFill>
              <a:srgbClr val="E4002E"/>
            </a:solidFill>
          </a:ln>
        </p:spPr>
      </p:pic>
      <p:sp>
        <p:nvSpPr>
          <p:cNvPr id="11" name="TextovéPole 10"/>
          <p:cNvSpPr txBox="1"/>
          <p:nvPr/>
        </p:nvSpPr>
        <p:spPr>
          <a:xfrm>
            <a:off x="6745845" y="6449429"/>
            <a:ext cx="3129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Vafle VUT" panose="02000506030000020004" pitchFamily="2" charset="2"/>
              </a:rPr>
              <a:t>Brno University </a:t>
            </a:r>
            <a:r>
              <a:rPr lang="cs-CZ" dirty="0" err="1">
                <a:latin typeface="Vafle VUT" panose="02000506030000020004" pitchFamily="2" charset="2"/>
              </a:rPr>
              <a:t>of</a:t>
            </a:r>
            <a:r>
              <a:rPr lang="cs-CZ" dirty="0">
                <a:latin typeface="Vafle VUT" panose="02000506030000020004" pitchFamily="2" charset="2"/>
              </a:rPr>
              <a:t> Technology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4454064" y="2709535"/>
            <a:ext cx="3202772" cy="2819151"/>
            <a:chOff x="3444058" y="-999403"/>
            <a:chExt cx="2303879" cy="2045369"/>
          </a:xfrm>
          <a:solidFill>
            <a:srgbClr val="E4002E"/>
          </a:solidFill>
        </p:grpSpPr>
        <p:sp>
          <p:nvSpPr>
            <p:cNvPr id="8" name="Ovál 7"/>
            <p:cNvSpPr/>
            <p:nvPr/>
          </p:nvSpPr>
          <p:spPr>
            <a:xfrm>
              <a:off x="3537218" y="-999403"/>
              <a:ext cx="2117558" cy="20453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3444058" y="-613124"/>
              <a:ext cx="2303879" cy="12728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 err="1">
                  <a:solidFill>
                    <a:srgbClr val="FFC000"/>
                  </a:solidFill>
                </a:rPr>
                <a:t>Ammonia</a:t>
              </a:r>
              <a:endParaRPr lang="cs-CZ" sz="3600" b="1" dirty="0">
                <a:solidFill>
                  <a:srgbClr val="FFC000"/>
                </a:solidFill>
              </a:endParaRPr>
            </a:p>
            <a:p>
              <a:pPr algn="ctr"/>
              <a:r>
                <a:rPr lang="cs-CZ" sz="3600" b="1" dirty="0">
                  <a:solidFill>
                    <a:srgbClr val="FFC000"/>
                  </a:solidFill>
                </a:rPr>
                <a:t>in </a:t>
              </a:r>
              <a:r>
                <a:rPr lang="cs-CZ" sz="3600" b="1" dirty="0" err="1">
                  <a:solidFill>
                    <a:srgbClr val="FFC000"/>
                  </a:solidFill>
                </a:rPr>
                <a:t>distillate</a:t>
              </a:r>
              <a:endParaRPr lang="cs-CZ" sz="3600" b="1" dirty="0">
                <a:solidFill>
                  <a:srgbClr val="FFC000"/>
                </a:solidFill>
              </a:endParaRPr>
            </a:p>
            <a:p>
              <a:pPr algn="ctr"/>
              <a:r>
                <a:rPr lang="cs-CZ" sz="3600" b="1" dirty="0">
                  <a:solidFill>
                    <a:srgbClr val="FFC000"/>
                  </a:solidFill>
                </a:rPr>
                <a:t>3000 mg/l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4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313519" y="270604"/>
            <a:ext cx="4682687" cy="742706"/>
          </a:xfrm>
          <a:prstGeom prst="rect">
            <a:avLst/>
          </a:prstGeom>
          <a:solidFill>
            <a:srgbClr val="004F71"/>
          </a:solidFill>
        </p:spPr>
        <p:txBody>
          <a:bodyPr>
            <a:normAutofit/>
          </a:bodyPr>
          <a:lstStyle/>
          <a:p>
            <a:pPr algn="l"/>
            <a:r>
              <a:rPr lang="cs-CZ" sz="3200" dirty="0" err="1">
                <a:solidFill>
                  <a:schemeClr val="bg1"/>
                </a:solidFill>
              </a:rPr>
              <a:t>Stripping</a:t>
            </a:r>
            <a:r>
              <a:rPr lang="cs-CZ" sz="3200" dirty="0">
                <a:solidFill>
                  <a:schemeClr val="bg1"/>
                </a:solidFill>
              </a:rPr>
              <a:t> prototype</a:t>
            </a:r>
            <a:endParaRPr lang="es-ES_tradnl" sz="3200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880600" y="5757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9318"/>
            <a:ext cx="4889358" cy="6519143"/>
          </a:xfrm>
          <a:prstGeom prst="rect">
            <a:avLst/>
          </a:prstGeom>
          <a:ln w="38100">
            <a:solidFill>
              <a:srgbClr val="004F71"/>
            </a:solidFill>
          </a:ln>
        </p:spPr>
      </p:pic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447707"/>
              </p:ext>
            </p:extLst>
          </p:nvPr>
        </p:nvGraphicFramePr>
        <p:xfrm>
          <a:off x="703082" y="3492780"/>
          <a:ext cx="5055790" cy="254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6858001" y="6309129"/>
            <a:ext cx="31367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Vafle VUT" panose="02000506030000020004" pitchFamily="2" charset="2"/>
              </a:rPr>
              <a:t>Brno University </a:t>
            </a:r>
            <a:r>
              <a:rPr lang="cs-CZ" dirty="0" err="1">
                <a:latin typeface="Vafle VUT" panose="02000506030000020004" pitchFamily="2" charset="2"/>
              </a:rPr>
              <a:t>of</a:t>
            </a:r>
            <a:r>
              <a:rPr lang="cs-CZ" dirty="0">
                <a:latin typeface="Vafle VUT" panose="02000506030000020004" pitchFamily="2" charset="2"/>
              </a:rPr>
              <a:t> Technology</a:t>
            </a:r>
          </a:p>
        </p:txBody>
      </p:sp>
      <p:sp>
        <p:nvSpPr>
          <p:cNvPr id="8" name="CuadroTexto 4">
            <a:extLst>
              <a:ext uri="{FF2B5EF4-FFF2-40B4-BE49-F238E27FC236}">
                <a16:creationId xmlns:a16="http://schemas.microsoft.com/office/drawing/2014/main" xmlns="" id="{F56EFBBC-F8C9-489B-A305-D66D25F1B185}"/>
              </a:ext>
            </a:extLst>
          </p:cNvPr>
          <p:cNvSpPr txBox="1"/>
          <p:nvPr/>
        </p:nvSpPr>
        <p:spPr>
          <a:xfrm>
            <a:off x="313519" y="1237700"/>
            <a:ext cx="529542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800" dirty="0">
                <a:cs typeface="Verdana (Cuerpo)"/>
              </a:rPr>
              <a:t>Air as a </a:t>
            </a:r>
            <a:r>
              <a:rPr lang="cs-CZ" sz="2800" dirty="0" err="1">
                <a:cs typeface="Verdana (Cuerpo)"/>
              </a:rPr>
              <a:t>stripping</a:t>
            </a:r>
            <a:r>
              <a:rPr lang="cs-CZ" sz="2800" dirty="0">
                <a:cs typeface="Verdana (Cuerpo)"/>
              </a:rPr>
              <a:t> </a:t>
            </a:r>
            <a:r>
              <a:rPr lang="cs-CZ" sz="2800" dirty="0" err="1">
                <a:cs typeface="Verdana (Cuerpo)"/>
              </a:rPr>
              <a:t>gas</a:t>
            </a:r>
            <a:endParaRPr lang="cs-CZ" sz="2800" dirty="0">
              <a:cs typeface="Verdana (Cuerpo)"/>
            </a:endParaRPr>
          </a:p>
          <a:p>
            <a:pPr marL="342900" indent="-342900">
              <a:buFontTx/>
              <a:buChar char="-"/>
            </a:pPr>
            <a:r>
              <a:rPr lang="cs-CZ" sz="2800" dirty="0" err="1">
                <a:cs typeface="Verdana (Cuerpo)"/>
              </a:rPr>
              <a:t>Random</a:t>
            </a:r>
            <a:r>
              <a:rPr lang="cs-CZ" sz="2800" dirty="0">
                <a:cs typeface="Verdana (Cuerpo)"/>
              </a:rPr>
              <a:t> </a:t>
            </a:r>
            <a:r>
              <a:rPr lang="cs-CZ" sz="2800" dirty="0" err="1">
                <a:cs typeface="Verdana (Cuerpo)"/>
              </a:rPr>
              <a:t>packing</a:t>
            </a:r>
            <a:r>
              <a:rPr lang="cs-CZ" sz="2800" dirty="0">
                <a:cs typeface="Verdana (Cuerpo)"/>
              </a:rPr>
              <a:t>: </a:t>
            </a:r>
            <a:r>
              <a:rPr lang="cs-CZ" sz="2800" dirty="0" err="1">
                <a:cs typeface="Verdana (Cuerpo)"/>
              </a:rPr>
              <a:t>ceramic</a:t>
            </a:r>
            <a:r>
              <a:rPr lang="cs-CZ" sz="2800" dirty="0">
                <a:cs typeface="Verdana (Cuerpo)"/>
              </a:rPr>
              <a:t> </a:t>
            </a:r>
            <a:r>
              <a:rPr lang="cs-CZ" sz="2800" dirty="0" err="1">
                <a:cs typeface="Verdana (Cuerpo)"/>
              </a:rPr>
              <a:t>saddles</a:t>
            </a:r>
            <a:r>
              <a:rPr lang="cs-CZ" sz="2800" dirty="0">
                <a:cs typeface="Verdana (Cuerpo)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cs-CZ" sz="2800" dirty="0">
                <a:cs typeface="Verdana (Cuerpo)"/>
              </a:rPr>
              <a:t>Up to 95 % </a:t>
            </a:r>
            <a:r>
              <a:rPr lang="cs-CZ" sz="2800" dirty="0" err="1">
                <a:cs typeface="Verdana (Cuerpo)"/>
              </a:rPr>
              <a:t>ammonia</a:t>
            </a:r>
            <a:r>
              <a:rPr lang="cs-CZ" sz="2800" dirty="0">
                <a:cs typeface="Verdana (Cuerpo)"/>
              </a:rPr>
              <a:t> </a:t>
            </a:r>
            <a:r>
              <a:rPr lang="cs-CZ" sz="2800" dirty="0" err="1">
                <a:cs typeface="Verdana (Cuerpo)"/>
              </a:rPr>
              <a:t>removal</a:t>
            </a:r>
            <a:r>
              <a:rPr lang="cs-CZ" sz="2800" dirty="0">
                <a:cs typeface="Verdana (Cuerpo)"/>
              </a:rPr>
              <a:t> </a:t>
            </a:r>
            <a:endParaRPr lang="en-US" sz="2800" dirty="0">
              <a:cs typeface="Verdana (Cuerpo)"/>
            </a:endParaRPr>
          </a:p>
          <a:p>
            <a:pPr marL="800100" lvl="1" indent="-342900">
              <a:buFontTx/>
              <a:buChar char="-"/>
            </a:pPr>
            <a:endParaRPr lang="en-US" sz="2400" dirty="0">
              <a:solidFill>
                <a:schemeClr val="tx2"/>
              </a:solidFill>
              <a:cs typeface="Verdana (Cuerpo)"/>
            </a:endParaRPr>
          </a:p>
          <a:p>
            <a:pPr marL="342900" indent="-342900">
              <a:buFontTx/>
              <a:buChar char="-"/>
            </a:pPr>
            <a:endParaRPr lang="en-US" sz="2400" dirty="0">
              <a:solidFill>
                <a:schemeClr val="tx2"/>
              </a:solidFill>
              <a:cs typeface="Verdana (Cuerpo)"/>
            </a:endParaRPr>
          </a:p>
          <a:p>
            <a:endParaRPr lang="en-US" sz="2400" dirty="0">
              <a:cs typeface="Verdana (Cuerpo)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xmlns="" id="{B1E8FE2C-6B5A-49B2-9C3F-D08ABA2445BA}"/>
              </a:ext>
            </a:extLst>
          </p:cNvPr>
          <p:cNvGrpSpPr/>
          <p:nvPr/>
        </p:nvGrpSpPr>
        <p:grpSpPr>
          <a:xfrm>
            <a:off x="4454064" y="2709535"/>
            <a:ext cx="3202772" cy="2819151"/>
            <a:chOff x="3444058" y="-999403"/>
            <a:chExt cx="2303879" cy="2045369"/>
          </a:xfrm>
          <a:solidFill>
            <a:srgbClr val="E4002E"/>
          </a:solidFill>
        </p:grpSpPr>
        <p:sp>
          <p:nvSpPr>
            <p:cNvPr id="12" name="Ovál 11">
              <a:extLst>
                <a:ext uri="{FF2B5EF4-FFF2-40B4-BE49-F238E27FC236}">
                  <a16:creationId xmlns:a16="http://schemas.microsoft.com/office/drawing/2014/main" xmlns="" id="{25F9F5B6-F081-400A-94AB-A4731C89BAA5}"/>
                </a:ext>
              </a:extLst>
            </p:cNvPr>
            <p:cNvSpPr/>
            <p:nvPr/>
          </p:nvSpPr>
          <p:spPr>
            <a:xfrm>
              <a:off x="3537218" y="-999403"/>
              <a:ext cx="2117558" cy="20453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xmlns="" id="{8ABD7421-CE13-4275-A23C-4B80B9B1CA0A}"/>
                </a:ext>
              </a:extLst>
            </p:cNvPr>
            <p:cNvSpPr txBox="1"/>
            <p:nvPr/>
          </p:nvSpPr>
          <p:spPr>
            <a:xfrm>
              <a:off x="3444058" y="-613124"/>
              <a:ext cx="2303879" cy="12728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 err="1">
                  <a:solidFill>
                    <a:srgbClr val="FFC000"/>
                  </a:solidFill>
                </a:rPr>
                <a:t>Ammonia</a:t>
              </a:r>
              <a:endParaRPr lang="cs-CZ" sz="3600" b="1" dirty="0">
                <a:solidFill>
                  <a:srgbClr val="FFC000"/>
                </a:solidFill>
              </a:endParaRPr>
            </a:p>
            <a:p>
              <a:pPr algn="ctr"/>
              <a:r>
                <a:rPr lang="cs-CZ" sz="3600" b="1" dirty="0" err="1">
                  <a:solidFill>
                    <a:srgbClr val="FFC000"/>
                  </a:solidFill>
                </a:rPr>
                <a:t>below</a:t>
              </a:r>
              <a:endParaRPr lang="cs-CZ" sz="3600" b="1" dirty="0">
                <a:solidFill>
                  <a:srgbClr val="FFC000"/>
                </a:solidFill>
              </a:endParaRPr>
            </a:p>
            <a:p>
              <a:pPr algn="ctr"/>
              <a:r>
                <a:rPr lang="cs-CZ" sz="3600" b="1" dirty="0">
                  <a:solidFill>
                    <a:srgbClr val="FFC000"/>
                  </a:solidFill>
                </a:rPr>
                <a:t>40 mg/l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903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4">
            <a:extLst>
              <a:ext uri="{FF2B5EF4-FFF2-40B4-BE49-F238E27FC236}">
                <a16:creationId xmlns:a16="http://schemas.microsoft.com/office/drawing/2014/main" xmlns="" id="{DC4BFFCD-97E7-4A75-81B3-3C258B016D51}"/>
              </a:ext>
            </a:extLst>
          </p:cNvPr>
          <p:cNvSpPr txBox="1"/>
          <p:nvPr/>
        </p:nvSpPr>
        <p:spPr>
          <a:xfrm>
            <a:off x="442873" y="1426236"/>
            <a:ext cx="529542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800" dirty="0">
                <a:cs typeface="Verdana (Cuerpo)"/>
              </a:rPr>
              <a:t>Project </a:t>
            </a:r>
            <a:r>
              <a:rPr lang="cs-CZ" sz="2800" dirty="0" err="1">
                <a:cs typeface="Verdana (Cuerpo)"/>
              </a:rPr>
              <a:t>starting</a:t>
            </a:r>
            <a:r>
              <a:rPr lang="cs-CZ" sz="2800" dirty="0">
                <a:cs typeface="Verdana (Cuerpo)"/>
              </a:rPr>
              <a:t> in 2021</a:t>
            </a:r>
          </a:p>
          <a:p>
            <a:pPr marL="342900" indent="-342900">
              <a:buFontTx/>
              <a:buChar char="-"/>
            </a:pPr>
            <a:r>
              <a:rPr lang="cs-CZ" sz="2800" dirty="0" err="1">
                <a:cs typeface="Verdana (Cuerpo)"/>
              </a:rPr>
              <a:t>Designed</a:t>
            </a:r>
            <a:r>
              <a:rPr lang="cs-CZ" sz="2800" dirty="0">
                <a:cs typeface="Verdana (Cuerpo)"/>
              </a:rPr>
              <a:t> </a:t>
            </a:r>
            <a:r>
              <a:rPr lang="cs-CZ" sz="2800" dirty="0" err="1">
                <a:cs typeface="Verdana (Cuerpo)"/>
              </a:rPr>
              <a:t>capacity</a:t>
            </a:r>
            <a:r>
              <a:rPr lang="cs-CZ" sz="2800" dirty="0">
                <a:cs typeface="Verdana (Cuerpo)"/>
              </a:rPr>
              <a:t> </a:t>
            </a:r>
            <a:r>
              <a:rPr lang="cs-CZ" sz="2800" dirty="0" err="1">
                <a:cs typeface="Verdana (Cuerpo)"/>
              </a:rPr>
              <a:t>of</a:t>
            </a:r>
            <a:r>
              <a:rPr lang="cs-CZ" sz="2800" dirty="0">
                <a:cs typeface="Verdana (Cuerpo)"/>
              </a:rPr>
              <a:t> 32 t/d</a:t>
            </a:r>
          </a:p>
          <a:p>
            <a:pPr marL="342900" indent="-342900">
              <a:buFontTx/>
              <a:buChar char="-"/>
            </a:pPr>
            <a:r>
              <a:rPr lang="cs-CZ" sz="2800" dirty="0" err="1">
                <a:cs typeface="Verdana (Cuerpo)"/>
              </a:rPr>
              <a:t>Thermal</a:t>
            </a:r>
            <a:r>
              <a:rPr lang="cs-CZ" sz="2800" dirty="0">
                <a:cs typeface="Verdana (Cuerpo)"/>
              </a:rPr>
              <a:t> input 250 kW</a:t>
            </a:r>
          </a:p>
          <a:p>
            <a:pPr marL="342900" indent="-342900">
              <a:buFontTx/>
              <a:buChar char="-"/>
            </a:pPr>
            <a:r>
              <a:rPr lang="cs-CZ" sz="2800" dirty="0" err="1">
                <a:cs typeface="Verdana (Cuerpo)"/>
              </a:rPr>
              <a:t>Cooperation</a:t>
            </a:r>
            <a:r>
              <a:rPr lang="cs-CZ" sz="2800" dirty="0">
                <a:cs typeface="Verdana (Cuerpo)"/>
              </a:rPr>
              <a:t> </a:t>
            </a:r>
            <a:r>
              <a:rPr lang="cs-CZ" sz="2800" dirty="0" err="1">
                <a:cs typeface="Verdana (Cuerpo)"/>
              </a:rPr>
              <a:t>with</a:t>
            </a:r>
            <a:r>
              <a:rPr lang="cs-CZ" sz="2800" dirty="0">
                <a:cs typeface="Verdana (Cuerpo)"/>
              </a:rPr>
              <a:t> </a:t>
            </a:r>
            <a:r>
              <a:rPr lang="cs-CZ" sz="2800" dirty="0" err="1">
                <a:cs typeface="Verdana (Cuerpo)"/>
              </a:rPr>
              <a:t>industrial</a:t>
            </a:r>
            <a:r>
              <a:rPr lang="cs-CZ" sz="2800" dirty="0">
                <a:cs typeface="Verdana (Cuerpo)"/>
              </a:rPr>
              <a:t> </a:t>
            </a:r>
            <a:r>
              <a:rPr lang="cs-CZ" sz="2800" dirty="0" err="1">
                <a:cs typeface="Verdana (Cuerpo)"/>
              </a:rPr>
              <a:t>partners</a:t>
            </a:r>
            <a:endParaRPr lang="en-US" sz="2800" dirty="0">
              <a:cs typeface="Verdana (Cuerpo)"/>
            </a:endParaRPr>
          </a:p>
          <a:p>
            <a:pPr marL="800100" lvl="1" indent="-342900">
              <a:buFontTx/>
              <a:buChar char="-"/>
            </a:pPr>
            <a:endParaRPr lang="en-US" sz="2400" dirty="0">
              <a:solidFill>
                <a:schemeClr val="tx2"/>
              </a:solidFill>
              <a:cs typeface="Verdana (Cuerpo)"/>
            </a:endParaRPr>
          </a:p>
          <a:p>
            <a:pPr marL="342900" indent="-342900">
              <a:buFontTx/>
              <a:buChar char="-"/>
            </a:pPr>
            <a:endParaRPr lang="en-US" sz="2400" dirty="0">
              <a:solidFill>
                <a:schemeClr val="tx2"/>
              </a:solidFill>
              <a:cs typeface="Verdana (Cuerpo)"/>
            </a:endParaRPr>
          </a:p>
          <a:p>
            <a:endParaRPr lang="en-US" sz="2400" dirty="0">
              <a:cs typeface="Verdana (Cuerpo)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EB0DA669-8E70-4693-922C-32027B3E13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r="13272"/>
          <a:stretch/>
        </p:blipFill>
        <p:spPr>
          <a:xfrm>
            <a:off x="6334029" y="250677"/>
            <a:ext cx="5533534" cy="621101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xmlns="" id="{D3B0C1F6-41F1-4EEC-B329-95C86C46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73" y="363798"/>
            <a:ext cx="5074475" cy="875797"/>
          </a:xfrm>
          <a:solidFill>
            <a:srgbClr val="004F7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Pilot plant in Dříteč (CZ)</a:t>
            </a:r>
          </a:p>
        </p:txBody>
      </p:sp>
      <p:pic>
        <p:nvPicPr>
          <p:cNvPr id="4" name="Picture 14" descr="Cooperation Symbols Stock Illustrations – 6,772 Cooperation Symbols Stock  Illustrations, Vectors &amp; Clipart - Dreamstime">
            <a:extLst>
              <a:ext uri="{FF2B5EF4-FFF2-40B4-BE49-F238E27FC236}">
                <a16:creationId xmlns:a16="http://schemas.microsoft.com/office/drawing/2014/main" xmlns="" id="{515251BC-E358-41E1-9C78-1758FC0D0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7" t="23149" r="19906" b="23064"/>
          <a:stretch/>
        </p:blipFill>
        <p:spPr bwMode="auto">
          <a:xfrm>
            <a:off x="2257027" y="4342721"/>
            <a:ext cx="927552" cy="8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BS POWER EQUIPMENT, s.r.o. | LinkedIn">
            <a:extLst>
              <a:ext uri="{FF2B5EF4-FFF2-40B4-BE49-F238E27FC236}">
                <a16:creationId xmlns:a16="http://schemas.microsoft.com/office/drawing/2014/main" xmlns="" id="{D3C8550F-0E88-426F-8DC5-897060B4F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6"/>
          <a:stretch/>
        </p:blipFill>
        <p:spPr bwMode="auto">
          <a:xfrm rot="-2640000">
            <a:off x="1041992" y="3791855"/>
            <a:ext cx="1162672" cy="105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47F25F3B-7DD6-48A6-85BA-9E9BB13A47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0000">
            <a:off x="3187011" y="3942934"/>
            <a:ext cx="1569449" cy="1177087"/>
          </a:xfrm>
          <a:prstGeom prst="rect">
            <a:avLst/>
          </a:prstGeom>
        </p:spPr>
      </p:pic>
      <p:pic>
        <p:nvPicPr>
          <p:cNvPr id="7" name="Picture 10" descr="Soubor:VUT CZ.svg – Wikipedie">
            <a:extLst>
              <a:ext uri="{FF2B5EF4-FFF2-40B4-BE49-F238E27FC236}">
                <a16:creationId xmlns:a16="http://schemas.microsoft.com/office/drawing/2014/main" xmlns="" id="{EED56D00-4139-4C42-B854-3FF778F32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89" y="5176278"/>
            <a:ext cx="1953952" cy="90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>
            <a:extLst>
              <a:ext uri="{FF2B5EF4-FFF2-40B4-BE49-F238E27FC236}">
                <a16:creationId xmlns:a16="http://schemas.microsoft.com/office/drawing/2014/main" xmlns="" id="{9E82FC74-5363-463A-AD32-64DD4E46DE0D}"/>
              </a:ext>
            </a:extLst>
          </p:cNvPr>
          <p:cNvGrpSpPr/>
          <p:nvPr/>
        </p:nvGrpSpPr>
        <p:grpSpPr>
          <a:xfrm>
            <a:off x="6446505" y="289458"/>
            <a:ext cx="5339095" cy="2996198"/>
            <a:chOff x="6446505" y="289458"/>
            <a:chExt cx="5339095" cy="2996198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02"/>
            <a:stretch/>
          </p:blipFill>
          <p:spPr>
            <a:xfrm>
              <a:off x="6446505" y="289458"/>
              <a:ext cx="5339095" cy="2996198"/>
            </a:xfrm>
            <a:prstGeom prst="rect">
              <a:avLst/>
            </a:prstGeom>
            <a:ln w="38100">
              <a:solidFill>
                <a:srgbClr val="004F71"/>
              </a:solidFill>
            </a:ln>
          </p:spPr>
        </p:pic>
        <p:sp>
          <p:nvSpPr>
            <p:cNvPr id="9" name="TextovéPole 8"/>
            <p:cNvSpPr txBox="1"/>
            <p:nvPr/>
          </p:nvSpPr>
          <p:spPr>
            <a:xfrm>
              <a:off x="6446505" y="2914890"/>
              <a:ext cx="42161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Vafle VUT" panose="02000506030000020004" pitchFamily="2" charset="2"/>
                </a:rPr>
                <a:t>Czech University of Life Sciences Prague</a:t>
              </a:r>
              <a:endParaRPr lang="cs-CZ" dirty="0">
                <a:latin typeface="Vafle VUT" panose="02000506030000020004" pitchFamily="2" charset="2"/>
              </a:endParaRPr>
            </a:p>
          </p:txBody>
        </p:sp>
      </p:grpSp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247531" y="160256"/>
            <a:ext cx="5708426" cy="877173"/>
          </a:xfrm>
          <a:prstGeom prst="rect">
            <a:avLst/>
          </a:prstGeom>
          <a:solidFill>
            <a:srgbClr val="004F71"/>
          </a:solidFill>
        </p:spPr>
        <p:txBody>
          <a:bodyPr>
            <a:noAutofit/>
          </a:bodyPr>
          <a:lstStyle/>
          <a:p>
            <a:pPr algn="l"/>
            <a:r>
              <a:rPr lang="cs-CZ" sz="2400" dirty="0" err="1">
                <a:solidFill>
                  <a:schemeClr val="bg1"/>
                </a:solidFill>
              </a:rPr>
              <a:t>Alternative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solution</a:t>
            </a:r>
            <a:r>
              <a:rPr lang="cs-CZ" sz="2400" dirty="0">
                <a:solidFill>
                  <a:schemeClr val="bg1"/>
                </a:solidFill>
              </a:rPr>
              <a:t>: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 err="1">
                <a:solidFill>
                  <a:schemeClr val="bg1"/>
                </a:solidFill>
              </a:rPr>
              <a:t>Nitrification</a:t>
            </a:r>
            <a:r>
              <a:rPr lang="cs-CZ" sz="2400" dirty="0">
                <a:solidFill>
                  <a:schemeClr val="bg1"/>
                </a:solidFill>
              </a:rPr>
              <a:t> + </a:t>
            </a:r>
            <a:r>
              <a:rPr lang="cs-CZ" sz="2400" dirty="0" err="1">
                <a:solidFill>
                  <a:schemeClr val="bg1"/>
                </a:solidFill>
              </a:rPr>
              <a:t>Evaporation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880600" y="5757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187342"/>
              </p:ext>
            </p:extLst>
          </p:nvPr>
        </p:nvGraphicFramePr>
        <p:xfrm>
          <a:off x="378690" y="3918937"/>
          <a:ext cx="5911860" cy="190920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492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69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27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27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90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2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Distillate,A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Distillate,B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Input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N-NH4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mg/l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20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16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COD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mg/l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11067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N-</a:t>
                      </a:r>
                      <a:r>
                        <a:rPr lang="cs-CZ" sz="1400" dirty="0" err="1">
                          <a:effectLst/>
                        </a:rPr>
                        <a:t>total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mg/l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47.6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30.0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4540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P-</a:t>
                      </a:r>
                      <a:r>
                        <a:rPr lang="cs-CZ" sz="1400" dirty="0" err="1">
                          <a:effectLst/>
                        </a:rPr>
                        <a:t>total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mg/l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0.52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&lt;0,10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79.33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02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S-</a:t>
                      </a:r>
                      <a:r>
                        <a:rPr lang="cs-CZ" sz="1400" dirty="0" err="1">
                          <a:effectLst/>
                        </a:rPr>
                        <a:t>total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mg/l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0.58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&lt;0,5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425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89" r="26179"/>
          <a:stretch/>
        </p:blipFill>
        <p:spPr>
          <a:xfrm>
            <a:off x="468346" y="1185380"/>
            <a:ext cx="5369036" cy="2585606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xmlns="" id="{A2CBBAD2-E730-4C46-A82D-81F0CEAC2BC5}"/>
              </a:ext>
            </a:extLst>
          </p:cNvPr>
          <p:cNvGrpSpPr/>
          <p:nvPr/>
        </p:nvGrpSpPr>
        <p:grpSpPr>
          <a:xfrm>
            <a:off x="6454264" y="289458"/>
            <a:ext cx="5320559" cy="6186756"/>
            <a:chOff x="6465041" y="289458"/>
            <a:chExt cx="5320559" cy="6186756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xmlns="" id="{00B20E6E-0586-435D-8D7E-A1A35FAEB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3" b="7247"/>
            <a:stretch/>
          </p:blipFill>
          <p:spPr>
            <a:xfrm>
              <a:off x="6465041" y="289458"/>
              <a:ext cx="5320559" cy="6186756"/>
            </a:xfrm>
            <a:prstGeom prst="rect">
              <a:avLst/>
            </a:prstGeom>
            <a:ln w="38100">
              <a:solidFill>
                <a:srgbClr val="004F71"/>
              </a:solidFill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6465041" y="6104447"/>
              <a:ext cx="31465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latin typeface="Vafle VUT" panose="02000506030000020004" pitchFamily="2" charset="2"/>
                </a:rPr>
                <a:t>Brno University </a:t>
              </a:r>
              <a:r>
                <a:rPr lang="cs-CZ" dirty="0" err="1">
                  <a:latin typeface="Vafle VUT" panose="02000506030000020004" pitchFamily="2" charset="2"/>
                </a:rPr>
                <a:t>of</a:t>
              </a:r>
              <a:r>
                <a:rPr lang="cs-CZ" dirty="0">
                  <a:latin typeface="Vafle VUT" panose="02000506030000020004" pitchFamily="2" charset="2"/>
                </a:rPr>
                <a:t> Technology</a:t>
              </a:r>
            </a:p>
          </p:txBody>
        </p:sp>
      </p:grpSp>
      <p:sp>
        <p:nvSpPr>
          <p:cNvPr id="11" name="Obdélník 10"/>
          <p:cNvSpPr/>
          <p:nvPr/>
        </p:nvSpPr>
        <p:spPr>
          <a:xfrm>
            <a:off x="2577440" y="4456669"/>
            <a:ext cx="2365263" cy="832023"/>
          </a:xfrm>
          <a:prstGeom prst="rect">
            <a:avLst/>
          </a:prstGeom>
          <a:noFill/>
          <a:ln w="57150">
            <a:solidFill>
              <a:srgbClr val="E4002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87" y="3571931"/>
            <a:ext cx="3994930" cy="2996198"/>
          </a:xfrm>
          <a:prstGeom prst="rect">
            <a:avLst/>
          </a:prstGeom>
          <a:ln w="38100">
            <a:solidFill>
              <a:srgbClr val="004F71"/>
            </a:solidFill>
          </a:ln>
        </p:spPr>
      </p:pic>
      <p:cxnSp>
        <p:nvCxnSpPr>
          <p:cNvPr id="5" name="Přímá spojnice se šipkou 4"/>
          <p:cNvCxnSpPr/>
          <p:nvPr/>
        </p:nvCxnSpPr>
        <p:spPr>
          <a:xfrm>
            <a:off x="5955957" y="4242486"/>
            <a:ext cx="2553729" cy="634314"/>
          </a:xfrm>
          <a:prstGeom prst="straightConnector1">
            <a:avLst/>
          </a:prstGeom>
          <a:ln w="57150">
            <a:solidFill>
              <a:srgbClr val="004F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4679092" y="4308718"/>
            <a:ext cx="4917989" cy="932544"/>
          </a:xfrm>
          <a:prstGeom prst="straightConnector1">
            <a:avLst/>
          </a:prstGeom>
          <a:ln w="57150">
            <a:solidFill>
              <a:srgbClr val="004F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41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725" y="247971"/>
            <a:ext cx="11258550" cy="829715"/>
          </a:xfrm>
          <a:solidFill>
            <a:srgbClr val="004F71"/>
          </a:solidFill>
        </p:spPr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Conclusions</a:t>
            </a:r>
            <a:r>
              <a:rPr lang="cs-CZ" dirty="0">
                <a:solidFill>
                  <a:schemeClr val="bg1"/>
                </a:solidFill>
              </a:rPr>
              <a:t> &amp; </a:t>
            </a:r>
            <a:r>
              <a:rPr lang="cs-CZ" dirty="0" err="1">
                <a:solidFill>
                  <a:schemeClr val="bg1"/>
                </a:solidFill>
              </a:rPr>
              <a:t>Future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66725" y="1540456"/>
            <a:ext cx="11108644" cy="4239858"/>
          </a:xfrm>
        </p:spPr>
        <p:txBody>
          <a:bodyPr>
            <a:normAutofit/>
          </a:bodyPr>
          <a:lstStyle/>
          <a:p>
            <a:r>
              <a:rPr lang="cs-CZ" dirty="0" err="1"/>
              <a:t>Digestate</a:t>
            </a:r>
            <a:r>
              <a:rPr lang="cs-CZ" dirty="0"/>
              <a:t> </a:t>
            </a:r>
            <a:r>
              <a:rPr lang="cs-CZ" dirty="0" err="1"/>
              <a:t>thickening</a:t>
            </a:r>
            <a:r>
              <a:rPr lang="cs-CZ" dirty="0"/>
              <a:t> </a:t>
            </a:r>
            <a:r>
              <a:rPr lang="cs-CZ" dirty="0" err="1"/>
              <a:t>brings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benefits</a:t>
            </a:r>
            <a:endParaRPr lang="cs-CZ" dirty="0"/>
          </a:p>
          <a:p>
            <a:r>
              <a:rPr lang="cs-CZ" dirty="0" err="1"/>
              <a:t>Proposed</a:t>
            </a:r>
            <a:r>
              <a:rPr lang="cs-CZ" dirty="0"/>
              <a:t> technology: </a:t>
            </a:r>
            <a:r>
              <a:rPr lang="cs-CZ" dirty="0" err="1"/>
              <a:t>evaporation</a:t>
            </a:r>
            <a:r>
              <a:rPr lang="cs-CZ" dirty="0"/>
              <a:t> + </a:t>
            </a:r>
            <a:r>
              <a:rPr lang="cs-CZ" dirty="0" err="1"/>
              <a:t>stripping</a:t>
            </a:r>
            <a:endParaRPr lang="cs-CZ" dirty="0"/>
          </a:p>
          <a:p>
            <a:r>
              <a:rPr lang="cs-CZ" dirty="0" err="1"/>
              <a:t>Sufficient</a:t>
            </a:r>
            <a:r>
              <a:rPr lang="cs-CZ" dirty="0"/>
              <a:t>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separated</a:t>
            </a:r>
            <a:r>
              <a:rPr lang="cs-CZ" dirty="0"/>
              <a:t> </a:t>
            </a:r>
            <a:r>
              <a:rPr lang="cs-CZ" dirty="0" err="1"/>
              <a:t>water</a:t>
            </a:r>
            <a:endParaRPr lang="cs-CZ" dirty="0"/>
          </a:p>
          <a:p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prototypes</a:t>
            </a:r>
            <a:r>
              <a:rPr lang="cs-CZ" dirty="0"/>
              <a:t> to full-</a:t>
            </a:r>
            <a:r>
              <a:rPr lang="cs-CZ" dirty="0" err="1"/>
              <a:t>scale</a:t>
            </a:r>
            <a:r>
              <a:rPr lang="cs-CZ" dirty="0"/>
              <a:t> pilot plant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thickening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  <a:p>
            <a:r>
              <a:rPr lang="cs-CZ" dirty="0" err="1"/>
              <a:t>Reduction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investment</a:t>
            </a:r>
            <a:r>
              <a:rPr lang="cs-CZ" dirty="0"/>
              <a:t> </a:t>
            </a:r>
            <a:r>
              <a:rPr lang="cs-CZ" dirty="0" err="1"/>
              <a:t>costs</a:t>
            </a:r>
            <a:r>
              <a:rPr lang="cs-CZ" dirty="0"/>
              <a:t> and elektricity </a:t>
            </a:r>
            <a:r>
              <a:rPr lang="cs-CZ" dirty="0" err="1"/>
              <a:t>consumption</a:t>
            </a:r>
            <a:endParaRPr lang="cs-CZ" dirty="0"/>
          </a:p>
          <a:p>
            <a:r>
              <a:rPr lang="cs-CZ" dirty="0"/>
              <a:t>Pilot plant </a:t>
            </a:r>
            <a:r>
              <a:rPr lang="cs-CZ" dirty="0" err="1"/>
              <a:t>installation</a:t>
            </a:r>
            <a:r>
              <a:rPr lang="cs-CZ" dirty="0"/>
              <a:t> and </a:t>
            </a:r>
            <a:r>
              <a:rPr lang="cs-CZ" dirty="0" err="1"/>
              <a:t>testing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263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382" y="4126501"/>
            <a:ext cx="10978818" cy="1231106"/>
          </a:xfrm>
          <a:prstGeom prst="rect">
            <a:avLst/>
          </a:prstGeom>
          <a:noFill/>
          <a:ln>
            <a:solidFill>
              <a:srgbClr val="004F7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72000" defTabSz="912180"/>
            <a:r>
              <a:rPr lang="en-US" sz="2000" b="1" cap="all" dirty="0"/>
              <a:t>Pilot plant for digestate reduction in biogas plants</a:t>
            </a:r>
            <a:endParaRPr lang="cs-CZ" sz="1867" cap="all" spc="2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/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BRNO UNIVERSITY OF TECHNOLOGY</a:t>
            </a:r>
            <a:r>
              <a:rPr lang="en-US" sz="2000" spc="27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spc="2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FACULTY OF MECHANICAL ENGINEERING</a:t>
            </a:r>
            <a:r>
              <a:rPr lang="en-US" sz="2000" spc="27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spc="2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spc="27" dirty="0" err="1"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spc="27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27" dirty="0" err="1">
                <a:latin typeface="Arial" panose="020B0604020202020204" pitchFamily="34" charset="0"/>
                <a:cs typeface="Arial" panose="020B0604020202020204" pitchFamily="34" charset="0"/>
              </a:rPr>
              <a:t>reg</a:t>
            </a:r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spc="27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r>
              <a:rPr lang="en-US" sz="2000" spc="27" dirty="0">
                <a:latin typeface="Arial" panose="020B0604020202020204" pitchFamily="34" charset="0"/>
                <a:cs typeface="Arial" panose="020B0604020202020204" pitchFamily="34" charset="0"/>
              </a:rPr>
              <a:t> FW03010481</a:t>
            </a:r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/>
              <a:t>Technology Agency of the Czech Republic</a:t>
            </a:r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spc="2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527382" y="1584327"/>
            <a:ext cx="10978818" cy="536574"/>
          </a:xfrm>
          <a:prstGeom prst="rect">
            <a:avLst/>
          </a:prstGeom>
          <a:solidFill>
            <a:srgbClr val="004F7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04F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solidFill>
                  <a:schemeClr val="bg1"/>
                </a:solidFill>
              </a:rPr>
              <a:t>Acknowledgment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382" y="2298700"/>
            <a:ext cx="10978818" cy="1631216"/>
          </a:xfrm>
          <a:prstGeom prst="rect">
            <a:avLst/>
          </a:prstGeom>
          <a:noFill/>
          <a:ln>
            <a:solidFill>
              <a:srgbClr val="004F71"/>
            </a:solidFill>
          </a:ln>
        </p:spPr>
        <p:txBody>
          <a:bodyPr wrap="square" rtlCol="0">
            <a:spAutoFit/>
          </a:bodyPr>
          <a:lstStyle/>
          <a:p>
            <a:pPr defTabSz="912180"/>
            <a:r>
              <a:rPr lang="en-US" sz="2000" b="1" cap="all" dirty="0"/>
              <a:t>Strategic Partnership for Environmental Technologies and Energy Production</a:t>
            </a:r>
            <a:endParaRPr lang="cs-CZ" sz="2000" b="1" cap="all" dirty="0"/>
          </a:p>
          <a:p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BRNO UNIVERSITY OF TECHNOLOGY</a:t>
            </a:r>
            <a:r>
              <a:rPr lang="en-US" sz="2000" spc="27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spc="2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FACULTY OF MECHANICAL ENGINEERING</a:t>
            </a:r>
            <a:r>
              <a:rPr lang="en-US" sz="2000" spc="27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spc="2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spc="27" dirty="0" err="1"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spc="27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27" dirty="0" err="1">
                <a:latin typeface="Arial" panose="020B0604020202020204" pitchFamily="34" charset="0"/>
                <a:cs typeface="Arial" panose="020B0604020202020204" pitchFamily="34" charset="0"/>
              </a:rPr>
              <a:t>reg</a:t>
            </a:r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spc="27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cs-CZ" sz="2000" spc="27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r>
              <a:rPr lang="en-US" sz="2000" spc="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CZ.02.1.01/0.0/0.0/16_026/0008413</a:t>
            </a:r>
            <a:endParaRPr lang="en-US" sz="1600" b="1" kern="2800" spc="27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80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1977" y="263117"/>
            <a:ext cx="2724360" cy="1206500"/>
          </a:xfrm>
          <a:solidFill>
            <a:srgbClr val="004F71"/>
          </a:solidFill>
        </p:spPr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Thank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you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101263" y="6224337"/>
            <a:ext cx="360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Source: www.fli-energy.com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373935" y="5017837"/>
            <a:ext cx="4336592" cy="1206500"/>
          </a:xfrm>
          <a:prstGeom prst="rect">
            <a:avLst/>
          </a:prstGeom>
          <a:solidFill>
            <a:srgbClr val="E4002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04F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Marek Vondra</a:t>
            </a:r>
          </a:p>
          <a:p>
            <a:r>
              <a:rPr lang="cs-CZ" dirty="0">
                <a:solidFill>
                  <a:schemeClr val="bg1"/>
                </a:solidFill>
              </a:rPr>
              <a:t>m.vondra@vut.cz</a:t>
            </a:r>
          </a:p>
        </p:txBody>
      </p:sp>
    </p:spTree>
    <p:extLst>
      <p:ext uri="{BB962C8B-B14F-4D97-AF65-F5344CB8AC3E}">
        <p14:creationId xmlns:p14="http://schemas.microsoft.com/office/powerpoint/2010/main" val="2742820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xmlns="" id="{5D03AC43-5A8A-47E6-97BA-A452B065B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44" y="474286"/>
            <a:ext cx="10436513" cy="807759"/>
          </a:xfrm>
          <a:solidFill>
            <a:srgbClr val="004F7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4000" dirty="0" err="1">
                <a:solidFill>
                  <a:schemeClr val="bg1"/>
                </a:solidFill>
              </a:rPr>
              <a:t>Motivation</a:t>
            </a:r>
            <a:r>
              <a:rPr lang="cs-CZ" sz="4000" dirty="0">
                <a:solidFill>
                  <a:schemeClr val="bg1"/>
                </a:solidFill>
              </a:rPr>
              <a:t>: </a:t>
            </a:r>
            <a:r>
              <a:rPr lang="cs-CZ" sz="4000" dirty="0" err="1">
                <a:solidFill>
                  <a:schemeClr val="bg1"/>
                </a:solidFill>
              </a:rPr>
              <a:t>number</a:t>
            </a:r>
            <a:r>
              <a:rPr lang="cs-CZ" sz="4000" dirty="0">
                <a:solidFill>
                  <a:schemeClr val="bg1"/>
                </a:solidFill>
              </a:rPr>
              <a:t> </a:t>
            </a:r>
            <a:r>
              <a:rPr lang="cs-CZ" sz="4000" dirty="0" err="1">
                <a:solidFill>
                  <a:schemeClr val="bg1"/>
                </a:solidFill>
              </a:rPr>
              <a:t>of</a:t>
            </a:r>
            <a:r>
              <a:rPr lang="cs-CZ" sz="4000" dirty="0">
                <a:solidFill>
                  <a:schemeClr val="bg1"/>
                </a:solidFill>
              </a:rPr>
              <a:t> </a:t>
            </a:r>
            <a:r>
              <a:rPr lang="cs-CZ" sz="4000" dirty="0" err="1">
                <a:solidFill>
                  <a:schemeClr val="bg1"/>
                </a:solidFill>
              </a:rPr>
              <a:t>biogas</a:t>
            </a:r>
            <a:r>
              <a:rPr lang="cs-CZ" sz="4000" dirty="0">
                <a:solidFill>
                  <a:schemeClr val="bg1"/>
                </a:solidFill>
              </a:rPr>
              <a:t> </a:t>
            </a:r>
            <a:r>
              <a:rPr lang="cs-CZ" sz="4000" dirty="0" err="1">
                <a:solidFill>
                  <a:schemeClr val="bg1"/>
                </a:solidFill>
              </a:rPr>
              <a:t>plants</a:t>
            </a:r>
            <a:r>
              <a:rPr lang="cs-CZ" sz="4000" dirty="0">
                <a:solidFill>
                  <a:schemeClr val="bg1"/>
                </a:solidFill>
              </a:rPr>
              <a:t> in </a:t>
            </a:r>
            <a:r>
              <a:rPr lang="cs-CZ" sz="4000" dirty="0" err="1">
                <a:solidFill>
                  <a:schemeClr val="bg1"/>
                </a:solidFill>
              </a:rPr>
              <a:t>Europe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0E445FD-0C5D-4FF4-8F00-82FF44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5" t="27470" r="3969" b="19450"/>
          <a:stretch/>
        </p:blipFill>
        <p:spPr>
          <a:xfrm>
            <a:off x="310044" y="1555423"/>
            <a:ext cx="11571912" cy="431747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B2EC1E5A-ACBA-43C6-A60B-78C6E8408588}"/>
              </a:ext>
            </a:extLst>
          </p:cNvPr>
          <p:cNvSpPr txBox="1"/>
          <p:nvPr/>
        </p:nvSpPr>
        <p:spPr>
          <a:xfrm>
            <a:off x="7635712" y="5994269"/>
            <a:ext cx="3978110" cy="584775"/>
          </a:xfrm>
          <a:prstGeom prst="rect">
            <a:avLst/>
          </a:prstGeom>
          <a:solidFill>
            <a:srgbClr val="004F7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Source: EBA, </a:t>
            </a:r>
            <a:r>
              <a:rPr lang="cs-CZ" sz="1600" dirty="0" err="1">
                <a:solidFill>
                  <a:schemeClr val="bg1"/>
                </a:solidFill>
              </a:rPr>
              <a:t>Annual</a:t>
            </a:r>
            <a:r>
              <a:rPr lang="cs-CZ" sz="1600" dirty="0">
                <a:solidFill>
                  <a:schemeClr val="bg1"/>
                </a:solidFill>
              </a:rPr>
              <a:t> Report 2020, </a:t>
            </a:r>
            <a:r>
              <a:rPr lang="cs-CZ" sz="1600" dirty="0" err="1">
                <a:solidFill>
                  <a:schemeClr val="bg1"/>
                </a:solidFill>
              </a:rPr>
              <a:t>January</a:t>
            </a:r>
            <a:r>
              <a:rPr lang="cs-CZ" sz="1600" dirty="0">
                <a:solidFill>
                  <a:schemeClr val="bg1"/>
                </a:solidFill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16406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xmlns="" id="{64E793B1-14FA-4409-AA75-9A82E7E0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38" y="359949"/>
            <a:ext cx="10032354" cy="885813"/>
          </a:xfrm>
          <a:solidFill>
            <a:srgbClr val="004F7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4000" dirty="0" err="1">
                <a:solidFill>
                  <a:schemeClr val="bg1"/>
                </a:solidFill>
              </a:rPr>
              <a:t>Motivation</a:t>
            </a:r>
            <a:r>
              <a:rPr lang="cs-CZ" sz="4000" dirty="0">
                <a:solidFill>
                  <a:schemeClr val="bg1"/>
                </a:solidFill>
              </a:rPr>
              <a:t>: </a:t>
            </a:r>
            <a:r>
              <a:rPr lang="cs-CZ" sz="4000" dirty="0" err="1">
                <a:solidFill>
                  <a:schemeClr val="bg1"/>
                </a:solidFill>
              </a:rPr>
              <a:t>Biogas</a:t>
            </a:r>
            <a:r>
              <a:rPr lang="cs-CZ" sz="4000" dirty="0">
                <a:solidFill>
                  <a:schemeClr val="bg1"/>
                </a:solidFill>
              </a:rPr>
              <a:t> and </a:t>
            </a:r>
            <a:r>
              <a:rPr lang="cs-CZ" sz="4000" dirty="0" err="1">
                <a:solidFill>
                  <a:schemeClr val="bg1"/>
                </a:solidFill>
              </a:rPr>
              <a:t>biomethane</a:t>
            </a:r>
            <a:r>
              <a:rPr lang="cs-CZ" sz="4000" dirty="0">
                <a:solidFill>
                  <a:schemeClr val="bg1"/>
                </a:solidFill>
              </a:rPr>
              <a:t> </a:t>
            </a:r>
            <a:r>
              <a:rPr lang="cs-CZ" sz="4000" dirty="0" err="1">
                <a:solidFill>
                  <a:schemeClr val="bg1"/>
                </a:solidFill>
              </a:rPr>
              <a:t>potential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8853379-86B4-4970-A14A-3DDEE8184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38" y="1280178"/>
            <a:ext cx="11207562" cy="544255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D7E64B54-8378-410C-82EC-0E0CAC193815}"/>
              </a:ext>
            </a:extLst>
          </p:cNvPr>
          <p:cNvSpPr txBox="1"/>
          <p:nvPr/>
        </p:nvSpPr>
        <p:spPr>
          <a:xfrm>
            <a:off x="7286921" y="5947135"/>
            <a:ext cx="3978110" cy="584775"/>
          </a:xfrm>
          <a:prstGeom prst="rect">
            <a:avLst/>
          </a:prstGeom>
          <a:solidFill>
            <a:srgbClr val="004F7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Source: EBA, </a:t>
            </a:r>
            <a:r>
              <a:rPr lang="cs-CZ" sz="1600" dirty="0" err="1">
                <a:solidFill>
                  <a:schemeClr val="bg1"/>
                </a:solidFill>
              </a:rPr>
              <a:t>Annual</a:t>
            </a:r>
            <a:r>
              <a:rPr lang="cs-CZ" sz="1600" dirty="0">
                <a:solidFill>
                  <a:schemeClr val="bg1"/>
                </a:solidFill>
              </a:rPr>
              <a:t> Report 2020, </a:t>
            </a:r>
            <a:r>
              <a:rPr lang="cs-CZ" sz="1600" dirty="0" err="1">
                <a:solidFill>
                  <a:schemeClr val="bg1"/>
                </a:solidFill>
              </a:rPr>
              <a:t>January</a:t>
            </a:r>
            <a:r>
              <a:rPr lang="cs-CZ" sz="1600" dirty="0">
                <a:solidFill>
                  <a:schemeClr val="bg1"/>
                </a:solidFill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27297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71309" y="290852"/>
            <a:ext cx="6161465" cy="730408"/>
          </a:xfrm>
          <a:solidFill>
            <a:srgbClr val="004F71"/>
          </a:solidFill>
        </p:spPr>
        <p:txBody>
          <a:bodyPr>
            <a:normAutofit fontScale="90000"/>
          </a:bodyPr>
          <a:lstStyle/>
          <a:p>
            <a:r>
              <a:rPr lang="cs-CZ" sz="4000" dirty="0" err="1">
                <a:solidFill>
                  <a:schemeClr val="bg1"/>
                </a:solidFill>
              </a:rPr>
              <a:t>Motivation</a:t>
            </a:r>
            <a:r>
              <a:rPr lang="cs-CZ" sz="4000" dirty="0">
                <a:solidFill>
                  <a:schemeClr val="bg1"/>
                </a:solidFill>
              </a:rPr>
              <a:t>: BGP </a:t>
            </a:r>
            <a:r>
              <a:rPr lang="cs-CZ" sz="4000" dirty="0" err="1">
                <a:solidFill>
                  <a:schemeClr val="bg1"/>
                </a:solidFill>
              </a:rPr>
              <a:t>operation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E10E2A85-64AE-4973-B569-0E4753E9E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51" y="870224"/>
            <a:ext cx="9961617" cy="3474926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xmlns="" id="{6E9472DD-24D3-4BD8-A072-72507C9B30E6}"/>
              </a:ext>
            </a:extLst>
          </p:cNvPr>
          <p:cNvGrpSpPr/>
          <p:nvPr/>
        </p:nvGrpSpPr>
        <p:grpSpPr>
          <a:xfrm>
            <a:off x="7334854" y="3931295"/>
            <a:ext cx="2038952" cy="2045369"/>
            <a:chOff x="3605463" y="405062"/>
            <a:chExt cx="2117558" cy="2045369"/>
          </a:xfrm>
          <a:solidFill>
            <a:srgbClr val="999966"/>
          </a:solidFill>
        </p:grpSpPr>
        <p:sp>
          <p:nvSpPr>
            <p:cNvPr id="9" name="Ovál 8">
              <a:extLst>
                <a:ext uri="{FF2B5EF4-FFF2-40B4-BE49-F238E27FC236}">
                  <a16:creationId xmlns:a16="http://schemas.microsoft.com/office/drawing/2014/main" xmlns="" id="{2AE62388-C735-4D87-BB77-A3EB77D0D174}"/>
                </a:ext>
              </a:extLst>
            </p:cNvPr>
            <p:cNvSpPr/>
            <p:nvPr/>
          </p:nvSpPr>
          <p:spPr>
            <a:xfrm>
              <a:off x="3605463" y="405062"/>
              <a:ext cx="2117558" cy="20453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xmlns="" id="{6801218C-EAF3-48E9-8FB7-3E9D3EF2EA4A}"/>
                </a:ext>
              </a:extLst>
            </p:cNvPr>
            <p:cNvSpPr txBox="1"/>
            <p:nvPr/>
          </p:nvSpPr>
          <p:spPr>
            <a:xfrm>
              <a:off x="3650581" y="701695"/>
              <a:ext cx="2027322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/>
                <a:t>n</a:t>
              </a:r>
              <a:r>
                <a:rPr lang="en-US" sz="2000" b="1" dirty="0" err="1"/>
                <a:t>utrients</a:t>
              </a:r>
              <a:r>
                <a:rPr lang="en-US" sz="2000" b="1" dirty="0"/>
                <a:t> (N,P,K)</a:t>
              </a:r>
              <a:endParaRPr lang="cs-CZ" sz="2000" b="1" dirty="0"/>
            </a:p>
            <a:p>
              <a:pPr algn="ctr"/>
              <a:r>
                <a:rPr lang="cs-CZ" sz="2000" b="1" dirty="0"/>
                <a:t>+</a:t>
              </a:r>
            </a:p>
            <a:p>
              <a:pPr algn="ctr"/>
              <a:r>
                <a:rPr lang="cs-CZ" sz="2000" b="1" dirty="0"/>
                <a:t>90 % </a:t>
              </a:r>
              <a:r>
                <a:rPr lang="cs-CZ" sz="2000" b="1" dirty="0" err="1"/>
                <a:t>water</a:t>
              </a:r>
              <a:endParaRPr lang="cs-CZ" sz="2000" b="1" dirty="0"/>
            </a:p>
            <a:p>
              <a:pPr algn="ctr"/>
              <a:endParaRPr lang="en-US" sz="2000" b="1" dirty="0"/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xmlns="" id="{953E15CB-6B47-4396-84AA-762F7F1F0142}"/>
              </a:ext>
            </a:extLst>
          </p:cNvPr>
          <p:cNvGrpSpPr/>
          <p:nvPr/>
        </p:nvGrpSpPr>
        <p:grpSpPr>
          <a:xfrm>
            <a:off x="6272993" y="2607687"/>
            <a:ext cx="1800000" cy="1800000"/>
            <a:chOff x="6204996" y="1280318"/>
            <a:chExt cx="1800000" cy="1800000"/>
          </a:xfrm>
          <a:solidFill>
            <a:srgbClr val="999966"/>
          </a:solidFill>
        </p:grpSpPr>
        <p:sp>
          <p:nvSpPr>
            <p:cNvPr id="12" name="Ovál 11">
              <a:extLst>
                <a:ext uri="{FF2B5EF4-FFF2-40B4-BE49-F238E27FC236}">
                  <a16:creationId xmlns:a16="http://schemas.microsoft.com/office/drawing/2014/main" xmlns="" id="{A43FDFE7-409E-4215-8C2E-83211DD44745}"/>
                </a:ext>
              </a:extLst>
            </p:cNvPr>
            <p:cNvSpPr/>
            <p:nvPr/>
          </p:nvSpPr>
          <p:spPr>
            <a:xfrm>
              <a:off x="6204996" y="1280318"/>
              <a:ext cx="1800000" cy="180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xmlns="" id="{EC2F4AC9-4DA7-48E3-B87C-0BD1781DCA82}"/>
                </a:ext>
              </a:extLst>
            </p:cNvPr>
            <p:cNvSpPr txBox="1"/>
            <p:nvPr/>
          </p:nvSpPr>
          <p:spPr>
            <a:xfrm>
              <a:off x="6204996" y="1679356"/>
              <a:ext cx="1783226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b="1" dirty="0"/>
                <a:t>= natural</a:t>
              </a:r>
            </a:p>
            <a:p>
              <a:pPr algn="ctr"/>
              <a:r>
                <a:rPr lang="cs-CZ" sz="2800" b="1" dirty="0" err="1"/>
                <a:t>fertilizer</a:t>
              </a:r>
              <a:endParaRPr lang="en-US" sz="2800" b="1" dirty="0"/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xmlns="" id="{23F590BC-8DB7-4735-9B94-7B428EB0A70A}"/>
              </a:ext>
            </a:extLst>
          </p:cNvPr>
          <p:cNvGrpSpPr/>
          <p:nvPr/>
        </p:nvGrpSpPr>
        <p:grpSpPr>
          <a:xfrm>
            <a:off x="5489430" y="4695304"/>
            <a:ext cx="2117558" cy="2045369"/>
            <a:chOff x="902368" y="1311441"/>
            <a:chExt cx="2117558" cy="2045369"/>
          </a:xfrm>
          <a:solidFill>
            <a:srgbClr val="999966"/>
          </a:solidFill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xmlns="" id="{923A8095-A936-4C65-861A-C5BA1BF17512}"/>
                </a:ext>
              </a:extLst>
            </p:cNvPr>
            <p:cNvSpPr/>
            <p:nvPr/>
          </p:nvSpPr>
          <p:spPr>
            <a:xfrm>
              <a:off x="902368" y="1311441"/>
              <a:ext cx="2117558" cy="20453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xmlns="" id="{EDBA10EB-7576-423C-AC07-5310ECA040AE}"/>
                </a:ext>
              </a:extLst>
            </p:cNvPr>
            <p:cNvSpPr txBox="1"/>
            <p:nvPr/>
          </p:nvSpPr>
          <p:spPr>
            <a:xfrm>
              <a:off x="943240" y="1426184"/>
              <a:ext cx="2027322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b="1" dirty="0" err="1"/>
                <a:t>High</a:t>
              </a:r>
              <a:r>
                <a:rPr lang="cs-CZ" sz="2800" b="1" dirty="0"/>
                <a:t> </a:t>
              </a:r>
              <a:r>
                <a:rPr lang="cs-CZ" sz="2800" b="1" dirty="0" err="1"/>
                <a:t>storage</a:t>
              </a:r>
              <a:r>
                <a:rPr lang="cs-CZ" sz="2800" b="1" dirty="0"/>
                <a:t> &amp; transport </a:t>
              </a:r>
              <a:r>
                <a:rPr lang="cs-CZ" sz="2800" b="1" dirty="0" err="1"/>
                <a:t>costs</a:t>
              </a:r>
              <a:endParaRPr lang="cs-CZ" sz="2800" b="1" dirty="0"/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xmlns="" id="{D2541371-80FF-4575-922B-18C91F2B8366}"/>
              </a:ext>
            </a:extLst>
          </p:cNvPr>
          <p:cNvGrpSpPr/>
          <p:nvPr/>
        </p:nvGrpSpPr>
        <p:grpSpPr>
          <a:xfrm>
            <a:off x="3364659" y="4441842"/>
            <a:ext cx="2379318" cy="2090280"/>
            <a:chOff x="3426649" y="-830957"/>
            <a:chExt cx="2303879" cy="2045369"/>
          </a:xfrm>
          <a:solidFill>
            <a:srgbClr val="999966"/>
          </a:solidFill>
        </p:grpSpPr>
        <p:sp>
          <p:nvSpPr>
            <p:cNvPr id="18" name="Ovál 17">
              <a:extLst>
                <a:ext uri="{FF2B5EF4-FFF2-40B4-BE49-F238E27FC236}">
                  <a16:creationId xmlns:a16="http://schemas.microsoft.com/office/drawing/2014/main" xmlns="" id="{5A33226A-446C-431A-BBF1-C5DE6CA9C9E5}"/>
                </a:ext>
              </a:extLst>
            </p:cNvPr>
            <p:cNvSpPr/>
            <p:nvPr/>
          </p:nvSpPr>
          <p:spPr>
            <a:xfrm>
              <a:off x="3519810" y="-830957"/>
              <a:ext cx="2117558" cy="20453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xmlns="" id="{E08F9A86-C82E-46A3-8F01-AB69163BA82C}"/>
                </a:ext>
              </a:extLst>
            </p:cNvPr>
            <p:cNvSpPr txBox="1"/>
            <p:nvPr/>
          </p:nvSpPr>
          <p:spPr>
            <a:xfrm>
              <a:off x="3426649" y="-432656"/>
              <a:ext cx="2303879" cy="1264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600" b="1" dirty="0" err="1"/>
                <a:t>Demand</a:t>
              </a:r>
              <a:r>
                <a:rPr lang="cs-CZ" sz="2600" b="1" dirty="0"/>
                <a:t> </a:t>
              </a:r>
              <a:r>
                <a:rPr lang="cs-CZ" sz="2600" b="1" dirty="0" err="1"/>
                <a:t>for</a:t>
              </a:r>
              <a:r>
                <a:rPr lang="cs-CZ" sz="2600" b="1" dirty="0"/>
                <a:t> </a:t>
              </a:r>
              <a:r>
                <a:rPr lang="cs-CZ" sz="2600" b="1" dirty="0" err="1"/>
                <a:t>volume</a:t>
              </a:r>
              <a:r>
                <a:rPr lang="cs-CZ" sz="2600" b="1" dirty="0"/>
                <a:t> </a:t>
              </a:r>
              <a:r>
                <a:rPr lang="cs-CZ" sz="2600" b="1" dirty="0" err="1"/>
                <a:t>reduction</a:t>
              </a:r>
              <a:endParaRPr lang="cs-CZ" sz="2600" b="1" dirty="0"/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xmlns="" id="{40E91566-6AC1-4BDE-8605-A39DEC48ABFD}"/>
              </a:ext>
            </a:extLst>
          </p:cNvPr>
          <p:cNvGrpSpPr/>
          <p:nvPr/>
        </p:nvGrpSpPr>
        <p:grpSpPr>
          <a:xfrm>
            <a:off x="1279857" y="4345150"/>
            <a:ext cx="2614723" cy="2133361"/>
            <a:chOff x="5730149" y="806441"/>
            <a:chExt cx="3449053" cy="2838620"/>
          </a:xfrm>
          <a:solidFill>
            <a:srgbClr val="999966"/>
          </a:solidFill>
        </p:grpSpPr>
        <p:sp>
          <p:nvSpPr>
            <p:cNvPr id="21" name="Ovál 20">
              <a:extLst>
                <a:ext uri="{FF2B5EF4-FFF2-40B4-BE49-F238E27FC236}">
                  <a16:creationId xmlns:a16="http://schemas.microsoft.com/office/drawing/2014/main" xmlns="" id="{E0D443BE-EEFC-4F5E-9DD5-5F44E605D884}"/>
                </a:ext>
              </a:extLst>
            </p:cNvPr>
            <p:cNvSpPr/>
            <p:nvPr/>
          </p:nvSpPr>
          <p:spPr>
            <a:xfrm>
              <a:off x="6032084" y="806441"/>
              <a:ext cx="2793248" cy="2838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 sz="1600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xmlns="" id="{39CF9297-343C-43C6-A766-88943D38C1B6}"/>
                </a:ext>
              </a:extLst>
            </p:cNvPr>
            <p:cNvSpPr txBox="1"/>
            <p:nvPr/>
          </p:nvSpPr>
          <p:spPr>
            <a:xfrm>
              <a:off x="5730149" y="1139750"/>
              <a:ext cx="3449053" cy="20885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b="1" dirty="0"/>
                <a:t>180 </a:t>
              </a:r>
              <a:r>
                <a:rPr lang="cs-CZ" sz="2400" b="1" dirty="0" err="1"/>
                <a:t>Mt</a:t>
              </a:r>
              <a:r>
                <a:rPr lang="cs-CZ" sz="2400" b="1" dirty="0"/>
                <a:t>/y </a:t>
              </a:r>
            </a:p>
            <a:p>
              <a:pPr algn="ctr"/>
              <a:r>
                <a:rPr lang="cs-CZ" sz="2400" b="1" dirty="0"/>
                <a:t>in EU</a:t>
              </a:r>
            </a:p>
            <a:p>
              <a:pPr algn="ctr"/>
              <a:r>
                <a:rPr lang="cs-CZ" sz="2400" b="1" dirty="0"/>
                <a:t>(360 </a:t>
              </a:r>
              <a:r>
                <a:rPr lang="cs-CZ" sz="2400" b="1" dirty="0" err="1"/>
                <a:t>Mt</a:t>
              </a:r>
              <a:r>
                <a:rPr lang="cs-CZ" sz="2400" b="1" dirty="0"/>
                <a:t>/y </a:t>
              </a:r>
            </a:p>
            <a:p>
              <a:pPr algn="ctr"/>
              <a:r>
                <a:rPr lang="cs-CZ" sz="2400" b="1" dirty="0"/>
                <a:t>in 2030?)</a:t>
              </a:r>
            </a:p>
          </p:txBody>
        </p:sp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xmlns="" id="{C45B924F-DDD3-4BCE-9711-4005009A6279}"/>
              </a:ext>
            </a:extLst>
          </p:cNvPr>
          <p:cNvGrpSpPr/>
          <p:nvPr/>
        </p:nvGrpSpPr>
        <p:grpSpPr>
          <a:xfrm>
            <a:off x="8804439" y="1841014"/>
            <a:ext cx="2379318" cy="2090281"/>
            <a:chOff x="3426649" y="-830957"/>
            <a:chExt cx="2303879" cy="2045369"/>
          </a:xfrm>
          <a:solidFill>
            <a:srgbClr val="004F71"/>
          </a:solidFill>
        </p:grpSpPr>
        <p:sp>
          <p:nvSpPr>
            <p:cNvPr id="24" name="Ovál 23">
              <a:extLst>
                <a:ext uri="{FF2B5EF4-FFF2-40B4-BE49-F238E27FC236}">
                  <a16:creationId xmlns:a16="http://schemas.microsoft.com/office/drawing/2014/main" xmlns="" id="{CC1CB9EC-EBA3-4EB5-B94B-42869839DC2A}"/>
                </a:ext>
              </a:extLst>
            </p:cNvPr>
            <p:cNvSpPr/>
            <p:nvPr/>
          </p:nvSpPr>
          <p:spPr>
            <a:xfrm>
              <a:off x="3519810" y="-830957"/>
              <a:ext cx="2117558" cy="2045369"/>
            </a:xfrm>
            <a:prstGeom prst="ellipse">
              <a:avLst/>
            </a:prstGeom>
            <a:solidFill>
              <a:srgbClr val="E40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xmlns="" id="{759F520F-C77F-461B-9FB7-A262D5617135}"/>
                </a:ext>
              </a:extLst>
            </p:cNvPr>
            <p:cNvSpPr txBox="1"/>
            <p:nvPr/>
          </p:nvSpPr>
          <p:spPr>
            <a:xfrm>
              <a:off x="3426649" y="-381651"/>
              <a:ext cx="2303879" cy="13552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b="1" dirty="0" err="1">
                  <a:solidFill>
                    <a:srgbClr val="FFC000"/>
                  </a:solidFill>
                </a:rPr>
                <a:t>Ineffective</a:t>
              </a:r>
              <a:endParaRPr lang="cs-CZ" sz="2800" b="1" dirty="0">
                <a:solidFill>
                  <a:srgbClr val="FFC000"/>
                </a:solidFill>
              </a:endParaRPr>
            </a:p>
            <a:p>
              <a:pPr algn="ctr"/>
              <a:r>
                <a:rPr lang="cs-CZ" sz="2800" b="1" dirty="0">
                  <a:solidFill>
                    <a:srgbClr val="FFC000"/>
                  </a:solidFill>
                </a:rPr>
                <a:t>use </a:t>
              </a:r>
              <a:r>
                <a:rPr lang="cs-CZ" sz="2800" b="1" dirty="0" err="1">
                  <a:solidFill>
                    <a:srgbClr val="FFC000"/>
                  </a:solidFill>
                </a:rPr>
                <a:t>of</a:t>
              </a:r>
              <a:endParaRPr lang="cs-CZ" sz="2800" b="1" dirty="0">
                <a:solidFill>
                  <a:srgbClr val="FFC000"/>
                </a:solidFill>
              </a:endParaRPr>
            </a:p>
            <a:p>
              <a:pPr algn="ctr"/>
              <a:r>
                <a:rPr lang="cs-CZ" sz="2800" b="1" dirty="0" err="1">
                  <a:solidFill>
                    <a:srgbClr val="FFC000"/>
                  </a:solidFill>
                </a:rPr>
                <a:t>heat</a:t>
              </a:r>
              <a:endParaRPr lang="cs-CZ" sz="28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xmlns="" id="{D7873089-36B8-4A80-AB71-6462FD13B477}"/>
              </a:ext>
            </a:extLst>
          </p:cNvPr>
          <p:cNvGrpSpPr/>
          <p:nvPr/>
        </p:nvGrpSpPr>
        <p:grpSpPr>
          <a:xfrm>
            <a:off x="10129132" y="3488427"/>
            <a:ext cx="1980078" cy="1827513"/>
            <a:chOff x="3471327" y="-830957"/>
            <a:chExt cx="2303879" cy="2045369"/>
          </a:xfrm>
          <a:solidFill>
            <a:srgbClr val="E4002E"/>
          </a:solidFill>
        </p:grpSpPr>
        <p:sp>
          <p:nvSpPr>
            <p:cNvPr id="27" name="Ovál 26">
              <a:extLst>
                <a:ext uri="{FF2B5EF4-FFF2-40B4-BE49-F238E27FC236}">
                  <a16:creationId xmlns:a16="http://schemas.microsoft.com/office/drawing/2014/main" xmlns="" id="{F86DA0FE-5861-4A38-A891-B5521F8D3C9F}"/>
                </a:ext>
              </a:extLst>
            </p:cNvPr>
            <p:cNvSpPr/>
            <p:nvPr/>
          </p:nvSpPr>
          <p:spPr>
            <a:xfrm>
              <a:off x="3519810" y="-830957"/>
              <a:ext cx="2117558" cy="20453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xmlns="" id="{F3538EE6-AE76-4016-B21C-9F6C05EC7BE8}"/>
                </a:ext>
              </a:extLst>
            </p:cNvPr>
            <p:cNvSpPr txBox="1"/>
            <p:nvPr/>
          </p:nvSpPr>
          <p:spPr>
            <a:xfrm>
              <a:off x="3471327" y="-406028"/>
              <a:ext cx="2303879" cy="10678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b="1" dirty="0">
                  <a:solidFill>
                    <a:srgbClr val="FFC000"/>
                  </a:solidFill>
                </a:rPr>
                <a:t>50 % </a:t>
              </a:r>
            </a:p>
            <a:p>
              <a:pPr algn="ctr"/>
              <a:r>
                <a:rPr lang="cs-CZ" sz="2800" b="1" dirty="0" err="1">
                  <a:solidFill>
                    <a:srgbClr val="FFC000"/>
                  </a:solidFill>
                </a:rPr>
                <a:t>wasted</a:t>
              </a:r>
              <a:endParaRPr lang="cs-CZ" sz="28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xmlns="" id="{853E93DF-B5F8-4CA0-8FB7-3BF0D38E069E}"/>
              </a:ext>
            </a:extLst>
          </p:cNvPr>
          <p:cNvGrpSpPr/>
          <p:nvPr/>
        </p:nvGrpSpPr>
        <p:grpSpPr>
          <a:xfrm>
            <a:off x="9976527" y="4963799"/>
            <a:ext cx="1980078" cy="1827513"/>
            <a:chOff x="3431604" y="-830957"/>
            <a:chExt cx="2303879" cy="2045369"/>
          </a:xfrm>
          <a:solidFill>
            <a:srgbClr val="E4002E"/>
          </a:solidFill>
        </p:grpSpPr>
        <p:sp>
          <p:nvSpPr>
            <p:cNvPr id="30" name="Ovál 29">
              <a:extLst>
                <a:ext uri="{FF2B5EF4-FFF2-40B4-BE49-F238E27FC236}">
                  <a16:creationId xmlns:a16="http://schemas.microsoft.com/office/drawing/2014/main" xmlns="" id="{E29E316D-95DC-4464-9654-980F85501A1E}"/>
                </a:ext>
              </a:extLst>
            </p:cNvPr>
            <p:cNvSpPr/>
            <p:nvPr/>
          </p:nvSpPr>
          <p:spPr>
            <a:xfrm>
              <a:off x="3519810" y="-830957"/>
              <a:ext cx="2117558" cy="20453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xmlns="" id="{EBD84B33-7267-43B5-9CFF-8B11D1758292}"/>
                </a:ext>
              </a:extLst>
            </p:cNvPr>
            <p:cNvSpPr txBox="1"/>
            <p:nvPr/>
          </p:nvSpPr>
          <p:spPr>
            <a:xfrm>
              <a:off x="3431604" y="-436838"/>
              <a:ext cx="2303879" cy="10678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b="1" dirty="0">
                  <a:solidFill>
                    <a:srgbClr val="FFC000"/>
                  </a:solidFill>
                </a:rPr>
                <a:t>250 kW</a:t>
              </a:r>
            </a:p>
            <a:p>
              <a:pPr algn="ctr"/>
              <a:r>
                <a:rPr lang="cs-CZ" sz="2800" b="1" dirty="0" err="1">
                  <a:solidFill>
                    <a:srgbClr val="FFC000"/>
                  </a:solidFill>
                </a:rPr>
                <a:t>available</a:t>
              </a:r>
              <a:endParaRPr lang="cs-CZ" sz="2800" b="1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50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724" y="290852"/>
            <a:ext cx="11203659" cy="73040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4000" dirty="0" err="1"/>
              <a:t>Motivation</a:t>
            </a:r>
            <a:r>
              <a:rPr lang="cs-CZ" sz="4000" dirty="0"/>
              <a:t>: </a:t>
            </a:r>
            <a:r>
              <a:rPr lang="cs-CZ" sz="4000" dirty="0" err="1"/>
              <a:t>Benefits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volume</a:t>
            </a:r>
            <a:r>
              <a:rPr lang="cs-CZ" sz="4000" dirty="0"/>
              <a:t> </a:t>
            </a:r>
            <a:r>
              <a:rPr lang="cs-CZ" sz="4000" dirty="0" err="1"/>
              <a:t>reduction</a:t>
            </a:r>
            <a:r>
              <a:rPr lang="cs-CZ" sz="4000" dirty="0"/>
              <a:t> 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227881" y="1137563"/>
            <a:ext cx="2242353" cy="2371024"/>
            <a:chOff x="878331" y="1183319"/>
            <a:chExt cx="2141595" cy="2371024"/>
          </a:xfrm>
        </p:grpSpPr>
        <p:sp>
          <p:nvSpPr>
            <p:cNvPr id="8" name="Ovál 7"/>
            <p:cNvSpPr/>
            <p:nvPr/>
          </p:nvSpPr>
          <p:spPr>
            <a:xfrm>
              <a:off x="878331" y="1183319"/>
              <a:ext cx="2141595" cy="2173491"/>
            </a:xfrm>
            <a:prstGeom prst="ellipse">
              <a:avLst/>
            </a:prstGeom>
            <a:solidFill>
              <a:srgbClr val="004F71"/>
            </a:solidFill>
            <a:ln>
              <a:solidFill>
                <a:srgbClr val="004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888920" y="1738461"/>
              <a:ext cx="211693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>
                  <a:solidFill>
                    <a:schemeClr val="bg1"/>
                  </a:solidFill>
                </a:rPr>
                <a:t>R</a:t>
              </a:r>
              <a:r>
                <a:rPr lang="en-US" sz="2800" dirty="0" err="1">
                  <a:solidFill>
                    <a:schemeClr val="bg1"/>
                  </a:solidFill>
                </a:rPr>
                <a:t>eduction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cs-CZ" sz="2800" dirty="0" err="1">
                  <a:solidFill>
                    <a:schemeClr val="bg1"/>
                  </a:solidFill>
                </a:rPr>
                <a:t>of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  <a:r>
                <a:rPr lang="cs-CZ" sz="2800" dirty="0" err="1">
                  <a:solidFill>
                    <a:schemeClr val="bg1"/>
                  </a:solidFill>
                </a:rPr>
                <a:t>the</a:t>
              </a:r>
              <a:r>
                <a:rPr lang="en-US" sz="2800" dirty="0">
                  <a:solidFill>
                    <a:schemeClr val="bg1"/>
                  </a:solidFill>
                </a:rPr>
                <a:t> storage space</a:t>
              </a:r>
              <a:endParaRPr lang="cs-CZ" sz="2800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2711632" y="1137563"/>
            <a:ext cx="2978869" cy="2686639"/>
            <a:chOff x="3058403" y="66204"/>
            <a:chExt cx="2978869" cy="2686639"/>
          </a:xfrm>
        </p:grpSpPr>
        <p:sp>
          <p:nvSpPr>
            <p:cNvPr id="10" name="Ovál 9"/>
            <p:cNvSpPr/>
            <p:nvPr/>
          </p:nvSpPr>
          <p:spPr>
            <a:xfrm>
              <a:off x="3126934" y="66204"/>
              <a:ext cx="2841809" cy="2686639"/>
            </a:xfrm>
            <a:prstGeom prst="ellipse">
              <a:avLst/>
            </a:prstGeom>
            <a:solidFill>
              <a:srgbClr val="E4002E"/>
            </a:solidFill>
            <a:ln>
              <a:solidFill>
                <a:srgbClr val="E400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3058403" y="661127"/>
              <a:ext cx="29788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err="1">
                  <a:solidFill>
                    <a:schemeClr val="bg1"/>
                  </a:solidFill>
                </a:rPr>
                <a:t>Fuel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  <a:r>
                <a:rPr lang="cs-CZ" sz="2800" dirty="0" err="1">
                  <a:solidFill>
                    <a:schemeClr val="bg1"/>
                  </a:solidFill>
                </a:rPr>
                <a:t>savings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  <a:r>
                <a:rPr lang="cs-CZ" sz="2800" dirty="0" err="1">
                  <a:solidFill>
                    <a:schemeClr val="bg1"/>
                  </a:solidFill>
                </a:rPr>
                <a:t>during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  <a:r>
                <a:rPr lang="cs-CZ" sz="2800" dirty="0" err="1">
                  <a:solidFill>
                    <a:schemeClr val="bg1"/>
                  </a:solidFill>
                </a:rPr>
                <a:t>digestate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  <a:r>
                <a:rPr lang="cs-CZ" sz="2800" dirty="0" err="1">
                  <a:solidFill>
                    <a:schemeClr val="bg1"/>
                  </a:solidFill>
                </a:rPr>
                <a:t>transportation</a:t>
              </a:r>
              <a:endParaRPr lang="cs-CZ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6068553" y="1137563"/>
            <a:ext cx="3449053" cy="3006341"/>
            <a:chOff x="5985953" y="411609"/>
            <a:chExt cx="3449053" cy="3006341"/>
          </a:xfrm>
        </p:grpSpPr>
        <p:sp>
          <p:nvSpPr>
            <p:cNvPr id="12" name="Ovál 11"/>
            <p:cNvSpPr/>
            <p:nvPr/>
          </p:nvSpPr>
          <p:spPr>
            <a:xfrm>
              <a:off x="6261326" y="411609"/>
              <a:ext cx="2978869" cy="3006341"/>
            </a:xfrm>
            <a:prstGeom prst="ellipse">
              <a:avLst/>
            </a:prstGeom>
            <a:solidFill>
              <a:srgbClr val="004F71"/>
            </a:solidFill>
            <a:ln>
              <a:solidFill>
                <a:srgbClr val="004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5985953" y="1151639"/>
              <a:ext cx="344905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>
                  <a:solidFill>
                    <a:schemeClr val="bg1"/>
                  </a:solidFill>
                </a:rPr>
                <a:t>F</a:t>
              </a:r>
              <a:r>
                <a:rPr lang="en-US" sz="2800" dirty="0">
                  <a:solidFill>
                    <a:schemeClr val="bg1"/>
                  </a:solidFill>
                </a:rPr>
                <a:t>ewer passes of agricultural machinery over farmland</a:t>
              </a:r>
              <a:r>
                <a:rPr lang="cs-CZ" sz="2800" dirty="0">
                  <a:solidFill>
                    <a:schemeClr val="bg1"/>
                  </a:solidFill>
                </a:rPr>
                <a:t>…</a:t>
              </a:r>
            </a:p>
            <a:p>
              <a:pPr algn="ctr"/>
              <a:endParaRPr lang="cs-CZ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xmlns="" id="{D955231D-FDB2-4FBC-88E1-E964DE838691}"/>
              </a:ext>
            </a:extLst>
          </p:cNvPr>
          <p:cNvGrpSpPr/>
          <p:nvPr/>
        </p:nvGrpSpPr>
        <p:grpSpPr>
          <a:xfrm>
            <a:off x="8166294" y="4056217"/>
            <a:ext cx="2978869" cy="2686639"/>
            <a:chOff x="3058403" y="66204"/>
            <a:chExt cx="2978869" cy="2686639"/>
          </a:xfrm>
        </p:grpSpPr>
        <p:sp>
          <p:nvSpPr>
            <p:cNvPr id="19" name="Ovál 18">
              <a:extLst>
                <a:ext uri="{FF2B5EF4-FFF2-40B4-BE49-F238E27FC236}">
                  <a16:creationId xmlns:a16="http://schemas.microsoft.com/office/drawing/2014/main" xmlns="" id="{E23C1FC3-B945-49CC-9D19-6821B4BFBBC1}"/>
                </a:ext>
              </a:extLst>
            </p:cNvPr>
            <p:cNvSpPr/>
            <p:nvPr/>
          </p:nvSpPr>
          <p:spPr>
            <a:xfrm>
              <a:off x="3126934" y="66204"/>
              <a:ext cx="2841809" cy="2686639"/>
            </a:xfrm>
            <a:prstGeom prst="ellipse">
              <a:avLst/>
            </a:prstGeom>
            <a:solidFill>
              <a:srgbClr val="E4002E"/>
            </a:solidFill>
            <a:ln>
              <a:solidFill>
                <a:srgbClr val="E400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xmlns="" id="{01CF3238-4AC4-403E-A4CD-E0DBB7855BCA}"/>
                </a:ext>
              </a:extLst>
            </p:cNvPr>
            <p:cNvSpPr txBox="1"/>
            <p:nvPr/>
          </p:nvSpPr>
          <p:spPr>
            <a:xfrm>
              <a:off x="3058403" y="661127"/>
              <a:ext cx="29788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err="1">
                  <a:solidFill>
                    <a:schemeClr val="bg1"/>
                  </a:solidFill>
                </a:rPr>
                <a:t>Emissions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  <a:r>
                <a:rPr lang="cs-CZ" sz="2800" dirty="0" err="1">
                  <a:solidFill>
                    <a:schemeClr val="bg1"/>
                  </a:solidFill>
                </a:rPr>
                <a:t>reduction</a:t>
              </a:r>
              <a:r>
                <a:rPr lang="cs-CZ" sz="2800" dirty="0">
                  <a:solidFill>
                    <a:schemeClr val="bg1"/>
                  </a:solidFill>
                </a:rPr>
                <a:t> (air, </a:t>
              </a:r>
              <a:r>
                <a:rPr lang="cs-CZ" sz="2800" dirty="0" err="1">
                  <a:solidFill>
                    <a:schemeClr val="bg1"/>
                  </a:solidFill>
                </a:rPr>
                <a:t>water</a:t>
              </a:r>
              <a:r>
                <a:rPr lang="cs-CZ" sz="2800" dirty="0">
                  <a:solidFill>
                    <a:schemeClr val="bg1"/>
                  </a:solidFill>
                </a:rPr>
                <a:t>, </a:t>
              </a:r>
              <a:r>
                <a:rPr lang="cs-CZ" sz="2800" dirty="0" err="1">
                  <a:solidFill>
                    <a:schemeClr val="bg1"/>
                  </a:solidFill>
                </a:rPr>
                <a:t>noise</a:t>
              </a:r>
              <a:r>
                <a:rPr lang="cs-CZ" sz="2800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xmlns="" id="{C4B11A06-DAAC-4D17-804F-9258C468AF37}"/>
              </a:ext>
            </a:extLst>
          </p:cNvPr>
          <p:cNvGrpSpPr/>
          <p:nvPr/>
        </p:nvGrpSpPr>
        <p:grpSpPr>
          <a:xfrm>
            <a:off x="9072723" y="1740130"/>
            <a:ext cx="2117558" cy="2045369"/>
            <a:chOff x="902368" y="1311441"/>
            <a:chExt cx="2117558" cy="2045369"/>
          </a:xfrm>
        </p:grpSpPr>
        <p:sp>
          <p:nvSpPr>
            <p:cNvPr id="22" name="Ovál 21">
              <a:extLst>
                <a:ext uri="{FF2B5EF4-FFF2-40B4-BE49-F238E27FC236}">
                  <a16:creationId xmlns:a16="http://schemas.microsoft.com/office/drawing/2014/main" xmlns="" id="{DBFE7373-D2A8-46D2-9168-27C60177C86B}"/>
                </a:ext>
              </a:extLst>
            </p:cNvPr>
            <p:cNvSpPr/>
            <p:nvPr/>
          </p:nvSpPr>
          <p:spPr>
            <a:xfrm>
              <a:off x="902368" y="1311441"/>
              <a:ext cx="2117558" cy="2045369"/>
            </a:xfrm>
            <a:prstGeom prst="ellipse">
              <a:avLst/>
            </a:prstGeom>
            <a:solidFill>
              <a:srgbClr val="004F71"/>
            </a:solidFill>
            <a:ln>
              <a:solidFill>
                <a:srgbClr val="004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xmlns="" id="{4953BE69-A965-4607-9E87-F6DE9E177C9F}"/>
                </a:ext>
              </a:extLst>
            </p:cNvPr>
            <p:cNvSpPr txBox="1"/>
            <p:nvPr/>
          </p:nvSpPr>
          <p:spPr>
            <a:xfrm>
              <a:off x="947486" y="1463137"/>
              <a:ext cx="202732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>
                  <a:solidFill>
                    <a:schemeClr val="bg1"/>
                  </a:solidFill>
                </a:rPr>
                <a:t>…and</a:t>
              </a:r>
            </a:p>
            <a:p>
              <a:pPr algn="ctr"/>
              <a:r>
                <a:rPr lang="cs-CZ" sz="2800" dirty="0" err="1">
                  <a:solidFill>
                    <a:schemeClr val="bg1"/>
                  </a:solidFill>
                </a:rPr>
                <a:t>through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  <a:r>
                <a:rPr lang="cs-CZ" sz="2800" dirty="0" err="1">
                  <a:solidFill>
                    <a:schemeClr val="bg1"/>
                  </a:solidFill>
                </a:rPr>
                <a:t>populated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  <a:r>
                <a:rPr lang="cs-CZ" sz="2800" dirty="0" err="1">
                  <a:solidFill>
                    <a:schemeClr val="bg1"/>
                  </a:solidFill>
                </a:rPr>
                <a:t>areas</a:t>
              </a:r>
              <a:endParaRPr lang="cs-CZ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xmlns="" id="{A018EBDF-D525-4158-8017-FCA83C78AB68}"/>
              </a:ext>
            </a:extLst>
          </p:cNvPr>
          <p:cNvGrpSpPr/>
          <p:nvPr/>
        </p:nvGrpSpPr>
        <p:grpSpPr>
          <a:xfrm>
            <a:off x="5562202" y="4303135"/>
            <a:ext cx="2117558" cy="2045369"/>
            <a:chOff x="902368" y="1311441"/>
            <a:chExt cx="2117558" cy="2045369"/>
          </a:xfrm>
        </p:grpSpPr>
        <p:sp>
          <p:nvSpPr>
            <p:cNvPr id="25" name="Ovál 24">
              <a:extLst>
                <a:ext uri="{FF2B5EF4-FFF2-40B4-BE49-F238E27FC236}">
                  <a16:creationId xmlns:a16="http://schemas.microsoft.com/office/drawing/2014/main" xmlns="" id="{B30ED5E8-7E47-4661-B0D5-49A061185657}"/>
                </a:ext>
              </a:extLst>
            </p:cNvPr>
            <p:cNvSpPr/>
            <p:nvPr/>
          </p:nvSpPr>
          <p:spPr>
            <a:xfrm>
              <a:off x="902368" y="1311441"/>
              <a:ext cx="2117558" cy="2045369"/>
            </a:xfrm>
            <a:prstGeom prst="ellipse">
              <a:avLst/>
            </a:prstGeom>
            <a:solidFill>
              <a:srgbClr val="004F71"/>
            </a:solidFill>
            <a:ln>
              <a:solidFill>
                <a:srgbClr val="004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xmlns="" id="{9C959B68-9921-425D-9171-F1C308001726}"/>
                </a:ext>
              </a:extLst>
            </p:cNvPr>
            <p:cNvSpPr txBox="1"/>
            <p:nvPr/>
          </p:nvSpPr>
          <p:spPr>
            <a:xfrm>
              <a:off x="977810" y="1757020"/>
              <a:ext cx="20273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err="1">
                  <a:solidFill>
                    <a:schemeClr val="bg1"/>
                  </a:solidFill>
                </a:rPr>
                <a:t>Water</a:t>
              </a:r>
              <a:endParaRPr lang="cs-CZ" sz="2800" dirty="0">
                <a:solidFill>
                  <a:schemeClr val="bg1"/>
                </a:solidFill>
              </a:endParaRPr>
            </a:p>
            <a:p>
              <a:pPr algn="ctr"/>
              <a:r>
                <a:rPr lang="cs-CZ" sz="2800" dirty="0" err="1">
                  <a:solidFill>
                    <a:schemeClr val="bg1"/>
                  </a:solidFill>
                </a:rPr>
                <a:t>savings</a:t>
              </a:r>
              <a:endParaRPr lang="cs-CZ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xmlns="" id="{4943BD7C-90B0-4310-8C6E-A75446D7C2ED}"/>
              </a:ext>
            </a:extLst>
          </p:cNvPr>
          <p:cNvGrpSpPr/>
          <p:nvPr/>
        </p:nvGrpSpPr>
        <p:grpSpPr>
          <a:xfrm>
            <a:off x="176071" y="3726029"/>
            <a:ext cx="2117558" cy="2045369"/>
            <a:chOff x="902368" y="1311441"/>
            <a:chExt cx="2117558" cy="2045369"/>
          </a:xfrm>
        </p:grpSpPr>
        <p:sp>
          <p:nvSpPr>
            <p:cNvPr id="28" name="Ovál 27">
              <a:extLst>
                <a:ext uri="{FF2B5EF4-FFF2-40B4-BE49-F238E27FC236}">
                  <a16:creationId xmlns:a16="http://schemas.microsoft.com/office/drawing/2014/main" xmlns="" id="{9877F0B0-6D14-45AE-B35B-641746D5B046}"/>
                </a:ext>
              </a:extLst>
            </p:cNvPr>
            <p:cNvSpPr/>
            <p:nvPr/>
          </p:nvSpPr>
          <p:spPr>
            <a:xfrm>
              <a:off x="902368" y="1311441"/>
              <a:ext cx="2117558" cy="2045369"/>
            </a:xfrm>
            <a:prstGeom prst="ellipse">
              <a:avLst/>
            </a:prstGeom>
            <a:solidFill>
              <a:srgbClr val="004F71"/>
            </a:solidFill>
            <a:ln>
              <a:solidFill>
                <a:srgbClr val="004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xmlns="" id="{094B06F0-E76D-483F-A816-32D3C747966E}"/>
                </a:ext>
              </a:extLst>
            </p:cNvPr>
            <p:cNvSpPr txBox="1"/>
            <p:nvPr/>
          </p:nvSpPr>
          <p:spPr>
            <a:xfrm>
              <a:off x="977810" y="1757020"/>
              <a:ext cx="20273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err="1">
                  <a:solidFill>
                    <a:schemeClr val="bg1"/>
                  </a:solidFill>
                </a:rPr>
                <a:t>Reduction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  <a:r>
                <a:rPr lang="cs-CZ" sz="2800" dirty="0" err="1">
                  <a:solidFill>
                    <a:schemeClr val="bg1"/>
                  </a:solidFill>
                </a:rPr>
                <a:t>of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  <a:r>
                <a:rPr lang="cs-CZ" sz="2800" dirty="0" err="1">
                  <a:solidFill>
                    <a:schemeClr val="bg1"/>
                  </a:solidFill>
                </a:rPr>
                <a:t>nitrogen</a:t>
              </a:r>
              <a:endParaRPr lang="cs-CZ" sz="2800" dirty="0">
                <a:solidFill>
                  <a:schemeClr val="bg1"/>
                </a:solidFill>
              </a:endParaRPr>
            </a:p>
            <a:p>
              <a:pPr algn="ctr"/>
              <a:r>
                <a:rPr lang="cs-CZ" sz="2800" dirty="0" err="1">
                  <a:solidFill>
                    <a:schemeClr val="bg1"/>
                  </a:solidFill>
                </a:rPr>
                <a:t>losses</a:t>
              </a:r>
              <a:endParaRPr lang="cs-CZ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xmlns="" id="{D5DC5713-07C1-48D4-8405-3B46E54E2BFB}"/>
              </a:ext>
            </a:extLst>
          </p:cNvPr>
          <p:cNvGrpSpPr/>
          <p:nvPr/>
        </p:nvGrpSpPr>
        <p:grpSpPr>
          <a:xfrm>
            <a:off x="2413970" y="3982499"/>
            <a:ext cx="2978869" cy="2686639"/>
            <a:chOff x="3066286" y="66204"/>
            <a:chExt cx="2978869" cy="2686639"/>
          </a:xfrm>
        </p:grpSpPr>
        <p:sp>
          <p:nvSpPr>
            <p:cNvPr id="31" name="Ovál 30">
              <a:extLst>
                <a:ext uri="{FF2B5EF4-FFF2-40B4-BE49-F238E27FC236}">
                  <a16:creationId xmlns:a16="http://schemas.microsoft.com/office/drawing/2014/main" xmlns="" id="{F4D98B79-15EA-4D55-B918-3C77FD1EDCD1}"/>
                </a:ext>
              </a:extLst>
            </p:cNvPr>
            <p:cNvSpPr/>
            <p:nvPr/>
          </p:nvSpPr>
          <p:spPr>
            <a:xfrm>
              <a:off x="3126934" y="66204"/>
              <a:ext cx="2841809" cy="2686639"/>
            </a:xfrm>
            <a:prstGeom prst="ellipse">
              <a:avLst/>
            </a:prstGeom>
            <a:solidFill>
              <a:srgbClr val="E4002E"/>
            </a:solidFill>
            <a:ln>
              <a:solidFill>
                <a:srgbClr val="E400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xmlns="" id="{635144FD-4633-40E0-9E1D-0DFF334D01E1}"/>
                </a:ext>
              </a:extLst>
            </p:cNvPr>
            <p:cNvSpPr txBox="1"/>
            <p:nvPr/>
          </p:nvSpPr>
          <p:spPr>
            <a:xfrm>
              <a:off x="3066286" y="501582"/>
              <a:ext cx="297886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err="1">
                  <a:solidFill>
                    <a:schemeClr val="bg1"/>
                  </a:solidFill>
                </a:rPr>
                <a:t>Reduced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cs-CZ" sz="2800" dirty="0" err="1">
                  <a:solidFill>
                    <a:schemeClr val="bg1"/>
                  </a:solidFill>
                </a:rPr>
                <a:t>fees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  <a:r>
                <a:rPr lang="cs-CZ" sz="2800" dirty="0" err="1">
                  <a:solidFill>
                    <a:schemeClr val="bg1"/>
                  </a:solidFill>
                </a:rPr>
                <a:t>for</a:t>
              </a:r>
              <a:endParaRPr lang="cs-CZ" sz="2800" dirty="0">
                <a:solidFill>
                  <a:schemeClr val="bg1"/>
                </a:solidFill>
              </a:endParaRPr>
            </a:p>
            <a:p>
              <a:pPr algn="ctr"/>
              <a:r>
                <a:rPr lang="cs-CZ" sz="2800" dirty="0" err="1">
                  <a:solidFill>
                    <a:schemeClr val="bg1"/>
                  </a:solidFill>
                </a:rPr>
                <a:t>digestate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cs-CZ" sz="2800" dirty="0" err="1">
                  <a:solidFill>
                    <a:schemeClr val="bg1"/>
                  </a:solidFill>
                </a:rPr>
                <a:t>disposal</a:t>
              </a:r>
              <a:r>
                <a:rPr lang="cs-CZ" sz="28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xmlns="" id="{5464911D-CE61-4BC3-8B93-7E317FA15502}"/>
              </a:ext>
            </a:extLst>
          </p:cNvPr>
          <p:cNvGrpSpPr>
            <a:grpSpLocks noChangeAspect="1"/>
          </p:cNvGrpSpPr>
          <p:nvPr/>
        </p:nvGrpSpPr>
        <p:grpSpPr>
          <a:xfrm>
            <a:off x="1608877" y="2869199"/>
            <a:ext cx="1222334" cy="832518"/>
            <a:chOff x="870471" y="1552351"/>
            <a:chExt cx="2178628" cy="2045369"/>
          </a:xfrm>
        </p:grpSpPr>
        <p:sp>
          <p:nvSpPr>
            <p:cNvPr id="37" name="Ovál 36">
              <a:extLst>
                <a:ext uri="{FF2B5EF4-FFF2-40B4-BE49-F238E27FC236}">
                  <a16:creationId xmlns:a16="http://schemas.microsoft.com/office/drawing/2014/main" xmlns="" id="{4DC9D585-1FBE-46DB-9308-7588F8327243}"/>
                </a:ext>
              </a:extLst>
            </p:cNvPr>
            <p:cNvSpPr/>
            <p:nvPr/>
          </p:nvSpPr>
          <p:spPr>
            <a:xfrm>
              <a:off x="870471" y="1552351"/>
              <a:ext cx="2117558" cy="204536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xmlns="" id="{5D651E9F-0443-4042-B6C2-ACEC2EC94D9C}"/>
                </a:ext>
              </a:extLst>
            </p:cNvPr>
            <p:cNvSpPr txBox="1"/>
            <p:nvPr/>
          </p:nvSpPr>
          <p:spPr>
            <a:xfrm>
              <a:off x="1021777" y="2052526"/>
              <a:ext cx="2027322" cy="11267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solidFill>
                    <a:srgbClr val="E4002E"/>
                  </a:solidFill>
                </a:rPr>
                <a:t>50-80 %</a:t>
              </a:r>
              <a:endParaRPr lang="cs-CZ" sz="2000" dirty="0">
                <a:solidFill>
                  <a:srgbClr val="004F71"/>
                </a:solidFill>
              </a:endParaRPr>
            </a:p>
            <a:p>
              <a:pPr algn="ctr"/>
              <a:endParaRPr lang="cs-CZ" sz="2000" dirty="0">
                <a:solidFill>
                  <a:srgbClr val="E4002E"/>
                </a:solidFill>
              </a:endParaRPr>
            </a:p>
          </p:txBody>
        </p:sp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xmlns="" id="{CA30BBFA-2067-4296-826C-F6C0FD56D88F}"/>
              </a:ext>
            </a:extLst>
          </p:cNvPr>
          <p:cNvGrpSpPr>
            <a:grpSpLocks noChangeAspect="1"/>
          </p:cNvGrpSpPr>
          <p:nvPr/>
        </p:nvGrpSpPr>
        <p:grpSpPr>
          <a:xfrm>
            <a:off x="4201067" y="3180155"/>
            <a:ext cx="1518311" cy="911470"/>
            <a:chOff x="342936" y="1552351"/>
            <a:chExt cx="2706163" cy="2239342"/>
          </a:xfrm>
        </p:grpSpPr>
        <p:sp>
          <p:nvSpPr>
            <p:cNvPr id="40" name="Ovál 39">
              <a:extLst>
                <a:ext uri="{FF2B5EF4-FFF2-40B4-BE49-F238E27FC236}">
                  <a16:creationId xmlns:a16="http://schemas.microsoft.com/office/drawing/2014/main" xmlns="" id="{BC483AA7-ECEF-497B-9CDD-439259C4ADD3}"/>
                </a:ext>
              </a:extLst>
            </p:cNvPr>
            <p:cNvSpPr/>
            <p:nvPr/>
          </p:nvSpPr>
          <p:spPr>
            <a:xfrm>
              <a:off x="404006" y="1552351"/>
              <a:ext cx="2584022" cy="204536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xmlns="" id="{4E22A121-503D-4471-83B6-41AB4F6FA3ED}"/>
                </a:ext>
              </a:extLst>
            </p:cNvPr>
            <p:cNvSpPr txBox="1"/>
            <p:nvPr/>
          </p:nvSpPr>
          <p:spPr>
            <a:xfrm>
              <a:off x="342936" y="2052526"/>
              <a:ext cx="2706163" cy="17391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solidFill>
                    <a:srgbClr val="E4002E"/>
                  </a:solidFill>
                </a:rPr>
                <a:t>2-25 EUR/t</a:t>
              </a:r>
              <a:endParaRPr lang="cs-CZ" sz="2000" dirty="0">
                <a:solidFill>
                  <a:srgbClr val="004F71"/>
                </a:solidFill>
              </a:endParaRPr>
            </a:p>
            <a:p>
              <a:pPr algn="ctr"/>
              <a:endParaRPr lang="cs-CZ" sz="2000" dirty="0">
                <a:solidFill>
                  <a:srgbClr val="E4002E"/>
                </a:solidFill>
              </a:endParaRPr>
            </a:p>
          </p:txBody>
        </p:sp>
      </p:grpSp>
      <p:grpSp>
        <p:nvGrpSpPr>
          <p:cNvPr id="42" name="Skupina 41">
            <a:extLst>
              <a:ext uri="{FF2B5EF4-FFF2-40B4-BE49-F238E27FC236}">
                <a16:creationId xmlns:a16="http://schemas.microsoft.com/office/drawing/2014/main" xmlns="" id="{26D72423-1C17-429B-8A3A-FA4B0226D54C}"/>
              </a:ext>
            </a:extLst>
          </p:cNvPr>
          <p:cNvGrpSpPr>
            <a:grpSpLocks noChangeAspect="1"/>
          </p:cNvGrpSpPr>
          <p:nvPr/>
        </p:nvGrpSpPr>
        <p:grpSpPr>
          <a:xfrm>
            <a:off x="10730698" y="3228551"/>
            <a:ext cx="1222334" cy="832518"/>
            <a:chOff x="870471" y="1552351"/>
            <a:chExt cx="2178628" cy="2045369"/>
          </a:xfrm>
        </p:grpSpPr>
        <p:sp>
          <p:nvSpPr>
            <p:cNvPr id="43" name="Ovál 42">
              <a:extLst>
                <a:ext uri="{FF2B5EF4-FFF2-40B4-BE49-F238E27FC236}">
                  <a16:creationId xmlns:a16="http://schemas.microsoft.com/office/drawing/2014/main" xmlns="" id="{81D3205A-D9D4-4D06-B943-62BD3D797471}"/>
                </a:ext>
              </a:extLst>
            </p:cNvPr>
            <p:cNvSpPr/>
            <p:nvPr/>
          </p:nvSpPr>
          <p:spPr>
            <a:xfrm>
              <a:off x="870471" y="1552351"/>
              <a:ext cx="2117558" cy="204536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xmlns="" id="{A68BE8CA-51A7-492B-89F4-9258E42E63F0}"/>
                </a:ext>
              </a:extLst>
            </p:cNvPr>
            <p:cNvSpPr txBox="1"/>
            <p:nvPr/>
          </p:nvSpPr>
          <p:spPr>
            <a:xfrm>
              <a:off x="1021777" y="2052526"/>
              <a:ext cx="2027322" cy="11267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solidFill>
                    <a:srgbClr val="E4002E"/>
                  </a:solidFill>
                </a:rPr>
                <a:t>50-80 %</a:t>
              </a:r>
              <a:endParaRPr lang="cs-CZ" sz="2000" dirty="0">
                <a:solidFill>
                  <a:srgbClr val="004F71"/>
                </a:solidFill>
              </a:endParaRPr>
            </a:p>
            <a:p>
              <a:pPr algn="ctr"/>
              <a:endParaRPr lang="cs-CZ" sz="2000" dirty="0">
                <a:solidFill>
                  <a:srgbClr val="E4002E"/>
                </a:solidFill>
              </a:endParaRPr>
            </a:p>
          </p:txBody>
        </p:sp>
      </p:grpSp>
      <p:grpSp>
        <p:nvGrpSpPr>
          <p:cNvPr id="45" name="Skupina 44">
            <a:extLst>
              <a:ext uri="{FF2B5EF4-FFF2-40B4-BE49-F238E27FC236}">
                <a16:creationId xmlns:a16="http://schemas.microsoft.com/office/drawing/2014/main" xmlns="" id="{61093BFB-FC94-40F9-9FE9-7895C3161038}"/>
              </a:ext>
            </a:extLst>
          </p:cNvPr>
          <p:cNvGrpSpPr>
            <a:grpSpLocks noChangeAspect="1"/>
          </p:cNvGrpSpPr>
          <p:nvPr/>
        </p:nvGrpSpPr>
        <p:grpSpPr>
          <a:xfrm>
            <a:off x="6712993" y="5774937"/>
            <a:ext cx="1188070" cy="1081398"/>
            <a:chOff x="870471" y="1552351"/>
            <a:chExt cx="2117558" cy="2656829"/>
          </a:xfrm>
        </p:grpSpPr>
        <p:sp>
          <p:nvSpPr>
            <p:cNvPr id="46" name="Ovál 45">
              <a:extLst>
                <a:ext uri="{FF2B5EF4-FFF2-40B4-BE49-F238E27FC236}">
                  <a16:creationId xmlns:a16="http://schemas.microsoft.com/office/drawing/2014/main" xmlns="" id="{6FF17910-D013-4AC5-9704-0CFC100F7180}"/>
                </a:ext>
              </a:extLst>
            </p:cNvPr>
            <p:cNvSpPr/>
            <p:nvPr/>
          </p:nvSpPr>
          <p:spPr>
            <a:xfrm>
              <a:off x="870471" y="1552351"/>
              <a:ext cx="2117558" cy="204536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xmlns="" id="{F8570073-D7CC-45F4-9D23-E9A61A40381E}"/>
                </a:ext>
              </a:extLst>
            </p:cNvPr>
            <p:cNvSpPr txBox="1"/>
            <p:nvPr/>
          </p:nvSpPr>
          <p:spPr>
            <a:xfrm>
              <a:off x="884126" y="1713852"/>
              <a:ext cx="2027322" cy="2495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solidFill>
                    <a:srgbClr val="E4002E"/>
                  </a:solidFill>
                </a:rPr>
                <a:t>5000 m</a:t>
              </a:r>
              <a:r>
                <a:rPr lang="cs-CZ" sz="2000" baseline="30000" dirty="0">
                  <a:solidFill>
                    <a:srgbClr val="E4002E"/>
                  </a:solidFill>
                </a:rPr>
                <a:t>3</a:t>
              </a:r>
              <a:r>
                <a:rPr lang="cs-CZ" sz="2000" dirty="0">
                  <a:solidFill>
                    <a:srgbClr val="E4002E"/>
                  </a:solidFill>
                </a:rPr>
                <a:t>/y</a:t>
              </a:r>
              <a:endParaRPr lang="cs-CZ" sz="2000" dirty="0">
                <a:solidFill>
                  <a:srgbClr val="004F71"/>
                </a:solidFill>
              </a:endParaRPr>
            </a:p>
            <a:p>
              <a:pPr algn="ctr"/>
              <a:endParaRPr lang="cs-CZ" sz="2000" dirty="0">
                <a:solidFill>
                  <a:srgbClr val="E4002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86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71310" y="290852"/>
            <a:ext cx="2419024" cy="730408"/>
          </a:xfrm>
          <a:solidFill>
            <a:srgbClr val="004F71"/>
          </a:solidFill>
        </p:spPr>
        <p:txBody>
          <a:bodyPr>
            <a:normAutofit/>
          </a:bodyPr>
          <a:lstStyle/>
          <a:p>
            <a:r>
              <a:rPr lang="cs-CZ" sz="4000" dirty="0" err="1">
                <a:solidFill>
                  <a:schemeClr val="bg1"/>
                </a:solidFill>
              </a:rPr>
              <a:t>Solution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E10E2A85-64AE-4973-B569-0E4753E9E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0" y="487414"/>
            <a:ext cx="11216967" cy="332973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2ECF7032-894D-4860-95A6-362A943D6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4" y="4411745"/>
            <a:ext cx="8860303" cy="222139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xmlns="" id="{9C3B9CBC-9F15-40AF-8DE9-2E0A8845E026}"/>
              </a:ext>
            </a:extLst>
          </p:cNvPr>
          <p:cNvCxnSpPr>
            <a:cxnSpLocks/>
          </p:cNvCxnSpPr>
          <p:nvPr/>
        </p:nvCxnSpPr>
        <p:spPr>
          <a:xfrm flipH="1">
            <a:off x="6994689" y="3252247"/>
            <a:ext cx="1819373" cy="130961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68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880600" y="5757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0" t="13581" r="-7822" b="10633"/>
          <a:stretch/>
        </p:blipFill>
        <p:spPr>
          <a:xfrm>
            <a:off x="0" y="1"/>
            <a:ext cx="13506450" cy="6819900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>
            <a:off x="5319604" y="4293565"/>
            <a:ext cx="733927" cy="1645426"/>
          </a:xfrm>
          <a:prstGeom prst="downArrow">
            <a:avLst/>
          </a:prstGeom>
          <a:solidFill>
            <a:srgbClr val="E4002E"/>
          </a:solidFill>
          <a:ln>
            <a:solidFill>
              <a:srgbClr val="E400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258786" y="4698338"/>
            <a:ext cx="1911819" cy="835879"/>
          </a:xfrm>
          <a:solidFill>
            <a:srgbClr val="004F71"/>
          </a:solidFill>
          <a:ln>
            <a:solidFill>
              <a:srgbClr val="004F71"/>
            </a:solidFill>
          </a:ln>
        </p:spPr>
        <p:txBody>
          <a:bodyPr>
            <a:noAutofit/>
          </a:bodyPr>
          <a:lstStyle/>
          <a:p>
            <a:pPr algn="l"/>
            <a:r>
              <a:rPr lang="cs-CZ" sz="2400" dirty="0">
                <a:solidFill>
                  <a:srgbClr val="FFC000"/>
                </a:solidFill>
              </a:rPr>
              <a:t>LIQUID</a:t>
            </a:r>
            <a:br>
              <a:rPr lang="cs-CZ" sz="2400" dirty="0">
                <a:solidFill>
                  <a:srgbClr val="FFC000"/>
                </a:solidFill>
              </a:rPr>
            </a:br>
            <a:r>
              <a:rPr lang="cs-CZ" sz="2400" dirty="0">
                <a:solidFill>
                  <a:srgbClr val="FFC000"/>
                </a:solidFill>
              </a:rPr>
              <a:t>DIGESTATE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6812280" y="1900044"/>
            <a:ext cx="3970821" cy="1374855"/>
            <a:chOff x="6812280" y="1900044"/>
            <a:chExt cx="3970821" cy="1374855"/>
          </a:xfrm>
        </p:grpSpPr>
        <p:sp>
          <p:nvSpPr>
            <p:cNvPr id="3" name="Šipka doprava 2"/>
            <p:cNvSpPr/>
            <p:nvPr/>
          </p:nvSpPr>
          <p:spPr>
            <a:xfrm rot="-780000">
              <a:off x="6812280" y="2589099"/>
              <a:ext cx="1708485" cy="685800"/>
            </a:xfrm>
            <a:prstGeom prst="rightArrow">
              <a:avLst/>
            </a:prstGeom>
            <a:solidFill>
              <a:srgbClr val="E4002E"/>
            </a:solidFill>
            <a:ln>
              <a:solidFill>
                <a:srgbClr val="E4002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Nadpis 1"/>
            <p:cNvSpPr txBox="1">
              <a:spLocks/>
            </p:cNvSpPr>
            <p:nvPr/>
          </p:nvSpPr>
          <p:spPr>
            <a:xfrm>
              <a:off x="8978099" y="1900044"/>
              <a:ext cx="1805002" cy="835879"/>
            </a:xfrm>
            <a:prstGeom prst="rect">
              <a:avLst/>
            </a:prstGeom>
            <a:solidFill>
              <a:srgbClr val="004F71"/>
            </a:solidFill>
            <a:ln>
              <a:solidFill>
                <a:srgbClr val="004F71"/>
              </a:solidFill>
            </a:ln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s-CZ" sz="2400" dirty="0">
                  <a:solidFill>
                    <a:schemeClr val="bg1"/>
                  </a:solidFill>
                </a:rPr>
                <a:t>SOLID</a:t>
              </a:r>
              <a:br>
                <a:rPr lang="cs-CZ" sz="2400" dirty="0">
                  <a:solidFill>
                    <a:schemeClr val="bg1"/>
                  </a:solidFill>
                </a:rPr>
              </a:br>
              <a:r>
                <a:rPr lang="cs-CZ" sz="2400" dirty="0">
                  <a:solidFill>
                    <a:schemeClr val="bg1"/>
                  </a:solidFill>
                </a:rPr>
                <a:t>FRACTION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1558780" y="3043620"/>
            <a:ext cx="2725368" cy="1059492"/>
            <a:chOff x="1558780" y="3043620"/>
            <a:chExt cx="2725368" cy="1059492"/>
          </a:xfrm>
        </p:grpSpPr>
        <p:sp>
          <p:nvSpPr>
            <p:cNvPr id="10" name="Šipka doprava 9"/>
            <p:cNvSpPr/>
            <p:nvPr/>
          </p:nvSpPr>
          <p:spPr>
            <a:xfrm rot="-780000">
              <a:off x="2575663" y="3417312"/>
              <a:ext cx="1708485" cy="685800"/>
            </a:xfrm>
            <a:prstGeom prst="rightArrow">
              <a:avLst/>
            </a:prstGeom>
            <a:solidFill>
              <a:srgbClr val="E4002E"/>
            </a:solidFill>
            <a:ln>
              <a:solidFill>
                <a:srgbClr val="E4002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Nadpis 1"/>
            <p:cNvSpPr txBox="1">
              <a:spLocks/>
            </p:cNvSpPr>
            <p:nvPr/>
          </p:nvSpPr>
          <p:spPr>
            <a:xfrm>
              <a:off x="1558780" y="3043620"/>
              <a:ext cx="1923279" cy="430579"/>
            </a:xfrm>
            <a:prstGeom prst="rect">
              <a:avLst/>
            </a:prstGeom>
            <a:solidFill>
              <a:srgbClr val="004F71"/>
            </a:solidFill>
            <a:ln>
              <a:solidFill>
                <a:srgbClr val="004F71"/>
              </a:solidFill>
            </a:ln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s-CZ" sz="2400" dirty="0">
                  <a:solidFill>
                    <a:schemeClr val="bg1"/>
                  </a:solidFill>
                </a:rPr>
                <a:t>DIGESTATE</a:t>
              </a:r>
            </a:p>
          </p:txBody>
        </p:sp>
      </p:grp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007" y="119748"/>
            <a:ext cx="3572739" cy="4996529"/>
          </a:xfrm>
          <a:prstGeom prst="rect">
            <a:avLst/>
          </a:prstGeom>
          <a:ln w="38100">
            <a:solidFill>
              <a:srgbClr val="E4002E"/>
            </a:solidFill>
          </a:ln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xmlns="" id="{4E62453B-BEF7-4A65-B307-6E0F3C5971F9}"/>
              </a:ext>
            </a:extLst>
          </p:cNvPr>
          <p:cNvSpPr txBox="1">
            <a:spLocks/>
          </p:cNvSpPr>
          <p:nvPr/>
        </p:nvSpPr>
        <p:spPr>
          <a:xfrm>
            <a:off x="371309" y="290852"/>
            <a:ext cx="5105259" cy="730408"/>
          </a:xfrm>
          <a:prstGeom prst="rect">
            <a:avLst/>
          </a:prstGeom>
          <a:solidFill>
            <a:srgbClr val="004F7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004F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>
                <a:solidFill>
                  <a:schemeClr val="bg1"/>
                </a:solidFill>
              </a:rPr>
              <a:t>Mechanical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separation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4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8" b="6488"/>
          <a:stretch/>
        </p:blipFill>
        <p:spPr>
          <a:xfrm>
            <a:off x="0" y="-16042"/>
            <a:ext cx="12192000" cy="68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0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6645" y="269823"/>
            <a:ext cx="10880830" cy="929388"/>
          </a:xfrm>
          <a:solidFill>
            <a:srgbClr val="004F71"/>
          </a:solidFill>
        </p:spPr>
        <p:txBody>
          <a:bodyPr>
            <a:noAutofit/>
          </a:bodyPr>
          <a:lstStyle/>
          <a:p>
            <a:r>
              <a:rPr lang="cs-CZ" sz="4400" dirty="0" err="1">
                <a:solidFill>
                  <a:schemeClr val="bg1"/>
                </a:solidFill>
              </a:rPr>
              <a:t>Waste</a:t>
            </a:r>
            <a:r>
              <a:rPr lang="cs-CZ" sz="4400" dirty="0">
                <a:solidFill>
                  <a:schemeClr val="bg1"/>
                </a:solidFill>
              </a:rPr>
              <a:t> </a:t>
            </a:r>
            <a:r>
              <a:rPr lang="cs-CZ" sz="4400" dirty="0" err="1">
                <a:solidFill>
                  <a:schemeClr val="bg1"/>
                </a:solidFill>
              </a:rPr>
              <a:t>heat</a:t>
            </a:r>
            <a:r>
              <a:rPr lang="cs-CZ" sz="4400" dirty="0">
                <a:solidFill>
                  <a:schemeClr val="bg1"/>
                </a:solidFill>
              </a:rPr>
              <a:t> </a:t>
            </a:r>
            <a:r>
              <a:rPr lang="cs-CZ" sz="4400" dirty="0" err="1">
                <a:solidFill>
                  <a:schemeClr val="bg1"/>
                </a:solidFill>
              </a:rPr>
              <a:t>production</a:t>
            </a:r>
            <a:r>
              <a:rPr lang="cs-CZ" sz="4400" dirty="0">
                <a:solidFill>
                  <a:schemeClr val="bg1"/>
                </a:solidFill>
              </a:rPr>
              <a:t> and </a:t>
            </a:r>
            <a:r>
              <a:rPr lang="cs-CZ" sz="4400" dirty="0" err="1">
                <a:solidFill>
                  <a:schemeClr val="bg1"/>
                </a:solidFill>
              </a:rPr>
              <a:t>utilization</a:t>
            </a:r>
            <a:endParaRPr lang="cs-CZ" sz="44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7" t="15884" r="1" b="1"/>
          <a:stretch/>
        </p:blipFill>
        <p:spPr>
          <a:xfrm>
            <a:off x="-2601490" y="1"/>
            <a:ext cx="15466537" cy="6858000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xmlns="" id="{9722330E-6ABF-41DA-85CE-AEF2B7022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425418"/>
              </p:ext>
            </p:extLst>
          </p:nvPr>
        </p:nvGraphicFramePr>
        <p:xfrm>
          <a:off x="341066" y="1937811"/>
          <a:ext cx="5518959" cy="46800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56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4262">
                  <a:extLst>
                    <a:ext uri="{9D8B030D-6E8A-4147-A177-3AD203B41FA5}">
                      <a16:colId xmlns:a16="http://schemas.microsoft.com/office/drawing/2014/main" xmlns="" val="1828373637"/>
                    </a:ext>
                  </a:extLst>
                </a:gridCol>
                <a:gridCol w="12978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  <a:latin typeface="+mn-lt"/>
                        </a:rPr>
                        <a:t>Value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Unit 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 – 8.1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33153361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Dry </a:t>
                      </a:r>
                      <a:r>
                        <a:rPr lang="cs-CZ" sz="2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matter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– 12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cs-CZ" sz="2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wt</a:t>
                      </a: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52950002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N-NH4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3 000 – 5 000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</a:rPr>
                        <a:t>mg/l</a:t>
                      </a:r>
                      <a:endParaRPr lang="cs-CZ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COD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30 – 60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g/l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N-</a:t>
                      </a:r>
                      <a:r>
                        <a:rPr lang="cs-CZ" sz="2400" dirty="0" err="1">
                          <a:effectLst/>
                          <a:latin typeface="+mn-lt"/>
                        </a:rPr>
                        <a:t>total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3000 - 7000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mg/l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P-</a:t>
                      </a:r>
                      <a:r>
                        <a:rPr lang="cs-CZ" sz="2400" dirty="0" err="1">
                          <a:effectLst/>
                          <a:latin typeface="+mn-lt"/>
                        </a:rPr>
                        <a:t>total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8 - 42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g/kg DM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S-</a:t>
                      </a:r>
                      <a:r>
                        <a:rPr lang="cs-CZ" sz="2400" dirty="0" err="1">
                          <a:effectLst/>
                          <a:latin typeface="+mn-lt"/>
                        </a:rPr>
                        <a:t>total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2.9 – 14.7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g/kg DM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– 65.8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g/kg DM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17227506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28 - 95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g/kg DM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180077445"/>
                  </a:ext>
                </a:extLst>
              </a:tr>
            </a:tbl>
          </a:graphicData>
        </a:graphic>
      </p:graphicFrame>
      <p:sp>
        <p:nvSpPr>
          <p:cNvPr id="8" name="Nadpis 1">
            <a:extLst>
              <a:ext uri="{FF2B5EF4-FFF2-40B4-BE49-F238E27FC236}">
                <a16:creationId xmlns:a16="http://schemas.microsoft.com/office/drawing/2014/main" xmlns="" id="{65F288E7-2AD9-41D6-B5F7-2B301685655F}"/>
              </a:ext>
            </a:extLst>
          </p:cNvPr>
          <p:cNvSpPr txBox="1">
            <a:spLocks/>
          </p:cNvSpPr>
          <p:nvPr/>
        </p:nvSpPr>
        <p:spPr>
          <a:xfrm>
            <a:off x="1693003" y="1088891"/>
            <a:ext cx="2662688" cy="730408"/>
          </a:xfrm>
          <a:prstGeom prst="rect">
            <a:avLst/>
          </a:prstGeom>
          <a:solidFill>
            <a:srgbClr val="E4002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04F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err="1">
                <a:solidFill>
                  <a:schemeClr val="bg1"/>
                </a:solidFill>
              </a:rPr>
              <a:t>Digestate</a:t>
            </a:r>
            <a:endParaRPr lang="cs-CZ" sz="4000" dirty="0">
              <a:solidFill>
                <a:schemeClr val="bg1"/>
              </a:solidFill>
            </a:endParaRP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xmlns="" id="{A7FAAC1D-E9AC-449F-87F6-3438F4450A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977015"/>
              </p:ext>
            </p:extLst>
          </p:nvPr>
        </p:nvGraphicFramePr>
        <p:xfrm>
          <a:off x="7165258" y="2695399"/>
          <a:ext cx="5106004" cy="32760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6253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1205">
                  <a:extLst>
                    <a:ext uri="{9D8B030D-6E8A-4147-A177-3AD203B41FA5}">
                      <a16:colId xmlns:a16="http://schemas.microsoft.com/office/drawing/2014/main" xmlns="" val="1828373637"/>
                    </a:ext>
                  </a:extLst>
                </a:gridCol>
                <a:gridCol w="14294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  <a:latin typeface="+mn-lt"/>
                        </a:rPr>
                        <a:t>Value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Unit 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 – 8.5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33153361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TSS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mg/l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52950002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N-NH4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</a:rPr>
                        <a:t>mg/l</a:t>
                      </a:r>
                      <a:endParaRPr lang="cs-CZ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COD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200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mg/l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N-</a:t>
                      </a:r>
                      <a:r>
                        <a:rPr lang="cs-CZ" sz="2400" dirty="0" err="1">
                          <a:effectLst/>
                          <a:latin typeface="+mn-lt"/>
                        </a:rPr>
                        <a:t>total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60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mg/l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P-</a:t>
                      </a:r>
                      <a:r>
                        <a:rPr lang="cs-CZ" sz="2400" dirty="0" err="1">
                          <a:effectLst/>
                          <a:latin typeface="+mn-lt"/>
                        </a:rPr>
                        <a:t>total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</a:rPr>
                        <a:t>10</a:t>
                      </a:r>
                      <a:endParaRPr lang="cs-CZ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mg/l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Nadpis 1">
            <a:extLst>
              <a:ext uri="{FF2B5EF4-FFF2-40B4-BE49-F238E27FC236}">
                <a16:creationId xmlns:a16="http://schemas.microsoft.com/office/drawing/2014/main" xmlns="" id="{CA6B5931-B85E-4D5E-9B1D-698AFD52D53E}"/>
              </a:ext>
            </a:extLst>
          </p:cNvPr>
          <p:cNvSpPr txBox="1">
            <a:spLocks/>
          </p:cNvSpPr>
          <p:nvPr/>
        </p:nvSpPr>
        <p:spPr>
          <a:xfrm>
            <a:off x="7526595" y="1867193"/>
            <a:ext cx="4139983" cy="730408"/>
          </a:xfrm>
          <a:prstGeom prst="rect">
            <a:avLst/>
          </a:prstGeom>
          <a:solidFill>
            <a:srgbClr val="E4002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04F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err="1">
                <a:solidFill>
                  <a:schemeClr val="bg1"/>
                </a:solidFill>
              </a:rPr>
              <a:t>Separated</a:t>
            </a:r>
            <a:r>
              <a:rPr lang="cs-CZ" sz="4000" dirty="0">
                <a:solidFill>
                  <a:schemeClr val="bg1"/>
                </a:solidFill>
              </a:rPr>
              <a:t> </a:t>
            </a:r>
            <a:r>
              <a:rPr lang="cs-CZ" sz="4000" dirty="0" err="1">
                <a:solidFill>
                  <a:schemeClr val="bg1"/>
                </a:solidFill>
              </a:rPr>
              <a:t>water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xmlns="" id="{B1AFF732-BF33-4B20-840A-B940DD831C1B}"/>
              </a:ext>
            </a:extLst>
          </p:cNvPr>
          <p:cNvSpPr/>
          <p:nvPr/>
        </p:nvSpPr>
        <p:spPr>
          <a:xfrm>
            <a:off x="6096000" y="3623966"/>
            <a:ext cx="747251" cy="1307690"/>
          </a:xfrm>
          <a:prstGeom prst="rightArrow">
            <a:avLst/>
          </a:prstGeom>
          <a:solidFill>
            <a:srgbClr val="E400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xmlns="" id="{46C2B3AA-3FC5-49FE-8C52-964E4F1D4518}"/>
              </a:ext>
            </a:extLst>
          </p:cNvPr>
          <p:cNvSpPr txBox="1">
            <a:spLocks/>
          </p:cNvSpPr>
          <p:nvPr/>
        </p:nvSpPr>
        <p:spPr>
          <a:xfrm>
            <a:off x="48860" y="144994"/>
            <a:ext cx="9881721" cy="798904"/>
          </a:xfrm>
          <a:prstGeom prst="rect">
            <a:avLst/>
          </a:prstGeom>
          <a:solidFill>
            <a:srgbClr val="004F7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04F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err="1">
                <a:solidFill>
                  <a:schemeClr val="bg1"/>
                </a:solidFill>
              </a:rPr>
              <a:t>Legal</a:t>
            </a:r>
            <a:r>
              <a:rPr lang="cs-CZ" sz="4000" dirty="0">
                <a:solidFill>
                  <a:schemeClr val="bg1"/>
                </a:solidFill>
              </a:rPr>
              <a:t> </a:t>
            </a:r>
            <a:r>
              <a:rPr lang="cs-CZ" sz="4000" dirty="0" err="1">
                <a:solidFill>
                  <a:schemeClr val="bg1"/>
                </a:solidFill>
              </a:rPr>
              <a:t>requirements</a:t>
            </a:r>
            <a:r>
              <a:rPr lang="cs-CZ" sz="4000" dirty="0">
                <a:solidFill>
                  <a:schemeClr val="bg1"/>
                </a:solidFill>
              </a:rPr>
              <a:t> </a:t>
            </a:r>
            <a:r>
              <a:rPr lang="cs-CZ" sz="4000" dirty="0" err="1">
                <a:solidFill>
                  <a:schemeClr val="bg1"/>
                </a:solidFill>
              </a:rPr>
              <a:t>for</a:t>
            </a:r>
            <a:r>
              <a:rPr lang="cs-CZ" sz="4000" dirty="0">
                <a:solidFill>
                  <a:schemeClr val="bg1"/>
                </a:solidFill>
              </a:rPr>
              <a:t> </a:t>
            </a:r>
            <a:r>
              <a:rPr lang="cs-CZ" sz="4000" dirty="0" err="1">
                <a:solidFill>
                  <a:schemeClr val="bg1"/>
                </a:solidFill>
              </a:rPr>
              <a:t>water</a:t>
            </a:r>
            <a:r>
              <a:rPr lang="cs-CZ" sz="4000" dirty="0">
                <a:solidFill>
                  <a:schemeClr val="bg1"/>
                </a:solidFill>
              </a:rPr>
              <a:t> </a:t>
            </a:r>
            <a:r>
              <a:rPr lang="cs-CZ" sz="4000" dirty="0" err="1">
                <a:solidFill>
                  <a:schemeClr val="bg1"/>
                </a:solidFill>
              </a:rPr>
              <a:t>discharge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5AC7DF4F-62A6-4751-A6C0-77D8136A13E3}"/>
              </a:ext>
            </a:extLst>
          </p:cNvPr>
          <p:cNvSpPr/>
          <p:nvPr/>
        </p:nvSpPr>
        <p:spPr>
          <a:xfrm>
            <a:off x="7161571" y="4086080"/>
            <a:ext cx="5106004" cy="47608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11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becna_sablona_prezentace_UPI_FSI_VUT__EN__format_16-9.potx" id="{6206AA47-D2F3-4F57-AB16-C4A91C959E26}" vid="{4DC73B65-07E6-4A1F-8DBC-FFF65303B7D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19721</TotalTime>
  <Words>504</Words>
  <Application>Microsoft Office PowerPoint</Application>
  <PresentationFormat>Širokoúhlá obrazovka</PresentationFormat>
  <Paragraphs>189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SimSun-ExtB</vt:lpstr>
      <vt:lpstr>Arial</vt:lpstr>
      <vt:lpstr>Calibri</vt:lpstr>
      <vt:lpstr>Times New Roman</vt:lpstr>
      <vt:lpstr>Vafle VUT</vt:lpstr>
      <vt:lpstr>Verdana (Cuerpo)</vt:lpstr>
      <vt:lpstr>Motiv Office</vt:lpstr>
      <vt:lpstr>Prezentace aplikace PowerPoint</vt:lpstr>
      <vt:lpstr>Motivation: number of biogas plants in Europe</vt:lpstr>
      <vt:lpstr>Motivation: Biogas and biomethane potential</vt:lpstr>
      <vt:lpstr>Motivation: BGP operation</vt:lpstr>
      <vt:lpstr>Motivation: Benefits of the volume reduction </vt:lpstr>
      <vt:lpstr>Solution</vt:lpstr>
      <vt:lpstr>LIQUID DIGESTATE</vt:lpstr>
      <vt:lpstr>Prezentace aplikace PowerPoint</vt:lpstr>
      <vt:lpstr>Waste heat production and utilization</vt:lpstr>
      <vt:lpstr>MSF evaporator prototype</vt:lpstr>
      <vt:lpstr>Stripping prototype</vt:lpstr>
      <vt:lpstr>Pilot plant in Dříteč (CZ)</vt:lpstr>
      <vt:lpstr>Alternative solution: Nitrification + Evaporation</vt:lpstr>
      <vt:lpstr>Conclusions &amp; Future work</vt:lpstr>
      <vt:lpstr>Prezentace aplikace PowerPoint</vt:lpstr>
      <vt:lpstr>Thank you.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Vondra</dc:creator>
  <cp:lastModifiedBy>Vondra Marek</cp:lastModifiedBy>
  <cp:revision>403</cp:revision>
  <dcterms:created xsi:type="dcterms:W3CDTF">2016-07-08T11:32:42Z</dcterms:created>
  <dcterms:modified xsi:type="dcterms:W3CDTF">2021-10-18T14:45:28Z</dcterms:modified>
</cp:coreProperties>
</file>