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1" r:id="rId3"/>
    <p:sldId id="273" r:id="rId4"/>
    <p:sldId id="281" r:id="rId5"/>
    <p:sldId id="282" r:id="rId6"/>
    <p:sldId id="257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976E-3292-4EEA-B4E7-1F4D8F6D0C9B}" type="datetimeFigureOut">
              <a:rPr lang="cs-CZ" smtClean="0"/>
              <a:pPr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00D6-5B72-4ED7-BE62-58028DD787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8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zvíře&#10;&#10;Popis byl vytvořen automaticky">
            <a:extLst>
              <a:ext uri="{FF2B5EF4-FFF2-40B4-BE49-F238E27FC236}">
                <a16:creationId xmlns:a16="http://schemas.microsoft.com/office/drawing/2014/main" xmlns="" id="{B5F39D89-3406-4452-AA3B-1171145B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3896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800" y="3600000"/>
            <a:ext cx="10729363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Author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36000"/>
            <a:ext cx="10728325" cy="3393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xmlns="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58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mpty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6F3F45-87DE-4659-8ED8-D79F74990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D98E870-6A58-4347-838C-79AB7C4C0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A999338-B38B-4EF7-8BFF-8D306EAD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76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CC86DD1-1607-46F7-A39B-58B5F5426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5DB6E8-9AE9-4E3D-8B2F-D9008079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589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art 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zvíře&#10;&#10;Popis byl vytvořen automaticky">
            <a:extLst>
              <a:ext uri="{FF2B5EF4-FFF2-40B4-BE49-F238E27FC236}">
                <a16:creationId xmlns:a16="http://schemas.microsoft.com/office/drawing/2014/main" xmlns="" id="{86F8FE75-E752-4A4E-A476-915DDA835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38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ABB9D3-70FF-40C5-B99A-CB3B276F0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6000"/>
            <a:ext cx="10728325" cy="5472000"/>
          </a:xfrm>
        </p:spPr>
        <p:txBody>
          <a:bodyPr anchor="ctr" anchorCtr="0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AE69616-6DFF-41D8-AB2E-2F071731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3E86800-D9CC-4DBD-8351-AB7D38AF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3484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952000"/>
            <a:ext cx="5018400" cy="2601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47999"/>
            <a:ext cx="0" cy="49050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xmlns="" id="{96B0AAC1-4B94-4459-ACE9-9AD4ACBCAA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37200" y="648000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xmlns="" id="{CC57F42F-4F37-4321-B5E1-2A5C0D930A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2412000"/>
            <a:ext cx="5014800" cy="324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xmlns="" id="{08BBFED4-6936-4291-8BE0-9674194741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800" y="648000"/>
            <a:ext cx="5014800" cy="11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446FE18D-11AC-4481-8D30-5E9CFFCCA32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56363" y="2024063"/>
            <a:ext cx="5018400" cy="352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411124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and image gallery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3456000"/>
            <a:ext cx="5018400" cy="2097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47999"/>
            <a:ext cx="0" cy="49050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xmlns="" id="{CC57F42F-4F37-4321-B5E1-2A5C0D930A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363" y="4113076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xmlns="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454800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xmlns="" id="{08BBFED4-6936-4291-8BE0-9674194741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3601" y="2380538"/>
            <a:ext cx="5014800" cy="1440000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48000"/>
            <a:ext cx="5014796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CCD32732-CFB9-448B-AE82-A187647C2C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016000"/>
            <a:ext cx="5016500" cy="1224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Type </a:t>
            </a:r>
            <a:r>
              <a:rPr lang="cs-CZ" dirty="0" err="1"/>
              <a:t>emphasized</a:t>
            </a:r>
            <a:r>
              <a:rPr lang="cs-CZ" dirty="0"/>
              <a:t>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xmlns="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xmlns="" id="{3B34269D-5738-43DF-AA12-1D2DF648EC2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242188" y="4113077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16" name="Zástupný symbol obrázku 9">
            <a:extLst>
              <a:ext uri="{FF2B5EF4-FFF2-40B4-BE49-F238E27FC236}">
                <a16:creationId xmlns:a16="http://schemas.microsoft.com/office/drawing/2014/main" xmlns="" id="{E78E8096-2AC6-45C3-BCF5-4DD5E184693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0029588" y="4113077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xmlns="" id="{935C65A5-8809-45FD-8385-4F5A7FBC6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3599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2562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and image gallery with Head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016000"/>
            <a:ext cx="5018400" cy="3537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47999"/>
            <a:ext cx="0" cy="49050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xmlns="" id="{CC57F42F-4F37-4321-B5E1-2A5C0D930A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5177" y="5193075"/>
            <a:ext cx="501682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xmlns="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237851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48000"/>
            <a:ext cx="5014796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xmlns="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xmlns="" id="{3B34269D-5738-43DF-AA12-1D2DF648EC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5177" y="2380537"/>
            <a:ext cx="5016824" cy="252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xmlns="" id="{935C65A5-8809-45FD-8385-4F5A7FBC6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57052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i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0450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gallery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xmlns="" id="{C6F5B009-6E42-4000-9843-C95FB4060F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2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648000"/>
            <a:ext cx="107532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9" name="Zástupný symbol obrázku 9">
            <a:extLst>
              <a:ext uri="{FF2B5EF4-FFF2-40B4-BE49-F238E27FC236}">
                <a16:creationId xmlns:a16="http://schemas.microsoft.com/office/drawing/2014/main" xmlns="" id="{F40CA059-9873-42E1-99EB-323708A7A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8798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20" name="Zástupný symbol obrázku 9">
            <a:extLst>
              <a:ext uri="{FF2B5EF4-FFF2-40B4-BE49-F238E27FC236}">
                <a16:creationId xmlns:a16="http://schemas.microsoft.com/office/drawing/2014/main" xmlns="" id="{FB58865E-5642-412D-9D3F-6415DB9020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44400" y="3831943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 dirty="0"/>
              <a:t>Place </a:t>
            </a:r>
            <a:r>
              <a:rPr lang="cs-CZ" dirty="0" err="1"/>
              <a:t>figure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BB9ADD7D-8C4A-42C3-8A09-D87B1CFFE4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862000" y="2016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xmlns="" id="{A9CD23CD-BCFF-4B45-90D3-C04D4261621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037602" y="3942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2" name="Zástupný symbol pro text 4">
            <a:extLst>
              <a:ext uri="{FF2B5EF4-FFF2-40B4-BE49-F238E27FC236}">
                <a16:creationId xmlns:a16="http://schemas.microsoft.com/office/drawing/2014/main" xmlns="" id="{6448142E-8BAE-4F32-8A10-1AE7BD812EC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686398" y="3942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23" name="Zástupný symbol pro text 16">
            <a:extLst>
              <a:ext uri="{FF2B5EF4-FFF2-40B4-BE49-F238E27FC236}">
                <a16:creationId xmlns:a16="http://schemas.microsoft.com/office/drawing/2014/main" xmlns="" id="{74BBAE5B-2B9C-4A6D-8E34-B07F74E867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4590000"/>
            <a:ext cx="3103199" cy="9648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24" name="Zástupný symbol pro text 16">
            <a:extLst>
              <a:ext uri="{FF2B5EF4-FFF2-40B4-BE49-F238E27FC236}">
                <a16:creationId xmlns:a16="http://schemas.microsoft.com/office/drawing/2014/main" xmlns="" id="{35D13F08-6F40-44C5-B6BF-0FC7E53894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44401" y="2664000"/>
            <a:ext cx="3103199" cy="9648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25" name="Zástupný symbol pro text 16">
            <a:extLst>
              <a:ext uri="{FF2B5EF4-FFF2-40B4-BE49-F238E27FC236}">
                <a16:creationId xmlns:a16="http://schemas.microsoft.com/office/drawing/2014/main" xmlns="" id="{35E011CA-30E1-407A-B648-88C2A77D87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8799" y="4590000"/>
            <a:ext cx="3103199" cy="96307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xmlns="" id="{09CA9480-89AB-4922-8C55-EFCAE1B04A11}"/>
              </a:ext>
            </a:extLst>
          </p:cNvPr>
          <p:cNvCxnSpPr/>
          <p:nvPr userDrawn="1"/>
        </p:nvCxnSpPr>
        <p:spPr>
          <a:xfrm>
            <a:off x="41832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xmlns="" id="{65301743-9DD3-4F54-9F0C-9468A958CDEE}"/>
              </a:ext>
            </a:extLst>
          </p:cNvPr>
          <p:cNvCxnSpPr/>
          <p:nvPr userDrawn="1"/>
        </p:nvCxnSpPr>
        <p:spPr>
          <a:xfrm>
            <a:off x="80100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940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zvíře&#10;&#10;Popis byl vytvořen automaticky">
            <a:extLst>
              <a:ext uri="{FF2B5EF4-FFF2-40B4-BE49-F238E27FC236}">
                <a16:creationId xmlns:a16="http://schemas.microsoft.com/office/drawing/2014/main" xmlns="" id="{9D9ED203-D916-4368-A9B0-1CECE18ED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3896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800" y="3600000"/>
            <a:ext cx="10728000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</a:t>
            </a:r>
          </a:p>
          <a:p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800" y="35999"/>
            <a:ext cx="10729363" cy="3393001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xmlns="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70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A2DDD6F-337D-4613-850A-08434E8E3D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BEE03F-A3CB-4257-BA60-13DE998E6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29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field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016000"/>
            <a:ext cx="5015638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56362" y="2016000"/>
            <a:ext cx="5015638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63DC5A14-A26C-489A-AAAD-8ED3D88AD221}"/>
              </a:ext>
            </a:extLst>
          </p:cNvPr>
          <p:cNvCxnSpPr/>
          <p:nvPr userDrawn="1"/>
        </p:nvCxnSpPr>
        <p:spPr>
          <a:xfrm>
            <a:off x="6096000" y="2016000"/>
            <a:ext cx="0" cy="3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74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fields with Header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016000"/>
            <a:ext cx="3337650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76002" y="2015999"/>
            <a:ext cx="6696000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63DC5A14-A26C-489A-AAAD-8ED3D88AD221}"/>
              </a:ext>
            </a:extLst>
          </p:cNvPr>
          <p:cNvCxnSpPr/>
          <p:nvPr userDrawn="1"/>
        </p:nvCxnSpPr>
        <p:spPr>
          <a:xfrm>
            <a:off x="4419600" y="2024063"/>
            <a:ext cx="0" cy="3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080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fields with Header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016000"/>
            <a:ext cx="6696000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112163" y="2016000"/>
            <a:ext cx="3348000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63DC5A14-A26C-489A-AAAD-8ED3D88AD221}"/>
              </a:ext>
            </a:extLst>
          </p:cNvPr>
          <p:cNvCxnSpPr/>
          <p:nvPr userDrawn="1"/>
        </p:nvCxnSpPr>
        <p:spPr>
          <a:xfrm>
            <a:off x="7762875" y="2024063"/>
            <a:ext cx="0" cy="3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718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field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10">
            <a:extLst>
              <a:ext uri="{FF2B5EF4-FFF2-40B4-BE49-F238E27FC236}">
                <a16:creationId xmlns:a16="http://schemas.microsoft.com/office/drawing/2014/main" xmlns="" id="{CF3FD4B3-F144-4DF1-ACE9-923B02D18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368800" y="2024064"/>
            <a:ext cx="3091364" cy="352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4CB996C-6190-42A6-B4A4-7B7E336CA4D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31838" y="2024063"/>
            <a:ext cx="3088959" cy="352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648000"/>
            <a:ext cx="107532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xmlns="" id="{09CA9480-89AB-4922-8C55-EFCAE1B04A11}"/>
              </a:ext>
            </a:extLst>
          </p:cNvPr>
          <p:cNvCxnSpPr/>
          <p:nvPr userDrawn="1"/>
        </p:nvCxnSpPr>
        <p:spPr>
          <a:xfrm>
            <a:off x="41832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xmlns="" id="{65301743-9DD3-4F54-9F0C-9468A958CDEE}"/>
              </a:ext>
            </a:extLst>
          </p:cNvPr>
          <p:cNvCxnSpPr/>
          <p:nvPr userDrawn="1"/>
        </p:nvCxnSpPr>
        <p:spPr>
          <a:xfrm>
            <a:off x="80100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6301814B-95C4-4EFF-92F5-1C758817B47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41998" y="2024064"/>
            <a:ext cx="3104990" cy="352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97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field with Header plus em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interiér, zvíře&#10;&#10;Popis byl vytvořen automaticky">
            <a:extLst>
              <a:ext uri="{FF2B5EF4-FFF2-40B4-BE49-F238E27FC236}">
                <a16:creationId xmlns:a16="http://schemas.microsoft.com/office/drawing/2014/main" xmlns="" id="{1C164009-93E1-4076-8521-7D7889841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5"/>
          <a:stretch/>
        </p:blipFill>
        <p:spPr>
          <a:xfrm>
            <a:off x="6096001" y="0"/>
            <a:ext cx="6096000" cy="55530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016000"/>
            <a:ext cx="5015638" cy="35370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648000"/>
            <a:ext cx="5015637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xmlns="" id="{C07A7110-5DA4-434E-8DDB-BC25B1E10E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5600" y="657226"/>
            <a:ext cx="4634563" cy="4237200"/>
          </a:xfrm>
        </p:spPr>
        <p:txBody>
          <a:bodyPr anchor="ctr" anchorCtr="0"/>
          <a:lstStyle>
            <a:lvl1pPr algn="ctr">
              <a:spcBef>
                <a:spcPts val="0"/>
              </a:spcBef>
              <a:defRPr b="0" i="0">
                <a:solidFill>
                  <a:schemeClr val="bg1"/>
                </a:solidFill>
              </a:defRPr>
            </a:lvl1pPr>
            <a:lvl2pPr algn="ctr">
              <a:defRPr b="1" i="1">
                <a:solidFill>
                  <a:schemeClr val="bg1"/>
                </a:solidFill>
              </a:defRPr>
            </a:lvl2pPr>
            <a:lvl3pPr algn="ctr">
              <a:defRPr b="1" i="1">
                <a:solidFill>
                  <a:schemeClr val="bg1"/>
                </a:solidFill>
              </a:defRPr>
            </a:lvl3pPr>
            <a:lvl4pPr algn="ctr">
              <a:defRPr b="1" i="1">
                <a:solidFill>
                  <a:schemeClr val="bg1"/>
                </a:solidFill>
              </a:defRPr>
            </a:lvl4pPr>
            <a:lvl5pPr algn="ctr">
              <a:defRPr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32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with Header plus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016000"/>
            <a:ext cx="5018400" cy="3537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54800" y="4032000"/>
            <a:ext cx="5018400" cy="1521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16000"/>
            <a:ext cx="0" cy="35370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C27F5BFE-2299-4B02-A06A-1F104687C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4775" y="2016000"/>
            <a:ext cx="5016500" cy="1656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Type </a:t>
            </a:r>
            <a:r>
              <a:rPr lang="cs-CZ" dirty="0" err="1"/>
              <a:t>emphasized</a:t>
            </a:r>
            <a:r>
              <a:rPr lang="cs-CZ" dirty="0"/>
              <a:t>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129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fields with Subtitles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AD4E70-8C49-4866-89D1-16B98F282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48000"/>
            <a:ext cx="107532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52A1000-0E4E-4D32-8148-5BEDB5548C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8" y="2016000"/>
            <a:ext cx="501564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Subtitle</a:t>
            </a:r>
            <a:r>
              <a:rPr lang="cs-CZ" dirty="0"/>
              <a:t>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D43090C-D552-473B-B8AE-1529A48FAA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8800" y="2808000"/>
            <a:ext cx="5016838" cy="2745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87F2D96F-F115-4FB7-9E64-677DCA1A8DA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3601" y="2016000"/>
            <a:ext cx="5015641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Subtitle</a:t>
            </a:r>
            <a:r>
              <a:rPr lang="cs-CZ" dirty="0"/>
              <a:t> 2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0C31E10-0CF9-46CE-9397-B747FB2680F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56362" y="2808000"/>
            <a:ext cx="5003801" cy="2745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xmlns="" id="{2A2F2445-4343-4371-85D1-EDD6ACEC7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xmlns="" id="{FA45C6DF-18E3-4877-B5D8-D666DE8AE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D71A545D-CEAD-4E51-B1B6-C0217E252F0B}"/>
              </a:ext>
            </a:extLst>
          </p:cNvPr>
          <p:cNvCxnSpPr/>
          <p:nvPr userDrawn="1"/>
        </p:nvCxnSpPr>
        <p:spPr>
          <a:xfrm>
            <a:off x="6096000" y="2024063"/>
            <a:ext cx="0" cy="35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4C14D38-F7D3-4E4D-A548-21E139FB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025629"/>
            <a:ext cx="10728325" cy="3527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B129050-8B86-4124-BC7A-0FBB55CC5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9199" y="5965200"/>
            <a:ext cx="6120000" cy="489600"/>
          </a:xfrm>
          <a:prstGeom prst="rect">
            <a:avLst/>
          </a:prstGeom>
        </p:spPr>
        <p:txBody>
          <a:bodyPr vert="horz" lIns="0" tIns="108000" rIns="0" bIns="0" rtlCol="0" anchor="ctr" anchorCtr="0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5BE225D-4281-4BED-8E33-6774B699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5965201"/>
            <a:ext cx="720000" cy="48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8931230-1C60-48F9-BCC5-B6986B95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115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6" name="Účaří loga FZÚ (Y 17,57 cm)" hidden="1">
            <a:extLst>
              <a:ext uri="{FF2B5EF4-FFF2-40B4-BE49-F238E27FC236}">
                <a16:creationId xmlns:a16="http://schemas.microsoft.com/office/drawing/2014/main" xmlns="" id="{0EE604A2-92A8-4EEF-B6E5-9D1C56E4C3B0}"/>
              </a:ext>
            </a:extLst>
          </p:cNvPr>
          <p:cNvCxnSpPr/>
          <p:nvPr userDrawn="1"/>
        </p:nvCxnSpPr>
        <p:spPr>
          <a:xfrm>
            <a:off x="0" y="632415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Y 5,6 (šířka 1 sloupce 29,87 cm)" hidden="1">
            <a:extLst>
              <a:ext uri="{FF2B5EF4-FFF2-40B4-BE49-F238E27FC236}">
                <a16:creationId xmlns:a16="http://schemas.microsoft.com/office/drawing/2014/main" xmlns="" id="{972DFCA8-7A84-4EA7-AC99-9B6196FE4561}"/>
              </a:ext>
            </a:extLst>
          </p:cNvPr>
          <p:cNvCxnSpPr/>
          <p:nvPr userDrawn="1"/>
        </p:nvCxnSpPr>
        <p:spPr>
          <a:xfrm>
            <a:off x="0" y="201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2,03 cm" hidden="1">
            <a:extLst>
              <a:ext uri="{FF2B5EF4-FFF2-40B4-BE49-F238E27FC236}">
                <a16:creationId xmlns:a16="http://schemas.microsoft.com/office/drawing/2014/main" xmlns="" id="{32B3957D-D0E8-4AA8-BAF6-4019F0E5AF59}"/>
              </a:ext>
            </a:extLst>
          </p:cNvPr>
          <p:cNvCxnSpPr/>
          <p:nvPr userDrawn="1"/>
        </p:nvCxnSpPr>
        <p:spPr>
          <a:xfrm>
            <a:off x="11473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2,03 cm" hidden="1">
            <a:extLst>
              <a:ext uri="{FF2B5EF4-FFF2-40B4-BE49-F238E27FC236}">
                <a16:creationId xmlns:a16="http://schemas.microsoft.com/office/drawing/2014/main" xmlns="" id="{229524BF-DD9F-4C32-9F06-E12FA906A460}"/>
              </a:ext>
            </a:extLst>
          </p:cNvPr>
          <p:cNvCxnSpPr/>
          <p:nvPr userDrawn="1"/>
        </p:nvCxnSpPr>
        <p:spPr>
          <a:xfrm>
            <a:off x="72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1,8 (šířka 1 sloupce 29,87 cm)" hidden="1">
            <a:extLst>
              <a:ext uri="{FF2B5EF4-FFF2-40B4-BE49-F238E27FC236}">
                <a16:creationId xmlns:a16="http://schemas.microsoft.com/office/drawing/2014/main" xmlns="" id="{0E81B20B-F7CB-420F-AB0B-1C82A8D75795}"/>
              </a:ext>
            </a:extLst>
          </p:cNvPr>
          <p:cNvCxnSpPr/>
          <p:nvPr userDrawn="1"/>
        </p:nvCxnSpPr>
        <p:spPr>
          <a:xfrm>
            <a:off x="0" y="64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0C351947-A527-4AB0-80E9-57668BB476E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61" y="5878333"/>
            <a:ext cx="2106000" cy="66407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53702BA9-57BE-47EF-AE2D-057BFDBA6776}"/>
              </a:ext>
            </a:extLst>
          </p:cNvPr>
          <p:cNvPicPr>
            <a:picLocks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5621" y="6066074"/>
            <a:ext cx="162306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5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7" r:id="rId4"/>
    <p:sldLayoutId id="2147483668" r:id="rId5"/>
    <p:sldLayoutId id="2147483666" r:id="rId6"/>
    <p:sldLayoutId id="2147483663" r:id="rId7"/>
    <p:sldLayoutId id="2147483660" r:id="rId8"/>
    <p:sldLayoutId id="2147483653" r:id="rId9"/>
    <p:sldLayoutId id="2147483654" r:id="rId10"/>
    <p:sldLayoutId id="2147483655" r:id="rId11"/>
    <p:sldLayoutId id="2147483651" r:id="rId12"/>
    <p:sldLayoutId id="2147483661" r:id="rId13"/>
    <p:sldLayoutId id="2147483662" r:id="rId14"/>
    <p:sldLayoutId id="2147483665" r:id="rId15"/>
    <p:sldLayoutId id="2147483664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3498" userDrawn="1">
          <p15:clr>
            <a:srgbClr val="F26B43"/>
          </p15:clr>
        </p15:guide>
        <p15:guide id="9" pos="3613" userDrawn="1">
          <p15:clr>
            <a:srgbClr val="F26B43"/>
          </p15:clr>
        </p15:guide>
        <p15:guide id="10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xmlns="" id="{190CEBDD-7D4C-4D64-874B-49CC4F2E1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663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2000" b="0" i="0" u="sng" strike="noStrike" kern="1200" cap="all" spc="20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Jan </a:t>
            </a:r>
            <a:r>
              <a:rPr kumimoji="0" lang="cs-CZ" sz="2000" b="0" i="0" u="sng" strike="noStrike" kern="1200" cap="all" spc="200" normalizeH="0" baseline="0" noProof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hadrava</a:t>
            </a:r>
            <a:r>
              <a:rPr kumimoji="0" lang="cs-CZ" sz="2000" b="0" i="0" u="none" strike="noStrike" kern="1200" cap="all" spc="20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2000" b="0" i="0" u="none" strike="noStrike" kern="1200" cap="all" spc="200" normalizeH="0" baseline="0" noProof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CVRez</a:t>
            </a:r>
            <a:endParaRPr kumimoji="0" lang="cs-CZ" sz="2000" b="0" i="0" u="none" strike="noStrike" kern="1200" cap="all" spc="20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663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2000" b="0" i="0" u="none" strike="noStrike" kern="1200" cap="all" spc="20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Vojtěch </a:t>
            </a:r>
            <a:r>
              <a:rPr kumimoji="0" lang="cs-CZ" sz="2000" b="0" i="0" u="none" strike="noStrike" kern="1200" cap="all" spc="200" normalizeH="0" baseline="0" noProof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galek</a:t>
            </a:r>
            <a:endParaRPr kumimoji="0" lang="en-GB" sz="2000" b="0" i="0" u="none" strike="noStrike" kern="1200" cap="all" spc="20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33C5E1FC-94C1-4560-9448-B78E0CA1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516576"/>
            <a:ext cx="10650661" cy="2912423"/>
          </a:xfrm>
        </p:spPr>
        <p:txBody>
          <a:bodyPr>
            <a:noAutofit/>
          </a:bodyPr>
          <a:lstStyle/>
          <a:p>
            <a:r>
              <a:rPr lang="en-GB" altLang="cs-CZ" sz="5400" b="1" dirty="0" err="1"/>
              <a:t>Vysokoteplotní</a:t>
            </a:r>
            <a:r>
              <a:rPr lang="en-GB" altLang="cs-CZ" sz="5400" b="1" dirty="0"/>
              <a:t> </a:t>
            </a:r>
            <a:r>
              <a:rPr lang="en-GB" altLang="cs-CZ" sz="5400" b="1" dirty="0" err="1"/>
              <a:t>mineralizace</a:t>
            </a:r>
            <a:r>
              <a:rPr lang="en-GB" altLang="cs-CZ" sz="5400" b="1" dirty="0"/>
              <a:t> </a:t>
            </a:r>
            <a:r>
              <a:rPr lang="en-GB" altLang="cs-CZ" sz="5400" b="1" dirty="0" err="1"/>
              <a:t>radioaktivních</a:t>
            </a:r>
            <a:r>
              <a:rPr lang="en-GB" altLang="cs-CZ" sz="5400" b="1" dirty="0"/>
              <a:t> a </a:t>
            </a:r>
            <a:r>
              <a:rPr lang="en-GB" altLang="cs-CZ" sz="5400" b="1" dirty="0" err="1"/>
              <a:t>nebezpečných</a:t>
            </a:r>
            <a:r>
              <a:rPr lang="en-GB" altLang="cs-CZ" sz="5400" b="1" dirty="0"/>
              <a:t> </a:t>
            </a:r>
            <a:r>
              <a:rPr lang="en-GB" altLang="cs-CZ" sz="5400" b="1" dirty="0" err="1"/>
              <a:t>odpadů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25896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01235"/>
            <a:ext cx="5116760" cy="1329149"/>
          </a:xfrm>
        </p:spPr>
        <p:txBody>
          <a:bodyPr>
            <a:normAutofit/>
          </a:bodyPr>
          <a:lstStyle/>
          <a:p>
            <a:r>
              <a:rPr lang="cs-CZ" dirty="0"/>
              <a:t>Kapalné odpady: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Oleje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 err="1"/>
              <a:t>POPs</a:t>
            </a:r>
            <a:r>
              <a:rPr lang="cs-CZ" altLang="cs-CZ" sz="1400" dirty="0"/>
              <a:t>, PCB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Jiné toxické látky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Systém dávkování paliva</a:t>
            </a:r>
            <a:endParaRPr lang="en-GB" dirty="0"/>
          </a:p>
        </p:txBody>
      </p:sp>
      <p:graphicFrame>
        <p:nvGraphicFramePr>
          <p:cNvPr id="11" name="Group 257">
            <a:extLst>
              <a:ext uri="{FF2B5EF4-FFF2-40B4-BE49-F238E27FC236}">
                <a16:creationId xmlns:a16="http://schemas.microsoft.com/office/drawing/2014/main" xmlns="" id="{84DCCBE8-19E1-4ADC-A21F-0F717A0DF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9656211"/>
              </p:ext>
            </p:extLst>
          </p:nvPr>
        </p:nvGraphicFramePr>
        <p:xfrm>
          <a:off x="731838" y="2837749"/>
          <a:ext cx="4787900" cy="981075"/>
        </p:xfrm>
        <a:graphic>
          <a:graphicData uri="http://schemas.openxmlformats.org/drawingml/2006/table">
            <a:tbl>
              <a:tblPr/>
              <a:tblGrid>
                <a:gridCol w="22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601">
                <a:tc rowSpan="2"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HMOTNOSTNÍ TOK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 ROZSAHU  0,2 – 10 kg/hod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37">
                <a:tc vMerge="1"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OPTIMAL 1,5 kg/hod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37"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VISKOZITA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– 10 000 </a:t>
                      </a:r>
                      <a:r>
                        <a:rPr kumimoji="0" lang="cs-CZ" alt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mPa.s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(20 °C)</a:t>
                      </a:r>
                      <a:endParaRPr kumimoji="0" lang="cs-CZ" altLang="cs-CZ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" name="Picture 20" descr="SouvisejÃ­cÃ­ obrÃ¡zek">
            <a:extLst>
              <a:ext uri="{FF2B5EF4-FFF2-40B4-BE49-F238E27FC236}">
                <a16:creationId xmlns:a16="http://schemas.microsoft.com/office/drawing/2014/main" xmlns="" id="{3194D6D3-1967-4C54-92B4-053BC25B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875" y="3876051"/>
            <a:ext cx="32083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SouvisejÃ­cÃ­ obrÃ¡zek">
            <a:extLst>
              <a:ext uri="{FF2B5EF4-FFF2-40B4-BE49-F238E27FC236}">
                <a16:creationId xmlns:a16="http://schemas.microsoft.com/office/drawing/2014/main" xmlns="" id="{23276502-71D6-4AF7-B05C-3F6DDAB1A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662" y="3444251"/>
            <a:ext cx="44783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SouvisejÃ­cÃ­ obrÃ¡zek">
            <a:extLst>
              <a:ext uri="{FF2B5EF4-FFF2-40B4-BE49-F238E27FC236}">
                <a16:creationId xmlns:a16="http://schemas.microsoft.com/office/drawing/2014/main" xmlns="" id="{0151016C-B9C3-482D-84E8-C6F19F2B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725" y="1212226"/>
            <a:ext cx="28082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72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301235"/>
            <a:ext cx="4122550" cy="4536559"/>
          </a:xfrm>
        </p:spPr>
        <p:txBody>
          <a:bodyPr>
            <a:normAutofit/>
          </a:bodyPr>
          <a:lstStyle/>
          <a:p>
            <a:r>
              <a:rPr lang="cs-CZ" dirty="0"/>
              <a:t>Základní operace:</a:t>
            </a:r>
          </a:p>
          <a:p>
            <a:pPr marL="342900" indent="-342900" defTabSz="9144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cs-CZ" sz="1400" b="1" dirty="0"/>
              <a:t>odprášení spalin </a:t>
            </a:r>
            <a:r>
              <a:rPr lang="cs-CZ" sz="1400" dirty="0"/>
              <a:t>(horký cyklón)</a:t>
            </a:r>
          </a:p>
          <a:p>
            <a:pPr marL="342900" indent="-342900" defTabSz="9144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cs-CZ" sz="1400" b="1" dirty="0"/>
              <a:t>kondenzace vlhkosti </a:t>
            </a:r>
            <a:r>
              <a:rPr lang="cs-CZ" sz="1400" dirty="0"/>
              <a:t>– protiproudový výměník</a:t>
            </a:r>
          </a:p>
          <a:p>
            <a:pPr marL="342900" indent="-342900" defTabSz="9144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cs-CZ" sz="1400" b="1" dirty="0"/>
              <a:t>sorpce na aktivním uhlí </a:t>
            </a:r>
            <a:r>
              <a:rPr lang="cs-CZ" sz="1400" dirty="0"/>
              <a:t>– záchyt ostatních látek</a:t>
            </a:r>
          </a:p>
          <a:p>
            <a:pPr marL="342900" indent="-342900" defTabSz="914400" eaLnBrk="1" hangingPunct="1">
              <a:spcBef>
                <a:spcPct val="50000"/>
              </a:spcBef>
              <a:buFontTx/>
              <a:buChar char="-"/>
              <a:defRPr/>
            </a:pPr>
            <a:endParaRPr lang="cs-CZ" sz="1400" dirty="0"/>
          </a:p>
          <a:p>
            <a:r>
              <a:rPr lang="cs-CZ" dirty="0"/>
              <a:t>Analýza spalin:</a:t>
            </a:r>
          </a:p>
          <a:p>
            <a:r>
              <a:rPr lang="cs-CZ" altLang="cs-CZ" sz="1400" dirty="0"/>
              <a:t>on-line monitoring obsahu O</a:t>
            </a:r>
            <a:r>
              <a:rPr lang="cs-CZ" altLang="cs-CZ" sz="1400" baseline="-25000" dirty="0"/>
              <a:t>2</a:t>
            </a:r>
            <a:r>
              <a:rPr lang="cs-CZ" altLang="cs-CZ" sz="1400" dirty="0"/>
              <a:t>, CO, CO</a:t>
            </a:r>
            <a:r>
              <a:rPr lang="cs-CZ" altLang="cs-CZ" sz="1400" baseline="-25000" dirty="0"/>
              <a:t>2</a:t>
            </a:r>
            <a:r>
              <a:rPr lang="cs-CZ" altLang="cs-CZ" sz="1400" dirty="0"/>
              <a:t>, SO</a:t>
            </a:r>
            <a:r>
              <a:rPr lang="cs-CZ" altLang="cs-CZ" sz="1400" baseline="-25000" dirty="0"/>
              <a:t>2</a:t>
            </a:r>
          </a:p>
          <a:p>
            <a:endParaRPr lang="cs-CZ" altLang="cs-CZ" sz="2400" dirty="0"/>
          </a:p>
          <a:p>
            <a:r>
              <a:rPr lang="cs-CZ" altLang="cs-CZ" sz="1600" dirty="0"/>
              <a:t>Součástí zařízení je i odběrová souprava pro realizací normativních odběrů tuhých znečišťujících látek, těžkých kovů a vybraných POP dle příslušných norem.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Systém čištění spalin</a:t>
            </a:r>
            <a:endParaRPr lang="en-GB" dirty="0"/>
          </a:p>
        </p:txBody>
      </p:sp>
      <p:pic>
        <p:nvPicPr>
          <p:cNvPr id="9" name="Picture 3" descr="C:\Users\Cendaro\Desktop\MSO\video\P_20180831_104415.jpg">
            <a:extLst>
              <a:ext uri="{FF2B5EF4-FFF2-40B4-BE49-F238E27FC236}">
                <a16:creationId xmlns:a16="http://schemas.microsoft.com/office/drawing/2014/main" xmlns="" id="{8B4F79BF-6037-4CD2-AC57-8383AF32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0212" y="733982"/>
            <a:ext cx="2871788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VÃ½sledek obrÃ¡zku pro ABB rack analysis">
            <a:extLst>
              <a:ext uri="{FF2B5EF4-FFF2-40B4-BE49-F238E27FC236}">
                <a16:creationId xmlns:a16="http://schemas.microsoft.com/office/drawing/2014/main" xmlns="" id="{AC4A3FCD-A46D-45C3-8E90-5137D2A4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059" y="2341795"/>
            <a:ext cx="2714004" cy="21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4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301235"/>
            <a:ext cx="4122550" cy="4536559"/>
          </a:xfrm>
        </p:spPr>
        <p:txBody>
          <a:bodyPr>
            <a:normAutofit/>
          </a:bodyPr>
          <a:lstStyle/>
          <a:p>
            <a:r>
              <a:rPr lang="cs-CZ" dirty="0"/>
              <a:t>Základní operace: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400" dirty="0"/>
              <a:t>Použitá tavenina je z reaktoru vypouštěna buď částečně během samotného oxidačního procesu nebo jako celek po ukončení provozu.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400" dirty="0"/>
              <a:t>Odvod taveniny je umožněn spodní částí reaktorů prostřednictvím tzv. studené zátky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400" dirty="0"/>
              <a:t>Jako další krok zpracování je </a:t>
            </a:r>
            <a:r>
              <a:rPr lang="cs-CZ" altLang="cs-CZ" sz="1400" b="1" dirty="0"/>
              <a:t>fixace v </a:t>
            </a:r>
            <a:r>
              <a:rPr lang="cs-CZ" altLang="cs-CZ" sz="1400" b="1" dirty="0" err="1"/>
              <a:t>polysiloxanech</a:t>
            </a:r>
            <a:r>
              <a:rPr lang="cs-CZ" altLang="cs-CZ" sz="1400" b="1" dirty="0"/>
              <a:t> (součást linky ETL</a:t>
            </a:r>
            <a:r>
              <a:rPr lang="cs-CZ" altLang="cs-CZ" sz="1400" dirty="0"/>
              <a:t>), nebo zpracování </a:t>
            </a:r>
            <a:r>
              <a:rPr lang="cs-CZ" altLang="cs-CZ" sz="1400" b="1" dirty="0"/>
              <a:t>vitrifikací v technologii Studený kelímek</a:t>
            </a:r>
          </a:p>
          <a:p>
            <a:pPr defTabSz="914400" eaLnBrk="1" hangingPunct="1">
              <a:spcBef>
                <a:spcPct val="50000"/>
              </a:spcBef>
              <a:defRPr/>
            </a:pPr>
            <a:endParaRPr lang="cs-CZ" sz="1400" dirty="0"/>
          </a:p>
          <a:p>
            <a:r>
              <a:rPr lang="cs-CZ" dirty="0"/>
              <a:t>Analytický rozbor taveniny: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400" dirty="0"/>
              <a:t>Prvková analýza rentgenovou difrakcí W-METMSFX</a:t>
            </a:r>
            <a:endParaRPr lang="cs-CZ" altLang="cs-CZ" sz="1400" b="1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Systém záchytu taveniny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CC2B226-5C89-4B7C-8BB4-57EB5EC00F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688" y="1663491"/>
            <a:ext cx="7117177" cy="40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1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01235"/>
            <a:ext cx="9013524" cy="4564106"/>
          </a:xfrm>
        </p:spPr>
        <p:txBody>
          <a:bodyPr>
            <a:normAutofit fontScale="85000" lnSpcReduction="20000"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cs-CZ" altLang="cs-CZ" b="1" dirty="0"/>
              <a:t>Termolýza taveniny: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/>
              <a:t>Na</a:t>
            </a:r>
            <a:r>
              <a:rPr lang="cs-CZ" altLang="cs-CZ" baseline="-25000" dirty="0"/>
              <a:t>2</a:t>
            </a:r>
            <a:r>
              <a:rPr lang="cs-CZ" altLang="cs-CZ" dirty="0"/>
              <a:t>CO</a:t>
            </a:r>
            <a:r>
              <a:rPr lang="cs-CZ" altLang="cs-CZ" baseline="-25000" dirty="0"/>
              <a:t>3</a:t>
            </a:r>
            <a:r>
              <a:rPr lang="cs-CZ" altLang="cs-CZ" dirty="0"/>
              <a:t> → Na</a:t>
            </a:r>
            <a:r>
              <a:rPr lang="cs-CZ" altLang="cs-CZ" baseline="-25000" dirty="0"/>
              <a:t>2</a:t>
            </a:r>
            <a:r>
              <a:rPr lang="cs-CZ" altLang="cs-CZ" dirty="0"/>
              <a:t>O (s) + Na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 (s) + CO</a:t>
            </a:r>
            <a:r>
              <a:rPr lang="cs-CZ" altLang="cs-CZ" baseline="-25000" dirty="0"/>
              <a:t>2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/>
              <a:t>NaHCO</a:t>
            </a:r>
            <a:r>
              <a:rPr lang="cs-CZ" altLang="cs-CZ" baseline="-25000" dirty="0"/>
              <a:t>3</a:t>
            </a:r>
            <a:r>
              <a:rPr lang="cs-CZ" altLang="cs-CZ" dirty="0"/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cs-CZ" dirty="0"/>
              <a:t> Na</a:t>
            </a:r>
            <a:r>
              <a:rPr lang="cs-CZ" altLang="cs-CZ" baseline="-25000" dirty="0"/>
              <a:t>2</a:t>
            </a:r>
            <a:r>
              <a:rPr lang="cs-CZ" altLang="cs-CZ" dirty="0"/>
              <a:t>CO</a:t>
            </a:r>
            <a:r>
              <a:rPr lang="cs-CZ" altLang="cs-CZ" baseline="-25000" dirty="0"/>
              <a:t>3</a:t>
            </a:r>
            <a:r>
              <a:rPr lang="cs-CZ" altLang="cs-CZ" dirty="0"/>
              <a:t> + ½ CO</a:t>
            </a:r>
            <a:r>
              <a:rPr lang="cs-CZ" altLang="cs-CZ" baseline="-25000" dirty="0"/>
              <a:t>2</a:t>
            </a:r>
            <a:r>
              <a:rPr lang="cs-CZ" altLang="cs-CZ" dirty="0"/>
              <a:t> + ½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/>
              <a:t>2Na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 + 2CO</a:t>
            </a:r>
            <a:r>
              <a:rPr lang="cs-CZ" altLang="cs-CZ" baseline="-25000" dirty="0"/>
              <a:t>2</a:t>
            </a:r>
            <a:r>
              <a:rPr lang="cs-CZ" altLang="cs-CZ" dirty="0"/>
              <a:t> → 2Na</a:t>
            </a:r>
            <a:r>
              <a:rPr lang="cs-CZ" altLang="cs-CZ" baseline="-25000" dirty="0"/>
              <a:t>2</a:t>
            </a:r>
            <a:r>
              <a:rPr lang="cs-CZ" altLang="cs-CZ" dirty="0"/>
              <a:t>CO</a:t>
            </a:r>
            <a:r>
              <a:rPr lang="cs-CZ" altLang="cs-CZ" baseline="-25000" dirty="0"/>
              <a:t>3</a:t>
            </a:r>
            <a:r>
              <a:rPr lang="cs-CZ" altLang="cs-CZ" dirty="0"/>
              <a:t> + O</a:t>
            </a:r>
            <a:r>
              <a:rPr lang="cs-CZ" altLang="cs-CZ" baseline="-25000" dirty="0"/>
              <a:t>2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/>
              <a:t>CO</a:t>
            </a:r>
            <a:r>
              <a:rPr lang="cs-CZ" altLang="cs-CZ" baseline="-25000" dirty="0"/>
              <a:t>2</a:t>
            </a:r>
            <a:r>
              <a:rPr lang="cs-CZ" altLang="cs-CZ" dirty="0"/>
              <a:t> + H</a:t>
            </a:r>
            <a:r>
              <a:rPr lang="cs-CZ" altLang="cs-CZ" baseline="-25000" dirty="0"/>
              <a:t>2</a:t>
            </a:r>
            <a:r>
              <a:rPr lang="cs-CZ" altLang="cs-CZ" dirty="0"/>
              <a:t>O → H</a:t>
            </a:r>
            <a:r>
              <a:rPr lang="cs-CZ" altLang="cs-CZ" baseline="-25000" dirty="0"/>
              <a:t>2</a:t>
            </a:r>
            <a:r>
              <a:rPr lang="cs-CZ" altLang="cs-CZ" dirty="0"/>
              <a:t>CO</a:t>
            </a:r>
            <a:r>
              <a:rPr lang="cs-CZ" altLang="cs-CZ" baseline="-25000" dirty="0"/>
              <a:t>3</a:t>
            </a:r>
            <a:r>
              <a:rPr lang="cs-CZ" altLang="cs-CZ" dirty="0"/>
              <a:t> → H</a:t>
            </a:r>
            <a:r>
              <a:rPr lang="cs-CZ" altLang="cs-CZ" baseline="30000" dirty="0"/>
              <a:t>+</a:t>
            </a:r>
            <a:r>
              <a:rPr lang="cs-CZ" altLang="cs-CZ" dirty="0"/>
              <a:t> + HCO</a:t>
            </a:r>
            <a:r>
              <a:rPr lang="cs-CZ" altLang="cs-CZ" baseline="-25000" dirty="0"/>
              <a:t>3</a:t>
            </a:r>
            <a:r>
              <a:rPr lang="cs-CZ" altLang="cs-CZ" baseline="30000" dirty="0"/>
              <a:t>-</a:t>
            </a:r>
          </a:p>
          <a:p>
            <a:pPr defTabSz="914400" eaLnBrk="1" hangingPunct="1">
              <a:spcBef>
                <a:spcPct val="50000"/>
              </a:spcBef>
            </a:pPr>
            <a:endParaRPr lang="cs-CZ" altLang="cs-CZ" dirty="0"/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b="1" dirty="0"/>
              <a:t>Průběh oxidace: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/>
              <a:t>2C</a:t>
            </a:r>
            <a:r>
              <a:rPr lang="cs-CZ" altLang="cs-CZ" baseline="-25000" dirty="0"/>
              <a:t>a</a:t>
            </a:r>
            <a:r>
              <a:rPr lang="cs-CZ" altLang="cs-CZ" dirty="0"/>
              <a:t>H</a:t>
            </a:r>
            <a:r>
              <a:rPr lang="cs-CZ" altLang="cs-CZ" baseline="-25000" dirty="0"/>
              <a:t>b</a:t>
            </a:r>
            <a:r>
              <a:rPr lang="cs-CZ" altLang="cs-CZ" dirty="0"/>
              <a:t> + (2a+b/2)O</a:t>
            </a:r>
            <a:r>
              <a:rPr lang="cs-CZ" altLang="cs-CZ" baseline="-25000" dirty="0"/>
              <a:t>2</a:t>
            </a:r>
            <a:r>
              <a:rPr lang="cs-CZ" altLang="cs-CZ" dirty="0"/>
              <a:t> → 2aCO</a:t>
            </a:r>
            <a:r>
              <a:rPr lang="cs-CZ" altLang="cs-CZ" baseline="-25000" dirty="0"/>
              <a:t>2</a:t>
            </a:r>
            <a:r>
              <a:rPr lang="cs-CZ" altLang="cs-CZ" dirty="0"/>
              <a:t> + bH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b="1" dirty="0"/>
              <a:t>Odpady obsahující dusík: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 err="1"/>
              <a:t>C</a:t>
            </a:r>
            <a:r>
              <a:rPr lang="cs-CZ" altLang="cs-CZ" baseline="-25000" dirty="0" err="1"/>
              <a:t>a</a:t>
            </a:r>
            <a:r>
              <a:rPr lang="cs-CZ" altLang="cs-CZ" dirty="0" err="1"/>
              <a:t>H</a:t>
            </a:r>
            <a:r>
              <a:rPr lang="cs-CZ" altLang="cs-CZ" baseline="-25000" dirty="0" err="1"/>
              <a:t>b</a:t>
            </a:r>
            <a:r>
              <a:rPr lang="cs-CZ" altLang="cs-CZ" dirty="0" err="1"/>
              <a:t>N</a:t>
            </a:r>
            <a:r>
              <a:rPr lang="cs-CZ" altLang="cs-CZ" baseline="-25000" dirty="0" err="1"/>
              <a:t>c</a:t>
            </a:r>
            <a:r>
              <a:rPr lang="cs-CZ" altLang="cs-CZ" dirty="0"/>
              <a:t> + (</a:t>
            </a:r>
            <a:r>
              <a:rPr lang="cs-CZ" altLang="cs-CZ" dirty="0" err="1"/>
              <a:t>a+b</a:t>
            </a:r>
            <a:r>
              <a:rPr lang="cs-CZ" altLang="cs-CZ" dirty="0"/>
              <a:t>/4)O</a:t>
            </a:r>
            <a:r>
              <a:rPr lang="cs-CZ" altLang="cs-CZ" baseline="-25000" dirty="0"/>
              <a:t>2</a:t>
            </a:r>
            <a:r>
              <a:rPr lang="cs-CZ" altLang="cs-CZ" dirty="0"/>
              <a:t> →aCO</a:t>
            </a:r>
            <a:r>
              <a:rPr lang="cs-CZ" altLang="cs-CZ" baseline="-25000" dirty="0"/>
              <a:t>2</a:t>
            </a:r>
            <a:r>
              <a:rPr lang="cs-CZ" altLang="cs-CZ" dirty="0"/>
              <a:t> +b/2H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b="1" dirty="0"/>
              <a:t>c/2N</a:t>
            </a:r>
            <a:r>
              <a:rPr lang="cs-CZ" altLang="cs-CZ" b="1" baseline="-25000" dirty="0"/>
              <a:t>2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b="1" dirty="0"/>
              <a:t>Odpady obsahující halogeny: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 err="1"/>
              <a:t>C</a:t>
            </a:r>
            <a:r>
              <a:rPr lang="cs-CZ" altLang="cs-CZ" baseline="-25000" dirty="0" err="1"/>
              <a:t>a</a:t>
            </a:r>
            <a:r>
              <a:rPr lang="cs-CZ" altLang="cs-CZ" dirty="0" err="1"/>
              <a:t>H</a:t>
            </a:r>
            <a:r>
              <a:rPr lang="cs-CZ" altLang="cs-CZ" baseline="-25000" dirty="0" err="1"/>
              <a:t>b</a:t>
            </a:r>
            <a:r>
              <a:rPr lang="cs-CZ" altLang="cs-CZ" dirty="0" err="1"/>
              <a:t>X</a:t>
            </a:r>
            <a:r>
              <a:rPr lang="cs-CZ" altLang="cs-CZ" baseline="-25000" dirty="0" err="1"/>
              <a:t>c</a:t>
            </a:r>
            <a:r>
              <a:rPr lang="cs-CZ" altLang="cs-CZ" dirty="0"/>
              <a:t> + c/2Na</a:t>
            </a:r>
            <a:r>
              <a:rPr lang="cs-CZ" altLang="cs-CZ" baseline="-25000" dirty="0"/>
              <a:t>2</a:t>
            </a:r>
            <a:r>
              <a:rPr lang="cs-CZ" altLang="cs-CZ" dirty="0"/>
              <a:t>CO</a:t>
            </a:r>
            <a:r>
              <a:rPr lang="cs-CZ" altLang="cs-CZ" baseline="-25000" dirty="0"/>
              <a:t>3</a:t>
            </a:r>
            <a:r>
              <a:rPr lang="cs-CZ" altLang="cs-CZ" dirty="0"/>
              <a:t> + (a+(b-c)/4)O</a:t>
            </a:r>
            <a:r>
              <a:rPr lang="cs-CZ" altLang="cs-CZ" baseline="-25000" dirty="0"/>
              <a:t>2</a:t>
            </a:r>
            <a:r>
              <a:rPr lang="cs-CZ" altLang="cs-CZ" dirty="0"/>
              <a:t> → (</a:t>
            </a:r>
            <a:r>
              <a:rPr lang="cs-CZ" altLang="cs-CZ" dirty="0" err="1"/>
              <a:t>a+c</a:t>
            </a:r>
            <a:r>
              <a:rPr lang="cs-CZ" altLang="cs-CZ" dirty="0"/>
              <a:t>/2)CO</a:t>
            </a:r>
            <a:r>
              <a:rPr lang="cs-CZ" altLang="cs-CZ" baseline="-25000" dirty="0"/>
              <a:t>2</a:t>
            </a:r>
            <a:r>
              <a:rPr lang="cs-CZ" altLang="cs-CZ" dirty="0"/>
              <a:t> + b/2H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b="1" dirty="0" err="1"/>
              <a:t>cNaX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Procesy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C7F6E07-8BE1-4026-B062-122DBC2F98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0400" y="1372440"/>
            <a:ext cx="51816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73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01236"/>
            <a:ext cx="10442843" cy="1174770"/>
          </a:xfrm>
        </p:spPr>
        <p:txBody>
          <a:bodyPr>
            <a:norm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cs-CZ" altLang="cs-CZ" b="1" dirty="0"/>
              <a:t>Odpady obsahující síru: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dirty="0" err="1"/>
              <a:t>C</a:t>
            </a:r>
            <a:r>
              <a:rPr lang="cs-CZ" altLang="cs-CZ" baseline="-25000" dirty="0" err="1"/>
              <a:t>a</a:t>
            </a:r>
            <a:r>
              <a:rPr lang="cs-CZ" altLang="cs-CZ" dirty="0" err="1"/>
              <a:t>H</a:t>
            </a:r>
            <a:r>
              <a:rPr lang="cs-CZ" altLang="cs-CZ" baseline="-25000" dirty="0" err="1"/>
              <a:t>b</a:t>
            </a:r>
            <a:r>
              <a:rPr lang="cs-CZ" altLang="cs-CZ" dirty="0" err="1"/>
              <a:t>S</a:t>
            </a:r>
            <a:r>
              <a:rPr lang="cs-CZ" altLang="cs-CZ" baseline="-25000" dirty="0" err="1"/>
              <a:t>c</a:t>
            </a:r>
            <a:r>
              <a:rPr lang="cs-CZ" altLang="cs-CZ" dirty="0"/>
              <a:t> + cNa</a:t>
            </a:r>
            <a:r>
              <a:rPr lang="cs-CZ" altLang="cs-CZ" baseline="-25000" dirty="0"/>
              <a:t>2</a:t>
            </a:r>
            <a:r>
              <a:rPr lang="cs-CZ" altLang="cs-CZ" dirty="0"/>
              <a:t>CO</a:t>
            </a:r>
            <a:r>
              <a:rPr lang="cs-CZ" altLang="cs-CZ" baseline="-25000" dirty="0"/>
              <a:t>3</a:t>
            </a:r>
            <a:r>
              <a:rPr lang="cs-CZ" altLang="cs-CZ" dirty="0"/>
              <a:t> + (</a:t>
            </a:r>
            <a:r>
              <a:rPr lang="cs-CZ" altLang="cs-CZ" dirty="0" err="1"/>
              <a:t>a+b</a:t>
            </a:r>
            <a:r>
              <a:rPr lang="cs-CZ" altLang="cs-CZ" dirty="0"/>
              <a:t>/4+3c/2)O</a:t>
            </a:r>
            <a:r>
              <a:rPr lang="cs-CZ" altLang="cs-CZ" baseline="-25000" dirty="0"/>
              <a:t>2</a:t>
            </a:r>
            <a:r>
              <a:rPr lang="cs-CZ" altLang="cs-CZ" dirty="0"/>
              <a:t> → (</a:t>
            </a:r>
            <a:r>
              <a:rPr lang="cs-CZ" altLang="cs-CZ" dirty="0" err="1"/>
              <a:t>a+c</a:t>
            </a:r>
            <a:r>
              <a:rPr lang="cs-CZ" altLang="cs-CZ" dirty="0"/>
              <a:t>)CO</a:t>
            </a:r>
            <a:r>
              <a:rPr lang="cs-CZ" altLang="cs-CZ" baseline="-25000" dirty="0"/>
              <a:t>2</a:t>
            </a:r>
            <a:r>
              <a:rPr lang="cs-CZ" altLang="cs-CZ" dirty="0"/>
              <a:t> + b/2H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b="1" dirty="0"/>
              <a:t>cNa</a:t>
            </a:r>
            <a:r>
              <a:rPr lang="cs-CZ" altLang="cs-CZ" b="1" baseline="-25000" dirty="0"/>
              <a:t>2</a:t>
            </a:r>
            <a:r>
              <a:rPr lang="cs-CZ" altLang="cs-CZ" b="1" dirty="0"/>
              <a:t>SO</a:t>
            </a:r>
            <a:r>
              <a:rPr lang="cs-CZ" altLang="cs-CZ" b="1" baseline="-25000" dirty="0"/>
              <a:t>4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Procesy</a:t>
            </a:r>
            <a:endParaRPr lang="en-GB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47B61132-A344-4AF1-9FA7-3686C84C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78" y="2421453"/>
            <a:ext cx="96488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cs-CZ" altLang="cs-CZ" sz="2400" b="1" dirty="0">
                <a:latin typeface="+mn-lt"/>
                <a:cs typeface="+mn-cs"/>
              </a:rPr>
              <a:t>Co sledujeme:</a:t>
            </a:r>
          </a:p>
          <a:p>
            <a:pPr defTabSz="9144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n-lt"/>
                <a:cs typeface="+mn-cs"/>
              </a:rPr>
              <a:t>Analýza spalin, průběh spalování a vliv dávkovacího zařízení na složení spalin</a:t>
            </a:r>
          </a:p>
          <a:p>
            <a:pPr defTabSz="9144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n-lt"/>
                <a:cs typeface="+mn-cs"/>
              </a:rPr>
              <a:t>Dislokace stabilních izotopů v tavenině</a:t>
            </a:r>
          </a:p>
          <a:p>
            <a:pPr defTabSz="9144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n-lt"/>
                <a:cs typeface="+mn-cs"/>
              </a:rPr>
              <a:t>Dislokace izotopů v systému čištění spalin</a:t>
            </a:r>
          </a:p>
          <a:p>
            <a:pPr defTabSz="9144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n-lt"/>
                <a:cs typeface="+mn-cs"/>
              </a:rPr>
              <a:t>Viskozita taveniny, bod měknutí eutektických směsí</a:t>
            </a:r>
          </a:p>
          <a:p>
            <a:pPr defTabSz="9144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altLang="cs-CZ" sz="2400" b="1" dirty="0">
              <a:solidFill>
                <a:srgbClr val="00B0F0"/>
              </a:solidFill>
            </a:endParaRPr>
          </a:p>
          <a:p>
            <a:pPr defTabSz="914400" eaLnBrk="1" hangingPunct="1">
              <a:spcBef>
                <a:spcPct val="5000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23888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01236"/>
            <a:ext cx="10591284" cy="4250478"/>
          </a:xfrm>
        </p:spPr>
        <p:txBody>
          <a:bodyPr>
            <a:norm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cs-CZ" altLang="cs-CZ" b="1" dirty="0"/>
              <a:t>Faktory ovlivňují proces mineralizace: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FF0000"/>
                </a:solidFill>
              </a:rPr>
              <a:t>Nízké teploty </a:t>
            </a:r>
            <a:r>
              <a:rPr lang="cs-CZ" alt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750°C</a:t>
            </a:r>
          </a:p>
          <a:p>
            <a:pPr marL="630900" lvl="1" indent="-342900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Vyšší obsah CO a nenasycených uhlovodíků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C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Cl, CCl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C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sz="2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</a:t>
            </a:r>
            <a:r>
              <a:rPr lang="pt-BR" sz="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sz="2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pt-BR" sz="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sz="2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pt-BR" sz="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C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Koeficient přebytku vzduchu ≤ 1,5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Tepelná stabilita zpracovávaného odpadu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 zdržení v reaktoru, poměr L/D ≤ 3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Chlazení injektoru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Zrnitost pevných odpadů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Složení taveniny a její viskozita</a:t>
            </a:r>
            <a:endParaRPr lang="cs-CZ" altLang="cs-CZ" sz="2000" dirty="0"/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altLang="cs-CZ" b="1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Závěr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121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5BB91737-8229-4D2B-837B-B27E048EA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F623575-DF1E-46F3-9A86-C97015039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41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634214-CB22-4B6F-B6E4-F44A9A3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42F10B5-D790-4E2F-B997-0A26618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2025628"/>
            <a:ext cx="10728324" cy="3704215"/>
          </a:xfrm>
        </p:spPr>
        <p:txBody>
          <a:bodyPr>
            <a:norm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cs-CZ" altLang="cs-CZ" sz="1600" dirty="0"/>
              <a:t>Technologická linka MSO (</a:t>
            </a:r>
            <a:r>
              <a:rPr lang="cs-CZ" altLang="cs-CZ" sz="1600" dirty="0" err="1"/>
              <a:t>Molten</a:t>
            </a:r>
            <a:r>
              <a:rPr lang="cs-CZ" altLang="cs-CZ" sz="1600" dirty="0"/>
              <a:t> Salt </a:t>
            </a:r>
            <a:r>
              <a:rPr lang="cs-CZ" altLang="cs-CZ" sz="1600" dirty="0" err="1"/>
              <a:t>Oxidation</a:t>
            </a:r>
            <a:r>
              <a:rPr lang="cs-CZ" altLang="cs-CZ" sz="1600" dirty="0"/>
              <a:t> – oxidace v tavenině soli) slouží jako experimentální zařízení pro bezplamennou oxidaci pevných a kapalných radioaktivních a toxických odpadů v tavenině soli.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600" dirty="0"/>
              <a:t>Proces je alternativou k procesu spalování.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600" dirty="0"/>
              <a:t>Cílem technologie je na základě experimentálních zkušeností zhodnotit její reálnou provozní aplikovatelnost pro likvidaci kapalných a </a:t>
            </a:r>
            <a:r>
              <a:rPr lang="cs-CZ" altLang="cs-CZ" sz="1600" dirty="0" err="1" smtClean="0"/>
              <a:t>semi</a:t>
            </a:r>
            <a:r>
              <a:rPr lang="cs-CZ" altLang="cs-CZ" sz="1600" dirty="0" smtClean="0"/>
              <a:t>-kapalných </a:t>
            </a:r>
            <a:r>
              <a:rPr lang="cs-CZ" altLang="cs-CZ" sz="1600" dirty="0"/>
              <a:t>odpadů jak z hlediska environmentálně technologického tak z hlediska ekonomického.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600" dirty="0"/>
              <a:t>Technologická linka MSO je součástí většího celku v rámci </a:t>
            </a:r>
            <a:r>
              <a:rPr lang="cs-CZ" altLang="cs-CZ" sz="1600" b="1" dirty="0"/>
              <a:t>studia procesů nakládání s odpady s cílem minimalizace výsledných objemů finálních odpadů, tj. technologie bude součástí technologické linky ETL v rámci jedné </a:t>
            </a:r>
            <a:r>
              <a:rPr lang="cs-CZ" altLang="cs-CZ" sz="1600" b="1" dirty="0" err="1"/>
              <a:t>solidifikační</a:t>
            </a:r>
            <a:r>
              <a:rPr lang="cs-CZ" altLang="cs-CZ" sz="1600" b="1" dirty="0"/>
              <a:t> větve.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cs-CZ" altLang="cs-CZ" sz="1600" dirty="0"/>
              <a:t>Uvažuje se však také o využití této linky i pro likvidaci jiných odpadů např. z fúzních reaktorů.</a:t>
            </a:r>
            <a:endParaRPr lang="cs-CZ" altLang="cs-CZ" sz="1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BA7EC37-B8AB-4BBB-90B1-6E41A1CAF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84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01235"/>
            <a:ext cx="5116760" cy="28788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Funkce: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Oxidace pod hladinou soli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Mineralizace na anorganické produkty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Neutralizace kyselých plynů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Tavenina:</a:t>
            </a:r>
          </a:p>
          <a:p>
            <a:pPr marL="630900" lvl="1" indent="-342900"/>
            <a:r>
              <a:rPr lang="cs-CZ" sz="1600" dirty="0"/>
              <a:t>Dispergační médium</a:t>
            </a:r>
          </a:p>
          <a:p>
            <a:pPr marL="630900" lvl="1" indent="-342900"/>
            <a:r>
              <a:rPr lang="cs-CZ" sz="1600" dirty="0"/>
              <a:t>Katalyzátor</a:t>
            </a:r>
          </a:p>
          <a:p>
            <a:pPr marL="630900" lvl="1" indent="-342900"/>
            <a:r>
              <a:rPr lang="cs-CZ" sz="1600" dirty="0"/>
              <a:t>Přímí kontakt reaktantů  a stabilního přenašeče tepla</a:t>
            </a:r>
          </a:p>
          <a:p>
            <a:pPr marL="630900" lvl="1" indent="-342900"/>
            <a:r>
              <a:rPr lang="cs-CZ" sz="1600" dirty="0"/>
              <a:t>Odolnost vůči teplotním rázům</a:t>
            </a:r>
          </a:p>
          <a:p>
            <a:pPr marL="630900" lvl="1" indent="-342900"/>
            <a:r>
              <a:rPr lang="cs-CZ" sz="1600" dirty="0"/>
              <a:t>Zadržování popela a radionuklidů</a:t>
            </a:r>
          </a:p>
          <a:p>
            <a:r>
              <a:rPr lang="cs-CZ" dirty="0"/>
              <a:t>Model: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Předpoklad – </a:t>
            </a:r>
            <a:r>
              <a:rPr lang="cs-CZ" sz="1600" dirty="0" err="1"/>
              <a:t>konst</a:t>
            </a:r>
            <a:r>
              <a:rPr lang="cs-CZ" sz="1600" dirty="0"/>
              <a:t>. objem taveniny a teploty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Princip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D6C97B0-CB9E-46AA-9E5E-DAEE779593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8600" y="5044843"/>
            <a:ext cx="1200546" cy="125193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CB5F03C4-BCAA-436B-B614-5A0B89F61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254" y="894229"/>
            <a:ext cx="7180158" cy="39043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DE37695-D249-4FBA-BD63-2E58941C45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545" y="4476767"/>
            <a:ext cx="4673345" cy="6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0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634214-CB22-4B6F-B6E4-F44A9A3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42F10B5-D790-4E2F-B997-0A26618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7" y="1362852"/>
            <a:ext cx="5847091" cy="2556966"/>
          </a:xfrm>
        </p:spPr>
        <p:txBody>
          <a:bodyPr>
            <a:norm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cs-CZ" altLang="cs-CZ" sz="1600" dirty="0"/>
              <a:t>Dvoustupňová reaktorová nádoba (INCONEL 601)</a:t>
            </a:r>
          </a:p>
          <a:p>
            <a:pPr>
              <a:spcBef>
                <a:spcPct val="50000"/>
              </a:spcBef>
            </a:pPr>
            <a:r>
              <a:rPr lang="cs-CZ" altLang="cs-CZ" sz="1600" dirty="0"/>
              <a:t>Nádoba musí být při provozu uzavřena a zabezpečena proti nežádoucím únikům.</a:t>
            </a:r>
          </a:p>
          <a:p>
            <a:pPr>
              <a:spcBef>
                <a:spcPct val="50000"/>
              </a:spcBef>
            </a:pPr>
            <a:r>
              <a:rPr lang="cs-CZ" altLang="cs-CZ" sz="1600" dirty="0"/>
              <a:t>Nádoba reaktoru je chráněná proti provoznímu přetlaku, bezpečnostní prvky pro odstavení reaktoru</a:t>
            </a:r>
          </a:p>
          <a:p>
            <a:pPr>
              <a:spcBef>
                <a:spcPct val="50000"/>
              </a:spcBef>
            </a:pPr>
            <a:r>
              <a:rPr lang="cs-CZ" altLang="cs-CZ" sz="1600" dirty="0"/>
              <a:t>Koncentrace CO ve spalinách do 100 mg/m</a:t>
            </a:r>
            <a:r>
              <a:rPr lang="cs-CZ" altLang="cs-CZ" sz="1600" baseline="30000" dirty="0"/>
              <a:t>3</a:t>
            </a:r>
            <a:r>
              <a:rPr lang="cs-CZ" altLang="cs-CZ" sz="1600" dirty="0"/>
              <a:t> přepočteno na suchý plyn a normální stavové podmínky a referenční obsah kyslíku v plynu 11% pro pevné odpady a 3% pro kapalné odpadní oleje, a to pro typické složení garančního paliva. </a:t>
            </a:r>
          </a:p>
          <a:p>
            <a:pPr defTabSz="914400" eaLnBrk="1" hangingPunct="1">
              <a:spcBef>
                <a:spcPct val="50000"/>
              </a:spcBef>
            </a:pPr>
            <a:endParaRPr lang="cs-CZ" altLang="cs-CZ" sz="1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BA7EC37-B8AB-4BBB-90B1-6E41A1CAF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xmlns="" id="{1EDA8737-5028-4427-8AD1-33073FCDA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930" y="1048713"/>
            <a:ext cx="473075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3">
            <a:extLst>
              <a:ext uri="{FF2B5EF4-FFF2-40B4-BE49-F238E27FC236}">
                <a16:creationId xmlns:a16="http://schemas.microsoft.com/office/drawing/2014/main" xmlns="" id="{FD4429A7-F623-4075-8D01-23C45E3B5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1952001"/>
            <a:ext cx="1152525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1" name="Obdélník 7">
            <a:extLst>
              <a:ext uri="{FF2B5EF4-FFF2-40B4-BE49-F238E27FC236}">
                <a16:creationId xmlns:a16="http://schemas.microsoft.com/office/drawing/2014/main" xmlns="" id="{ED71FB9B-81CB-4CB1-8A9A-7C8EC6AD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2520326"/>
            <a:ext cx="1152525" cy="358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3" name="Obdélník 8">
            <a:extLst>
              <a:ext uri="{FF2B5EF4-FFF2-40B4-BE49-F238E27FC236}">
                <a16:creationId xmlns:a16="http://schemas.microsoft.com/office/drawing/2014/main" xmlns="" id="{81E1E289-B2CB-418E-87AC-08CA7EAD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3010863"/>
            <a:ext cx="1223962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4" name="Obdélník 9">
            <a:extLst>
              <a:ext uri="{FF2B5EF4-FFF2-40B4-BE49-F238E27FC236}">
                <a16:creationId xmlns:a16="http://schemas.microsoft.com/office/drawing/2014/main" xmlns="" id="{26FDD21E-30DF-49B9-9604-5B7A982CD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3302963"/>
            <a:ext cx="1223962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5" name="Obdélník 10">
            <a:extLst>
              <a:ext uri="{FF2B5EF4-FFF2-40B4-BE49-F238E27FC236}">
                <a16:creationId xmlns:a16="http://schemas.microsoft.com/office/drawing/2014/main" xmlns="" id="{0A65E361-2638-4C41-BD91-031BB46A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3571251"/>
            <a:ext cx="1223962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6" name="Obdélník 11">
            <a:extLst>
              <a:ext uri="{FF2B5EF4-FFF2-40B4-BE49-F238E27FC236}">
                <a16:creationId xmlns:a16="http://schemas.microsoft.com/office/drawing/2014/main" xmlns="" id="{E3AB164A-1D62-4E6E-8236-AE23B046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1428126"/>
            <a:ext cx="12954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7" name="Obdélník 12">
            <a:extLst>
              <a:ext uri="{FF2B5EF4-FFF2-40B4-BE49-F238E27FC236}">
                <a16:creationId xmlns:a16="http://schemas.microsoft.com/office/drawing/2014/main" xmlns="" id="{75DE9A2B-2FFF-413D-AD60-3F3FE610E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1137613"/>
            <a:ext cx="12954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8" name="Obdélník 13">
            <a:extLst>
              <a:ext uri="{FF2B5EF4-FFF2-40B4-BE49-F238E27FC236}">
                <a16:creationId xmlns:a16="http://schemas.microsoft.com/office/drawing/2014/main" xmlns="" id="{B10F707B-EF37-4F90-853B-CDB2DD4C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861388"/>
            <a:ext cx="12954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9" name="Obdélník 14">
            <a:extLst>
              <a:ext uri="{FF2B5EF4-FFF2-40B4-BE49-F238E27FC236}">
                <a16:creationId xmlns:a16="http://schemas.microsoft.com/office/drawing/2014/main" xmlns="" id="{72F298BE-2682-4FB6-9CC4-D02CC6B7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468" y="1128088"/>
            <a:ext cx="1368425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xmlns="" id="{106313CA-9315-4E54-A702-3683912E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630" y="1597988"/>
            <a:ext cx="576263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1" name="Obdélník 17">
            <a:extLst>
              <a:ext uri="{FF2B5EF4-FFF2-40B4-BE49-F238E27FC236}">
                <a16:creationId xmlns:a16="http://schemas.microsoft.com/office/drawing/2014/main" xmlns="" id="{92D3070F-29E1-4486-8760-6B69322E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543" y="4768226"/>
            <a:ext cx="6477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2" name="Obdélník 18">
            <a:extLst>
              <a:ext uri="{FF2B5EF4-FFF2-40B4-BE49-F238E27FC236}">
                <a16:creationId xmlns:a16="http://schemas.microsoft.com/office/drawing/2014/main" xmlns="" id="{679CBD2A-3D23-44A1-A1BB-BF13C1EF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1155" y="5192088"/>
            <a:ext cx="6477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3" name="TextovéPole 4">
            <a:extLst>
              <a:ext uri="{FF2B5EF4-FFF2-40B4-BE49-F238E27FC236}">
                <a16:creationId xmlns:a16="http://schemas.microsoft.com/office/drawing/2014/main" xmlns="" id="{314B284D-9C6C-4ECB-B0EA-44B04B5D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55" y="886788"/>
            <a:ext cx="11001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Dávkování paliva</a:t>
            </a:r>
          </a:p>
        </p:txBody>
      </p:sp>
      <p:sp>
        <p:nvSpPr>
          <p:cNvPr id="24" name="TextovéPole 20">
            <a:extLst>
              <a:ext uri="{FF2B5EF4-FFF2-40B4-BE49-F238E27FC236}">
                <a16:creationId xmlns:a16="http://schemas.microsoft.com/office/drawing/2014/main" xmlns="" id="{F88432F3-BBA8-4DE9-A8F7-F453EF0B3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55" y="1139201"/>
            <a:ext cx="1100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Chladící vzduch</a:t>
            </a: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xmlns="" id="{8BEF5899-E073-4FD0-BD77-D75FF09D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343" y="1407488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Dávkování solných směsí</a:t>
            </a:r>
          </a:p>
        </p:txBody>
      </p:sp>
      <p:sp>
        <p:nvSpPr>
          <p:cNvPr id="26" name="TextovéPole 22">
            <a:extLst>
              <a:ext uri="{FF2B5EF4-FFF2-40B4-BE49-F238E27FC236}">
                <a16:creationId xmlns:a16="http://schemas.microsoft.com/office/drawing/2014/main" xmlns="" id="{3297906C-AEF4-4847-B0EF-99EF5C22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55" y="2013913"/>
            <a:ext cx="1100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Topné segmenty</a:t>
            </a:r>
          </a:p>
        </p:txBody>
      </p:sp>
      <p:sp>
        <p:nvSpPr>
          <p:cNvPr id="27" name="TextovéPole 23">
            <a:extLst>
              <a:ext uri="{FF2B5EF4-FFF2-40B4-BE49-F238E27FC236}">
                <a16:creationId xmlns:a16="http://schemas.microsoft.com/office/drawing/2014/main" xmlns="" id="{DBA5FC81-95B2-4078-808C-C34D6309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743" y="2545726"/>
            <a:ext cx="1136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Izolace</a:t>
            </a:r>
          </a:p>
        </p:txBody>
      </p:sp>
      <p:sp>
        <p:nvSpPr>
          <p:cNvPr id="28" name="TextovéPole 24">
            <a:extLst>
              <a:ext uri="{FF2B5EF4-FFF2-40B4-BE49-F238E27FC236}">
                <a16:creationId xmlns:a16="http://schemas.microsoft.com/office/drawing/2014/main" xmlns="" id="{8B53BFB4-C5DE-4377-BC78-2DF86C5F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05" y="3029913"/>
            <a:ext cx="11366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Reaktor</a:t>
            </a:r>
          </a:p>
        </p:txBody>
      </p:sp>
      <p:sp>
        <p:nvSpPr>
          <p:cNvPr id="29" name="TextovéPole 25">
            <a:extLst>
              <a:ext uri="{FF2B5EF4-FFF2-40B4-BE49-F238E27FC236}">
                <a16:creationId xmlns:a16="http://schemas.microsoft.com/office/drawing/2014/main" xmlns="" id="{36B3FF62-C8AD-4FDE-A9A7-8D6EE8D1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05" y="3256926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Uchycení reaktorové nádoby</a:t>
            </a:r>
          </a:p>
        </p:txBody>
      </p:sp>
      <p:sp>
        <p:nvSpPr>
          <p:cNvPr id="30" name="TextovéPole 26">
            <a:extLst>
              <a:ext uri="{FF2B5EF4-FFF2-40B4-BE49-F238E27FC236}">
                <a16:creationId xmlns:a16="http://schemas.microsoft.com/office/drawing/2014/main" xmlns="" id="{C3FFED8D-6755-4D28-9F68-C94D6FD2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718" y="3591888"/>
            <a:ext cx="11366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Oblast taveniny</a:t>
            </a:r>
          </a:p>
        </p:txBody>
      </p:sp>
      <p:sp>
        <p:nvSpPr>
          <p:cNvPr id="31" name="TextovéPole 27">
            <a:extLst>
              <a:ext uri="{FF2B5EF4-FFF2-40B4-BE49-F238E27FC236}">
                <a16:creationId xmlns:a16="http://schemas.microsoft.com/office/drawing/2014/main" xmlns="" id="{1CC4EA17-5FF2-45E6-9555-121D8016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943" y="1563063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Chladící vzduch</a:t>
            </a:r>
          </a:p>
        </p:txBody>
      </p:sp>
      <p:sp>
        <p:nvSpPr>
          <p:cNvPr id="32" name="TextovéPole 28">
            <a:extLst>
              <a:ext uri="{FF2B5EF4-FFF2-40B4-BE49-F238E27FC236}">
                <a16:creationId xmlns:a16="http://schemas.microsoft.com/office/drawing/2014/main" xmlns="" id="{3B020B1E-A796-47E9-BF80-BC397873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305" y="1150313"/>
            <a:ext cx="1223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Odvod spalin</a:t>
            </a:r>
          </a:p>
        </p:txBody>
      </p:sp>
      <p:sp>
        <p:nvSpPr>
          <p:cNvPr id="33" name="TextovéPole 29">
            <a:extLst>
              <a:ext uri="{FF2B5EF4-FFF2-40B4-BE49-F238E27FC236}">
                <a16:creationId xmlns:a16="http://schemas.microsoft.com/office/drawing/2014/main" xmlns="" id="{6D105F7F-6240-4721-930A-A1A11F39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793" y="5152401"/>
            <a:ext cx="73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Odvod taveniny</a:t>
            </a:r>
          </a:p>
        </p:txBody>
      </p:sp>
      <p:sp>
        <p:nvSpPr>
          <p:cNvPr id="34" name="TextovéPole 30">
            <a:extLst>
              <a:ext uri="{FF2B5EF4-FFF2-40B4-BE49-F238E27FC236}">
                <a16:creationId xmlns:a16="http://schemas.microsoft.com/office/drawing/2014/main" xmlns="" id="{07273B2F-4E6D-45FF-89A6-2F08AFA65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905" y="4752351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Chladící vzduch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8F14F08-07EA-4885-A0B6-1E9D987C6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6753" y="4075096"/>
            <a:ext cx="4877690" cy="18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7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634214-CB22-4B6F-B6E4-F44A9A3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42F10B5-D790-4E2F-B997-0A26618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7" y="1362852"/>
            <a:ext cx="5847091" cy="2556966"/>
          </a:xfrm>
        </p:spPr>
        <p:txBody>
          <a:bodyPr>
            <a:normAutofit/>
          </a:bodyPr>
          <a:lstStyle/>
          <a:p>
            <a:pPr marL="285750" indent="-28575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Hmotnostní tok primárního paliva: </a:t>
            </a:r>
            <a:r>
              <a:rPr lang="cs-CZ" altLang="cs-CZ" sz="1600" dirty="0" smtClean="0"/>
              <a:t>1,5 kg/hod </a:t>
            </a:r>
            <a:endParaRPr lang="cs-CZ" altLang="cs-CZ" sz="1600" dirty="0"/>
          </a:p>
          <a:p>
            <a:pPr marL="285750" indent="-28575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Funkční rozpětí dávkování cca 0,2–3 kg/h)</a:t>
            </a:r>
          </a:p>
          <a:p>
            <a:pPr marL="285750" indent="-28575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Oxidační médium – vzduch</a:t>
            </a:r>
          </a:p>
          <a:p>
            <a:pPr marL="285750" indent="-28575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Koeficient přebytku λ=2</a:t>
            </a:r>
          </a:p>
          <a:p>
            <a:pPr marL="285750" indent="-28575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Teplota procesu v rozsahu 400 –1000 ºC</a:t>
            </a:r>
          </a:p>
          <a:p>
            <a:pPr marL="285750" indent="-28575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Obsah soli – 50 kg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BA7EC37-B8AB-4BBB-90B1-6E41A1CAF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xmlns="" id="{1EDA8737-5028-4427-8AD1-33073FCDA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930" y="1048713"/>
            <a:ext cx="473075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3">
            <a:extLst>
              <a:ext uri="{FF2B5EF4-FFF2-40B4-BE49-F238E27FC236}">
                <a16:creationId xmlns:a16="http://schemas.microsoft.com/office/drawing/2014/main" xmlns="" id="{FD4429A7-F623-4075-8D01-23C45E3B5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1952001"/>
            <a:ext cx="1152525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1" name="Obdélník 7">
            <a:extLst>
              <a:ext uri="{FF2B5EF4-FFF2-40B4-BE49-F238E27FC236}">
                <a16:creationId xmlns:a16="http://schemas.microsoft.com/office/drawing/2014/main" xmlns="" id="{ED71FB9B-81CB-4CB1-8A9A-7C8EC6AD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2520326"/>
            <a:ext cx="1152525" cy="358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3" name="Obdélník 8">
            <a:extLst>
              <a:ext uri="{FF2B5EF4-FFF2-40B4-BE49-F238E27FC236}">
                <a16:creationId xmlns:a16="http://schemas.microsoft.com/office/drawing/2014/main" xmlns="" id="{81E1E289-B2CB-418E-87AC-08CA7EAD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3010863"/>
            <a:ext cx="1223962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4" name="Obdélník 9">
            <a:extLst>
              <a:ext uri="{FF2B5EF4-FFF2-40B4-BE49-F238E27FC236}">
                <a16:creationId xmlns:a16="http://schemas.microsoft.com/office/drawing/2014/main" xmlns="" id="{26FDD21E-30DF-49B9-9604-5B7A982CD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3302963"/>
            <a:ext cx="1223962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5" name="Obdélník 10">
            <a:extLst>
              <a:ext uri="{FF2B5EF4-FFF2-40B4-BE49-F238E27FC236}">
                <a16:creationId xmlns:a16="http://schemas.microsoft.com/office/drawing/2014/main" xmlns="" id="{0A65E361-2638-4C41-BD91-031BB46A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3571251"/>
            <a:ext cx="1223962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6" name="Obdélník 11">
            <a:extLst>
              <a:ext uri="{FF2B5EF4-FFF2-40B4-BE49-F238E27FC236}">
                <a16:creationId xmlns:a16="http://schemas.microsoft.com/office/drawing/2014/main" xmlns="" id="{E3AB164A-1D62-4E6E-8236-AE23B046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1428126"/>
            <a:ext cx="12954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7" name="Obdélník 12">
            <a:extLst>
              <a:ext uri="{FF2B5EF4-FFF2-40B4-BE49-F238E27FC236}">
                <a16:creationId xmlns:a16="http://schemas.microsoft.com/office/drawing/2014/main" xmlns="" id="{75DE9A2B-2FFF-413D-AD60-3F3FE610E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1137613"/>
            <a:ext cx="12954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8" name="Obdélník 13">
            <a:extLst>
              <a:ext uri="{FF2B5EF4-FFF2-40B4-BE49-F238E27FC236}">
                <a16:creationId xmlns:a16="http://schemas.microsoft.com/office/drawing/2014/main" xmlns="" id="{B10F707B-EF37-4F90-853B-CDB2DD4C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3" y="861388"/>
            <a:ext cx="12954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19" name="Obdélník 14">
            <a:extLst>
              <a:ext uri="{FF2B5EF4-FFF2-40B4-BE49-F238E27FC236}">
                <a16:creationId xmlns:a16="http://schemas.microsoft.com/office/drawing/2014/main" xmlns="" id="{72F298BE-2682-4FB6-9CC4-D02CC6B7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468" y="1128088"/>
            <a:ext cx="1368425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0" name="Obdélník 15">
            <a:extLst>
              <a:ext uri="{FF2B5EF4-FFF2-40B4-BE49-F238E27FC236}">
                <a16:creationId xmlns:a16="http://schemas.microsoft.com/office/drawing/2014/main" xmlns="" id="{106313CA-9315-4E54-A702-3683912E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630" y="1597988"/>
            <a:ext cx="576263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1" name="Obdélník 17">
            <a:extLst>
              <a:ext uri="{FF2B5EF4-FFF2-40B4-BE49-F238E27FC236}">
                <a16:creationId xmlns:a16="http://schemas.microsoft.com/office/drawing/2014/main" xmlns="" id="{92D3070F-29E1-4486-8760-6B69322E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543" y="4768226"/>
            <a:ext cx="6477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2" name="Obdélník 18">
            <a:extLst>
              <a:ext uri="{FF2B5EF4-FFF2-40B4-BE49-F238E27FC236}">
                <a16:creationId xmlns:a16="http://schemas.microsoft.com/office/drawing/2014/main" xmlns="" id="{679CBD2A-3D23-44A1-A1BB-BF13C1EF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1155" y="5192088"/>
            <a:ext cx="6477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3" name="TextovéPole 4">
            <a:extLst>
              <a:ext uri="{FF2B5EF4-FFF2-40B4-BE49-F238E27FC236}">
                <a16:creationId xmlns:a16="http://schemas.microsoft.com/office/drawing/2014/main" xmlns="" id="{314B284D-9C6C-4ECB-B0EA-44B04B5D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55" y="886788"/>
            <a:ext cx="11001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Dávkování paliva</a:t>
            </a:r>
          </a:p>
        </p:txBody>
      </p:sp>
      <p:sp>
        <p:nvSpPr>
          <p:cNvPr id="24" name="TextovéPole 20">
            <a:extLst>
              <a:ext uri="{FF2B5EF4-FFF2-40B4-BE49-F238E27FC236}">
                <a16:creationId xmlns:a16="http://schemas.microsoft.com/office/drawing/2014/main" xmlns="" id="{F88432F3-BBA8-4DE9-A8F7-F453EF0B3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55" y="1139201"/>
            <a:ext cx="1100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Chladící vzduch</a:t>
            </a: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xmlns="" id="{8BEF5899-E073-4FD0-BD77-D75FF09D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343" y="1407488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Dávkování solných směsí</a:t>
            </a:r>
          </a:p>
        </p:txBody>
      </p:sp>
      <p:sp>
        <p:nvSpPr>
          <p:cNvPr id="26" name="TextovéPole 22">
            <a:extLst>
              <a:ext uri="{FF2B5EF4-FFF2-40B4-BE49-F238E27FC236}">
                <a16:creationId xmlns:a16="http://schemas.microsoft.com/office/drawing/2014/main" xmlns="" id="{3297906C-AEF4-4847-B0EF-99EF5C22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55" y="2013913"/>
            <a:ext cx="1100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Topné segmenty</a:t>
            </a:r>
          </a:p>
        </p:txBody>
      </p:sp>
      <p:sp>
        <p:nvSpPr>
          <p:cNvPr id="27" name="TextovéPole 23">
            <a:extLst>
              <a:ext uri="{FF2B5EF4-FFF2-40B4-BE49-F238E27FC236}">
                <a16:creationId xmlns:a16="http://schemas.microsoft.com/office/drawing/2014/main" xmlns="" id="{DBA5FC81-95B2-4078-808C-C34D6309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743" y="2545726"/>
            <a:ext cx="1136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Izolace</a:t>
            </a:r>
          </a:p>
        </p:txBody>
      </p:sp>
      <p:sp>
        <p:nvSpPr>
          <p:cNvPr id="28" name="TextovéPole 24">
            <a:extLst>
              <a:ext uri="{FF2B5EF4-FFF2-40B4-BE49-F238E27FC236}">
                <a16:creationId xmlns:a16="http://schemas.microsoft.com/office/drawing/2014/main" xmlns="" id="{8B53BFB4-C5DE-4377-BC78-2DF86C5F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05" y="3029913"/>
            <a:ext cx="11366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Reaktor</a:t>
            </a:r>
          </a:p>
        </p:txBody>
      </p:sp>
      <p:sp>
        <p:nvSpPr>
          <p:cNvPr id="29" name="TextovéPole 25">
            <a:extLst>
              <a:ext uri="{FF2B5EF4-FFF2-40B4-BE49-F238E27FC236}">
                <a16:creationId xmlns:a16="http://schemas.microsoft.com/office/drawing/2014/main" xmlns="" id="{36B3FF62-C8AD-4FDE-A9A7-8D6EE8D1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05" y="3256926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Uchycení reaktorové nádoby</a:t>
            </a:r>
          </a:p>
        </p:txBody>
      </p:sp>
      <p:sp>
        <p:nvSpPr>
          <p:cNvPr id="30" name="TextovéPole 26">
            <a:extLst>
              <a:ext uri="{FF2B5EF4-FFF2-40B4-BE49-F238E27FC236}">
                <a16:creationId xmlns:a16="http://schemas.microsoft.com/office/drawing/2014/main" xmlns="" id="{C3FFED8D-6755-4D28-9F68-C94D6FD2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718" y="3591888"/>
            <a:ext cx="11366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Oblast taveniny</a:t>
            </a:r>
          </a:p>
        </p:txBody>
      </p:sp>
      <p:sp>
        <p:nvSpPr>
          <p:cNvPr id="31" name="TextovéPole 27">
            <a:extLst>
              <a:ext uri="{FF2B5EF4-FFF2-40B4-BE49-F238E27FC236}">
                <a16:creationId xmlns:a16="http://schemas.microsoft.com/office/drawing/2014/main" xmlns="" id="{1CC4EA17-5FF2-45E6-9555-121D8016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943" y="1563063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Chladící vzduch</a:t>
            </a:r>
          </a:p>
        </p:txBody>
      </p:sp>
      <p:sp>
        <p:nvSpPr>
          <p:cNvPr id="32" name="TextovéPole 28">
            <a:extLst>
              <a:ext uri="{FF2B5EF4-FFF2-40B4-BE49-F238E27FC236}">
                <a16:creationId xmlns:a16="http://schemas.microsoft.com/office/drawing/2014/main" xmlns="" id="{3B020B1E-A796-47E9-BF80-BC397873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305" y="1150313"/>
            <a:ext cx="1223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Odvod spalin</a:t>
            </a:r>
          </a:p>
        </p:txBody>
      </p:sp>
      <p:sp>
        <p:nvSpPr>
          <p:cNvPr id="33" name="TextovéPole 29">
            <a:extLst>
              <a:ext uri="{FF2B5EF4-FFF2-40B4-BE49-F238E27FC236}">
                <a16:creationId xmlns:a16="http://schemas.microsoft.com/office/drawing/2014/main" xmlns="" id="{6D105F7F-6240-4721-930A-A1A11F39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793" y="5152401"/>
            <a:ext cx="73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Odvod taveniny</a:t>
            </a:r>
          </a:p>
        </p:txBody>
      </p:sp>
      <p:sp>
        <p:nvSpPr>
          <p:cNvPr id="34" name="TextovéPole 30">
            <a:extLst>
              <a:ext uri="{FF2B5EF4-FFF2-40B4-BE49-F238E27FC236}">
                <a16:creationId xmlns:a16="http://schemas.microsoft.com/office/drawing/2014/main" xmlns="" id="{07273B2F-4E6D-45FF-89A6-2F08AFA65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905" y="4752351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>
                <a:solidFill>
                  <a:schemeClr val="bg1"/>
                </a:solidFill>
              </a:rPr>
              <a:t>Chladící vzduch</a:t>
            </a: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xmlns="" id="{72B47412-F16F-407A-9122-1EE0DBA08F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6753" y="4075096"/>
            <a:ext cx="4877690" cy="18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4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59572A-95F2-46D7-8BE2-8039DDA5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Zpracovávané odpady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4BC1F6-A15B-4481-8318-7A0E0B24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800000"/>
            <a:ext cx="10728325" cy="3527445"/>
          </a:xfrm>
        </p:spPr>
        <p:txBody>
          <a:bodyPr>
            <a:normAutofit/>
          </a:bodyPr>
          <a:lstStyle/>
          <a:p>
            <a:pPr marL="527051" lvl="1" indent="-271463"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SORW: resins</a:t>
            </a:r>
          </a:p>
          <a:p>
            <a:pPr marL="527051" lvl="1" indent="-271463">
              <a:spcBef>
                <a:spcPts val="0"/>
              </a:spcBef>
              <a:spcAft>
                <a:spcPts val="1200"/>
              </a:spcAft>
            </a:pPr>
            <a:r>
              <a:rPr lang="pl-PL" b="0" dirty="0"/>
              <a:t>LORW</a:t>
            </a:r>
            <a:r>
              <a:rPr lang="pl-PL" dirty="0"/>
              <a:t>: Lubricants, Organic solvents, Scintillation liquids and Decontamination liquids</a:t>
            </a:r>
            <a:endParaRPr lang="pl-PL" b="0" dirty="0"/>
          </a:p>
          <a:p>
            <a:pPr marL="527051" lvl="1" indent="-271463"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Hazardous waste: PCE, PCB, PVC, HCB, CFC-12, CN, PCDD/F</a:t>
            </a:r>
            <a:endParaRPr lang="pl-PL" b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D9C1828-4C19-4C91-9189-A03C73668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Picture 22" descr="VÃ½sledek obrÃ¡zku pro purolite ion exchange resin">
            <a:extLst>
              <a:ext uri="{FF2B5EF4-FFF2-40B4-BE49-F238E27FC236}">
                <a16:creationId xmlns:a16="http://schemas.microsoft.com/office/drawing/2014/main" xmlns="" id="{575E3148-3CBA-4823-8792-6AD8C9D1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131" y="3739586"/>
            <a:ext cx="2873141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SouvisejÃ­cÃ­ obrÃ¡zek">
            <a:extLst>
              <a:ext uri="{FF2B5EF4-FFF2-40B4-BE49-F238E27FC236}">
                <a16:creationId xmlns:a16="http://schemas.microsoft.com/office/drawing/2014/main" xmlns="" id="{10598461-1AD9-400B-8DD9-5140D668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718" y="3739586"/>
            <a:ext cx="288250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SouvisejÃ­cÃ­ obrÃ¡zek">
            <a:extLst>
              <a:ext uri="{FF2B5EF4-FFF2-40B4-BE49-F238E27FC236}">
                <a16:creationId xmlns:a16="http://schemas.microsoft.com/office/drawing/2014/main" xmlns="" id="{DCDC3A0F-EBE3-42F6-AE81-AB8CBE608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621" y="3739586"/>
            <a:ext cx="28082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18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2025629"/>
            <a:ext cx="6221164" cy="3632963"/>
          </a:xfrm>
        </p:spPr>
        <p:txBody>
          <a:bodyPr/>
          <a:lstStyle/>
          <a:p>
            <a:pPr lvl="1"/>
            <a:r>
              <a:rPr lang="cs-CZ" sz="2200" dirty="0" err="1"/>
              <a:t>Two</a:t>
            </a:r>
            <a:r>
              <a:rPr lang="cs-CZ" sz="2200" dirty="0"/>
              <a:t> </a:t>
            </a:r>
            <a:r>
              <a:rPr lang="cs-CZ" sz="2200" dirty="0" err="1"/>
              <a:t>stage</a:t>
            </a:r>
            <a:r>
              <a:rPr lang="cs-CZ" sz="2200" dirty="0"/>
              <a:t> </a:t>
            </a:r>
            <a:r>
              <a:rPr lang="cs-CZ" sz="2200" dirty="0" err="1"/>
              <a:t>reactor</a:t>
            </a:r>
            <a:r>
              <a:rPr lang="cs-CZ" sz="2200" dirty="0"/>
              <a:t> </a:t>
            </a:r>
            <a:r>
              <a:rPr lang="cs-CZ" sz="2200" dirty="0" err="1"/>
              <a:t>vessel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volume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2 l (0,5 l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molten</a:t>
            </a:r>
            <a:r>
              <a:rPr lang="cs-CZ" sz="2200" dirty="0"/>
              <a:t> salt)</a:t>
            </a:r>
          </a:p>
          <a:p>
            <a:pPr lvl="1"/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small</a:t>
            </a:r>
            <a:r>
              <a:rPr lang="cs-CZ" sz="2200" dirty="0"/>
              <a:t> </a:t>
            </a:r>
            <a:r>
              <a:rPr lang="cs-CZ" sz="2200" dirty="0" err="1"/>
              <a:t>scale</a:t>
            </a:r>
            <a:r>
              <a:rPr lang="cs-CZ" sz="2200" dirty="0"/>
              <a:t> </a:t>
            </a:r>
            <a:r>
              <a:rPr lang="cs-CZ" sz="2200" dirty="0" err="1"/>
              <a:t>laboratory</a:t>
            </a:r>
            <a:r>
              <a:rPr lang="cs-CZ" sz="2200" dirty="0"/>
              <a:t> </a:t>
            </a:r>
            <a:r>
              <a:rPr lang="cs-CZ" sz="2200" dirty="0" err="1"/>
              <a:t>experiments</a:t>
            </a:r>
            <a:endParaRPr lang="cs-CZ" sz="2200" dirty="0"/>
          </a:p>
          <a:p>
            <a:pPr lvl="2"/>
            <a:r>
              <a:rPr lang="cs-CZ" sz="2200" dirty="0"/>
              <a:t>New </a:t>
            </a:r>
            <a:r>
              <a:rPr lang="cs-CZ" sz="2200" dirty="0" err="1"/>
              <a:t>salts</a:t>
            </a:r>
            <a:r>
              <a:rPr lang="cs-CZ" sz="2200" dirty="0"/>
              <a:t> </a:t>
            </a:r>
            <a:r>
              <a:rPr lang="cs-CZ" sz="2200" dirty="0" err="1"/>
              <a:t>melts</a:t>
            </a:r>
            <a:endParaRPr lang="cs-CZ" sz="2200" dirty="0"/>
          </a:p>
          <a:p>
            <a:pPr lvl="2"/>
            <a:r>
              <a:rPr lang="cs-CZ" sz="2200" dirty="0" err="1"/>
              <a:t>Organic</a:t>
            </a:r>
            <a:r>
              <a:rPr lang="cs-CZ" sz="2200" dirty="0"/>
              <a:t> </a:t>
            </a:r>
            <a:r>
              <a:rPr lang="cs-CZ" sz="2200" dirty="0" err="1"/>
              <a:t>waste</a:t>
            </a:r>
            <a:r>
              <a:rPr lang="cs-CZ" sz="2200" dirty="0"/>
              <a:t> </a:t>
            </a:r>
            <a:r>
              <a:rPr lang="cs-CZ" sz="2200" dirty="0" err="1"/>
              <a:t>disposal</a:t>
            </a:r>
            <a:endParaRPr lang="cs-CZ" sz="2200" dirty="0"/>
          </a:p>
          <a:p>
            <a:pPr lvl="2"/>
            <a:r>
              <a:rPr lang="cs-CZ" sz="2200" dirty="0" err="1"/>
              <a:t>Material</a:t>
            </a:r>
            <a:r>
              <a:rPr lang="cs-CZ" sz="2200" dirty="0"/>
              <a:t> (metal and </a:t>
            </a:r>
            <a:r>
              <a:rPr lang="cs-CZ" sz="2200" dirty="0" err="1"/>
              <a:t>ceramic</a:t>
            </a:r>
            <a:r>
              <a:rPr lang="cs-CZ" sz="2200" dirty="0"/>
              <a:t>) </a:t>
            </a:r>
            <a:r>
              <a:rPr lang="cs-CZ" sz="2200" dirty="0" err="1"/>
              <a:t>corrosion</a:t>
            </a:r>
            <a:r>
              <a:rPr lang="cs-CZ" sz="2200" dirty="0"/>
              <a:t> </a:t>
            </a:r>
            <a:r>
              <a:rPr lang="cs-CZ" sz="2200" dirty="0" err="1"/>
              <a:t>experiments</a:t>
            </a:r>
            <a:endParaRPr lang="cs-CZ" sz="2200" dirty="0"/>
          </a:p>
          <a:p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měřítko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C9BF745-52AC-4BD0-823E-B6BF051C623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6717" y="647512"/>
            <a:ext cx="4784214" cy="369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FED032D-5F98-46B4-9D2E-D52F5938B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243" y="4613240"/>
            <a:ext cx="2384757" cy="168826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E4A45A1A-AA8F-4328-8E83-FA6938DA0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224" y="4704746"/>
            <a:ext cx="2940938" cy="15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8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01234"/>
            <a:ext cx="5306764" cy="2867005"/>
          </a:xfrm>
        </p:spPr>
        <p:txBody>
          <a:bodyPr/>
          <a:lstStyle/>
          <a:p>
            <a:r>
              <a:rPr lang="en-GB" dirty="0"/>
              <a:t>Device for large pilot experiments:</a:t>
            </a:r>
          </a:p>
          <a:p>
            <a:pPr lvl="1"/>
            <a:r>
              <a:rPr lang="en-GB" sz="1400" dirty="0"/>
              <a:t>Reactor vessels are made from Inconel 60</a:t>
            </a:r>
            <a:r>
              <a:rPr lang="cs-CZ" sz="1400" dirty="0"/>
              <a:t>1</a:t>
            </a:r>
            <a:endParaRPr lang="en-GB" sz="1400" dirty="0"/>
          </a:p>
          <a:p>
            <a:pPr lvl="1"/>
            <a:r>
              <a:rPr lang="en-GB" sz="1400" dirty="0"/>
              <a:t>Reactors volume is 80 l (40 maximum volume of the molten salt)</a:t>
            </a:r>
          </a:p>
          <a:p>
            <a:pPr lvl="1"/>
            <a:r>
              <a:rPr lang="en-GB" sz="1400" dirty="0"/>
              <a:t>Reactor vessel is protected from overpressure</a:t>
            </a:r>
          </a:p>
          <a:p>
            <a:pPr lvl="1"/>
            <a:r>
              <a:rPr lang="en-GB" sz="1400" dirty="0"/>
              <a:t>Concentration of CO is limited to 100 mg/m</a:t>
            </a:r>
            <a:r>
              <a:rPr lang="en-GB" sz="1400" baseline="30000" dirty="0"/>
              <a:t>3</a:t>
            </a:r>
            <a:r>
              <a:rPr lang="en-GB" sz="1400" dirty="0"/>
              <a:t> for dry flue gas</a:t>
            </a:r>
            <a:endParaRPr lang="en-GB" sz="1400" baseline="30000" dirty="0"/>
          </a:p>
          <a:p>
            <a:pPr lvl="1"/>
            <a:r>
              <a:rPr lang="en-GB" sz="1400" dirty="0"/>
              <a:t>Traces of SO</a:t>
            </a:r>
            <a:r>
              <a:rPr lang="en-GB" sz="1400" baseline="-25000" dirty="0"/>
              <a:t>2</a:t>
            </a:r>
            <a:r>
              <a:rPr lang="en-GB" sz="1400" dirty="0"/>
              <a:t> and NO</a:t>
            </a:r>
            <a:r>
              <a:rPr lang="en-GB" sz="1400" baseline="-25000" dirty="0"/>
              <a:t>x</a:t>
            </a:r>
          </a:p>
          <a:p>
            <a:pPr lvl="1"/>
            <a:r>
              <a:rPr lang="en-GB" sz="1400" dirty="0"/>
              <a:t>Oxidizing agent – air</a:t>
            </a:r>
            <a:r>
              <a:rPr lang="en-GB" sz="1400" baseline="-25000" dirty="0"/>
              <a:t> </a:t>
            </a:r>
            <a:r>
              <a:rPr lang="en-GB" sz="1400" dirty="0"/>
              <a:t> </a:t>
            </a:r>
          </a:p>
          <a:p>
            <a:pPr lvl="1"/>
            <a:r>
              <a:rPr lang="en-GB" sz="1400" dirty="0"/>
              <a:t>Surplus of oxidizing agent </a:t>
            </a:r>
            <a:r>
              <a:rPr lang="en-GB" altLang="cs-CZ" sz="1400" dirty="0"/>
              <a:t>λ=2</a:t>
            </a:r>
          </a:p>
          <a:p>
            <a:pPr lvl="1"/>
            <a:r>
              <a:rPr lang="en-GB" sz="1400" dirty="0"/>
              <a:t>Temperature during process </a:t>
            </a:r>
            <a:br>
              <a:rPr lang="en-GB" sz="1400" dirty="0"/>
            </a:br>
            <a:r>
              <a:rPr lang="en-GB" sz="1400" dirty="0"/>
              <a:t>400 – 1000 °C</a:t>
            </a:r>
            <a:endParaRPr lang="en-GB" dirty="0"/>
          </a:p>
          <a:p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Poloprovozní měřítko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10984805-6964-4F11-ACA9-F4BBE2D6965A}"/>
              </a:ext>
            </a:extLst>
          </p:cNvPr>
          <p:cNvSpPr txBox="1"/>
          <p:nvPr/>
        </p:nvSpPr>
        <p:spPr>
          <a:xfrm>
            <a:off x="613063" y="4168239"/>
            <a:ext cx="609501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Support: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XRD analysis molten salt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Chemical step by FTIR and Raman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determination of waste gas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online determination of CO, CO</a:t>
            </a:r>
            <a:r>
              <a:rPr lang="en-GB" sz="1400" baseline="-25000" dirty="0"/>
              <a:t>2</a:t>
            </a:r>
            <a:r>
              <a:rPr lang="en-GB" sz="1400" dirty="0"/>
              <a:t> and SO</a:t>
            </a:r>
            <a:r>
              <a:rPr lang="en-GB" sz="1400" baseline="-25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offline determination of unburned proportion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modularization to solid types of waste</a:t>
            </a:r>
            <a:endParaRPr lang="en-GB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AF6A595-E459-4EBD-A241-007F181565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1994" y="1154112"/>
            <a:ext cx="2964933" cy="219711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7777FC1-6BB3-4D5C-B702-6F7FB6A8D5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6122" y="1506403"/>
            <a:ext cx="2556402" cy="38451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D829390-E234-481D-B37F-11EEF38089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8448" y="3544030"/>
            <a:ext cx="3778480" cy="24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AE715D6-D2B5-442E-AEBA-A23D7019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01235"/>
            <a:ext cx="5116760" cy="2878880"/>
          </a:xfrm>
        </p:spPr>
        <p:txBody>
          <a:bodyPr>
            <a:normAutofit/>
          </a:bodyPr>
          <a:lstStyle/>
          <a:p>
            <a:r>
              <a:rPr lang="cs-CZ" dirty="0"/>
              <a:t>Pevné odpady: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Iontoměniče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Uhlíkaté materiály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Modelové materiály</a:t>
            </a:r>
          </a:p>
          <a:p>
            <a:pPr marL="342900" indent="-342900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Filtry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525D873-F830-4CF9-94EB-AC2721E16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134585-1741-4C6A-9AD1-1719F873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48000"/>
            <a:ext cx="10728325" cy="653234"/>
          </a:xfrm>
        </p:spPr>
        <p:txBody>
          <a:bodyPr/>
          <a:lstStyle/>
          <a:p>
            <a:r>
              <a:rPr lang="cs-CZ" dirty="0"/>
              <a:t>Systém dávkování paliva</a:t>
            </a:r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1B4E1ED8-0E49-4674-8F01-BB064EA669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7605" y="1700802"/>
            <a:ext cx="5631950" cy="3456395"/>
          </a:xfrm>
          <a:prstGeom prst="rect">
            <a:avLst/>
          </a:prstGeom>
        </p:spPr>
      </p:pic>
      <p:graphicFrame>
        <p:nvGraphicFramePr>
          <p:cNvPr id="9" name="Group 257">
            <a:extLst>
              <a:ext uri="{FF2B5EF4-FFF2-40B4-BE49-F238E27FC236}">
                <a16:creationId xmlns:a16="http://schemas.microsoft.com/office/drawing/2014/main" xmlns="" id="{47F9773E-7002-41CD-9F83-878D764F9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7890030"/>
              </p:ext>
            </p:extLst>
          </p:nvPr>
        </p:nvGraphicFramePr>
        <p:xfrm>
          <a:off x="731838" y="3056082"/>
          <a:ext cx="4464050" cy="981075"/>
        </p:xfrm>
        <a:graphic>
          <a:graphicData uri="http://schemas.openxmlformats.org/drawingml/2006/table">
            <a:tbl>
              <a:tblPr/>
              <a:tblGrid>
                <a:gridCol w="210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5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601">
                <a:tc rowSpan="2"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HMOTNOSTNÍ TOK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31" marR="91431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 ROZSAHU  0,2 – 3 kg/hod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31" marR="91431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37">
                <a:tc vMerge="1"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OPTIMAL 1,5 kg/hod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31" marR="91431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37"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FRAKCE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31" marR="91431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 eaLnBrk="0" hangingPunct="0">
                        <a:spcBef>
                          <a:spcPct val="20000"/>
                        </a:spcBef>
                        <a:buSzPct val="50000"/>
                        <a:buFont typeface="Arial" panose="020B0604020202020204" pitchFamily="34" charset="0"/>
                        <a:defRPr sz="2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71488" indent="-179388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727075" indent="-142875" eaLnBrk="0" hangingPunct="0">
                        <a:spcBef>
                          <a:spcPct val="20000"/>
                        </a:spcBef>
                        <a:buClr>
                          <a:srgbClr val="42BAD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19175" indent="-142875" eaLnBrk="0" hangingPunct="0">
                        <a:spcBef>
                          <a:spcPct val="20000"/>
                        </a:spcBef>
                        <a:buClr>
                          <a:srgbClr val="CCD3E9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11275" indent="-142875" eaLnBrk="0" hangingPunct="0">
                        <a:spcBef>
                          <a:spcPct val="20000"/>
                        </a:spcBef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684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256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828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40075" indent="-142875" defTabSz="5810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F5F8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just" defTabSz="581025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Max. 3 mm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31" marR="91431" marT="45686" marB="456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Picture 22" descr="VÃ½sledek obrÃ¡zku pro purolite ion exchange resin">
            <a:extLst>
              <a:ext uri="{FF2B5EF4-FFF2-40B4-BE49-F238E27FC236}">
                <a16:creationId xmlns:a16="http://schemas.microsoft.com/office/drawing/2014/main" xmlns="" id="{82DBDF56-4DF7-4DFE-952F-4601E6D0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808" y="4100769"/>
            <a:ext cx="3570797" cy="26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9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Ř PPT 16:9">
  <a:themeElements>
    <a:clrScheme name="CV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A4"/>
      </a:accent1>
      <a:accent2>
        <a:srgbClr val="009AC7"/>
      </a:accent2>
      <a:accent3>
        <a:srgbClr val="70AD47"/>
      </a:accent3>
      <a:accent4>
        <a:srgbClr val="ED7D31"/>
      </a:accent4>
      <a:accent5>
        <a:srgbClr val="FFC000"/>
      </a:accent5>
      <a:accent6>
        <a:srgbClr val="954F72"/>
      </a:accent6>
      <a:hlink>
        <a:srgbClr val="0054A4"/>
      </a:hlink>
      <a:folHlink>
        <a:srgbClr val="0054A4"/>
      </a:folHlink>
    </a:clrScheme>
    <a:fontScheme name="Montserrat - 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_16-9_EN" id="{14294C32-1BF9-4CDB-B549-78CD765922E8}" vid="{9FCFEB02-3E2E-44E1-880D-D959026D0DF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prezentace_16-9_EN</Template>
  <TotalTime>4435</TotalTime>
  <Words>632</Words>
  <Application>Microsoft Office PowerPoint</Application>
  <PresentationFormat>Vlastní</PresentationFormat>
  <Paragraphs>171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CVŘ PPT 16:9</vt:lpstr>
      <vt:lpstr>Vysokoteplotní mineralizace radioaktivních a nebezpečných odpadů</vt:lpstr>
      <vt:lpstr>MSO</vt:lpstr>
      <vt:lpstr>Princip</vt:lpstr>
      <vt:lpstr>MSO</vt:lpstr>
      <vt:lpstr>MSO</vt:lpstr>
      <vt:lpstr>Zpracovávané odpady</vt:lpstr>
      <vt:lpstr>Laboratorní měřítko</vt:lpstr>
      <vt:lpstr>Poloprovozní měřítko</vt:lpstr>
      <vt:lpstr>Systém dávkování paliva</vt:lpstr>
      <vt:lpstr>Systém dávkování paliva</vt:lpstr>
      <vt:lpstr>Systém čištění spalin</vt:lpstr>
      <vt:lpstr>Systém záchytu taveniny</vt:lpstr>
      <vt:lpstr>Procesy</vt:lpstr>
      <vt:lpstr>Procesy</vt:lpstr>
      <vt:lpstr>Závěr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Šafránek</dc:creator>
  <cp:lastModifiedBy>Jan Hadrava</cp:lastModifiedBy>
  <cp:revision>23</cp:revision>
  <dcterms:created xsi:type="dcterms:W3CDTF">2020-09-01T21:25:29Z</dcterms:created>
  <dcterms:modified xsi:type="dcterms:W3CDTF">2021-10-18T19:56:48Z</dcterms:modified>
</cp:coreProperties>
</file>