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5" r:id="rId4"/>
    <p:sldId id="274" r:id="rId5"/>
    <p:sldId id="277" r:id="rId6"/>
    <p:sldId id="258" r:id="rId7"/>
    <p:sldId id="276" r:id="rId8"/>
    <p:sldId id="283" r:id="rId9"/>
    <p:sldId id="284" r:id="rId10"/>
    <p:sldId id="263" r:id="rId11"/>
    <p:sldId id="267" r:id="rId12"/>
    <p:sldId id="278" r:id="rId13"/>
    <p:sldId id="281" r:id="rId14"/>
    <p:sldId id="259" r:id="rId15"/>
    <p:sldId id="264" r:id="rId16"/>
    <p:sldId id="265" r:id="rId17"/>
    <p:sldId id="268" r:id="rId18"/>
    <p:sldId id="269" r:id="rId19"/>
    <p:sldId id="271" r:id="rId20"/>
    <p:sldId id="270" r:id="rId21"/>
    <p:sldId id="260" r:id="rId22"/>
    <p:sldId id="262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.etapa%20test&#367;\testy%20sorpce_171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6620716132585"/>
          <c:y val="2.3679757210775469E-2"/>
          <c:w val="0.85862604418352939"/>
          <c:h val="0.66778001639641993"/>
        </c:manualLayout>
      </c:layout>
      <c:scatterChart>
        <c:scatterStyle val="lineMarker"/>
        <c:varyColors val="0"/>
        <c:ser>
          <c:idx val="0"/>
          <c:order val="0"/>
          <c:tx>
            <c:strRef>
              <c:f>Sorpce!$E$5</c:f>
              <c:strCache>
                <c:ptCount val="1"/>
                <c:pt idx="0">
                  <c:v>kolona A 15%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Sorpce!$C$7:$C$13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3.5</c:v>
                </c:pt>
                <c:pt idx="3">
                  <c:v>6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</c:numCache>
            </c:numRef>
          </c:xVal>
          <c:yVal>
            <c:numRef>
              <c:f>Sorpce!$F$7:$F$13</c:f>
              <c:numCache>
                <c:formatCode>0.00</c:formatCode>
                <c:ptCount val="7"/>
                <c:pt idx="0">
                  <c:v>5.5E-2</c:v>
                </c:pt>
                <c:pt idx="1">
                  <c:v>0.10299999999999999</c:v>
                </c:pt>
                <c:pt idx="2">
                  <c:v>0.16900000000000001</c:v>
                </c:pt>
                <c:pt idx="3">
                  <c:v>0.307</c:v>
                </c:pt>
                <c:pt idx="4">
                  <c:v>0.39800000000000002</c:v>
                </c:pt>
                <c:pt idx="5">
                  <c:v>0.47099999999999997</c:v>
                </c:pt>
                <c:pt idx="6">
                  <c:v>0.66500000000000004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3D-4D9B-BF56-CF967F8C22F8}"/>
            </c:ext>
          </c:extLst>
        </c:ser>
        <c:ser>
          <c:idx val="1"/>
          <c:order val="1"/>
          <c:tx>
            <c:strRef>
              <c:f>Sorpce!$G$5</c:f>
              <c:strCache>
                <c:ptCount val="1"/>
                <c:pt idx="0">
                  <c:v>kolona B 20%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Sorpce!$C$7:$C$13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3.5</c:v>
                </c:pt>
                <c:pt idx="3">
                  <c:v>6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</c:numCache>
            </c:numRef>
          </c:xVal>
          <c:yVal>
            <c:numRef>
              <c:f>Sorpce!$H$7:$H$13</c:f>
              <c:numCache>
                <c:formatCode>0.00</c:formatCode>
                <c:ptCount val="7"/>
                <c:pt idx="0">
                  <c:v>4.3999999999999997E-2</c:v>
                </c:pt>
                <c:pt idx="1">
                  <c:v>6.4000000000000001E-2</c:v>
                </c:pt>
                <c:pt idx="2">
                  <c:v>0.105</c:v>
                </c:pt>
                <c:pt idx="3">
                  <c:v>0.33</c:v>
                </c:pt>
                <c:pt idx="4">
                  <c:v>0.63300000000000001</c:v>
                </c:pt>
                <c:pt idx="5">
                  <c:v>0.98</c:v>
                </c:pt>
                <c:pt idx="6">
                  <c:v>1.5429999999999999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3D-4D9B-BF56-CF967F8C22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4488208"/>
        <c:axId val="1876317936"/>
      </c:scatterChart>
      <c:valAx>
        <c:axId val="1884488208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2000"/>
                  <a:t>čas (hod)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76317936"/>
        <c:crossesAt val="0"/>
        <c:crossBetween val="midCat"/>
      </c:valAx>
      <c:valAx>
        <c:axId val="187631793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2000"/>
                  <a:t>koncentrace Zn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44882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0.23240176499676671"/>
          <c:y val="0.84395788146082884"/>
          <c:w val="0.56297424778424432"/>
          <c:h val="0.156042118539171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231C6-6124-4E49-A2F8-40164D4E9D5B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805AD16-3B8A-471E-B72C-99E7EBE0792D}">
      <dgm:prSet phldrT="[Text]"/>
      <dgm:spPr/>
      <dgm:t>
        <a:bodyPr/>
        <a:lstStyle/>
        <a:p>
          <a:r>
            <a:rPr lang="cs-CZ" noProof="0" dirty="0"/>
            <a:t>Potřeby</a:t>
          </a:r>
          <a:endParaRPr lang="en-GB" noProof="0" dirty="0"/>
        </a:p>
      </dgm:t>
    </dgm:pt>
    <dgm:pt modelId="{9A255690-FADF-489A-B8EB-6971B3E61414}" type="parTrans" cxnId="{1E6A06CD-9FDD-4757-978A-E511224F6E91}">
      <dgm:prSet/>
      <dgm:spPr/>
      <dgm:t>
        <a:bodyPr/>
        <a:lstStyle/>
        <a:p>
          <a:endParaRPr lang="cs-CZ"/>
        </a:p>
      </dgm:t>
    </dgm:pt>
    <dgm:pt modelId="{0E0670C5-AD34-4A5C-9993-B747122D87C4}" type="sibTrans" cxnId="{1E6A06CD-9FDD-4757-978A-E511224F6E91}">
      <dgm:prSet/>
      <dgm:spPr/>
      <dgm:t>
        <a:bodyPr/>
        <a:lstStyle/>
        <a:p>
          <a:endParaRPr lang="cs-CZ"/>
        </a:p>
      </dgm:t>
    </dgm:pt>
    <dgm:pt modelId="{F2BDB720-CFFF-4C88-9DD7-A52DD0709E77}">
      <dgm:prSet phldrT="[Text]" custT="1"/>
      <dgm:spPr/>
      <dgm:t>
        <a:bodyPr anchor="ctr" anchorCtr="1"/>
        <a:lstStyle/>
        <a:p>
          <a:r>
            <a:rPr lang="cs-CZ" sz="1400" dirty="0"/>
            <a:t>Environmentální potřeby</a:t>
          </a:r>
          <a:endParaRPr lang="en-GB" sz="1400" noProof="0" dirty="0"/>
        </a:p>
      </dgm:t>
    </dgm:pt>
    <dgm:pt modelId="{B1C65BEC-8009-4943-8E33-D897FCE9D3FF}" type="parTrans" cxnId="{50CB6A8A-BF4D-4ED2-A703-3AA1D8523D8C}">
      <dgm:prSet/>
      <dgm:spPr/>
      <dgm:t>
        <a:bodyPr/>
        <a:lstStyle/>
        <a:p>
          <a:endParaRPr lang="cs-CZ"/>
        </a:p>
      </dgm:t>
    </dgm:pt>
    <dgm:pt modelId="{2628041A-F783-4668-9424-359AE3CA4BE9}" type="sibTrans" cxnId="{50CB6A8A-BF4D-4ED2-A703-3AA1D8523D8C}">
      <dgm:prSet/>
      <dgm:spPr/>
      <dgm:t>
        <a:bodyPr/>
        <a:lstStyle/>
        <a:p>
          <a:endParaRPr lang="cs-CZ"/>
        </a:p>
      </dgm:t>
    </dgm:pt>
    <dgm:pt modelId="{07E39F81-F383-448C-ADF0-0E6F5EB5B158}">
      <dgm:prSet phldrT="[Text]"/>
      <dgm:spPr/>
      <dgm:t>
        <a:bodyPr/>
        <a:lstStyle/>
        <a:p>
          <a:r>
            <a:rPr lang="cs-CZ" dirty="0"/>
            <a:t>Účinnost</a:t>
          </a:r>
          <a:endParaRPr lang="en-GB" noProof="0" dirty="0"/>
        </a:p>
      </dgm:t>
    </dgm:pt>
    <dgm:pt modelId="{D104E5DE-D91B-4514-AC7A-D1A466557E8E}" type="parTrans" cxnId="{148C7224-AB7B-4434-95EA-4D0128594F1D}">
      <dgm:prSet/>
      <dgm:spPr/>
      <dgm:t>
        <a:bodyPr/>
        <a:lstStyle/>
        <a:p>
          <a:endParaRPr lang="cs-CZ"/>
        </a:p>
      </dgm:t>
    </dgm:pt>
    <dgm:pt modelId="{8CDD0375-9827-4195-8C4D-3E3011C5BD3F}" type="sibTrans" cxnId="{148C7224-AB7B-4434-95EA-4D0128594F1D}">
      <dgm:prSet/>
      <dgm:spPr/>
      <dgm:t>
        <a:bodyPr/>
        <a:lstStyle/>
        <a:p>
          <a:endParaRPr lang="cs-CZ"/>
        </a:p>
      </dgm:t>
    </dgm:pt>
    <dgm:pt modelId="{E2B5F021-73F8-4C2F-A786-4B5E92D5E564}">
      <dgm:prSet phldrT="[Text]" custT="1"/>
      <dgm:spPr/>
      <dgm:t>
        <a:bodyPr anchor="ctr" anchorCtr="1"/>
        <a:lstStyle/>
        <a:p>
          <a:r>
            <a:rPr lang="cs-CZ" sz="1400" dirty="0"/>
            <a:t>Poplatky za CHSK</a:t>
          </a:r>
          <a:endParaRPr lang="en-GB" sz="1400" noProof="0" dirty="0"/>
        </a:p>
      </dgm:t>
    </dgm:pt>
    <dgm:pt modelId="{5E61EAAF-1857-43AB-AED0-77AD805976E1}" type="parTrans" cxnId="{379D9676-F560-4189-9C45-10BA00C6B051}">
      <dgm:prSet/>
      <dgm:spPr/>
      <dgm:t>
        <a:bodyPr/>
        <a:lstStyle/>
        <a:p>
          <a:endParaRPr lang="cs-CZ"/>
        </a:p>
      </dgm:t>
    </dgm:pt>
    <dgm:pt modelId="{818A5780-3BCD-40D4-AD5E-A67E4E9ECD89}" type="sibTrans" cxnId="{379D9676-F560-4189-9C45-10BA00C6B051}">
      <dgm:prSet/>
      <dgm:spPr/>
      <dgm:t>
        <a:bodyPr/>
        <a:lstStyle/>
        <a:p>
          <a:endParaRPr lang="cs-CZ"/>
        </a:p>
      </dgm:t>
    </dgm:pt>
    <dgm:pt modelId="{CAC7B7E3-9E86-465E-B48C-82E37D66F9F5}">
      <dgm:prSet phldrT="[Text]"/>
      <dgm:spPr/>
      <dgm:t>
        <a:bodyPr/>
        <a:lstStyle/>
        <a:p>
          <a:r>
            <a:rPr lang="en-GB" noProof="0" dirty="0" err="1"/>
            <a:t>Optimaliza</a:t>
          </a:r>
          <a:r>
            <a:rPr lang="cs-CZ" noProof="0" dirty="0" err="1"/>
            <a:t>ce</a:t>
          </a:r>
          <a:endParaRPr lang="en-GB" noProof="0" dirty="0"/>
        </a:p>
      </dgm:t>
    </dgm:pt>
    <dgm:pt modelId="{83B29387-6A07-45C8-8F00-B117C6F43FFE}" type="parTrans" cxnId="{3EB53D0E-B695-4C04-A37D-52627112208C}">
      <dgm:prSet/>
      <dgm:spPr/>
      <dgm:t>
        <a:bodyPr/>
        <a:lstStyle/>
        <a:p>
          <a:endParaRPr lang="cs-CZ"/>
        </a:p>
      </dgm:t>
    </dgm:pt>
    <dgm:pt modelId="{C08DEA40-EC8F-4FCB-81F3-337A7F58D767}" type="sibTrans" cxnId="{3EB53D0E-B695-4C04-A37D-52627112208C}">
      <dgm:prSet/>
      <dgm:spPr/>
      <dgm:t>
        <a:bodyPr/>
        <a:lstStyle/>
        <a:p>
          <a:endParaRPr lang="cs-CZ"/>
        </a:p>
      </dgm:t>
    </dgm:pt>
    <dgm:pt modelId="{35FAB289-D1B1-48A1-A5EB-C56434D8ABD5}">
      <dgm:prSet phldrT="[Text]" custT="1"/>
      <dgm:spPr/>
      <dgm:t>
        <a:bodyPr anchor="ctr" anchorCtr="1"/>
        <a:lstStyle/>
        <a:p>
          <a:r>
            <a:rPr lang="cs-CZ" sz="1400" dirty="0"/>
            <a:t>Snížení CHSK v odpadních vodách</a:t>
          </a:r>
        </a:p>
      </dgm:t>
    </dgm:pt>
    <dgm:pt modelId="{BF199CC7-7D3E-48B0-AFE2-9556711B43D2}" type="parTrans" cxnId="{92721FAC-0B61-4F11-A2F7-5519D21AA10E}">
      <dgm:prSet/>
      <dgm:spPr/>
      <dgm:t>
        <a:bodyPr/>
        <a:lstStyle/>
        <a:p>
          <a:endParaRPr lang="cs-CZ"/>
        </a:p>
      </dgm:t>
    </dgm:pt>
    <dgm:pt modelId="{A5A5D44D-1AE7-40F8-A09A-407C390DA31F}" type="sibTrans" cxnId="{92721FAC-0B61-4F11-A2F7-5519D21AA10E}">
      <dgm:prSet/>
      <dgm:spPr/>
      <dgm:t>
        <a:bodyPr/>
        <a:lstStyle/>
        <a:p>
          <a:endParaRPr lang="cs-CZ"/>
        </a:p>
      </dgm:t>
    </dgm:pt>
    <dgm:pt modelId="{31CE4862-B66C-4030-8BF8-FB0536DFDB65}">
      <dgm:prSet/>
      <dgm:spPr/>
      <dgm:t>
        <a:bodyPr/>
        <a:lstStyle/>
        <a:p>
          <a:r>
            <a:rPr lang="en-GB" noProof="0" dirty="0" err="1"/>
            <a:t>Recy</a:t>
          </a:r>
          <a:r>
            <a:rPr lang="cs-CZ" noProof="0" dirty="0"/>
            <a:t>klování</a:t>
          </a:r>
          <a:endParaRPr lang="en-GB" noProof="0" dirty="0"/>
        </a:p>
      </dgm:t>
    </dgm:pt>
    <dgm:pt modelId="{C8423032-8F14-4F7E-853E-27B5769583D0}" type="sibTrans" cxnId="{1E870B83-52CD-4D95-B7E8-C65E30F34DF8}">
      <dgm:prSet custLinFactNeighborX="-4913" custLinFactNeighborY="5458"/>
      <dgm:spPr/>
      <dgm:t>
        <a:bodyPr/>
        <a:lstStyle/>
        <a:p>
          <a:endParaRPr lang="cs-CZ"/>
        </a:p>
      </dgm:t>
    </dgm:pt>
    <dgm:pt modelId="{DF3D9CAB-0C49-435C-B90C-41C766A6FFC9}" type="parTrans" cxnId="{1E870B83-52CD-4D95-B7E8-C65E30F34DF8}">
      <dgm:prSet/>
      <dgm:spPr/>
      <dgm:t>
        <a:bodyPr/>
        <a:lstStyle/>
        <a:p>
          <a:endParaRPr lang="cs-CZ"/>
        </a:p>
      </dgm:t>
    </dgm:pt>
    <dgm:pt modelId="{B08F0487-8D6A-4325-B8A5-C6BF6EEE3C4B}">
      <dgm:prSet custT="1"/>
      <dgm:spPr/>
      <dgm:t>
        <a:bodyPr anchor="ctr" anchorCtr="1"/>
        <a:lstStyle/>
        <a:p>
          <a:r>
            <a:rPr lang="cs-CZ" sz="1300" noProof="0" dirty="0"/>
            <a:t> </a:t>
          </a:r>
          <a:r>
            <a:rPr lang="cs-CZ" sz="1400" noProof="0" dirty="0"/>
            <a:t>snížení objemu odpadní vody</a:t>
          </a:r>
          <a:endParaRPr lang="en-GB" sz="1400" noProof="0" dirty="0"/>
        </a:p>
      </dgm:t>
    </dgm:pt>
    <dgm:pt modelId="{5150F6A6-B8DD-4EA7-8962-000E24D97286}" type="parTrans" cxnId="{A7EFF020-D873-4F3A-995D-A165AE2603BB}">
      <dgm:prSet/>
      <dgm:spPr/>
      <dgm:t>
        <a:bodyPr/>
        <a:lstStyle/>
        <a:p>
          <a:endParaRPr lang="cs-CZ"/>
        </a:p>
      </dgm:t>
    </dgm:pt>
    <dgm:pt modelId="{A0608D69-B1B7-4E04-8492-A07F72FE1E53}" type="sibTrans" cxnId="{A7EFF020-D873-4F3A-995D-A165AE2603BB}">
      <dgm:prSet/>
      <dgm:spPr/>
      <dgm:t>
        <a:bodyPr/>
        <a:lstStyle/>
        <a:p>
          <a:endParaRPr lang="cs-CZ"/>
        </a:p>
      </dgm:t>
    </dgm:pt>
    <dgm:pt modelId="{364B2D6E-8BE5-4FAD-8D25-A2C1FE550B32}">
      <dgm:prSet phldrT="[Text]" custT="1"/>
      <dgm:spPr/>
      <dgm:t>
        <a:bodyPr anchor="ctr" anchorCtr="1"/>
        <a:lstStyle/>
        <a:p>
          <a:r>
            <a:rPr lang="cs-CZ" sz="1400" dirty="0"/>
            <a:t>Ekonomické potřeby</a:t>
          </a:r>
          <a:endParaRPr lang="en-GB" sz="1400" noProof="0" dirty="0"/>
        </a:p>
      </dgm:t>
    </dgm:pt>
    <dgm:pt modelId="{F65F6917-FCD4-44B7-B7D1-1C38DC4A8DD6}" type="parTrans" cxnId="{57642E88-5272-4656-87A5-AF2CC1CCF643}">
      <dgm:prSet/>
      <dgm:spPr/>
      <dgm:t>
        <a:bodyPr/>
        <a:lstStyle/>
        <a:p>
          <a:endParaRPr lang="cs-CZ"/>
        </a:p>
      </dgm:t>
    </dgm:pt>
    <dgm:pt modelId="{2D18F141-4537-4604-932E-869B3C8E415C}" type="sibTrans" cxnId="{57642E88-5272-4656-87A5-AF2CC1CCF643}">
      <dgm:prSet/>
      <dgm:spPr/>
      <dgm:t>
        <a:bodyPr/>
        <a:lstStyle/>
        <a:p>
          <a:endParaRPr lang="cs-CZ"/>
        </a:p>
      </dgm:t>
    </dgm:pt>
    <dgm:pt modelId="{A70FB902-68C5-4E74-9484-94DFFCB3B2C8}">
      <dgm:prSet phldrT="[Text]" custT="1"/>
      <dgm:spPr/>
      <dgm:t>
        <a:bodyPr anchor="ctr" anchorCtr="1"/>
        <a:lstStyle/>
        <a:p>
          <a:r>
            <a:rPr lang="cs-CZ" sz="1400" dirty="0"/>
            <a:t>Ztráta zinku (cca 40t/rok)</a:t>
          </a:r>
          <a:endParaRPr lang="en-GB" sz="1400" noProof="0" dirty="0"/>
        </a:p>
      </dgm:t>
    </dgm:pt>
    <dgm:pt modelId="{787516D7-898C-4E8C-8A7D-F301F7DF7191}" type="parTrans" cxnId="{8638BB08-686A-4A3B-913A-706536F2DCF6}">
      <dgm:prSet/>
      <dgm:spPr/>
      <dgm:t>
        <a:bodyPr/>
        <a:lstStyle/>
        <a:p>
          <a:endParaRPr lang="cs-CZ"/>
        </a:p>
      </dgm:t>
    </dgm:pt>
    <dgm:pt modelId="{61D77FF9-3E6A-46EE-85FA-25ADF6D54640}" type="sibTrans" cxnId="{8638BB08-686A-4A3B-913A-706536F2DCF6}">
      <dgm:prSet/>
      <dgm:spPr/>
      <dgm:t>
        <a:bodyPr/>
        <a:lstStyle/>
        <a:p>
          <a:endParaRPr lang="cs-CZ"/>
        </a:p>
      </dgm:t>
    </dgm:pt>
    <dgm:pt modelId="{AC3CEC46-86D9-4EB8-BB4A-34CCA4A4E255}">
      <dgm:prSet phldrT="[Text]" custT="1"/>
      <dgm:spPr/>
      <dgm:t>
        <a:bodyPr anchor="ctr" anchorCtr="1"/>
        <a:lstStyle/>
        <a:p>
          <a:r>
            <a:rPr lang="cs-CZ" sz="1400" dirty="0"/>
            <a:t>Objem odpadní vody x</a:t>
          </a:r>
          <a:endParaRPr lang="en-GB" sz="1400" noProof="0" dirty="0"/>
        </a:p>
      </dgm:t>
    </dgm:pt>
    <dgm:pt modelId="{04358548-91A6-4195-92CC-59194932A368}" type="parTrans" cxnId="{D2FB229B-8287-4EAB-AC6B-11C348BF2B92}">
      <dgm:prSet/>
      <dgm:spPr/>
      <dgm:t>
        <a:bodyPr/>
        <a:lstStyle/>
        <a:p>
          <a:endParaRPr lang="cs-CZ"/>
        </a:p>
      </dgm:t>
    </dgm:pt>
    <dgm:pt modelId="{B88BB339-A242-4256-86FA-DF7F3AF7E4CF}" type="sibTrans" cxnId="{D2FB229B-8287-4EAB-AC6B-11C348BF2B92}">
      <dgm:prSet/>
      <dgm:spPr/>
      <dgm:t>
        <a:bodyPr/>
        <a:lstStyle/>
        <a:p>
          <a:endParaRPr lang="cs-CZ"/>
        </a:p>
      </dgm:t>
    </dgm:pt>
    <dgm:pt modelId="{68D32B7E-4060-4CC0-A896-80071406C03E}">
      <dgm:prSet phldrT="[Text]" custT="1"/>
      <dgm:spPr/>
      <dgm:t>
        <a:bodyPr anchor="ctr" anchorCtr="1"/>
        <a:lstStyle/>
        <a:p>
          <a:r>
            <a:rPr lang="cs-CZ" sz="1400" noProof="0" dirty="0"/>
            <a:t>Nedostatek průmyslové vody</a:t>
          </a:r>
          <a:endParaRPr lang="en-GB" sz="1400" noProof="0" dirty="0"/>
        </a:p>
      </dgm:t>
    </dgm:pt>
    <dgm:pt modelId="{D2B40EE8-85CE-40B4-821A-D1512BBC47AC}" type="parTrans" cxnId="{DE509D53-552D-431A-85D5-8C0F83067D12}">
      <dgm:prSet/>
      <dgm:spPr/>
      <dgm:t>
        <a:bodyPr/>
        <a:lstStyle/>
        <a:p>
          <a:endParaRPr lang="cs-CZ"/>
        </a:p>
      </dgm:t>
    </dgm:pt>
    <dgm:pt modelId="{9456B8A5-A619-4B42-9DCB-B858DF520B42}" type="sibTrans" cxnId="{DE509D53-552D-431A-85D5-8C0F83067D12}">
      <dgm:prSet/>
      <dgm:spPr/>
      <dgm:t>
        <a:bodyPr/>
        <a:lstStyle/>
        <a:p>
          <a:endParaRPr lang="cs-CZ"/>
        </a:p>
      </dgm:t>
    </dgm:pt>
    <dgm:pt modelId="{F6E89CAB-9EF7-4298-A1D0-40AF2F1F2B3B}">
      <dgm:prSet custT="1"/>
      <dgm:spPr/>
      <dgm:t>
        <a:bodyPr anchor="ctr" anchorCtr="1"/>
        <a:lstStyle/>
        <a:p>
          <a:r>
            <a:rPr lang="cs-CZ" sz="1400" noProof="0" dirty="0"/>
            <a:t>Snížení spotřeby </a:t>
          </a:r>
          <a:r>
            <a:rPr lang="cs-CZ" sz="1400" noProof="0" dirty="0" err="1"/>
            <a:t>Zn</a:t>
          </a:r>
          <a:endParaRPr lang="en-GB" sz="1400" noProof="0" dirty="0"/>
        </a:p>
      </dgm:t>
    </dgm:pt>
    <dgm:pt modelId="{2ED161FC-28B5-4214-A052-E7433306A2E2}" type="parTrans" cxnId="{3EF423CA-553C-4DAE-B2BE-16B05829436B}">
      <dgm:prSet/>
      <dgm:spPr/>
      <dgm:t>
        <a:bodyPr/>
        <a:lstStyle/>
        <a:p>
          <a:endParaRPr lang="cs-CZ"/>
        </a:p>
      </dgm:t>
    </dgm:pt>
    <dgm:pt modelId="{BC0AAFA5-934A-43D2-B31A-F831AD77C6A5}" type="sibTrans" cxnId="{3EF423CA-553C-4DAE-B2BE-16B05829436B}">
      <dgm:prSet/>
      <dgm:spPr/>
      <dgm:t>
        <a:bodyPr/>
        <a:lstStyle/>
        <a:p>
          <a:endParaRPr lang="cs-CZ"/>
        </a:p>
      </dgm:t>
    </dgm:pt>
    <dgm:pt modelId="{9FAB009F-8FBA-48F2-B1BD-99FB1EFEF407}">
      <dgm:prSet custT="1"/>
      <dgm:spPr/>
      <dgm:t>
        <a:bodyPr anchor="ctr" anchorCtr="1"/>
        <a:lstStyle/>
        <a:p>
          <a:r>
            <a:rPr lang="cs-CZ" sz="1400" noProof="0" dirty="0"/>
            <a:t>Využití recyklované vody</a:t>
          </a:r>
          <a:endParaRPr lang="en-GB" sz="1400" noProof="0" dirty="0"/>
        </a:p>
      </dgm:t>
    </dgm:pt>
    <dgm:pt modelId="{5D11ABC1-532A-4C81-9583-5B7260659997}" type="parTrans" cxnId="{C57FDDB3-CA94-4418-8D5A-FCA056190570}">
      <dgm:prSet/>
      <dgm:spPr/>
      <dgm:t>
        <a:bodyPr/>
        <a:lstStyle/>
        <a:p>
          <a:endParaRPr lang="cs-CZ"/>
        </a:p>
      </dgm:t>
    </dgm:pt>
    <dgm:pt modelId="{3E565363-D9D1-46BE-A5B2-CB2C12597429}" type="sibTrans" cxnId="{C57FDDB3-CA94-4418-8D5A-FCA056190570}">
      <dgm:prSet/>
      <dgm:spPr/>
      <dgm:t>
        <a:bodyPr/>
        <a:lstStyle/>
        <a:p>
          <a:endParaRPr lang="cs-CZ"/>
        </a:p>
      </dgm:t>
    </dgm:pt>
    <dgm:pt modelId="{0641BC45-707C-49E8-BB53-F413F52886AB}">
      <dgm:prSet phldrT="[Text]" custT="1"/>
      <dgm:spPr/>
      <dgm:t>
        <a:bodyPr anchor="ctr" anchorCtr="1"/>
        <a:lstStyle/>
        <a:p>
          <a:r>
            <a:rPr lang="cs-CZ" sz="1400" dirty="0"/>
            <a:t>efektivnější zachycení </a:t>
          </a:r>
          <a:r>
            <a:rPr lang="cs-CZ" sz="1400" dirty="0" err="1"/>
            <a:t>Zn</a:t>
          </a:r>
          <a:endParaRPr lang="cs-CZ" sz="1400" dirty="0"/>
        </a:p>
      </dgm:t>
    </dgm:pt>
    <dgm:pt modelId="{FBE2E7F2-87B3-41ED-8353-DA792719CD59}" type="parTrans" cxnId="{6BB399B1-A03D-4778-AA9D-A4C369618135}">
      <dgm:prSet/>
      <dgm:spPr/>
      <dgm:t>
        <a:bodyPr/>
        <a:lstStyle/>
        <a:p>
          <a:endParaRPr lang="cs-CZ"/>
        </a:p>
      </dgm:t>
    </dgm:pt>
    <dgm:pt modelId="{A30D026D-6F44-4935-A8FA-99305079C04B}" type="sibTrans" cxnId="{6BB399B1-A03D-4778-AA9D-A4C369618135}">
      <dgm:prSet/>
      <dgm:spPr/>
      <dgm:t>
        <a:bodyPr/>
        <a:lstStyle/>
        <a:p>
          <a:endParaRPr lang="cs-CZ"/>
        </a:p>
      </dgm:t>
    </dgm:pt>
    <dgm:pt modelId="{BC429D46-B730-48A0-B997-23A22D800EE9}" type="pres">
      <dgm:prSet presAssocID="{A30231C6-6124-4E49-A2F8-40164D4E9D5B}" presName="Name0" presStyleCnt="0">
        <dgm:presLayoutVars>
          <dgm:dir/>
          <dgm:animLvl val="lvl"/>
          <dgm:resizeHandles val="exact"/>
        </dgm:presLayoutVars>
      </dgm:prSet>
      <dgm:spPr/>
    </dgm:pt>
    <dgm:pt modelId="{918AE59A-7ED7-40FC-BA22-3E71763347A1}" type="pres">
      <dgm:prSet presAssocID="{A30231C6-6124-4E49-A2F8-40164D4E9D5B}" presName="tSp" presStyleCnt="0"/>
      <dgm:spPr/>
    </dgm:pt>
    <dgm:pt modelId="{146DC2CE-4C4E-4554-9841-31D17B89840B}" type="pres">
      <dgm:prSet presAssocID="{A30231C6-6124-4E49-A2F8-40164D4E9D5B}" presName="bSp" presStyleCnt="0"/>
      <dgm:spPr/>
    </dgm:pt>
    <dgm:pt modelId="{C1282E61-6F6D-41DE-B8A8-5A05B7CFB12C}" type="pres">
      <dgm:prSet presAssocID="{A30231C6-6124-4E49-A2F8-40164D4E9D5B}" presName="process" presStyleCnt="0"/>
      <dgm:spPr/>
    </dgm:pt>
    <dgm:pt modelId="{48B230CA-0D90-4A84-856D-63588B79D423}" type="pres">
      <dgm:prSet presAssocID="{B805AD16-3B8A-471E-B72C-99E7EBE0792D}" presName="composite1" presStyleCnt="0"/>
      <dgm:spPr/>
    </dgm:pt>
    <dgm:pt modelId="{A6C02A0D-3529-426A-9ECB-8FB7BC1F2C01}" type="pres">
      <dgm:prSet presAssocID="{B805AD16-3B8A-471E-B72C-99E7EBE0792D}" presName="dummyNode1" presStyleLbl="node1" presStyleIdx="0" presStyleCnt="4"/>
      <dgm:spPr/>
    </dgm:pt>
    <dgm:pt modelId="{2AD1439F-C3A4-4007-A1F5-CB63A39C0CEE}" type="pres">
      <dgm:prSet presAssocID="{B805AD16-3B8A-471E-B72C-99E7EBE0792D}" presName="childNode1" presStyleLbl="bgAcc1" presStyleIdx="0" presStyleCnt="4" custScaleX="187809">
        <dgm:presLayoutVars>
          <dgm:bulletEnabled val="1"/>
        </dgm:presLayoutVars>
      </dgm:prSet>
      <dgm:spPr/>
    </dgm:pt>
    <dgm:pt modelId="{8C900C34-8EE7-437F-B5AD-DCF578C77B8F}" type="pres">
      <dgm:prSet presAssocID="{B805AD16-3B8A-471E-B72C-99E7EBE0792D}" presName="childNode1tx" presStyleLbl="bgAcc1" presStyleIdx="0" presStyleCnt="4">
        <dgm:presLayoutVars>
          <dgm:bulletEnabled val="1"/>
        </dgm:presLayoutVars>
      </dgm:prSet>
      <dgm:spPr/>
    </dgm:pt>
    <dgm:pt modelId="{672AFC06-842C-455F-B3BD-006C76D79E05}" type="pres">
      <dgm:prSet presAssocID="{B805AD16-3B8A-471E-B72C-99E7EBE0792D}" presName="parentNode1" presStyleLbl="node1" presStyleIdx="0" presStyleCnt="4" custLinFactNeighborX="-22545" custLinFactNeighborY="50620">
        <dgm:presLayoutVars>
          <dgm:chMax val="1"/>
          <dgm:bulletEnabled val="1"/>
        </dgm:presLayoutVars>
      </dgm:prSet>
      <dgm:spPr/>
    </dgm:pt>
    <dgm:pt modelId="{48B74CBC-E1B6-49C0-8DA8-146D476A373A}" type="pres">
      <dgm:prSet presAssocID="{B805AD16-3B8A-471E-B72C-99E7EBE0792D}" presName="connSite1" presStyleCnt="0"/>
      <dgm:spPr/>
    </dgm:pt>
    <dgm:pt modelId="{3804BE37-5CE1-460C-9C5E-42A33E693B31}" type="pres">
      <dgm:prSet presAssocID="{0E0670C5-AD34-4A5C-9993-B747122D87C4}" presName="Name9" presStyleLbl="sibTrans2D1" presStyleIdx="0" presStyleCnt="3" custLinFactNeighborX="5384" custLinFactNeighborY="-6817"/>
      <dgm:spPr/>
    </dgm:pt>
    <dgm:pt modelId="{D64A0202-D4A7-496E-9F4E-2C44BC21603B}" type="pres">
      <dgm:prSet presAssocID="{07E39F81-F383-448C-ADF0-0E6F5EB5B158}" presName="composite2" presStyleCnt="0"/>
      <dgm:spPr/>
    </dgm:pt>
    <dgm:pt modelId="{476A21A7-F7E4-4A38-B01F-B0C526C5F947}" type="pres">
      <dgm:prSet presAssocID="{07E39F81-F383-448C-ADF0-0E6F5EB5B158}" presName="dummyNode2" presStyleLbl="node1" presStyleIdx="0" presStyleCnt="4"/>
      <dgm:spPr/>
    </dgm:pt>
    <dgm:pt modelId="{35D48D1E-322C-4C17-BFAE-C7D759F74922}" type="pres">
      <dgm:prSet presAssocID="{07E39F81-F383-448C-ADF0-0E6F5EB5B158}" presName="childNode2" presStyleLbl="bgAcc1" presStyleIdx="1" presStyleCnt="4" custScaleX="186303" custScaleY="100829">
        <dgm:presLayoutVars>
          <dgm:bulletEnabled val="1"/>
        </dgm:presLayoutVars>
      </dgm:prSet>
      <dgm:spPr/>
    </dgm:pt>
    <dgm:pt modelId="{DD61C2DC-57C0-43A8-AB0B-7908D496F7A0}" type="pres">
      <dgm:prSet presAssocID="{07E39F81-F383-448C-ADF0-0E6F5EB5B158}" presName="childNode2tx" presStyleLbl="bgAcc1" presStyleIdx="1" presStyleCnt="4">
        <dgm:presLayoutVars>
          <dgm:bulletEnabled val="1"/>
        </dgm:presLayoutVars>
      </dgm:prSet>
      <dgm:spPr/>
    </dgm:pt>
    <dgm:pt modelId="{203387B1-80A0-4BE5-96C8-242E2BB73CC0}" type="pres">
      <dgm:prSet presAssocID="{07E39F81-F383-448C-ADF0-0E6F5EB5B158}" presName="parentNode2" presStyleLbl="node1" presStyleIdx="1" presStyleCnt="4" custAng="0" custLinFactNeighborX="-18908" custLinFactNeighborY="-53025">
        <dgm:presLayoutVars>
          <dgm:chMax val="0"/>
          <dgm:bulletEnabled val="1"/>
        </dgm:presLayoutVars>
      </dgm:prSet>
      <dgm:spPr/>
    </dgm:pt>
    <dgm:pt modelId="{BAA53327-0ED6-4FF9-A8B8-128F6651919F}" type="pres">
      <dgm:prSet presAssocID="{07E39F81-F383-448C-ADF0-0E6F5EB5B158}" presName="connSite2" presStyleCnt="0"/>
      <dgm:spPr/>
    </dgm:pt>
    <dgm:pt modelId="{646D73BE-A3F9-41B2-A715-06656E06E556}" type="pres">
      <dgm:prSet presAssocID="{8CDD0375-9827-4195-8C4D-3E3011C5BD3F}" presName="Name18" presStyleLbl="sibTrans2D1" presStyleIdx="1" presStyleCnt="3" custLinFactNeighborX="-4913" custLinFactNeighborY="5458"/>
      <dgm:spPr/>
    </dgm:pt>
    <dgm:pt modelId="{83D34FB2-FFD9-45B1-BD60-AC97F9B983E2}" type="pres">
      <dgm:prSet presAssocID="{CAC7B7E3-9E86-465E-B48C-82E37D66F9F5}" presName="composite1" presStyleCnt="0"/>
      <dgm:spPr/>
    </dgm:pt>
    <dgm:pt modelId="{D8819E9A-DE52-47B4-8ED4-A83E3132E43D}" type="pres">
      <dgm:prSet presAssocID="{CAC7B7E3-9E86-465E-B48C-82E37D66F9F5}" presName="dummyNode1" presStyleLbl="node1" presStyleIdx="1" presStyleCnt="4"/>
      <dgm:spPr/>
    </dgm:pt>
    <dgm:pt modelId="{3F51D257-9A62-41A2-A3F6-0B1131BEB41A}" type="pres">
      <dgm:prSet presAssocID="{CAC7B7E3-9E86-465E-B48C-82E37D66F9F5}" presName="childNode1" presStyleLbl="bgAcc1" presStyleIdx="2" presStyleCnt="4" custScaleX="227282">
        <dgm:presLayoutVars>
          <dgm:bulletEnabled val="1"/>
        </dgm:presLayoutVars>
      </dgm:prSet>
      <dgm:spPr/>
    </dgm:pt>
    <dgm:pt modelId="{58DDF16A-06EC-46B2-AF2E-A3D0B8B9C268}" type="pres">
      <dgm:prSet presAssocID="{CAC7B7E3-9E86-465E-B48C-82E37D66F9F5}" presName="childNode1tx" presStyleLbl="bgAcc1" presStyleIdx="2" presStyleCnt="4">
        <dgm:presLayoutVars>
          <dgm:bulletEnabled val="1"/>
        </dgm:presLayoutVars>
      </dgm:prSet>
      <dgm:spPr/>
    </dgm:pt>
    <dgm:pt modelId="{F4FFE232-92A7-465F-8E00-8EA107C9CA41}" type="pres">
      <dgm:prSet presAssocID="{CAC7B7E3-9E86-465E-B48C-82E37D66F9F5}" presName="parentNode1" presStyleLbl="node1" presStyleIdx="2" presStyleCnt="4" custLinFactNeighborX="-16222" custLinFactNeighborY="51975">
        <dgm:presLayoutVars>
          <dgm:chMax val="1"/>
          <dgm:bulletEnabled val="1"/>
        </dgm:presLayoutVars>
      </dgm:prSet>
      <dgm:spPr/>
    </dgm:pt>
    <dgm:pt modelId="{40DB1057-287F-4244-9435-A47C43A96438}" type="pres">
      <dgm:prSet presAssocID="{CAC7B7E3-9E86-465E-B48C-82E37D66F9F5}" presName="connSite1" presStyleCnt="0"/>
      <dgm:spPr/>
    </dgm:pt>
    <dgm:pt modelId="{455A1B3B-A0BD-4538-99E4-526216E2525B}" type="pres">
      <dgm:prSet presAssocID="{C08DEA40-EC8F-4FCB-81F3-337A7F58D767}" presName="Name9" presStyleLbl="sibTrans2D1" presStyleIdx="2" presStyleCnt="3"/>
      <dgm:spPr/>
    </dgm:pt>
    <dgm:pt modelId="{A4ECC3B1-DE10-4137-BA86-FDBC4DB25258}" type="pres">
      <dgm:prSet presAssocID="{31CE4862-B66C-4030-8BF8-FB0536DFDB65}" presName="composite2" presStyleCnt="0"/>
      <dgm:spPr/>
    </dgm:pt>
    <dgm:pt modelId="{2894197A-EE9E-4C20-B459-A6AC369C0D30}" type="pres">
      <dgm:prSet presAssocID="{31CE4862-B66C-4030-8BF8-FB0536DFDB65}" presName="dummyNode2" presStyleLbl="node1" presStyleIdx="2" presStyleCnt="4"/>
      <dgm:spPr/>
    </dgm:pt>
    <dgm:pt modelId="{7F7B09A9-419D-40AC-896C-592F65D5260D}" type="pres">
      <dgm:prSet presAssocID="{31CE4862-B66C-4030-8BF8-FB0536DFDB65}" presName="childNode2" presStyleLbl="bgAcc1" presStyleIdx="3" presStyleCnt="4" custScaleX="201244" custLinFactNeighborX="0" custLinFactNeighborY="3727">
        <dgm:presLayoutVars>
          <dgm:bulletEnabled val="1"/>
        </dgm:presLayoutVars>
      </dgm:prSet>
      <dgm:spPr/>
    </dgm:pt>
    <dgm:pt modelId="{14549A88-7039-4050-A29B-9031A9F591DF}" type="pres">
      <dgm:prSet presAssocID="{31CE4862-B66C-4030-8BF8-FB0536DFDB65}" presName="childNode2tx" presStyleLbl="bgAcc1" presStyleIdx="3" presStyleCnt="4">
        <dgm:presLayoutVars>
          <dgm:bulletEnabled val="1"/>
        </dgm:presLayoutVars>
      </dgm:prSet>
      <dgm:spPr/>
    </dgm:pt>
    <dgm:pt modelId="{C449E497-F473-43A7-8B95-CD11CFE51D99}" type="pres">
      <dgm:prSet presAssocID="{31CE4862-B66C-4030-8BF8-FB0536DFDB65}" presName="parentNode2" presStyleLbl="node1" presStyleIdx="3" presStyleCnt="4" custAng="0" custLinFactNeighborX="-20735" custLinFactNeighborY="-48114">
        <dgm:presLayoutVars>
          <dgm:chMax val="0"/>
          <dgm:bulletEnabled val="1"/>
        </dgm:presLayoutVars>
      </dgm:prSet>
      <dgm:spPr/>
    </dgm:pt>
    <dgm:pt modelId="{B199E048-AE48-4449-B5B8-FD94604BBB58}" type="pres">
      <dgm:prSet presAssocID="{31CE4862-B66C-4030-8BF8-FB0536DFDB65}" presName="connSite2" presStyleCnt="0"/>
      <dgm:spPr/>
    </dgm:pt>
  </dgm:ptLst>
  <dgm:cxnLst>
    <dgm:cxn modelId="{F9DB2702-FCE4-48D9-B19A-1B3BE73548B8}" type="presOf" srcId="{364B2D6E-8BE5-4FAD-8D25-A2C1FE550B32}" destId="{8C900C34-8EE7-437F-B5AD-DCF578C77B8F}" srcOrd="1" destOrd="1" presId="urn:microsoft.com/office/officeart/2005/8/layout/hProcess4"/>
    <dgm:cxn modelId="{8638BB08-686A-4A3B-913A-706536F2DCF6}" srcId="{07E39F81-F383-448C-ADF0-0E6F5EB5B158}" destId="{A70FB902-68C5-4E74-9484-94DFFCB3B2C8}" srcOrd="1" destOrd="0" parTransId="{787516D7-898C-4E8C-8A7D-F301F7DF7191}" sibTransId="{61D77FF9-3E6A-46EE-85FA-25ADF6D54640}"/>
    <dgm:cxn modelId="{3EB53D0E-B695-4C04-A37D-52627112208C}" srcId="{A30231C6-6124-4E49-A2F8-40164D4E9D5B}" destId="{CAC7B7E3-9E86-465E-B48C-82E37D66F9F5}" srcOrd="2" destOrd="0" parTransId="{83B29387-6A07-45C8-8F00-B117C6F43FFE}" sibTransId="{C08DEA40-EC8F-4FCB-81F3-337A7F58D767}"/>
    <dgm:cxn modelId="{19119015-350B-483B-83EB-22243840E1D5}" type="presOf" srcId="{35FAB289-D1B1-48A1-A5EB-C56434D8ABD5}" destId="{3F51D257-9A62-41A2-A3F6-0B1131BEB41A}" srcOrd="0" destOrd="0" presId="urn:microsoft.com/office/officeart/2005/8/layout/hProcess4"/>
    <dgm:cxn modelId="{285A6B1E-5768-4464-A12F-A2AA71C924BA}" type="presOf" srcId="{68D32B7E-4060-4CC0-A896-80071406C03E}" destId="{DD61C2DC-57C0-43A8-AB0B-7908D496F7A0}" srcOrd="1" destOrd="3" presId="urn:microsoft.com/office/officeart/2005/8/layout/hProcess4"/>
    <dgm:cxn modelId="{ACA6C11F-77A9-4DA1-AA7A-86D1CCF5AAFB}" type="presOf" srcId="{F6E89CAB-9EF7-4298-A1D0-40AF2F1F2B3B}" destId="{14549A88-7039-4050-A29B-9031A9F591DF}" srcOrd="1" destOrd="1" presId="urn:microsoft.com/office/officeart/2005/8/layout/hProcess4"/>
    <dgm:cxn modelId="{A7EFF020-D873-4F3A-995D-A165AE2603BB}" srcId="{31CE4862-B66C-4030-8BF8-FB0536DFDB65}" destId="{B08F0487-8D6A-4325-B8A5-C6BF6EEE3C4B}" srcOrd="0" destOrd="0" parTransId="{5150F6A6-B8DD-4EA7-8962-000E24D97286}" sibTransId="{A0608D69-B1B7-4E04-8492-A07F72FE1E53}"/>
    <dgm:cxn modelId="{148C7224-AB7B-4434-95EA-4D0128594F1D}" srcId="{A30231C6-6124-4E49-A2F8-40164D4E9D5B}" destId="{07E39F81-F383-448C-ADF0-0E6F5EB5B158}" srcOrd="1" destOrd="0" parTransId="{D104E5DE-D91B-4514-AC7A-D1A466557E8E}" sibTransId="{8CDD0375-9827-4195-8C4D-3E3011C5BD3F}"/>
    <dgm:cxn modelId="{9BF4A65D-303A-4960-A9CA-3B9ACFE86F58}" type="presOf" srcId="{31CE4862-B66C-4030-8BF8-FB0536DFDB65}" destId="{C449E497-F473-43A7-8B95-CD11CFE51D99}" srcOrd="0" destOrd="0" presId="urn:microsoft.com/office/officeart/2005/8/layout/hProcess4"/>
    <dgm:cxn modelId="{DF495245-6DA7-43F9-8778-9B99A8E41AF0}" type="presOf" srcId="{9FAB009F-8FBA-48F2-B1BD-99FB1EFEF407}" destId="{14549A88-7039-4050-A29B-9031A9F591DF}" srcOrd="1" destOrd="2" presId="urn:microsoft.com/office/officeart/2005/8/layout/hProcess4"/>
    <dgm:cxn modelId="{E1DAD945-68CD-413A-90C8-9550F9DAEBFD}" type="presOf" srcId="{B08F0487-8D6A-4325-B8A5-C6BF6EEE3C4B}" destId="{14549A88-7039-4050-A29B-9031A9F591DF}" srcOrd="1" destOrd="0" presId="urn:microsoft.com/office/officeart/2005/8/layout/hProcess4"/>
    <dgm:cxn modelId="{DC777B46-58E7-4ACD-95AE-610D322E397F}" type="presOf" srcId="{AC3CEC46-86D9-4EB8-BB4A-34CCA4A4E255}" destId="{DD61C2DC-57C0-43A8-AB0B-7908D496F7A0}" srcOrd="1" destOrd="2" presId="urn:microsoft.com/office/officeart/2005/8/layout/hProcess4"/>
    <dgm:cxn modelId="{717EA946-032C-4CF1-87F6-55A1F2E596EF}" type="presOf" srcId="{8CDD0375-9827-4195-8C4D-3E3011C5BD3F}" destId="{646D73BE-A3F9-41B2-A715-06656E06E556}" srcOrd="0" destOrd="0" presId="urn:microsoft.com/office/officeart/2005/8/layout/hProcess4"/>
    <dgm:cxn modelId="{59100E50-8235-41A2-B182-08F1FF399299}" type="presOf" srcId="{68D32B7E-4060-4CC0-A896-80071406C03E}" destId="{35D48D1E-322C-4C17-BFAE-C7D759F74922}" srcOrd="0" destOrd="3" presId="urn:microsoft.com/office/officeart/2005/8/layout/hProcess4"/>
    <dgm:cxn modelId="{32565E50-A477-4A31-9169-15709307792E}" type="presOf" srcId="{A70FB902-68C5-4E74-9484-94DFFCB3B2C8}" destId="{DD61C2DC-57C0-43A8-AB0B-7908D496F7A0}" srcOrd="1" destOrd="1" presId="urn:microsoft.com/office/officeart/2005/8/layout/hProcess4"/>
    <dgm:cxn modelId="{DE509D53-552D-431A-85D5-8C0F83067D12}" srcId="{07E39F81-F383-448C-ADF0-0E6F5EB5B158}" destId="{68D32B7E-4060-4CC0-A896-80071406C03E}" srcOrd="3" destOrd="0" parTransId="{D2B40EE8-85CE-40B4-821A-D1512BBC47AC}" sibTransId="{9456B8A5-A619-4B42-9DCB-B858DF520B42}"/>
    <dgm:cxn modelId="{6C0B0B56-66DB-4431-8577-B7123A8602DB}" type="presOf" srcId="{364B2D6E-8BE5-4FAD-8D25-A2C1FE550B32}" destId="{2AD1439F-C3A4-4007-A1F5-CB63A39C0CEE}" srcOrd="0" destOrd="1" presId="urn:microsoft.com/office/officeart/2005/8/layout/hProcess4"/>
    <dgm:cxn modelId="{379D9676-F560-4189-9C45-10BA00C6B051}" srcId="{07E39F81-F383-448C-ADF0-0E6F5EB5B158}" destId="{E2B5F021-73F8-4C2F-A786-4B5E92D5E564}" srcOrd="0" destOrd="0" parTransId="{5E61EAAF-1857-43AB-AED0-77AD805976E1}" sibTransId="{818A5780-3BCD-40D4-AD5E-A67E4E9ECD89}"/>
    <dgm:cxn modelId="{310DDA76-5F1C-4556-A74C-63BC5F44600D}" type="presOf" srcId="{E2B5F021-73F8-4C2F-A786-4B5E92D5E564}" destId="{DD61C2DC-57C0-43A8-AB0B-7908D496F7A0}" srcOrd="1" destOrd="0" presId="urn:microsoft.com/office/officeart/2005/8/layout/hProcess4"/>
    <dgm:cxn modelId="{1E870B83-52CD-4D95-B7E8-C65E30F34DF8}" srcId="{A30231C6-6124-4E49-A2F8-40164D4E9D5B}" destId="{31CE4862-B66C-4030-8BF8-FB0536DFDB65}" srcOrd="3" destOrd="0" parTransId="{DF3D9CAB-0C49-435C-B90C-41C766A6FFC9}" sibTransId="{C8423032-8F14-4F7E-853E-27B5769583D0}"/>
    <dgm:cxn modelId="{3649DC84-C79F-40F0-8DD8-E44E52A32D1D}" type="presOf" srcId="{07E39F81-F383-448C-ADF0-0E6F5EB5B158}" destId="{203387B1-80A0-4BE5-96C8-242E2BB73CC0}" srcOrd="0" destOrd="0" presId="urn:microsoft.com/office/officeart/2005/8/layout/hProcess4"/>
    <dgm:cxn modelId="{6CC4BF86-4DF8-4D09-858E-C7ED9F904BCD}" type="presOf" srcId="{AC3CEC46-86D9-4EB8-BB4A-34CCA4A4E255}" destId="{35D48D1E-322C-4C17-BFAE-C7D759F74922}" srcOrd="0" destOrd="2" presId="urn:microsoft.com/office/officeart/2005/8/layout/hProcess4"/>
    <dgm:cxn modelId="{57642E88-5272-4656-87A5-AF2CC1CCF643}" srcId="{B805AD16-3B8A-471E-B72C-99E7EBE0792D}" destId="{364B2D6E-8BE5-4FAD-8D25-A2C1FE550B32}" srcOrd="1" destOrd="0" parTransId="{F65F6917-FCD4-44B7-B7D1-1C38DC4A8DD6}" sibTransId="{2D18F141-4537-4604-932E-869B3C8E415C}"/>
    <dgm:cxn modelId="{50CB6A8A-BF4D-4ED2-A703-3AA1D8523D8C}" srcId="{B805AD16-3B8A-471E-B72C-99E7EBE0792D}" destId="{F2BDB720-CFFF-4C88-9DD7-A52DD0709E77}" srcOrd="0" destOrd="0" parTransId="{B1C65BEC-8009-4943-8E33-D897FCE9D3FF}" sibTransId="{2628041A-F783-4668-9424-359AE3CA4BE9}"/>
    <dgm:cxn modelId="{76C01A8B-A5B3-42E2-B7AB-54FF1553D3C6}" type="presOf" srcId="{0E0670C5-AD34-4A5C-9993-B747122D87C4}" destId="{3804BE37-5CE1-460C-9C5E-42A33E693B31}" srcOrd="0" destOrd="0" presId="urn:microsoft.com/office/officeart/2005/8/layout/hProcess4"/>
    <dgm:cxn modelId="{D2FB229B-8287-4EAB-AC6B-11C348BF2B92}" srcId="{07E39F81-F383-448C-ADF0-0E6F5EB5B158}" destId="{AC3CEC46-86D9-4EB8-BB4A-34CCA4A4E255}" srcOrd="2" destOrd="0" parTransId="{04358548-91A6-4195-92CC-59194932A368}" sibTransId="{B88BB339-A242-4256-86FA-DF7F3AF7E4CF}"/>
    <dgm:cxn modelId="{ACDEC1A1-90C8-426F-BFA3-18A975D1AE1A}" type="presOf" srcId="{F2BDB720-CFFF-4C88-9DD7-A52DD0709E77}" destId="{2AD1439F-C3A4-4007-A1F5-CB63A39C0CEE}" srcOrd="0" destOrd="0" presId="urn:microsoft.com/office/officeart/2005/8/layout/hProcess4"/>
    <dgm:cxn modelId="{C44439A9-DE95-4B46-8505-944DAEEB4D69}" type="presOf" srcId="{E2B5F021-73F8-4C2F-A786-4B5E92D5E564}" destId="{35D48D1E-322C-4C17-BFAE-C7D759F74922}" srcOrd="0" destOrd="0" presId="urn:microsoft.com/office/officeart/2005/8/layout/hProcess4"/>
    <dgm:cxn modelId="{526FEDAB-16EA-4F58-9597-266B4FF3E083}" type="presOf" srcId="{F6E89CAB-9EF7-4298-A1D0-40AF2F1F2B3B}" destId="{7F7B09A9-419D-40AC-896C-592F65D5260D}" srcOrd="0" destOrd="1" presId="urn:microsoft.com/office/officeart/2005/8/layout/hProcess4"/>
    <dgm:cxn modelId="{92721FAC-0B61-4F11-A2F7-5519D21AA10E}" srcId="{CAC7B7E3-9E86-465E-B48C-82E37D66F9F5}" destId="{35FAB289-D1B1-48A1-A5EB-C56434D8ABD5}" srcOrd="0" destOrd="0" parTransId="{BF199CC7-7D3E-48B0-AFE2-9556711B43D2}" sibTransId="{A5A5D44D-1AE7-40F8-A09A-407C390DA31F}"/>
    <dgm:cxn modelId="{6BB399B1-A03D-4778-AA9D-A4C369618135}" srcId="{CAC7B7E3-9E86-465E-B48C-82E37D66F9F5}" destId="{0641BC45-707C-49E8-BB53-F413F52886AB}" srcOrd="1" destOrd="0" parTransId="{FBE2E7F2-87B3-41ED-8353-DA792719CD59}" sibTransId="{A30D026D-6F44-4935-A8FA-99305079C04B}"/>
    <dgm:cxn modelId="{13636CB2-6B30-4B17-9070-B6A4BB63092D}" type="presOf" srcId="{0641BC45-707C-49E8-BB53-F413F52886AB}" destId="{58DDF16A-06EC-46B2-AF2E-A3D0B8B9C268}" srcOrd="1" destOrd="1" presId="urn:microsoft.com/office/officeart/2005/8/layout/hProcess4"/>
    <dgm:cxn modelId="{C57FDDB3-CA94-4418-8D5A-FCA056190570}" srcId="{31CE4862-B66C-4030-8BF8-FB0536DFDB65}" destId="{9FAB009F-8FBA-48F2-B1BD-99FB1EFEF407}" srcOrd="2" destOrd="0" parTransId="{5D11ABC1-532A-4C81-9583-5B7260659997}" sibTransId="{3E565363-D9D1-46BE-A5B2-CB2C12597429}"/>
    <dgm:cxn modelId="{D980E4C0-8BA1-4BA3-9EA7-C97CB1406B71}" type="presOf" srcId="{F2BDB720-CFFF-4C88-9DD7-A52DD0709E77}" destId="{8C900C34-8EE7-437F-B5AD-DCF578C77B8F}" srcOrd="1" destOrd="0" presId="urn:microsoft.com/office/officeart/2005/8/layout/hProcess4"/>
    <dgm:cxn modelId="{4CEFA7C6-E802-4790-9A6B-5A7F0899C606}" type="presOf" srcId="{CAC7B7E3-9E86-465E-B48C-82E37D66F9F5}" destId="{F4FFE232-92A7-465F-8E00-8EA107C9CA41}" srcOrd="0" destOrd="0" presId="urn:microsoft.com/office/officeart/2005/8/layout/hProcess4"/>
    <dgm:cxn modelId="{3EF423CA-553C-4DAE-B2BE-16B05829436B}" srcId="{31CE4862-B66C-4030-8BF8-FB0536DFDB65}" destId="{F6E89CAB-9EF7-4298-A1D0-40AF2F1F2B3B}" srcOrd="1" destOrd="0" parTransId="{2ED161FC-28B5-4214-A052-E7433306A2E2}" sibTransId="{BC0AAFA5-934A-43D2-B31A-F831AD77C6A5}"/>
    <dgm:cxn modelId="{1E6A06CD-9FDD-4757-978A-E511224F6E91}" srcId="{A30231C6-6124-4E49-A2F8-40164D4E9D5B}" destId="{B805AD16-3B8A-471E-B72C-99E7EBE0792D}" srcOrd="0" destOrd="0" parTransId="{9A255690-FADF-489A-B8EB-6971B3E61414}" sibTransId="{0E0670C5-AD34-4A5C-9993-B747122D87C4}"/>
    <dgm:cxn modelId="{495721D0-4FB3-4A9A-82B5-53BD57D007B6}" type="presOf" srcId="{0641BC45-707C-49E8-BB53-F413F52886AB}" destId="{3F51D257-9A62-41A2-A3F6-0B1131BEB41A}" srcOrd="0" destOrd="1" presId="urn:microsoft.com/office/officeart/2005/8/layout/hProcess4"/>
    <dgm:cxn modelId="{E15778D9-08B6-40A6-897D-0843EEAF67BD}" type="presOf" srcId="{35FAB289-D1B1-48A1-A5EB-C56434D8ABD5}" destId="{58DDF16A-06EC-46B2-AF2E-A3D0B8B9C268}" srcOrd="1" destOrd="0" presId="urn:microsoft.com/office/officeart/2005/8/layout/hProcess4"/>
    <dgm:cxn modelId="{397031DD-CC32-4A69-8D08-E7EB2C912AE3}" type="presOf" srcId="{B08F0487-8D6A-4325-B8A5-C6BF6EEE3C4B}" destId="{7F7B09A9-419D-40AC-896C-592F65D5260D}" srcOrd="0" destOrd="0" presId="urn:microsoft.com/office/officeart/2005/8/layout/hProcess4"/>
    <dgm:cxn modelId="{80983DDE-F9FB-4376-B441-136FB0E4199C}" type="presOf" srcId="{9FAB009F-8FBA-48F2-B1BD-99FB1EFEF407}" destId="{7F7B09A9-419D-40AC-896C-592F65D5260D}" srcOrd="0" destOrd="2" presId="urn:microsoft.com/office/officeart/2005/8/layout/hProcess4"/>
    <dgm:cxn modelId="{05E5BEEB-ECDF-4341-9178-983D33559DFC}" type="presOf" srcId="{A30231C6-6124-4E49-A2F8-40164D4E9D5B}" destId="{BC429D46-B730-48A0-B997-23A22D800EE9}" srcOrd="0" destOrd="0" presId="urn:microsoft.com/office/officeart/2005/8/layout/hProcess4"/>
    <dgm:cxn modelId="{F37FDAF2-4E46-4ACB-8A40-1F7F9890EE4E}" type="presOf" srcId="{C08DEA40-EC8F-4FCB-81F3-337A7F58D767}" destId="{455A1B3B-A0BD-4538-99E4-526216E2525B}" srcOrd="0" destOrd="0" presId="urn:microsoft.com/office/officeart/2005/8/layout/hProcess4"/>
    <dgm:cxn modelId="{589340F9-C28C-47C3-A484-83BE05E0167D}" type="presOf" srcId="{B805AD16-3B8A-471E-B72C-99E7EBE0792D}" destId="{672AFC06-842C-455F-B3BD-006C76D79E05}" srcOrd="0" destOrd="0" presId="urn:microsoft.com/office/officeart/2005/8/layout/hProcess4"/>
    <dgm:cxn modelId="{EA0A86FD-3CB4-494A-9EB4-BA7887A0EB2B}" type="presOf" srcId="{A70FB902-68C5-4E74-9484-94DFFCB3B2C8}" destId="{35D48D1E-322C-4C17-BFAE-C7D759F74922}" srcOrd="0" destOrd="1" presId="urn:microsoft.com/office/officeart/2005/8/layout/hProcess4"/>
    <dgm:cxn modelId="{1B7EBB1F-B732-4577-8AFE-E0F7795BDFE3}" type="presParOf" srcId="{BC429D46-B730-48A0-B997-23A22D800EE9}" destId="{918AE59A-7ED7-40FC-BA22-3E71763347A1}" srcOrd="0" destOrd="0" presId="urn:microsoft.com/office/officeart/2005/8/layout/hProcess4"/>
    <dgm:cxn modelId="{9D0FCAB3-AD89-4D95-B14A-8E9A1E26BB1E}" type="presParOf" srcId="{BC429D46-B730-48A0-B997-23A22D800EE9}" destId="{146DC2CE-4C4E-4554-9841-31D17B89840B}" srcOrd="1" destOrd="0" presId="urn:microsoft.com/office/officeart/2005/8/layout/hProcess4"/>
    <dgm:cxn modelId="{FF402236-3A28-4EA4-A7FD-CBC24AF5AE43}" type="presParOf" srcId="{BC429D46-B730-48A0-B997-23A22D800EE9}" destId="{C1282E61-6F6D-41DE-B8A8-5A05B7CFB12C}" srcOrd="2" destOrd="0" presId="urn:microsoft.com/office/officeart/2005/8/layout/hProcess4"/>
    <dgm:cxn modelId="{605BF493-9121-48F1-BF8B-E850B5D41790}" type="presParOf" srcId="{C1282E61-6F6D-41DE-B8A8-5A05B7CFB12C}" destId="{48B230CA-0D90-4A84-856D-63588B79D423}" srcOrd="0" destOrd="0" presId="urn:microsoft.com/office/officeart/2005/8/layout/hProcess4"/>
    <dgm:cxn modelId="{9F171EF4-7197-430D-BB6B-E8E21F4EF63F}" type="presParOf" srcId="{48B230CA-0D90-4A84-856D-63588B79D423}" destId="{A6C02A0D-3529-426A-9ECB-8FB7BC1F2C01}" srcOrd="0" destOrd="0" presId="urn:microsoft.com/office/officeart/2005/8/layout/hProcess4"/>
    <dgm:cxn modelId="{E4EF359A-F17F-4C57-AC36-52803B8841F1}" type="presParOf" srcId="{48B230CA-0D90-4A84-856D-63588B79D423}" destId="{2AD1439F-C3A4-4007-A1F5-CB63A39C0CEE}" srcOrd="1" destOrd="0" presId="urn:microsoft.com/office/officeart/2005/8/layout/hProcess4"/>
    <dgm:cxn modelId="{07D847FC-9A57-4A28-BC33-687C7CEB9E6C}" type="presParOf" srcId="{48B230CA-0D90-4A84-856D-63588B79D423}" destId="{8C900C34-8EE7-437F-B5AD-DCF578C77B8F}" srcOrd="2" destOrd="0" presId="urn:microsoft.com/office/officeart/2005/8/layout/hProcess4"/>
    <dgm:cxn modelId="{2C97FA0C-263A-4321-9856-FC2F27DBFBD9}" type="presParOf" srcId="{48B230CA-0D90-4A84-856D-63588B79D423}" destId="{672AFC06-842C-455F-B3BD-006C76D79E05}" srcOrd="3" destOrd="0" presId="urn:microsoft.com/office/officeart/2005/8/layout/hProcess4"/>
    <dgm:cxn modelId="{E2EA12FA-08D5-4D66-89C7-5ABD24324EB1}" type="presParOf" srcId="{48B230CA-0D90-4A84-856D-63588B79D423}" destId="{48B74CBC-E1B6-49C0-8DA8-146D476A373A}" srcOrd="4" destOrd="0" presId="urn:microsoft.com/office/officeart/2005/8/layout/hProcess4"/>
    <dgm:cxn modelId="{5E63E8A4-C835-4150-AC19-AF9590CBA404}" type="presParOf" srcId="{C1282E61-6F6D-41DE-B8A8-5A05B7CFB12C}" destId="{3804BE37-5CE1-460C-9C5E-42A33E693B31}" srcOrd="1" destOrd="0" presId="urn:microsoft.com/office/officeart/2005/8/layout/hProcess4"/>
    <dgm:cxn modelId="{DEC86781-B3A1-4C45-A876-7D3E9FD98B4C}" type="presParOf" srcId="{C1282E61-6F6D-41DE-B8A8-5A05B7CFB12C}" destId="{D64A0202-D4A7-496E-9F4E-2C44BC21603B}" srcOrd="2" destOrd="0" presId="urn:microsoft.com/office/officeart/2005/8/layout/hProcess4"/>
    <dgm:cxn modelId="{6A2DD17C-7C74-4A71-8717-74AAA99EFED8}" type="presParOf" srcId="{D64A0202-D4A7-496E-9F4E-2C44BC21603B}" destId="{476A21A7-F7E4-4A38-B01F-B0C526C5F947}" srcOrd="0" destOrd="0" presId="urn:microsoft.com/office/officeart/2005/8/layout/hProcess4"/>
    <dgm:cxn modelId="{512AF7A5-1315-49CD-95C7-CB51B2C78FFC}" type="presParOf" srcId="{D64A0202-D4A7-496E-9F4E-2C44BC21603B}" destId="{35D48D1E-322C-4C17-BFAE-C7D759F74922}" srcOrd="1" destOrd="0" presId="urn:microsoft.com/office/officeart/2005/8/layout/hProcess4"/>
    <dgm:cxn modelId="{A8A8BFF0-E1D9-40D0-8BA8-0942941382B4}" type="presParOf" srcId="{D64A0202-D4A7-496E-9F4E-2C44BC21603B}" destId="{DD61C2DC-57C0-43A8-AB0B-7908D496F7A0}" srcOrd="2" destOrd="0" presId="urn:microsoft.com/office/officeart/2005/8/layout/hProcess4"/>
    <dgm:cxn modelId="{F026CB2B-B90B-4BEB-84B0-F7AACC80F8D7}" type="presParOf" srcId="{D64A0202-D4A7-496E-9F4E-2C44BC21603B}" destId="{203387B1-80A0-4BE5-96C8-242E2BB73CC0}" srcOrd="3" destOrd="0" presId="urn:microsoft.com/office/officeart/2005/8/layout/hProcess4"/>
    <dgm:cxn modelId="{7188E792-40EE-4D32-898E-6DAC365E3601}" type="presParOf" srcId="{D64A0202-D4A7-496E-9F4E-2C44BC21603B}" destId="{BAA53327-0ED6-4FF9-A8B8-128F6651919F}" srcOrd="4" destOrd="0" presId="urn:microsoft.com/office/officeart/2005/8/layout/hProcess4"/>
    <dgm:cxn modelId="{866C4DE2-BE2C-4A3D-A7FD-5A853808CF9B}" type="presParOf" srcId="{C1282E61-6F6D-41DE-B8A8-5A05B7CFB12C}" destId="{646D73BE-A3F9-41B2-A715-06656E06E556}" srcOrd="3" destOrd="0" presId="urn:microsoft.com/office/officeart/2005/8/layout/hProcess4"/>
    <dgm:cxn modelId="{E1A8B8CB-D8EC-445E-B446-F4E6541F1134}" type="presParOf" srcId="{C1282E61-6F6D-41DE-B8A8-5A05B7CFB12C}" destId="{83D34FB2-FFD9-45B1-BD60-AC97F9B983E2}" srcOrd="4" destOrd="0" presId="urn:microsoft.com/office/officeart/2005/8/layout/hProcess4"/>
    <dgm:cxn modelId="{38256B00-295A-45E6-8163-A1D48A95BC0F}" type="presParOf" srcId="{83D34FB2-FFD9-45B1-BD60-AC97F9B983E2}" destId="{D8819E9A-DE52-47B4-8ED4-A83E3132E43D}" srcOrd="0" destOrd="0" presId="urn:microsoft.com/office/officeart/2005/8/layout/hProcess4"/>
    <dgm:cxn modelId="{1AF99573-B862-4701-AC01-7C6DCC45816A}" type="presParOf" srcId="{83D34FB2-FFD9-45B1-BD60-AC97F9B983E2}" destId="{3F51D257-9A62-41A2-A3F6-0B1131BEB41A}" srcOrd="1" destOrd="0" presId="urn:microsoft.com/office/officeart/2005/8/layout/hProcess4"/>
    <dgm:cxn modelId="{52E9828D-CDF4-49EC-8301-597421D43212}" type="presParOf" srcId="{83D34FB2-FFD9-45B1-BD60-AC97F9B983E2}" destId="{58DDF16A-06EC-46B2-AF2E-A3D0B8B9C268}" srcOrd="2" destOrd="0" presId="urn:microsoft.com/office/officeart/2005/8/layout/hProcess4"/>
    <dgm:cxn modelId="{8D59A1C9-EFBA-4405-90B1-13F1E7DE8999}" type="presParOf" srcId="{83D34FB2-FFD9-45B1-BD60-AC97F9B983E2}" destId="{F4FFE232-92A7-465F-8E00-8EA107C9CA41}" srcOrd="3" destOrd="0" presId="urn:microsoft.com/office/officeart/2005/8/layout/hProcess4"/>
    <dgm:cxn modelId="{73546ADA-6CA5-4ED7-A391-CC61ADD4F297}" type="presParOf" srcId="{83D34FB2-FFD9-45B1-BD60-AC97F9B983E2}" destId="{40DB1057-287F-4244-9435-A47C43A96438}" srcOrd="4" destOrd="0" presId="urn:microsoft.com/office/officeart/2005/8/layout/hProcess4"/>
    <dgm:cxn modelId="{2EFEA4AB-BD8F-4ADA-BCF2-A64A03A877C2}" type="presParOf" srcId="{C1282E61-6F6D-41DE-B8A8-5A05B7CFB12C}" destId="{455A1B3B-A0BD-4538-99E4-526216E2525B}" srcOrd="5" destOrd="0" presId="urn:microsoft.com/office/officeart/2005/8/layout/hProcess4"/>
    <dgm:cxn modelId="{3FE5C8B2-B9C3-4685-B37A-2CA9EFEED4BB}" type="presParOf" srcId="{C1282E61-6F6D-41DE-B8A8-5A05B7CFB12C}" destId="{A4ECC3B1-DE10-4137-BA86-FDBC4DB25258}" srcOrd="6" destOrd="0" presId="urn:microsoft.com/office/officeart/2005/8/layout/hProcess4"/>
    <dgm:cxn modelId="{60A0334B-83F8-4307-B2DB-2D9CE190BB5B}" type="presParOf" srcId="{A4ECC3B1-DE10-4137-BA86-FDBC4DB25258}" destId="{2894197A-EE9E-4C20-B459-A6AC369C0D30}" srcOrd="0" destOrd="0" presId="urn:microsoft.com/office/officeart/2005/8/layout/hProcess4"/>
    <dgm:cxn modelId="{AED86512-C267-47F7-AA0C-0CAA0D23B560}" type="presParOf" srcId="{A4ECC3B1-DE10-4137-BA86-FDBC4DB25258}" destId="{7F7B09A9-419D-40AC-896C-592F65D5260D}" srcOrd="1" destOrd="0" presId="urn:microsoft.com/office/officeart/2005/8/layout/hProcess4"/>
    <dgm:cxn modelId="{BE6235A9-F048-4498-A28C-DC76E2DBE226}" type="presParOf" srcId="{A4ECC3B1-DE10-4137-BA86-FDBC4DB25258}" destId="{14549A88-7039-4050-A29B-9031A9F591DF}" srcOrd="2" destOrd="0" presId="urn:microsoft.com/office/officeart/2005/8/layout/hProcess4"/>
    <dgm:cxn modelId="{B3D05A6C-B50F-4A17-B2C9-68F7465A6798}" type="presParOf" srcId="{A4ECC3B1-DE10-4137-BA86-FDBC4DB25258}" destId="{C449E497-F473-43A7-8B95-CD11CFE51D99}" srcOrd="3" destOrd="0" presId="urn:microsoft.com/office/officeart/2005/8/layout/hProcess4"/>
    <dgm:cxn modelId="{E2F0D9FC-DB13-42B4-8EA6-4AD8B01DED74}" type="presParOf" srcId="{A4ECC3B1-DE10-4137-BA86-FDBC4DB25258}" destId="{B199E048-AE48-4449-B5B8-FD94604BBB5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1439F-C3A4-4007-A1F5-CB63A39C0CEE}">
      <dsp:nvSpPr>
        <dsp:cNvPr id="0" name=""/>
        <dsp:cNvSpPr/>
      </dsp:nvSpPr>
      <dsp:spPr>
        <a:xfrm>
          <a:off x="95" y="2164408"/>
          <a:ext cx="2666796" cy="1171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1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Environmentální potřeby</a:t>
          </a:r>
          <a:endParaRPr lang="en-GB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Ekonomické potřeby</a:t>
          </a:r>
          <a:endParaRPr lang="en-GB" sz="1400" kern="1200" noProof="0" dirty="0"/>
        </a:p>
      </dsp:txBody>
      <dsp:txXfrm>
        <a:off x="27047" y="2191360"/>
        <a:ext cx="2612892" cy="866295"/>
      </dsp:txXfrm>
    </dsp:sp>
    <dsp:sp modelId="{3804BE37-5CE1-460C-9C5E-42A33E693B31}">
      <dsp:nvSpPr>
        <dsp:cNvPr id="0" name=""/>
        <dsp:cNvSpPr/>
      </dsp:nvSpPr>
      <dsp:spPr>
        <a:xfrm>
          <a:off x="1118654" y="1142691"/>
          <a:ext cx="3194898" cy="3194898"/>
        </a:xfrm>
        <a:prstGeom prst="leftCircularArrow">
          <a:avLst>
            <a:gd name="adj1" fmla="val 1741"/>
            <a:gd name="adj2" fmla="val 207390"/>
            <a:gd name="adj3" fmla="val 1655729"/>
            <a:gd name="adj4" fmla="val 8697318"/>
            <a:gd name="adj5" fmla="val 20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AFC06-842C-455F-B3BD-006C76D79E05}">
      <dsp:nvSpPr>
        <dsp:cNvPr id="0" name=""/>
        <dsp:cNvSpPr/>
      </dsp:nvSpPr>
      <dsp:spPr>
        <a:xfrm>
          <a:off x="654504" y="3338683"/>
          <a:ext cx="1262178" cy="50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noProof="0" dirty="0"/>
            <a:t>Potřeby</a:t>
          </a:r>
          <a:endParaRPr lang="en-GB" sz="1700" kern="1200" noProof="0" dirty="0"/>
        </a:p>
      </dsp:txBody>
      <dsp:txXfrm>
        <a:off x="669205" y="3353384"/>
        <a:ext cx="1232776" cy="472524"/>
      </dsp:txXfrm>
    </dsp:sp>
    <dsp:sp modelId="{35D48D1E-322C-4C17-BFAE-C7D759F74922}">
      <dsp:nvSpPr>
        <dsp:cNvPr id="0" name=""/>
        <dsp:cNvSpPr/>
      </dsp:nvSpPr>
      <dsp:spPr>
        <a:xfrm>
          <a:off x="2931805" y="2159519"/>
          <a:ext cx="2645411" cy="1180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1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Poplatky za CHSK</a:t>
          </a:r>
          <a:endParaRPr lang="en-GB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Ztráta zinku (cca 40t/rok)</a:t>
          </a:r>
          <a:endParaRPr lang="en-GB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Objem odpadní vody x</a:t>
          </a:r>
          <a:endParaRPr lang="en-GB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noProof="0" dirty="0"/>
            <a:t>Nedostatek průmyslové vody</a:t>
          </a:r>
          <a:endParaRPr lang="en-GB" sz="1400" kern="1200" noProof="0" dirty="0"/>
        </a:p>
      </dsp:txBody>
      <dsp:txXfrm>
        <a:off x="2958980" y="2439738"/>
        <a:ext cx="2591061" cy="873477"/>
      </dsp:txXfrm>
    </dsp:sp>
    <dsp:sp modelId="{646D73BE-A3F9-41B2-A715-06656E06E556}">
      <dsp:nvSpPr>
        <dsp:cNvPr id="0" name=""/>
        <dsp:cNvSpPr/>
      </dsp:nvSpPr>
      <dsp:spPr>
        <a:xfrm>
          <a:off x="3701915" y="1023685"/>
          <a:ext cx="3645236" cy="3645236"/>
        </a:xfrm>
        <a:prstGeom prst="circularArrow">
          <a:avLst>
            <a:gd name="adj1" fmla="val 1526"/>
            <a:gd name="adj2" fmla="val 180886"/>
            <a:gd name="adj3" fmla="val 19942537"/>
            <a:gd name="adj4" fmla="val 12874444"/>
            <a:gd name="adj5" fmla="val 17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387B1-80A0-4BE5-96C8-242E2BB73CC0}">
      <dsp:nvSpPr>
        <dsp:cNvPr id="0" name=""/>
        <dsp:cNvSpPr/>
      </dsp:nvSpPr>
      <dsp:spPr>
        <a:xfrm>
          <a:off x="3621427" y="1647263"/>
          <a:ext cx="1262178" cy="50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Účinnost</a:t>
          </a:r>
          <a:endParaRPr lang="en-GB" sz="1700" kern="1200" noProof="0" dirty="0"/>
        </a:p>
      </dsp:txBody>
      <dsp:txXfrm>
        <a:off x="3636128" y="1661964"/>
        <a:ext cx="1232776" cy="472524"/>
      </dsp:txXfrm>
    </dsp:sp>
    <dsp:sp modelId="{3F51D257-9A62-41A2-A3F6-0B1131BEB41A}">
      <dsp:nvSpPr>
        <dsp:cNvPr id="0" name=""/>
        <dsp:cNvSpPr/>
      </dsp:nvSpPr>
      <dsp:spPr>
        <a:xfrm>
          <a:off x="5842130" y="2164408"/>
          <a:ext cx="3227293" cy="1171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1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Snížení CHSK v odpadních vodách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efektivnější zachycení </a:t>
          </a:r>
          <a:r>
            <a:rPr lang="cs-CZ" sz="1400" kern="1200" dirty="0" err="1"/>
            <a:t>Zn</a:t>
          </a:r>
          <a:endParaRPr lang="cs-CZ" sz="1400" kern="1200" dirty="0"/>
        </a:p>
      </dsp:txBody>
      <dsp:txXfrm>
        <a:off x="5869082" y="2191360"/>
        <a:ext cx="3173389" cy="866295"/>
      </dsp:txXfrm>
    </dsp:sp>
    <dsp:sp modelId="{455A1B3B-A0BD-4538-99E4-526216E2525B}">
      <dsp:nvSpPr>
        <dsp:cNvPr id="0" name=""/>
        <dsp:cNvSpPr/>
      </dsp:nvSpPr>
      <dsp:spPr>
        <a:xfrm>
          <a:off x="7138588" y="1124803"/>
          <a:ext cx="3542613" cy="3542613"/>
        </a:xfrm>
        <a:prstGeom prst="leftCircularArrow">
          <a:avLst>
            <a:gd name="adj1" fmla="val 1570"/>
            <a:gd name="adj2" fmla="val 186312"/>
            <a:gd name="adj3" fmla="val 1710644"/>
            <a:gd name="adj4" fmla="val 8773311"/>
            <a:gd name="adj5" fmla="val 18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FE232-92A7-465F-8E00-8EA107C9CA41}">
      <dsp:nvSpPr>
        <dsp:cNvPr id="0" name=""/>
        <dsp:cNvSpPr/>
      </dsp:nvSpPr>
      <dsp:spPr>
        <a:xfrm>
          <a:off x="6856596" y="3345484"/>
          <a:ext cx="1262178" cy="50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 err="1"/>
            <a:t>Optimaliza</a:t>
          </a:r>
          <a:r>
            <a:rPr lang="cs-CZ" sz="1700" kern="1200" noProof="0" dirty="0" err="1"/>
            <a:t>ce</a:t>
          </a:r>
          <a:endParaRPr lang="en-GB" sz="1700" kern="1200" noProof="0" dirty="0"/>
        </a:p>
      </dsp:txBody>
      <dsp:txXfrm>
        <a:off x="6871297" y="3360185"/>
        <a:ext cx="1232776" cy="472524"/>
      </dsp:txXfrm>
    </dsp:sp>
    <dsp:sp modelId="{7F7B09A9-419D-40AC-896C-592F65D5260D}">
      <dsp:nvSpPr>
        <dsp:cNvPr id="0" name=""/>
        <dsp:cNvSpPr/>
      </dsp:nvSpPr>
      <dsp:spPr>
        <a:xfrm>
          <a:off x="9334338" y="2208057"/>
          <a:ext cx="2857566" cy="1171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1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noProof="0" dirty="0"/>
            <a:t> </a:t>
          </a:r>
          <a:r>
            <a:rPr lang="cs-CZ" sz="1400" kern="1200" noProof="0" dirty="0"/>
            <a:t>snížení objemu odpadní vody</a:t>
          </a:r>
          <a:endParaRPr lang="en-GB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noProof="0" dirty="0"/>
            <a:t>Snížení spotřeby </a:t>
          </a:r>
          <a:r>
            <a:rPr lang="cs-CZ" sz="1400" kern="1200" noProof="0" dirty="0" err="1"/>
            <a:t>Zn</a:t>
          </a:r>
          <a:endParaRPr lang="en-GB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noProof="0" dirty="0"/>
            <a:t>Využití recyklované vody</a:t>
          </a:r>
          <a:endParaRPr lang="en-GB" sz="1400" kern="1200" noProof="0" dirty="0"/>
        </a:p>
      </dsp:txBody>
      <dsp:txXfrm>
        <a:off x="9361290" y="2485973"/>
        <a:ext cx="2803662" cy="866295"/>
      </dsp:txXfrm>
    </dsp:sp>
    <dsp:sp modelId="{C449E497-F473-43A7-8B95-CD11CFE51D99}">
      <dsp:nvSpPr>
        <dsp:cNvPr id="0" name=""/>
        <dsp:cNvSpPr/>
      </dsp:nvSpPr>
      <dsp:spPr>
        <a:xfrm>
          <a:off x="10106977" y="1671948"/>
          <a:ext cx="1262178" cy="50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 err="1"/>
            <a:t>Recy</a:t>
          </a:r>
          <a:r>
            <a:rPr lang="cs-CZ" sz="1700" kern="1200" noProof="0" dirty="0"/>
            <a:t>klování</a:t>
          </a:r>
          <a:endParaRPr lang="en-GB" sz="1700" kern="1200" noProof="0" dirty="0"/>
        </a:p>
      </dsp:txBody>
      <dsp:txXfrm>
        <a:off x="10121678" y="1686649"/>
        <a:ext cx="1232776" cy="472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58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53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824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15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87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35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27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12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63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32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86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FDF95-16BA-4D78-B7A6-D8623254C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2D46E-953D-4CA3-924A-2E3CCD849B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96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288"/>
            <a:ext cx="12191999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692697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RECYKLACE PRACÍCH VOD Z VÝROBY VISKÓZNÍCH VLÁKEN </a:t>
            </a:r>
            <a:endParaRPr lang="cs-CZ" sz="3600" dirty="0"/>
          </a:p>
        </p:txBody>
      </p:sp>
      <p:sp>
        <p:nvSpPr>
          <p:cNvPr id="6" name="Obdélník 5"/>
          <p:cNvSpPr/>
          <p:nvPr/>
        </p:nvSpPr>
        <p:spPr>
          <a:xfrm>
            <a:off x="1547812" y="1405042"/>
            <a:ext cx="916781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b="1" u="sng" dirty="0"/>
          </a:p>
          <a:p>
            <a:pPr algn="ctr"/>
            <a:r>
              <a:rPr lang="cs-CZ" sz="2400" b="1" u="sng" dirty="0"/>
              <a:t>Libor Dušek</a:t>
            </a:r>
            <a:r>
              <a:rPr lang="en-US" sz="2400" b="1" dirty="0"/>
              <a:t> &amp; Petr </a:t>
            </a:r>
            <a:r>
              <a:rPr lang="en-US" sz="2400" b="1" dirty="0" err="1"/>
              <a:t>Herink</a:t>
            </a:r>
            <a:endParaRPr lang="cs-CZ" sz="2400" dirty="0"/>
          </a:p>
          <a:p>
            <a:r>
              <a:rPr lang="cs-CZ" b="1" baseline="30000" dirty="0"/>
              <a:t> </a:t>
            </a:r>
            <a:r>
              <a:rPr lang="cs-CZ" sz="1600" i="1" dirty="0"/>
              <a:t>Ústav environmentálního a chemického inženýrství, Fakulta chemicko-technologická, Univerzita Pardubice, Studentská 573, 532 10 Pardubice, </a:t>
            </a:r>
            <a:r>
              <a:rPr lang="cs-CZ" sz="1600" i="1" dirty="0" err="1"/>
              <a:t>e-mail:libor.dusek@upce.cz</a:t>
            </a:r>
            <a:endParaRPr lang="cs-CZ" sz="1600" i="1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0" y="3462666"/>
            <a:ext cx="107156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Program přednášky aneb o čem že to bude:</a:t>
            </a:r>
          </a:p>
          <a:p>
            <a:endParaRPr lang="cs-CZ" sz="10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2000" dirty="0"/>
              <a:t>Podstata problému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2000" dirty="0">
                <a:cs typeface="Arial" panose="020B0604020202020204" pitchFamily="34" charset="0"/>
              </a:rPr>
              <a:t>Stávající možnosti čištění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2000" dirty="0"/>
              <a:t>Cíl regenerace pracích vod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2000" dirty="0"/>
              <a:t>Záchyt Zn</a:t>
            </a:r>
            <a:r>
              <a:rPr lang="cs-CZ" sz="2000" baseline="30000" dirty="0"/>
              <a:t>2+ </a:t>
            </a:r>
            <a:r>
              <a:rPr lang="cs-CZ" sz="2000" dirty="0"/>
              <a:t>ionu – směna regeneračního cyklu katexu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2000" dirty="0"/>
              <a:t>Snižování CHSK u pracích vod pískových filtrů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altLang="cs-CZ" sz="2000" dirty="0">
                <a:ea typeface="Calibri" pitchFamily="34" charset="0"/>
                <a:cs typeface="Times New Roman" pitchFamily="18" charset="0"/>
              </a:rPr>
              <a:t>Závěr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cs-CZ" altLang="cs-CZ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5A96FA7-88FD-4DE4-8E73-64FB81290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227" y="2630199"/>
            <a:ext cx="5618195" cy="3680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848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34176"/>
            <a:ext cx="8932125" cy="1853968"/>
          </a:xfrm>
        </p:spPr>
        <p:txBody>
          <a:bodyPr>
            <a:noAutofit/>
          </a:bodyPr>
          <a:lstStyle/>
          <a:p>
            <a:pPr algn="just"/>
            <a:r>
              <a:rPr lang="cs-CZ" sz="2400" dirty="0"/>
              <a:t>Ukázka poškození zrn </a:t>
            </a:r>
            <a:r>
              <a:rPr lang="cs-CZ" sz="2400" dirty="0" err="1"/>
              <a:t>ionexu</a:t>
            </a:r>
            <a:r>
              <a:rPr lang="cs-CZ" sz="2400" dirty="0"/>
              <a:t> po 2. stresové fázi (5, 10, 15, 20, 25, 30% objemových H</a:t>
            </a:r>
            <a:r>
              <a:rPr lang="cs-CZ" sz="2400" baseline="-25000" dirty="0"/>
              <a:t>2</a:t>
            </a:r>
            <a:r>
              <a:rPr lang="cs-CZ" sz="2400" dirty="0"/>
              <a:t>SO</a:t>
            </a:r>
            <a:r>
              <a:rPr lang="cs-CZ" sz="2400" baseline="-25000" dirty="0"/>
              <a:t>2</a:t>
            </a:r>
            <a:r>
              <a:rPr lang="cs-CZ" sz="2400" dirty="0"/>
              <a:t>/destilovaná voda).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185" y="4801072"/>
            <a:ext cx="3269046" cy="205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obsah 10">
            <a:extLst>
              <a:ext uri="{FF2B5EF4-FFF2-40B4-BE49-F238E27FC236}">
                <a16:creationId xmlns:a16="http://schemas.microsoft.com/office/drawing/2014/main" id="{58704B57-99F7-4D42-B8E7-A0943830F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07755"/>
            <a:ext cx="9210906" cy="618302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010185" y="1107754"/>
            <a:ext cx="31818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err="1"/>
              <a:t>Ionex</a:t>
            </a:r>
            <a:r>
              <a:rPr lang="cs-CZ" dirty="0"/>
              <a:t> spolehlivě fungoval ve všech 20 sorpčních cyklech ve zvoleném provozním režimu 10 hodin sorpce a regenerace jednou ze dvou popsaných metod (tj. 15% objemu nebo 20% objemu Na</a:t>
            </a:r>
            <a:r>
              <a:rPr lang="cs-CZ" baseline="-25000" dirty="0"/>
              <a:t>2</a:t>
            </a:r>
            <a:r>
              <a:rPr lang="cs-CZ" dirty="0"/>
              <a:t>SO</a:t>
            </a:r>
            <a:r>
              <a:rPr lang="cs-CZ" baseline="-25000" dirty="0"/>
              <a:t>2</a:t>
            </a:r>
            <a:r>
              <a:rPr lang="cs-CZ" dirty="0"/>
              <a:t>). Během sorpce nedošlo k žádnému rozkladu koncentrace </a:t>
            </a:r>
            <a:r>
              <a:rPr lang="cs-CZ" dirty="0" err="1"/>
              <a:t>Zn</a:t>
            </a:r>
            <a:r>
              <a:rPr lang="cs-CZ" dirty="0"/>
              <a:t> vyšší než 1,5 mg/l. Během experimentů nebylo pozorováno žádné významné poškození </a:t>
            </a:r>
            <a:r>
              <a:rPr lang="cs-CZ" dirty="0" err="1"/>
              <a:t>ionexových</a:t>
            </a:r>
            <a:r>
              <a:rPr lang="cs-CZ" dirty="0"/>
              <a:t> zrn </a:t>
            </a:r>
          </a:p>
        </p:txBody>
      </p:sp>
    </p:spTree>
    <p:extLst>
      <p:ext uri="{BB962C8B-B14F-4D97-AF65-F5344CB8AC3E}">
        <p14:creationId xmlns:p14="http://schemas.microsoft.com/office/powerpoint/2010/main" val="232243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9E8A9A39-7C3C-4270-9B05-8058FBEFC3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6125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Jak dlouho nám kolony budou sorbovat Zn</a:t>
            </a:r>
            <a:r>
              <a:rPr lang="cs-CZ" sz="3200" b="1" baseline="30000" dirty="0"/>
              <a:t>2+ </a:t>
            </a:r>
            <a:r>
              <a:rPr lang="cs-CZ" sz="3200" b="1" dirty="0"/>
              <a:t>než dojde k průrazu?</a:t>
            </a:r>
          </a:p>
        </p:txBody>
      </p:sp>
    </p:spTree>
    <p:extLst>
      <p:ext uri="{BB962C8B-B14F-4D97-AF65-F5344CB8AC3E}">
        <p14:creationId xmlns:p14="http://schemas.microsoft.com/office/powerpoint/2010/main" val="126368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9C9B5AA-CF24-429B-9E41-1BAD280E7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3520"/>
            <a:ext cx="6909886" cy="1298245"/>
          </a:xfrm>
        </p:spPr>
        <p:txBody>
          <a:bodyPr>
            <a:noAutofit/>
          </a:bodyPr>
          <a:lstStyle/>
          <a:p>
            <a:pPr algn="just"/>
            <a:r>
              <a:rPr lang="cs-CZ" sz="2200" dirty="0"/>
              <a:t>Pilotního režim ověření regenerace katexu </a:t>
            </a:r>
            <a:r>
              <a:rPr lang="cs-CZ" sz="2200" dirty="0" err="1"/>
              <a:t>Lewatit</a:t>
            </a:r>
            <a:r>
              <a:rPr lang="cs-CZ" sz="2200" dirty="0"/>
              <a:t> Mono Plus S108 v H-cyklu pomocí kyseliny sírové</a:t>
            </a:r>
            <a:endParaRPr lang="en-GB" sz="2200" dirty="0"/>
          </a:p>
          <a:p>
            <a:pPr algn="just"/>
            <a:r>
              <a:rPr lang="cs-CZ" sz="2200" dirty="0"/>
              <a:t>Účelem testu bylo otestovat 1 cyklus nasycení za podmínek srovnatelných s běžným provozem</a:t>
            </a:r>
            <a:endParaRPr lang="en-GB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F4069E-467C-4C76-92A5-6D4DE3734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7" t="18892" r="8337" b="5559"/>
          <a:stretch/>
        </p:blipFill>
        <p:spPr>
          <a:xfrm>
            <a:off x="0" y="2071839"/>
            <a:ext cx="7038474" cy="4786162"/>
          </a:xfrm>
          <a:prstGeom prst="rect">
            <a:avLst/>
          </a:prstGeom>
        </p:spPr>
      </p:pic>
      <p:pic>
        <p:nvPicPr>
          <p:cNvPr id="6" name="Obrázek 5" descr="Obsah obrázku osoba, špinavé&#10;&#10;Popis byl vytvořen automaticky">
            <a:extLst>
              <a:ext uri="{FF2B5EF4-FFF2-40B4-BE49-F238E27FC236}">
                <a16:creationId xmlns:a16="http://schemas.microsoft.com/office/drawing/2014/main" id="{A72F6A4F-C1E3-4BC6-A338-10193BFA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74" y="-13367"/>
            <a:ext cx="5153525" cy="6871367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C9E8DC0C-C0B9-4417-8EEB-4C01745BCF5A}"/>
              </a:ext>
            </a:extLst>
          </p:cNvPr>
          <p:cNvSpPr txBox="1">
            <a:spLocks/>
          </p:cNvSpPr>
          <p:nvPr/>
        </p:nvSpPr>
        <p:spPr>
          <a:xfrm>
            <a:off x="5862136" y="59628"/>
            <a:ext cx="104775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solidFill>
                  <a:srgbClr val="FF0000"/>
                </a:solidFill>
              </a:rPr>
              <a:t>měřítko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1:40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-2491154" y="-24915"/>
            <a:ext cx="10515600" cy="718361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Poloprovozní zkoušky</a:t>
            </a:r>
          </a:p>
        </p:txBody>
      </p:sp>
    </p:spTree>
    <p:extLst>
      <p:ext uri="{BB962C8B-B14F-4D97-AF65-F5344CB8AC3E}">
        <p14:creationId xmlns:p14="http://schemas.microsoft.com/office/powerpoint/2010/main" val="2667731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-134311"/>
            <a:ext cx="12276499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>
                    <a:lumMod val="50000"/>
                  </a:schemeClr>
                </a:solidFill>
              </a:rPr>
              <a:t>Výsledky poloprovozních zkoušek aneb každý začátek je těžký</a:t>
            </a:r>
            <a:endParaRPr lang="en-GB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40AA12F2-9722-4FDA-8822-9E33A61AA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446" y="3870406"/>
            <a:ext cx="8434754" cy="298759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D32472-468F-41D9-AB5A-B978A183C489}"/>
              </a:ext>
            </a:extLst>
          </p:cNvPr>
          <p:cNvSpPr txBox="1"/>
          <p:nvPr/>
        </p:nvSpPr>
        <p:spPr>
          <a:xfrm rot="20567906">
            <a:off x="4337855" y="2828834"/>
            <a:ext cx="183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přepracování sacího hrdla pro provozní regenerační filtry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6" name="Obrázek 15" descr="Obsah obrázku osoba, interiér, hydrant, objekt v exteriéru&#10;&#10;Popis byl vytvořen automaticky">
            <a:extLst>
              <a:ext uri="{FF2B5EF4-FFF2-40B4-BE49-F238E27FC236}">
                <a16:creationId xmlns:a16="http://schemas.microsoft.com/office/drawing/2014/main" id="{E42C2DFA-A3A3-46CA-B317-39AFAAE8B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6" y="3775956"/>
            <a:ext cx="2289552" cy="3052736"/>
          </a:xfrm>
          <a:prstGeom prst="rect">
            <a:avLst/>
          </a:prstGeom>
        </p:spPr>
      </p:pic>
      <p:pic>
        <p:nvPicPr>
          <p:cNvPr id="18" name="Obrázek 17" descr="Obsah obrázku polovina, objektiv fotoaparátu, zavřít&#10;&#10;Popis byl vytvořen automaticky">
            <a:extLst>
              <a:ext uri="{FF2B5EF4-FFF2-40B4-BE49-F238E27FC236}">
                <a16:creationId xmlns:a16="http://schemas.microsoft.com/office/drawing/2014/main" id="{DB95FFFE-D3B2-4A0D-8BF7-EE79F94C3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10" y="1989339"/>
            <a:ext cx="2218099" cy="1825771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D42B40D-22BE-4F6F-9B14-AE062C4DBBAE}"/>
              </a:ext>
            </a:extLst>
          </p:cNvPr>
          <p:cNvSpPr txBox="1"/>
          <p:nvPr/>
        </p:nvSpPr>
        <p:spPr>
          <a:xfrm>
            <a:off x="1" y="1147899"/>
            <a:ext cx="9593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pokusy nefungovaly - vysoký únik </a:t>
            </a:r>
            <a:r>
              <a:rPr lang="cs-CZ" dirty="0" err="1"/>
              <a:t>Zn</a:t>
            </a:r>
            <a:r>
              <a:rPr lang="cs-CZ" dirty="0"/>
              <a:t> již po 1h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Celková kapacita katexu 55% 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FF0000"/>
                </a:solidFill>
              </a:rPr>
              <a:t>ionexové</a:t>
            </a:r>
            <a:r>
              <a:rPr lang="cs-CZ" dirty="0">
                <a:solidFill>
                  <a:srgbClr val="FF0000"/>
                </a:solidFill>
              </a:rPr>
              <a:t> lože bylo deformováno přítokem vody nutnost přepracovat vstupní rozdělovač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Dnes účinnost cca 87,6 % =přiblížili jsme se laboratorním výsledkům (88-91%)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8457AED-FF25-4AEF-8F9A-BB2AB51663AF}"/>
              </a:ext>
            </a:extLst>
          </p:cNvPr>
          <p:cNvSpPr txBox="1"/>
          <p:nvPr/>
        </p:nvSpPr>
        <p:spPr>
          <a:xfrm>
            <a:off x="2735342" y="2479067"/>
            <a:ext cx="265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Závěry pro provoz</a:t>
            </a:r>
          </a:p>
        </p:txBody>
      </p:sp>
      <p:sp>
        <p:nvSpPr>
          <p:cNvPr id="26" name="Volný tvar 25"/>
          <p:cNvSpPr/>
          <p:nvPr/>
        </p:nvSpPr>
        <p:spPr>
          <a:xfrm>
            <a:off x="148091" y="1864232"/>
            <a:ext cx="1557180" cy="902017"/>
          </a:xfrm>
          <a:custGeom>
            <a:avLst/>
            <a:gdLst>
              <a:gd name="connsiteX0" fmla="*/ 162946 w 1557180"/>
              <a:gd name="connsiteY0" fmla="*/ 0 h 902017"/>
              <a:gd name="connsiteX1" fmla="*/ 27144 w 1557180"/>
              <a:gd name="connsiteY1" fmla="*/ 244444 h 902017"/>
              <a:gd name="connsiteX2" fmla="*/ 36197 w 1557180"/>
              <a:gd name="connsiteY2" fmla="*/ 497941 h 902017"/>
              <a:gd name="connsiteX3" fmla="*/ 398336 w 1557180"/>
              <a:gd name="connsiteY3" fmla="*/ 869133 h 902017"/>
              <a:gd name="connsiteX4" fmla="*/ 1557180 w 1557180"/>
              <a:gd name="connsiteY4" fmla="*/ 860079 h 90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180" h="902017">
                <a:moveTo>
                  <a:pt x="162946" y="0"/>
                </a:moveTo>
                <a:cubicBezTo>
                  <a:pt x="105607" y="80727"/>
                  <a:pt x="48269" y="161454"/>
                  <a:pt x="27144" y="244444"/>
                </a:cubicBezTo>
                <a:cubicBezTo>
                  <a:pt x="6019" y="327434"/>
                  <a:pt x="-25668" y="393826"/>
                  <a:pt x="36197" y="497941"/>
                </a:cubicBezTo>
                <a:cubicBezTo>
                  <a:pt x="98062" y="602056"/>
                  <a:pt x="144839" y="808777"/>
                  <a:pt x="398336" y="869133"/>
                </a:cubicBezTo>
                <a:cubicBezTo>
                  <a:pt x="651833" y="929489"/>
                  <a:pt x="1104506" y="894784"/>
                  <a:pt x="1557180" y="860079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4E16C537-6FE8-4232-9192-EE09FD2F1CDF}"/>
              </a:ext>
            </a:extLst>
          </p:cNvPr>
          <p:cNvSpPr/>
          <p:nvPr/>
        </p:nvSpPr>
        <p:spPr>
          <a:xfrm>
            <a:off x="5146431" y="2400216"/>
            <a:ext cx="1334364" cy="2382799"/>
          </a:xfrm>
          <a:custGeom>
            <a:avLst/>
            <a:gdLst>
              <a:gd name="connsiteX0" fmla="*/ 0 w 1334364"/>
              <a:gd name="connsiteY0" fmla="*/ 225753 h 2382799"/>
              <a:gd name="connsiteX1" fmla="*/ 1324707 w 1334364"/>
              <a:gd name="connsiteY1" fmla="*/ 202307 h 2382799"/>
              <a:gd name="connsiteX2" fmla="*/ 597877 w 1334364"/>
              <a:gd name="connsiteY2" fmla="*/ 2382799 h 23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364" h="2382799">
                <a:moveTo>
                  <a:pt x="0" y="225753"/>
                </a:moveTo>
                <a:cubicBezTo>
                  <a:pt x="612530" y="34276"/>
                  <a:pt x="1225061" y="-157201"/>
                  <a:pt x="1324707" y="202307"/>
                </a:cubicBezTo>
                <a:cubicBezTo>
                  <a:pt x="1424353" y="561815"/>
                  <a:pt x="722923" y="2003753"/>
                  <a:pt x="597877" y="2382799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81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b="1" dirty="0"/>
              <a:t>Volba strategie při snižování CHSK u pracích vod pískových filtrů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061" y="1825625"/>
            <a:ext cx="11922369" cy="435133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Prací voda OV1 a OV2, pochází z regeneračního mytí pískových filtrů. Má pH v rozmezí 4,7-5,2 a také značnou elektrolytickou vodivost k = 1 000-1 400 </a:t>
            </a:r>
            <a:r>
              <a:rPr lang="cs-CZ" dirty="0" err="1"/>
              <a:t>mS</a:t>
            </a:r>
            <a:r>
              <a:rPr lang="cs-CZ" dirty="0"/>
              <a:t>/m  způsobenou z větší míry přítomnosti síranu zinečnatého a sodného. 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Shromážděné vzorky promývací odpadní vody z pískových filtrů vykazovaly vždy přítomnost pevné filtrovatelné frakce.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 Proto byla napřed voda </a:t>
            </a:r>
            <a:r>
              <a:rPr lang="cs-CZ" dirty="0" err="1"/>
              <a:t>předupravena</a:t>
            </a:r>
            <a:r>
              <a:rPr lang="cs-CZ" dirty="0"/>
              <a:t> filtrací a posléze oxidována </a:t>
            </a:r>
            <a:r>
              <a:rPr lang="cs-CZ" dirty="0" err="1"/>
              <a:t>Fentonovou</a:t>
            </a:r>
            <a:r>
              <a:rPr lang="cs-CZ" dirty="0"/>
              <a:t> oxidací, aby byla následně ověřena možnost zvýšení užitné kapacity náplně </a:t>
            </a:r>
            <a:r>
              <a:rPr lang="cs-CZ" dirty="0" err="1"/>
              <a:t>ionexu</a:t>
            </a:r>
            <a:r>
              <a:rPr lang="cs-CZ" dirty="0"/>
              <a:t> </a:t>
            </a:r>
            <a:r>
              <a:rPr lang="cs-CZ" dirty="0" err="1"/>
              <a:t>Lewatit</a:t>
            </a:r>
            <a:r>
              <a:rPr lang="cs-CZ" dirty="0"/>
              <a:t> Mono Plus S108 pro záchyt Zn</a:t>
            </a:r>
            <a:r>
              <a:rPr lang="cs-CZ" baseline="30000" dirty="0"/>
              <a:t>2+</a:t>
            </a:r>
            <a:r>
              <a:rPr lang="cs-CZ" dirty="0"/>
              <a:t> přechodem na H</a:t>
            </a:r>
            <a:r>
              <a:rPr lang="cs-CZ" baseline="30000" dirty="0"/>
              <a:t>+</a:t>
            </a:r>
            <a:r>
              <a:rPr lang="cs-CZ" dirty="0"/>
              <a:t> - cyklus, kdy je pro regeneraci </a:t>
            </a:r>
            <a:r>
              <a:rPr lang="cs-CZ" dirty="0" err="1"/>
              <a:t>katexových</a:t>
            </a:r>
            <a:r>
              <a:rPr lang="cs-CZ" dirty="0"/>
              <a:t> kolon využita odpadní kyselinou sírová.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Voda OV3 pocházející z praní viskózního vlákna vykazovala pH 6,2 a vodivost 1463 </a:t>
            </a:r>
            <a:r>
              <a:rPr lang="cs-CZ" dirty="0" err="1"/>
              <a:t>mS</a:t>
            </a:r>
            <a:r>
              <a:rPr lang="cs-CZ" dirty="0"/>
              <a:t>/m. </a:t>
            </a:r>
          </a:p>
        </p:txBody>
      </p:sp>
    </p:spTree>
    <p:extLst>
      <p:ext uri="{BB962C8B-B14F-4D97-AF65-F5344CB8AC3E}">
        <p14:creationId xmlns:p14="http://schemas.microsoft.com/office/powerpoint/2010/main" val="1733481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5229"/>
            <a:ext cx="10515600" cy="62088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Vstupní kvalita znečištěné prací vody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869640"/>
              </p:ext>
            </p:extLst>
          </p:nvPr>
        </p:nvGraphicFramePr>
        <p:xfrm>
          <a:off x="1066800" y="4349865"/>
          <a:ext cx="8628482" cy="2322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5235">
                  <a:extLst>
                    <a:ext uri="{9D8B030D-6E8A-4147-A177-3AD203B41FA5}">
                      <a16:colId xmlns:a16="http://schemas.microsoft.com/office/drawing/2014/main" val="1977109213"/>
                    </a:ext>
                  </a:extLst>
                </a:gridCol>
                <a:gridCol w="1025235">
                  <a:extLst>
                    <a:ext uri="{9D8B030D-6E8A-4147-A177-3AD203B41FA5}">
                      <a16:colId xmlns:a16="http://schemas.microsoft.com/office/drawing/2014/main" val="2080220006"/>
                    </a:ext>
                  </a:extLst>
                </a:gridCol>
                <a:gridCol w="1071165">
                  <a:extLst>
                    <a:ext uri="{9D8B030D-6E8A-4147-A177-3AD203B41FA5}">
                      <a16:colId xmlns:a16="http://schemas.microsoft.com/office/drawing/2014/main" val="1545928715"/>
                    </a:ext>
                  </a:extLst>
                </a:gridCol>
                <a:gridCol w="1071165">
                  <a:extLst>
                    <a:ext uri="{9D8B030D-6E8A-4147-A177-3AD203B41FA5}">
                      <a16:colId xmlns:a16="http://schemas.microsoft.com/office/drawing/2014/main" val="1358634091"/>
                    </a:ext>
                  </a:extLst>
                </a:gridCol>
                <a:gridCol w="887448">
                  <a:extLst>
                    <a:ext uri="{9D8B030D-6E8A-4147-A177-3AD203B41FA5}">
                      <a16:colId xmlns:a16="http://schemas.microsoft.com/office/drawing/2014/main" val="3806685845"/>
                    </a:ext>
                  </a:extLst>
                </a:gridCol>
                <a:gridCol w="887448">
                  <a:extLst>
                    <a:ext uri="{9D8B030D-6E8A-4147-A177-3AD203B41FA5}">
                      <a16:colId xmlns:a16="http://schemas.microsoft.com/office/drawing/2014/main" val="2601442738"/>
                    </a:ext>
                  </a:extLst>
                </a:gridCol>
                <a:gridCol w="887448">
                  <a:extLst>
                    <a:ext uri="{9D8B030D-6E8A-4147-A177-3AD203B41FA5}">
                      <a16:colId xmlns:a16="http://schemas.microsoft.com/office/drawing/2014/main" val="3233633785"/>
                    </a:ext>
                  </a:extLst>
                </a:gridCol>
                <a:gridCol w="886669">
                  <a:extLst>
                    <a:ext uri="{9D8B030D-6E8A-4147-A177-3AD203B41FA5}">
                      <a16:colId xmlns:a16="http://schemas.microsoft.com/office/drawing/2014/main" val="3144051340"/>
                    </a:ext>
                  </a:extLst>
                </a:gridCol>
                <a:gridCol w="886669">
                  <a:extLst>
                    <a:ext uri="{9D8B030D-6E8A-4147-A177-3AD203B41FA5}">
                      <a16:colId xmlns:a16="http://schemas.microsoft.com/office/drawing/2014/main" val="254494438"/>
                    </a:ext>
                  </a:extLst>
                </a:gridCol>
              </a:tblGrid>
              <a:tr h="46458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Vzorek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pH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κ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CHSK</a:t>
                      </a:r>
                      <a:r>
                        <a:rPr lang="cs-CZ" sz="2000" baseline="-25000">
                          <a:effectLst/>
                        </a:rPr>
                        <a:t>Cr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TOC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TN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</a:t>
                      </a:r>
                      <a:r>
                        <a:rPr lang="cs-CZ" sz="2000" baseline="-25000">
                          <a:effectLst/>
                        </a:rPr>
                        <a:t>Zn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49299"/>
                  </a:ext>
                </a:extLst>
              </a:tr>
              <a:tr h="46458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[</a:t>
                      </a:r>
                      <a:r>
                        <a:rPr lang="cs-CZ" sz="2000" dirty="0" err="1">
                          <a:effectLst/>
                        </a:rPr>
                        <a:t>mS</a:t>
                      </a:r>
                      <a:r>
                        <a:rPr lang="cs-CZ" sz="2000" dirty="0">
                          <a:effectLst/>
                        </a:rPr>
                        <a:t>/m]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[</a:t>
                      </a:r>
                      <a:r>
                        <a:rPr lang="en-US" sz="2000" dirty="0">
                          <a:effectLst/>
                        </a:rPr>
                        <a:t>mg/l</a:t>
                      </a:r>
                      <a:r>
                        <a:rPr lang="cs-CZ" sz="2000" dirty="0">
                          <a:effectLst/>
                        </a:rPr>
                        <a:t>]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0368255"/>
                  </a:ext>
                </a:extLst>
              </a:tr>
              <a:tr h="464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OV1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5,142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1023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7632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2560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2524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36,07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139,08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8,613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08485581"/>
                  </a:ext>
                </a:extLst>
              </a:tr>
              <a:tr h="464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OV2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4,668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1402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9369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3123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3082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41,02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174,33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29,60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35088940"/>
                  </a:ext>
                </a:extLst>
              </a:tr>
              <a:tr h="464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OV3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6,189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1463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248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3,17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1,12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105,40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0006449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672756"/>
            <a:ext cx="122740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Tabulka 1: Výsledky analýz promývacích vod OV1 a OV2 z výtoku pískových filtrů a OV3-vody z promývání viskózního vlákna.</a:t>
            </a:r>
            <a:endParaRPr kumimoji="0" lang="cs-CZ" altLang="cs-CZ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956879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Vzorky vody OV1a OV2 vykazovaly přítomnost pevného podílu a po promíchání též známky pěnění.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Voda OV3 z promývání viskózních vláken byla čirá, bez viditelného pevného podílu.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Ze vstupní analýzy ,že z analyzovaných kovů vzorky obsahují především reziduální zinek v koncentraci cca 8,6 – 105,4 mg/l.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Koncentrace chromu, niklu a železa je buď srovnatelná s koncentrací v používané labské vody, nebo je mírně zvýšena v důsledku koroze potrubí a strojního vybavení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Dle hodnot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CHSK</a:t>
            </a:r>
            <a:r>
              <a:rPr lang="cs-CZ" sz="2000" baseline="-25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Cr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 a TOC vzorky obsahují významný podíl organického znečištění.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235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2044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Předúprava filtrací</a:t>
            </a:r>
            <a:br>
              <a:rPr lang="cs-CZ" altLang="cs-CZ" sz="2800" dirty="0"/>
            </a:b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407678"/>
              </p:ext>
            </p:extLst>
          </p:nvPr>
        </p:nvGraphicFramePr>
        <p:xfrm>
          <a:off x="2026152" y="3498372"/>
          <a:ext cx="8139695" cy="3359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1722">
                  <a:extLst>
                    <a:ext uri="{9D8B030D-6E8A-4147-A177-3AD203B41FA5}">
                      <a16:colId xmlns:a16="http://schemas.microsoft.com/office/drawing/2014/main" val="2804239502"/>
                    </a:ext>
                  </a:extLst>
                </a:gridCol>
                <a:gridCol w="1078598">
                  <a:extLst>
                    <a:ext uri="{9D8B030D-6E8A-4147-A177-3AD203B41FA5}">
                      <a16:colId xmlns:a16="http://schemas.microsoft.com/office/drawing/2014/main" val="1194847669"/>
                    </a:ext>
                  </a:extLst>
                </a:gridCol>
                <a:gridCol w="1126917">
                  <a:extLst>
                    <a:ext uri="{9D8B030D-6E8A-4147-A177-3AD203B41FA5}">
                      <a16:colId xmlns:a16="http://schemas.microsoft.com/office/drawing/2014/main" val="4207465737"/>
                    </a:ext>
                  </a:extLst>
                </a:gridCol>
                <a:gridCol w="1126917">
                  <a:extLst>
                    <a:ext uri="{9D8B030D-6E8A-4147-A177-3AD203B41FA5}">
                      <a16:colId xmlns:a16="http://schemas.microsoft.com/office/drawing/2014/main" val="1998008037"/>
                    </a:ext>
                  </a:extLst>
                </a:gridCol>
                <a:gridCol w="933637">
                  <a:extLst>
                    <a:ext uri="{9D8B030D-6E8A-4147-A177-3AD203B41FA5}">
                      <a16:colId xmlns:a16="http://schemas.microsoft.com/office/drawing/2014/main" val="3610934488"/>
                    </a:ext>
                  </a:extLst>
                </a:gridCol>
                <a:gridCol w="933637">
                  <a:extLst>
                    <a:ext uri="{9D8B030D-6E8A-4147-A177-3AD203B41FA5}">
                      <a16:colId xmlns:a16="http://schemas.microsoft.com/office/drawing/2014/main" val="1076899115"/>
                    </a:ext>
                  </a:extLst>
                </a:gridCol>
                <a:gridCol w="933637">
                  <a:extLst>
                    <a:ext uri="{9D8B030D-6E8A-4147-A177-3AD203B41FA5}">
                      <a16:colId xmlns:a16="http://schemas.microsoft.com/office/drawing/2014/main" val="2463796537"/>
                    </a:ext>
                  </a:extLst>
                </a:gridCol>
                <a:gridCol w="924630">
                  <a:extLst>
                    <a:ext uri="{9D8B030D-6E8A-4147-A177-3AD203B41FA5}">
                      <a16:colId xmlns:a16="http://schemas.microsoft.com/office/drawing/2014/main" val="1495013552"/>
                    </a:ext>
                  </a:extLst>
                </a:gridCol>
              </a:tblGrid>
              <a:tr h="83990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</a:t>
                      </a:r>
                      <a:r>
                        <a:rPr lang="cs-CZ" sz="2000" dirty="0">
                          <a:effectLst/>
                        </a:rPr>
                        <a:t>z</a:t>
                      </a:r>
                      <a:r>
                        <a:rPr lang="en-US" sz="2000" dirty="0" err="1">
                          <a:effectLst/>
                        </a:rPr>
                        <a:t>orek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pH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κ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CHSK</a:t>
                      </a:r>
                      <a:r>
                        <a:rPr lang="cs-CZ" sz="2000" baseline="-25000">
                          <a:effectLst/>
                        </a:rPr>
                        <a:t>Cr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TC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TOC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TN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75268"/>
                  </a:ext>
                </a:extLst>
              </a:tr>
              <a:tr h="83990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[</a:t>
                      </a:r>
                      <a:r>
                        <a:rPr lang="cs-CZ" sz="2000" dirty="0" err="1">
                          <a:effectLst/>
                        </a:rPr>
                        <a:t>mS</a:t>
                      </a:r>
                      <a:r>
                        <a:rPr lang="cs-CZ" sz="2000" dirty="0">
                          <a:effectLst/>
                        </a:rPr>
                        <a:t>/m]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[</a:t>
                      </a:r>
                      <a:r>
                        <a:rPr lang="en-US" sz="2000" dirty="0">
                          <a:effectLst/>
                        </a:rPr>
                        <a:t>mg/l</a:t>
                      </a:r>
                      <a:r>
                        <a:rPr lang="cs-CZ" sz="2000" dirty="0">
                          <a:effectLst/>
                        </a:rPr>
                        <a:t>]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</a:t>
                      </a:r>
                      <a:r>
                        <a:rPr lang="en-US" sz="2000">
                          <a:effectLst/>
                        </a:rPr>
                        <a:t>mg/l</a:t>
                      </a:r>
                      <a:r>
                        <a:rPr lang="cs-CZ" sz="2000">
                          <a:effectLst/>
                        </a:rPr>
                        <a:t>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7561740"/>
                  </a:ext>
                </a:extLst>
              </a:tr>
              <a:tr h="83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OV1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5,150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1020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4121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1377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1358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19,5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2073687"/>
                  </a:ext>
                </a:extLst>
              </a:tr>
              <a:tr h="83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OV2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4,822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1426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4674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1577,5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1520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57,5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91,5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940552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17231" y="519014"/>
            <a:ext cx="12109938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.Pro filtrací za laboratorního tlaku byly použity skládané filtry </a:t>
            </a:r>
            <a:r>
              <a:rPr lang="cs-CZ" sz="2000" dirty="0" err="1"/>
              <a:t>Filpap</a:t>
            </a:r>
            <a:r>
              <a:rPr lang="cs-CZ" sz="2000" dirty="0"/>
              <a:t> K2, zachycující částice nad 8 µm.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Filtrací se podařilo snížit hodnotu CHSK oproti výchozímu stavu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OV1 z 7632 mg/l na 4121 mg/l a pro OV2 z 9369 mg/l na 4674 mg/l, což představuje pokles tohoto kvantitativního parametru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46% respektive o 50%.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Dosažené výsledky vzhledem k relativně snadné realizaci tedy opravňují zařazení filtrace odpadních vod jako jejich předúpravu.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Tabulka 2: Souhrn výsledků vstupních analýz OV1 a OV2 po předúpravě filtrací.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60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Oxidace pomocí </a:t>
            </a:r>
            <a:r>
              <a:rPr lang="cs-CZ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Fentonova</a:t>
            </a:r>
            <a:r>
              <a:rPr lang="cs-CZ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činidla</a:t>
            </a:r>
            <a:br>
              <a:rPr lang="cs-CZ" dirty="0"/>
            </a:br>
            <a:endParaRPr lang="cs-C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40677" y="1359876"/>
                <a:ext cx="11934092" cy="5498123"/>
              </a:xfrm>
            </p:spPr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cs-CZ" sz="2400" dirty="0"/>
                  <a:t>Přefiltrované vzorky OV1 a OV2 byly podrobeny oxidaci pomocí kontinuálně </a:t>
                </a:r>
                <a:r>
                  <a:rPr lang="cs-CZ" sz="2400" i="1" dirty="0"/>
                  <a:t>in </a:t>
                </a:r>
                <a:r>
                  <a:rPr lang="cs-CZ" sz="2400" i="1" dirty="0" err="1"/>
                  <a:t>situ</a:t>
                </a:r>
                <a:r>
                  <a:rPr lang="cs-CZ" sz="2400" dirty="0"/>
                  <a:t> generovaného </a:t>
                </a:r>
                <a:r>
                  <a:rPr lang="cs-CZ" sz="2400" dirty="0" err="1"/>
                  <a:t>Fentonova</a:t>
                </a:r>
                <a:r>
                  <a:rPr lang="cs-CZ" sz="2400" dirty="0"/>
                  <a:t> činidla z průběžně dávkovaného 30% peroxidu vodíku a kontinuálně elektrochemicky rozpouštěné obětované anody.</a:t>
                </a:r>
              </a:p>
              <a:p>
                <a:pPr algn="just"/>
                <a:r>
                  <a:rPr lang="cs-CZ" sz="2400" dirty="0"/>
                  <a:t> V průběhu oxidace byly sledovány změny pH, elektrolytické konduktivity, teploty a současně s dávkováním peroxidu vodíku byl gravimetricky sledován korozní úbytek obětované anody.</a:t>
                </a:r>
              </a:p>
              <a:p>
                <a:pPr algn="just"/>
                <a:r>
                  <a:rPr lang="cs-CZ" sz="2400" dirty="0"/>
                  <a:t> Z tohoto úbytku byla následně vypočtena koncentrace celkového železa v oxidované vodě a rovněž poměr této koncentrace ke koncentraci peroxidu vodíku. V případě anody z materiálu AISI 304 byl molární poměr peroxidu vodíku k celkovému železu 1:100. </a:t>
                </a:r>
              </a:p>
              <a:p>
                <a:pPr algn="just"/>
                <a:r>
                  <a:rPr lang="cs-CZ" sz="2400" dirty="0"/>
                  <a:t>Pokud byla použita anoda z uhlíkové oceli 11373 měl tento poměr hodnotu 1:10. Spotřebu elektrické energie potřebné k elektrochemickému rozpouštění obětované anody lze vypočítat pomocí následující rovnice.</a:t>
                </a:r>
              </a:p>
              <a:p>
                <a:pPr marL="0" indent="0" algn="ctr">
                  <a:buNone/>
                </a:pPr>
                <a:r>
                  <a:rPr lang="cs-CZ" sz="2400" dirty="0"/>
                  <a:t>                       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/>
                        </m:ctrlPr>
                      </m:fPr>
                      <m:num>
                        <m:r>
                          <a:rPr lang="cs-CZ" sz="2400" i="1"/>
                          <m:t>𝑈</m:t>
                        </m:r>
                        <m:r>
                          <a:rPr lang="cs-CZ" sz="2400" i="1"/>
                          <m:t>·</m:t>
                        </m:r>
                        <m:r>
                          <a:rPr lang="cs-CZ" sz="2400" i="1"/>
                          <m:t>𝐼</m:t>
                        </m:r>
                        <m:r>
                          <a:rPr lang="cs-CZ" sz="2400" i="1"/>
                          <m:t> ·</m:t>
                        </m:r>
                        <m:r>
                          <a:rPr lang="cs-CZ" sz="2400" i="1"/>
                          <m:t>𝑡</m:t>
                        </m:r>
                      </m:num>
                      <m:den>
                        <m:r>
                          <a:rPr lang="cs-CZ" sz="2400" i="1"/>
                          <m:t>𝑉</m:t>
                        </m:r>
                      </m:den>
                    </m:f>
                  </m:oMath>
                </a14:m>
                <a:endParaRPr lang="cs-CZ" sz="2400" dirty="0"/>
              </a:p>
              <a:p>
                <a:pPr algn="just"/>
                <a:r>
                  <a:rPr lang="cs-CZ" sz="2400" dirty="0"/>
                  <a:t>kde E je specifická spotřeba elektrické energie vyjádřená v kWh/m</a:t>
                </a:r>
                <a:r>
                  <a:rPr lang="cs-CZ" sz="2400" baseline="30000" dirty="0"/>
                  <a:t>3</a:t>
                </a:r>
                <a:r>
                  <a:rPr lang="cs-CZ" sz="2400" dirty="0"/>
                  <a:t>, U je napětí, I je elektrolyzérem protékající stejnosměrný proud, </a:t>
                </a:r>
                <a:r>
                  <a:rPr lang="cs-CZ" sz="2400" i="1" dirty="0"/>
                  <a:t>t</a:t>
                </a:r>
                <a:r>
                  <a:rPr lang="cs-CZ" sz="2400" dirty="0"/>
                  <a:t> je čas a V je objem čištěné odpadní vody</a:t>
                </a:r>
                <a:r>
                  <a:rPr lang="cs-CZ" sz="2400" baseline="30000" dirty="0"/>
                  <a:t>1</a:t>
                </a:r>
                <a:r>
                  <a:rPr lang="en-US" sz="2400" baseline="30000" dirty="0"/>
                  <a:t>7</a:t>
                </a:r>
                <a:r>
                  <a:rPr lang="cs-CZ" sz="2400" dirty="0"/>
                  <a:t>. Časový průběh změn procesních parametrů během experimentů shrnuje Tabulka 3.  </a:t>
                </a:r>
              </a:p>
              <a:p>
                <a:pPr marL="0" indent="0" algn="just">
                  <a:buNone/>
                </a:pPr>
                <a:r>
                  <a:rPr lang="cs-CZ" sz="2400" dirty="0"/>
                  <a:t> </a:t>
                </a:r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677" y="1359876"/>
                <a:ext cx="11934092" cy="5498123"/>
              </a:xfrm>
              <a:blipFill>
                <a:blip r:embed="rId2"/>
                <a:stretch>
                  <a:fillRect l="-562" t="-1885" r="-6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41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464552"/>
              </p:ext>
            </p:extLst>
          </p:nvPr>
        </p:nvGraphicFramePr>
        <p:xfrm>
          <a:off x="0" y="661838"/>
          <a:ext cx="12192002" cy="6909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3158">
                  <a:extLst>
                    <a:ext uri="{9D8B030D-6E8A-4147-A177-3AD203B41FA5}">
                      <a16:colId xmlns:a16="http://schemas.microsoft.com/office/drawing/2014/main" val="4224176502"/>
                    </a:ext>
                  </a:extLst>
                </a:gridCol>
                <a:gridCol w="1052390">
                  <a:extLst>
                    <a:ext uri="{9D8B030D-6E8A-4147-A177-3AD203B41FA5}">
                      <a16:colId xmlns:a16="http://schemas.microsoft.com/office/drawing/2014/main" val="2815908062"/>
                    </a:ext>
                  </a:extLst>
                </a:gridCol>
                <a:gridCol w="1472445">
                  <a:extLst>
                    <a:ext uri="{9D8B030D-6E8A-4147-A177-3AD203B41FA5}">
                      <a16:colId xmlns:a16="http://schemas.microsoft.com/office/drawing/2014/main" val="3829191115"/>
                    </a:ext>
                  </a:extLst>
                </a:gridCol>
                <a:gridCol w="1052390">
                  <a:extLst>
                    <a:ext uri="{9D8B030D-6E8A-4147-A177-3AD203B41FA5}">
                      <a16:colId xmlns:a16="http://schemas.microsoft.com/office/drawing/2014/main" val="1857835964"/>
                    </a:ext>
                  </a:extLst>
                </a:gridCol>
                <a:gridCol w="1181474">
                  <a:extLst>
                    <a:ext uri="{9D8B030D-6E8A-4147-A177-3AD203B41FA5}">
                      <a16:colId xmlns:a16="http://schemas.microsoft.com/office/drawing/2014/main" val="3100144715"/>
                    </a:ext>
                  </a:extLst>
                </a:gridCol>
                <a:gridCol w="1141211">
                  <a:extLst>
                    <a:ext uri="{9D8B030D-6E8A-4147-A177-3AD203B41FA5}">
                      <a16:colId xmlns:a16="http://schemas.microsoft.com/office/drawing/2014/main" val="1685842312"/>
                    </a:ext>
                  </a:extLst>
                </a:gridCol>
                <a:gridCol w="885298">
                  <a:extLst>
                    <a:ext uri="{9D8B030D-6E8A-4147-A177-3AD203B41FA5}">
                      <a16:colId xmlns:a16="http://schemas.microsoft.com/office/drawing/2014/main" val="3777032334"/>
                    </a:ext>
                  </a:extLst>
                </a:gridCol>
                <a:gridCol w="987967">
                  <a:extLst>
                    <a:ext uri="{9D8B030D-6E8A-4147-A177-3AD203B41FA5}">
                      <a16:colId xmlns:a16="http://schemas.microsoft.com/office/drawing/2014/main" val="1609730369"/>
                    </a:ext>
                  </a:extLst>
                </a:gridCol>
                <a:gridCol w="1050901">
                  <a:extLst>
                    <a:ext uri="{9D8B030D-6E8A-4147-A177-3AD203B41FA5}">
                      <a16:colId xmlns:a16="http://schemas.microsoft.com/office/drawing/2014/main" val="2174144757"/>
                    </a:ext>
                  </a:extLst>
                </a:gridCol>
                <a:gridCol w="2104768">
                  <a:extLst>
                    <a:ext uri="{9D8B030D-6E8A-4147-A177-3AD203B41FA5}">
                      <a16:colId xmlns:a16="http://schemas.microsoft.com/office/drawing/2014/main" val="273798774"/>
                    </a:ext>
                  </a:extLst>
                </a:gridCol>
              </a:tblGrid>
              <a:tr h="469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Čas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[h]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pH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[mS/m]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U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[V]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 [A]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[W]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CE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[kWh/m</a:t>
                      </a:r>
                      <a:r>
                        <a:rPr lang="cs-CZ" sz="1400" baseline="30000">
                          <a:effectLst/>
                        </a:rPr>
                        <a:t>3</a:t>
                      </a:r>
                      <a:r>
                        <a:rPr lang="cs-CZ" sz="1400">
                          <a:effectLst/>
                        </a:rPr>
                        <a:t>]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</a:t>
                      </a:r>
                      <a:r>
                        <a:rPr lang="cs-CZ" sz="1400" baseline="-25000">
                          <a:effectLst/>
                        </a:rPr>
                        <a:t>anody</a:t>
                      </a:r>
                      <a:endParaRPr lang="cs-CZ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[g]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c</a:t>
                      </a:r>
                      <a:r>
                        <a:rPr lang="cs-CZ" sz="1400" baseline="-25000" dirty="0" err="1">
                          <a:effectLst/>
                        </a:rPr>
                        <a:t>Fe</a:t>
                      </a:r>
                      <a:endParaRPr lang="cs-CZ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[mg/l]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</a:t>
                      </a:r>
                      <a:r>
                        <a:rPr lang="cs-CZ" sz="1400" baseline="-25000">
                          <a:effectLst/>
                        </a:rPr>
                        <a:t>H2O2</a:t>
                      </a:r>
                      <a:r>
                        <a:rPr lang="cs-CZ" sz="1400">
                          <a:effectLst/>
                        </a:rPr>
                        <a:t>/n</a:t>
                      </a:r>
                      <a:r>
                        <a:rPr lang="cs-CZ" sz="1400" baseline="-25000">
                          <a:effectLst/>
                        </a:rPr>
                        <a:t>Fe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2698619263"/>
                  </a:ext>
                </a:extLst>
              </a:tr>
              <a:tr h="22693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</a:rPr>
                        <a:t>anoda z oceli AISI304 </a:t>
                      </a:r>
                      <a:endParaRPr lang="cs-CZ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031754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2,80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1023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5,50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0,095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0,523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23,5260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3335917974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2,90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1133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5,60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0,102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0,571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2,285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23,5184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20,52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962000387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2,99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1112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5,62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0,100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0,562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4,496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23,5096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44,28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277987350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3,05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1119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4,81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0,100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0,481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5,772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23,5041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59,13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3572213612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3,07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1117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5,20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0,100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0,520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8,320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23,4965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79,65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2413993111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3,10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1113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5,40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0,980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5,292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10,584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23,4881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102,33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164823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2,80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1435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3,60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0,100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0,360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23,4863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275747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2,83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1432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3,57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0,098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0,350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1,399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23,4782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21,87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79117124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2,88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1431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3,42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0,107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0,366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2,928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23,4699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44,28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049339475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2,92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1427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3,67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0,102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0,374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4,492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23,4637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61,02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165011668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2,98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1424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3,44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0,098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0,337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5,394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23,4566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80,19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884452585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3,06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1427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3,57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0,100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0,357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7,140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23,4476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104,49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3296770"/>
                  </a:ext>
                </a:extLst>
              </a:tr>
              <a:tr h="22693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</a:rPr>
                        <a:t>anody z oceli 11320</a:t>
                      </a:r>
                      <a:endParaRPr lang="cs-CZ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59402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2,81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1017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2,84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0,034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23,4476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59045089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2,88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1013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2,77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0,028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0,111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23,3712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206,28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2423534235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2,94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1021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2,69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0,215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23,2954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410,94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404285664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3,06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1026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2,82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0,034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0,406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23,2211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611,55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423402788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3,17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1024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2,97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0,036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0,570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23,1392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832,68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62560996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3,24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1021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2,88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0,035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0,691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23,0471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1081,35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510475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2,78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1499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1,54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22,6048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55033582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3,27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1426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1,32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0,120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0,158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0,063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22,5194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230,58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230243863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3,21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1428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0,75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0,072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22,4447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432,27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2805680353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3,22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1429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0,63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0,076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22,3717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629,37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2756358290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3,23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1428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0,154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22,3005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821,61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4286336943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3,27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1432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1,32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0,317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22,2392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987,12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2644834069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6</a:t>
                      </a:r>
                      <a:r>
                        <a:rPr lang="cs-CZ" sz="1400" baseline="30000" dirty="0">
                          <a:effectLst/>
                        </a:rPr>
                        <a:t>*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3,21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1418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1,17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0,337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22,1640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11190,16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3026878288"/>
                  </a:ext>
                </a:extLst>
              </a:tr>
              <a:tr h="226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7</a:t>
                      </a:r>
                      <a:r>
                        <a:rPr lang="cs-CZ" sz="1400" baseline="30000" dirty="0">
                          <a:effectLst/>
                        </a:rPr>
                        <a:t>*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3,09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1414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1,21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0,012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0,407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22,1007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113361,07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803" marR="11803" marT="0" marB="0" anchor="ctr"/>
                </a:tc>
                <a:extLst>
                  <a:ext uri="{0D108BD9-81ED-4DB2-BD59-A6C34878D82A}">
                    <a16:rowId xmlns:a16="http://schemas.microsoft.com/office/drawing/2014/main" val="159227993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5507" y="-76826"/>
            <a:ext cx="124030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Časová změna provozních parametrů (pH, konduktivita, vstupní potenciál, okamžitý proud a příkon), úbytky obětované anody 	z oceli AISI304 a 11320 a odpovídající koncentrace </a:t>
            </a:r>
            <a:r>
              <a:rPr kumimoji="0" lang="cs-CZ" altLang="cs-CZ" sz="1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kumimoji="0" lang="cs-CZ" altLang="cs-CZ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 aktuální molární poměr průběžně dávkovaného 30% peroxidu vodíku k celkové koncentraci železa.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Experiment s odpadní vodou OV2 byl při použití obětované anody z ocele 11320 prodloužen z 5 h na 7 h po průběžném vyhodnocení po 5 h.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80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231" y="105509"/>
            <a:ext cx="12074769" cy="984738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Výsledky analýz po </a:t>
            </a:r>
            <a:r>
              <a:rPr lang="cs-CZ" altLang="cs-CZ" sz="3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Fentonově</a:t>
            </a:r>
            <a:r>
              <a:rPr lang="cs-CZ" altLang="cs-CZ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oxidaci OV1 a OV2</a:t>
            </a: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553516"/>
              </p:ext>
            </p:extLst>
          </p:nvPr>
        </p:nvGraphicFramePr>
        <p:xfrm>
          <a:off x="0" y="2097803"/>
          <a:ext cx="12192000" cy="4221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334">
                  <a:extLst>
                    <a:ext uri="{9D8B030D-6E8A-4147-A177-3AD203B41FA5}">
                      <a16:colId xmlns:a16="http://schemas.microsoft.com/office/drawing/2014/main" val="3552706639"/>
                    </a:ext>
                  </a:extLst>
                </a:gridCol>
                <a:gridCol w="1501438">
                  <a:extLst>
                    <a:ext uri="{9D8B030D-6E8A-4147-A177-3AD203B41FA5}">
                      <a16:colId xmlns:a16="http://schemas.microsoft.com/office/drawing/2014/main" val="2000656045"/>
                    </a:ext>
                  </a:extLst>
                </a:gridCol>
                <a:gridCol w="1501438">
                  <a:extLst>
                    <a:ext uri="{9D8B030D-6E8A-4147-A177-3AD203B41FA5}">
                      <a16:colId xmlns:a16="http://schemas.microsoft.com/office/drawing/2014/main" val="2262617772"/>
                    </a:ext>
                  </a:extLst>
                </a:gridCol>
                <a:gridCol w="1242768">
                  <a:extLst>
                    <a:ext uri="{9D8B030D-6E8A-4147-A177-3AD203B41FA5}">
                      <a16:colId xmlns:a16="http://schemas.microsoft.com/office/drawing/2014/main" val="2047873268"/>
                    </a:ext>
                  </a:extLst>
                </a:gridCol>
                <a:gridCol w="1242768">
                  <a:extLst>
                    <a:ext uri="{9D8B030D-6E8A-4147-A177-3AD203B41FA5}">
                      <a16:colId xmlns:a16="http://schemas.microsoft.com/office/drawing/2014/main" val="3254937395"/>
                    </a:ext>
                  </a:extLst>
                </a:gridCol>
                <a:gridCol w="1249665">
                  <a:extLst>
                    <a:ext uri="{9D8B030D-6E8A-4147-A177-3AD203B41FA5}">
                      <a16:colId xmlns:a16="http://schemas.microsoft.com/office/drawing/2014/main" val="2638978921"/>
                    </a:ext>
                  </a:extLst>
                </a:gridCol>
                <a:gridCol w="1258863">
                  <a:extLst>
                    <a:ext uri="{9D8B030D-6E8A-4147-A177-3AD203B41FA5}">
                      <a16:colId xmlns:a16="http://schemas.microsoft.com/office/drawing/2014/main" val="2485769142"/>
                    </a:ext>
                  </a:extLst>
                </a:gridCol>
                <a:gridCol w="1258863">
                  <a:extLst>
                    <a:ext uri="{9D8B030D-6E8A-4147-A177-3AD203B41FA5}">
                      <a16:colId xmlns:a16="http://schemas.microsoft.com/office/drawing/2014/main" val="2491326230"/>
                    </a:ext>
                  </a:extLst>
                </a:gridCol>
                <a:gridCol w="1258863">
                  <a:extLst>
                    <a:ext uri="{9D8B030D-6E8A-4147-A177-3AD203B41FA5}">
                      <a16:colId xmlns:a16="http://schemas.microsoft.com/office/drawing/2014/main" val="4003837713"/>
                    </a:ext>
                  </a:extLst>
                </a:gridCol>
              </a:tblGrid>
              <a:tr h="46902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Vzorek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κ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CHSK</a:t>
                      </a:r>
                      <a:r>
                        <a:rPr lang="cs-CZ" sz="2000" baseline="-25000">
                          <a:effectLst/>
                        </a:rPr>
                        <a:t>Cr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TOC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TN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</a:t>
                      </a:r>
                      <a:r>
                        <a:rPr lang="cs-CZ" sz="2000" baseline="-25000">
                          <a:effectLst/>
                        </a:rPr>
                        <a:t>Zn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</a:t>
                      </a:r>
                      <a:r>
                        <a:rPr lang="cs-CZ" sz="2000" baseline="-25000">
                          <a:effectLst/>
                        </a:rPr>
                        <a:t>Fe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6129086"/>
                  </a:ext>
                </a:extLst>
              </a:tr>
              <a:tr h="4690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[</a:t>
                      </a:r>
                      <a:r>
                        <a:rPr lang="cs-CZ" sz="2000" dirty="0" err="1">
                          <a:effectLst/>
                        </a:rPr>
                        <a:t>mS</a:t>
                      </a:r>
                      <a:r>
                        <a:rPr lang="cs-CZ" sz="2000" dirty="0">
                          <a:effectLst/>
                        </a:rPr>
                        <a:t>/m]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[mg/l]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[mg/l]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[mg/l]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[mg/l]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[mg/l]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[mg/l]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[mg/l]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3520757"/>
                  </a:ext>
                </a:extLst>
              </a:tr>
              <a:tr h="469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OV1</a:t>
                      </a:r>
                      <a:r>
                        <a:rPr lang="cs-CZ" sz="2000" baseline="-25000">
                          <a:effectLst/>
                        </a:rPr>
                        <a:t>steelAISI304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1023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2085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  870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  856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14,0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78,0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11,27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78,03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2560791"/>
                  </a:ext>
                </a:extLst>
              </a:tr>
              <a:tr h="469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OV1</a:t>
                      </a:r>
                      <a:r>
                        <a:rPr lang="cs-CZ" sz="2000" baseline="-25000">
                          <a:effectLst/>
                        </a:rPr>
                        <a:t>steel11320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1021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  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270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  182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    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94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87,5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48,5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3,011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&lt;0,01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2540451"/>
                  </a:ext>
                </a:extLst>
              </a:tr>
              <a:tr h="469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OV2</a:t>
                      </a:r>
                      <a:r>
                        <a:rPr lang="cs-CZ" sz="2000" baseline="-25000">
                          <a:effectLst/>
                        </a:rPr>
                        <a:t>steelAISI304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1463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2349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1101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1076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24,6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79,0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037674"/>
                  </a:ext>
                </a:extLst>
              </a:tr>
              <a:tr h="938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OV2</a:t>
                      </a:r>
                      <a:r>
                        <a:rPr lang="cs-CZ" sz="2000" baseline="-25000" dirty="0">
                          <a:effectLst/>
                        </a:rPr>
                        <a:t>steel11320/5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1432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1736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  937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  872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65,0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71,5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0,245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0,020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9345764"/>
                  </a:ext>
                </a:extLst>
              </a:tr>
              <a:tr h="938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OV2</a:t>
                      </a:r>
                      <a:r>
                        <a:rPr lang="cs-CZ" sz="2000" baseline="-25000">
                          <a:effectLst/>
                        </a:rPr>
                        <a:t>steel11320/7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1414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  </a:t>
                      </a:r>
                      <a:r>
                        <a:rPr lang="cs-CZ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  339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  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275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64,0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59,5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0,057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0,056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246486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94261" y="1663451"/>
            <a:ext cx="97071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Tabulka 4: Souhrn výsledků analýz po </a:t>
            </a:r>
            <a:r>
              <a:rPr kumimoji="0" lang="cs-CZ" altLang="cs-CZ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Fentonově</a:t>
            </a:r>
            <a:r>
              <a:rPr kumimoji="0" lang="cs-CZ" altLang="cs-CZ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oxidaci OV1 a OV2.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42795"/>
            <a:ext cx="11887200" cy="5199189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cs-CZ" sz="1800" dirty="0"/>
              <a:t>GBO je součástí komplexu </a:t>
            </a:r>
            <a:r>
              <a:rPr lang="cs-CZ" sz="1800" dirty="0" err="1"/>
              <a:t>Lovochemie</a:t>
            </a:r>
            <a:r>
              <a:rPr lang="cs-CZ" sz="1800" dirty="0"/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   a nemá vlastní čistírnu odpadních vod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dirty="0"/>
          </a:p>
          <a:p>
            <a:pPr algn="just">
              <a:spcBef>
                <a:spcPts val="0"/>
              </a:spcBef>
            </a:pPr>
            <a:r>
              <a:rPr lang="cs-CZ" sz="1800" dirty="0"/>
              <a:t>Vodní hospodářství se řídí předpisy o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/>
              <a:t>    odpadních vodách </a:t>
            </a:r>
            <a:r>
              <a:rPr lang="cs-CZ" sz="1800" dirty="0" err="1"/>
              <a:t>Lovochemie</a:t>
            </a:r>
            <a:r>
              <a:rPr lang="cs-CZ" sz="1800" dirty="0"/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800" dirty="0"/>
          </a:p>
          <a:p>
            <a:pPr algn="just"/>
            <a:r>
              <a:rPr lang="cs-CZ" sz="1800" dirty="0"/>
              <a:t>Spotřeba průmyslové vody je definována</a:t>
            </a:r>
          </a:p>
          <a:p>
            <a:pPr marL="0" indent="0" algn="just">
              <a:buNone/>
            </a:pPr>
            <a:r>
              <a:rPr lang="cs-CZ" sz="1800" dirty="0"/>
              <a:t>    výrobním procesem, denní spotřeba se pohybuje</a:t>
            </a:r>
          </a:p>
          <a:p>
            <a:pPr marL="0" indent="0" algn="just">
              <a:buNone/>
            </a:pPr>
            <a:r>
              <a:rPr lang="cs-CZ" sz="1800" dirty="0"/>
              <a:t>    mezi 7 000 - 17 000 m</a:t>
            </a:r>
            <a:r>
              <a:rPr lang="cs-CZ" sz="1800" baseline="30000" dirty="0"/>
              <a:t>3</a:t>
            </a:r>
            <a:r>
              <a:rPr lang="cs-CZ" sz="1800" dirty="0"/>
              <a:t>,</a:t>
            </a:r>
          </a:p>
          <a:p>
            <a:pPr marL="0" indent="0" algn="just">
              <a:buNone/>
            </a:pPr>
            <a:r>
              <a:rPr lang="cs-CZ" sz="1800" dirty="0"/>
              <a:t>    velké množství vody je třeba ke splnění vnitřních</a:t>
            </a:r>
          </a:p>
          <a:p>
            <a:pPr marL="0" indent="0" algn="just">
              <a:buNone/>
            </a:pPr>
            <a:r>
              <a:rPr lang="cs-CZ" sz="1800" dirty="0"/>
              <a:t>    limitů kanalizace (ředění)</a:t>
            </a:r>
          </a:p>
          <a:p>
            <a:pPr marL="0" indent="0" algn="just">
              <a:buNone/>
            </a:pPr>
            <a:endParaRPr lang="cs-CZ" sz="1800" dirty="0"/>
          </a:p>
          <a:p>
            <a:pPr algn="just"/>
            <a:r>
              <a:rPr lang="cs-CZ" sz="1800" dirty="0"/>
              <a:t>Vodu nelze recyklovat na základě v současnosti</a:t>
            </a:r>
          </a:p>
          <a:p>
            <a:pPr marL="0" indent="0" algn="just">
              <a:buNone/>
            </a:pPr>
            <a:r>
              <a:rPr lang="cs-CZ" sz="1800" dirty="0"/>
              <a:t>    dostupných technologií </a:t>
            </a:r>
          </a:p>
          <a:p>
            <a:pPr marL="0" indent="0" algn="just">
              <a:buNone/>
            </a:pPr>
            <a:endParaRPr lang="cs-CZ" sz="1800" dirty="0"/>
          </a:p>
          <a:p>
            <a:pPr algn="just"/>
            <a:r>
              <a:rPr lang="cs-CZ" sz="1800" dirty="0"/>
              <a:t>Hlavními znečišťujícími látkami ve vodě jsou</a:t>
            </a:r>
          </a:p>
          <a:p>
            <a:pPr marL="0" indent="0" algn="just">
              <a:buNone/>
            </a:pPr>
            <a:r>
              <a:rPr lang="cs-CZ" sz="1800" dirty="0"/>
              <a:t>    CS</a:t>
            </a:r>
            <a:r>
              <a:rPr lang="cs-CZ" sz="1800" baseline="-25000" dirty="0"/>
              <a:t>2</a:t>
            </a:r>
            <a:r>
              <a:rPr lang="cs-CZ" sz="1800" dirty="0"/>
              <a:t>, H</a:t>
            </a:r>
            <a:r>
              <a:rPr lang="cs-CZ" sz="1800" baseline="-25000" dirty="0"/>
              <a:t>2</a:t>
            </a:r>
            <a:r>
              <a:rPr lang="cs-CZ" sz="1800" dirty="0"/>
              <a:t>S, Na</a:t>
            </a:r>
            <a:r>
              <a:rPr lang="cs-CZ" sz="1800" baseline="-25000" dirty="0"/>
              <a:t>2</a:t>
            </a:r>
            <a:r>
              <a:rPr lang="cs-CZ" sz="1800" dirty="0"/>
              <a:t>SO</a:t>
            </a:r>
            <a:r>
              <a:rPr lang="cs-CZ" sz="1800" baseline="-25000" dirty="0"/>
              <a:t>4</a:t>
            </a:r>
            <a:r>
              <a:rPr lang="cs-CZ" sz="1800" dirty="0"/>
              <a:t>, </a:t>
            </a:r>
            <a:r>
              <a:rPr lang="cs-CZ" sz="1800" dirty="0" err="1"/>
              <a:t>NaOH</a:t>
            </a:r>
            <a:r>
              <a:rPr lang="cs-CZ" sz="1800" dirty="0"/>
              <a:t>, H</a:t>
            </a:r>
            <a:r>
              <a:rPr lang="cs-CZ" sz="1800" baseline="-25000" dirty="0"/>
              <a:t>2</a:t>
            </a:r>
            <a:r>
              <a:rPr lang="cs-CZ" sz="1800" dirty="0"/>
              <a:t>SO</a:t>
            </a:r>
            <a:r>
              <a:rPr lang="cs-CZ" sz="1800" baseline="-25000" dirty="0"/>
              <a:t>4</a:t>
            </a:r>
            <a:r>
              <a:rPr lang="cs-CZ" sz="1800" dirty="0"/>
              <a:t>,</a:t>
            </a:r>
          </a:p>
          <a:p>
            <a:pPr marL="0" indent="0" algn="just">
              <a:buNone/>
            </a:pPr>
            <a:r>
              <a:rPr lang="cs-CZ" sz="1800" dirty="0"/>
              <a:t>    </a:t>
            </a:r>
            <a:r>
              <a:rPr lang="cs-CZ" sz="1800" dirty="0">
                <a:solidFill>
                  <a:srgbClr val="FF0000"/>
                </a:solidFill>
              </a:rPr>
              <a:t>zinek, organické sloučeniny zvyšující CHSK, TOC </a:t>
            </a:r>
            <a:r>
              <a:rPr lang="cs-CZ" sz="1800" dirty="0"/>
              <a:t>(</a:t>
            </a:r>
            <a:r>
              <a:rPr lang="cs-CZ" sz="1800" dirty="0" err="1"/>
              <a:t>hemiceluloza</a:t>
            </a:r>
            <a:r>
              <a:rPr lang="cs-CZ" sz="1800" dirty="0"/>
              <a:t>, lignin, zbytky </a:t>
            </a:r>
            <a:r>
              <a:rPr lang="cs-CZ" sz="1800" dirty="0" err="1"/>
              <a:t>celolozových</a:t>
            </a:r>
            <a:r>
              <a:rPr lang="cs-CZ" sz="1800" dirty="0"/>
              <a:t> vláken, PAL) 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64279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Arial Black" panose="020B0A04020102020204" pitchFamily="34" charset="0"/>
              </a:rPr>
              <a:t>Podstata problému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CBE9BD-DBEC-41DB-B98E-69CAE1405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07" r="28846" b="25000"/>
          <a:stretch/>
        </p:blipFill>
        <p:spPr>
          <a:xfrm>
            <a:off x="5165136" y="642795"/>
            <a:ext cx="7041987" cy="428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7470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717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Výsledky máme závěry také a co dál?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6185" y="996462"/>
            <a:ext cx="11769969" cy="5861537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cs-CZ" sz="3200" dirty="0"/>
              <a:t>Je zjevné, že pro oba vzorky odpadní vody </a:t>
            </a:r>
            <a:r>
              <a:rPr lang="cs-CZ" sz="3200" dirty="0">
                <a:solidFill>
                  <a:srgbClr val="FF0000"/>
                </a:solidFill>
              </a:rPr>
              <a:t>je výhodnější poměr H</a:t>
            </a:r>
            <a:r>
              <a:rPr lang="cs-CZ" sz="3200" baseline="-25000" dirty="0">
                <a:solidFill>
                  <a:srgbClr val="FF0000"/>
                </a:solidFill>
              </a:rPr>
              <a:t>2</a:t>
            </a:r>
            <a:r>
              <a:rPr lang="cs-CZ" sz="3200" dirty="0">
                <a:solidFill>
                  <a:srgbClr val="FF0000"/>
                </a:solidFill>
              </a:rPr>
              <a:t>O</a:t>
            </a:r>
            <a:r>
              <a:rPr lang="cs-CZ" sz="3200" baseline="-25000" dirty="0">
                <a:solidFill>
                  <a:srgbClr val="FF0000"/>
                </a:solidFill>
              </a:rPr>
              <a:t>2</a:t>
            </a:r>
            <a:r>
              <a:rPr lang="cs-CZ" sz="3200" dirty="0">
                <a:solidFill>
                  <a:srgbClr val="FF0000"/>
                </a:solidFill>
              </a:rPr>
              <a:t>:Fe 1:10 </a:t>
            </a:r>
            <a:r>
              <a:rPr lang="cs-CZ" sz="3200" dirty="0"/>
              <a:t>při předcházející úpravě pH na hodnotu 2,8.</a:t>
            </a:r>
          </a:p>
          <a:p>
            <a:pPr algn="just"/>
            <a:endParaRPr lang="cs-CZ" sz="3200" dirty="0"/>
          </a:p>
          <a:p>
            <a:pPr algn="just"/>
            <a:r>
              <a:rPr lang="cs-CZ" sz="3200" dirty="0"/>
              <a:t>Pro tento účel </a:t>
            </a:r>
            <a:r>
              <a:rPr lang="cs-CZ" sz="3200" dirty="0">
                <a:solidFill>
                  <a:srgbClr val="FF0000"/>
                </a:solidFill>
              </a:rPr>
              <a:t>je výhodnější dávkovat katalyzující Fe</a:t>
            </a:r>
            <a:r>
              <a:rPr lang="cs-CZ" sz="3200" baseline="30000" dirty="0">
                <a:solidFill>
                  <a:srgbClr val="FF0000"/>
                </a:solidFill>
              </a:rPr>
              <a:t>2+</a:t>
            </a:r>
            <a:r>
              <a:rPr lang="cs-CZ" sz="3200" dirty="0">
                <a:solidFill>
                  <a:srgbClr val="FF0000"/>
                </a:solidFill>
              </a:rPr>
              <a:t> průběžně obětovanou anodou z oceli třídy 11320</a:t>
            </a:r>
            <a:r>
              <a:rPr lang="cs-CZ" sz="3200" dirty="0"/>
              <a:t>, která koroduje dostatečnou rychlostí již za nízké proudové hustoty i=15 A/m</a:t>
            </a:r>
            <a:r>
              <a:rPr lang="cs-CZ" sz="3200" baseline="30000" dirty="0"/>
              <a:t>2</a:t>
            </a:r>
            <a:r>
              <a:rPr lang="cs-CZ" sz="3200" dirty="0"/>
              <a:t>.</a:t>
            </a:r>
          </a:p>
          <a:p>
            <a:pPr algn="just"/>
            <a:endParaRPr lang="cs-CZ" sz="3200" dirty="0"/>
          </a:p>
          <a:p>
            <a:pPr algn="just"/>
            <a:r>
              <a:rPr lang="cs-CZ" sz="3200" dirty="0">
                <a:solidFill>
                  <a:srgbClr val="FF0000"/>
                </a:solidFill>
              </a:rPr>
              <a:t>Spotřebu energie je 0,32-0,7 kWh/m</a:t>
            </a:r>
            <a:r>
              <a:rPr lang="cs-CZ" sz="3200" baseline="30000" dirty="0">
                <a:solidFill>
                  <a:srgbClr val="FF0000"/>
                </a:solidFill>
              </a:rPr>
              <a:t>3</a:t>
            </a:r>
            <a:r>
              <a:rPr lang="cs-CZ" sz="3200" dirty="0">
                <a:solidFill>
                  <a:srgbClr val="FF0000"/>
                </a:solidFill>
              </a:rPr>
              <a:t> během 5 h </a:t>
            </a:r>
            <a:r>
              <a:rPr lang="cs-CZ" sz="3200" dirty="0"/>
              <a:t>oxidačního cyklu. </a:t>
            </a:r>
          </a:p>
          <a:p>
            <a:pPr algn="just"/>
            <a:endParaRPr lang="cs-CZ" sz="3200" dirty="0"/>
          </a:p>
          <a:p>
            <a:pPr algn="just"/>
            <a:r>
              <a:rPr lang="cs-CZ" sz="3200" dirty="0"/>
              <a:t>Po </a:t>
            </a:r>
            <a:r>
              <a:rPr lang="cs-CZ" sz="3200" dirty="0">
                <a:solidFill>
                  <a:srgbClr val="FF0000"/>
                </a:solidFill>
              </a:rPr>
              <a:t>následné úpravě pH neutralizací oxidované odpadní vody na pH = 7,25-7,5 </a:t>
            </a:r>
            <a:r>
              <a:rPr lang="cs-CZ" sz="3200" dirty="0"/>
              <a:t>dochází k vysrážení hydroxidů železa a po jejich filtraci nepředstavuje koncentrace zbývajícího železa &lt;0,06 mg/l ekologický problém. </a:t>
            </a:r>
            <a:r>
              <a:rPr lang="cs-CZ" sz="3200" dirty="0">
                <a:solidFill>
                  <a:srgbClr val="FF0000"/>
                </a:solidFill>
              </a:rPr>
              <a:t>Současně při tomto srážení železa dochází i synergickému srážení Zn</a:t>
            </a:r>
            <a:r>
              <a:rPr lang="cs-CZ" sz="3200" baseline="30000" dirty="0">
                <a:solidFill>
                  <a:srgbClr val="FF0000"/>
                </a:solidFill>
              </a:rPr>
              <a:t>2+ </a:t>
            </a:r>
            <a:r>
              <a:rPr lang="cs-CZ" sz="3200" dirty="0">
                <a:solidFill>
                  <a:srgbClr val="FF0000"/>
                </a:solidFill>
              </a:rPr>
              <a:t>iontu</a:t>
            </a:r>
            <a:r>
              <a:rPr lang="cs-CZ" sz="3200" dirty="0"/>
              <a:t>, jak dokazují výsledky z ICP-AES analýz. Jeho koncentrace po vysrážení rovněž nepřesáhla koncentraci &lt;0,06 mg/l. </a:t>
            </a:r>
          </a:p>
          <a:p>
            <a:pPr algn="just"/>
            <a:endParaRPr lang="cs-CZ" sz="3200" dirty="0"/>
          </a:p>
          <a:p>
            <a:pPr algn="just"/>
            <a:r>
              <a:rPr lang="cs-CZ" sz="3200" dirty="0"/>
              <a:t>Po 5h oxidace došlo u OV1 k poklesu na 270 mg/l a u OV2 k poklesu na 1736 mg/l (zjevně již byl vyčerpán veškerý přítomný peroxid vodíku). Pro prodloužení oxidace na 7h v případě OV2 došlo ke konečnému poklesu CHSK na 432 mg/l. </a:t>
            </a:r>
          </a:p>
          <a:p>
            <a:pPr algn="just"/>
            <a:r>
              <a:rPr lang="cs-CZ" sz="3200" dirty="0">
                <a:solidFill>
                  <a:srgbClr val="FF0000"/>
                </a:solidFill>
              </a:rPr>
              <a:t>To představuje snížení CHSK o 93,4% u OV1 a o 63% u OV2 po 5h a o cca 91% po 7h oxidace. </a:t>
            </a:r>
            <a:r>
              <a:rPr lang="cs-CZ" sz="3200" dirty="0"/>
              <a:t>Výchozí hodnoty koncentrace organického uhlíku TOC byly pro OV1 1358 mg/l a pro OV2 1520 mg/l. </a:t>
            </a:r>
            <a:r>
              <a:rPr lang="cs-CZ" sz="3200" dirty="0">
                <a:solidFill>
                  <a:srgbClr val="FF0000"/>
                </a:solidFill>
              </a:rPr>
              <a:t>Po 5h oxidace došlo k poklesu u OV1 na 94 mg/l (93% pokles TOC). U OV2 TOC poklesla na 872 mg/l (42,6%) a na 275 mg/l po 7h oxidace (81,9%).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07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4058" y="216846"/>
            <a:ext cx="10515600" cy="19504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Děkuji Vám za Vaši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708" y="614662"/>
            <a:ext cx="12208475" cy="6115652"/>
          </a:xfrm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b="1" dirty="0"/>
              <a:t>Literatura</a:t>
            </a: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1.  Oznámení záměru zpracovaného dle zákona č. 100/2001 Sb., o posuzování vlivů na životní prostředí, podle přílohy č. 3 GLANZSTOFF–BOHEMIA s. r. o. Rekonstrukce a zvýšení    </a:t>
            </a: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      výroby kordového vlákna, 2017.</a:t>
            </a:r>
            <a:endParaRPr lang="cs-CZ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2.   </a:t>
            </a:r>
            <a:r>
              <a:rPr lang="cs-CZ" i="1" dirty="0" err="1">
                <a:latin typeface="Calibri" panose="020F0502020204030204" pitchFamily="34" charset="0"/>
              </a:rPr>
              <a:t>Kočanová</a:t>
            </a:r>
            <a:r>
              <a:rPr lang="cs-CZ" i="1" dirty="0">
                <a:latin typeface="Calibri" panose="020F0502020204030204" pitchFamily="34" charset="0"/>
              </a:rPr>
              <a:t> V., Dušek L.: Tradiční a elektrochemické technologie separace </a:t>
            </a:r>
            <a:r>
              <a:rPr lang="cs-CZ" i="1" dirty="0" err="1">
                <a:latin typeface="Calibri" panose="020F0502020204030204" pitchFamily="34" charset="0"/>
              </a:rPr>
              <a:t>Cu</a:t>
            </a:r>
            <a:r>
              <a:rPr lang="cs-CZ" i="1" dirty="0">
                <a:latin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</a:rPr>
              <a:t>Pb</a:t>
            </a:r>
            <a:r>
              <a:rPr lang="cs-CZ" i="1" dirty="0">
                <a:latin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</a:rPr>
              <a:t>Zn</a:t>
            </a:r>
            <a:r>
              <a:rPr lang="cs-CZ" i="1" dirty="0">
                <a:latin typeface="Calibri" panose="020F0502020204030204" pitchFamily="34" charset="0"/>
              </a:rPr>
              <a:t> a Cd z odpadních vod. </a:t>
            </a:r>
            <a:r>
              <a:rPr lang="cs-CZ" i="1" dirty="0" err="1">
                <a:latin typeface="Calibri" panose="020F0502020204030204" pitchFamily="34" charset="0"/>
              </a:rPr>
              <a:t>Chem</a:t>
            </a:r>
            <a:r>
              <a:rPr lang="cs-CZ" i="1" dirty="0">
                <a:latin typeface="Calibri" panose="020F0502020204030204" pitchFamily="34" charset="0"/>
              </a:rPr>
              <a:t>. Listy 110, 554</a:t>
            </a:r>
            <a:r>
              <a:rPr lang="cs-CZ" i="1" dirty="0">
                <a:latin typeface="Calibri" panose="020F0502020204030204" pitchFamily="34" charset="0"/>
                <a:sym typeface="Symbol" panose="05050102010706020507" pitchFamily="18" charset="2"/>
              </a:rPr>
              <a:t></a:t>
            </a:r>
            <a:r>
              <a:rPr lang="cs-CZ" i="1" dirty="0">
                <a:latin typeface="Calibri" panose="020F0502020204030204" pitchFamily="34" charset="0"/>
              </a:rPr>
              <a:t>562 (2016).</a:t>
            </a:r>
            <a:endParaRPr lang="cs-CZ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3.  </a:t>
            </a:r>
            <a:r>
              <a:rPr lang="cs-CZ" dirty="0" err="1">
                <a:latin typeface="Calibri" panose="020F0502020204030204" pitchFamily="34" charset="0"/>
              </a:rPr>
              <a:t>Kočanová</a:t>
            </a:r>
            <a:r>
              <a:rPr lang="cs-CZ" dirty="0">
                <a:latin typeface="Calibri" panose="020F0502020204030204" pitchFamily="34" charset="0"/>
              </a:rPr>
              <a:t> V., </a:t>
            </a:r>
            <a:r>
              <a:rPr lang="cs-CZ" dirty="0" err="1">
                <a:latin typeface="Calibri" panose="020F0502020204030204" pitchFamily="34" charset="0"/>
              </a:rPr>
              <a:t>Cuhorka</a:t>
            </a:r>
            <a:r>
              <a:rPr lang="cs-CZ" dirty="0">
                <a:latin typeface="Calibri" panose="020F0502020204030204" pitchFamily="34" charset="0"/>
              </a:rPr>
              <a:t> J., Dušek L., Mikulášek P.: </a:t>
            </a:r>
            <a:r>
              <a:rPr lang="cs-CZ" i="1" dirty="0" err="1">
                <a:latin typeface="Calibri" panose="020F0502020204030204" pitchFamily="34" charset="0"/>
              </a:rPr>
              <a:t>Application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of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nanofiltration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for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removal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of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zinc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from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industrial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wastewater</a:t>
            </a:r>
            <a:r>
              <a:rPr lang="cs-CZ" i="1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Desalin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Water</a:t>
            </a:r>
            <a:r>
              <a:rPr lang="cs-CZ" dirty="0">
                <a:latin typeface="Calibri" panose="020F0502020204030204" pitchFamily="34" charset="0"/>
              </a:rPr>
              <a:t> Treat.</a:t>
            </a:r>
            <a:r>
              <a:rPr lang="cs-CZ" i="1" dirty="0">
                <a:latin typeface="Calibri" panose="020F0502020204030204" pitchFamily="34" charset="0"/>
              </a:rPr>
              <a:t>,75 ,342-347, (2017). </a:t>
            </a:r>
            <a:endParaRPr lang="cs-CZ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4.</a:t>
            </a:r>
            <a:r>
              <a:rPr lang="en-GB" i="1" dirty="0">
                <a:latin typeface="Calibri" panose="020F0502020204030204" pitchFamily="34" charset="0"/>
              </a:rPr>
              <a:t>  </a:t>
            </a:r>
            <a:r>
              <a:rPr lang="en-GB" dirty="0">
                <a:latin typeface="Calibri" panose="020F0502020204030204" pitchFamily="34" charset="0"/>
              </a:rPr>
              <a:t>Dušek L.:</a:t>
            </a:r>
            <a:r>
              <a:rPr lang="en-GB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Čištění</a:t>
            </a:r>
            <a:r>
              <a:rPr lang="en-GB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odpadních</a:t>
            </a:r>
            <a:r>
              <a:rPr lang="en-GB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vod</a:t>
            </a:r>
            <a:r>
              <a:rPr lang="en-GB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chemickou</a:t>
            </a:r>
            <a:r>
              <a:rPr lang="en-GB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oxidací</a:t>
            </a:r>
            <a:r>
              <a:rPr lang="en-GB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hydroxylovými</a:t>
            </a:r>
            <a:r>
              <a:rPr lang="en-GB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radikál</a:t>
            </a:r>
            <a:r>
              <a:rPr lang="en-GB" i="1" dirty="0">
                <a:latin typeface="Calibri" panose="020F0502020204030204" pitchFamily="34" charset="0"/>
              </a:rPr>
              <a:t>. </a:t>
            </a:r>
            <a:r>
              <a:rPr lang="en-GB" i="1" dirty="0" err="1">
                <a:latin typeface="Calibri" panose="020F0502020204030204" pitchFamily="34" charset="0"/>
              </a:rPr>
              <a:t>Chemické</a:t>
            </a:r>
            <a:r>
              <a:rPr lang="en-GB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Listy</a:t>
            </a:r>
            <a:r>
              <a:rPr lang="en-GB" i="1" dirty="0">
                <a:latin typeface="Calibri" panose="020F0502020204030204" pitchFamily="34" charset="0"/>
              </a:rPr>
              <a:t>, 104 (9),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en-GB" i="1" dirty="0">
                <a:latin typeface="Calibri" panose="020F0502020204030204" pitchFamily="34" charset="0"/>
              </a:rPr>
              <a:t>846 (2010).</a:t>
            </a:r>
            <a:endParaRPr lang="cs-CZ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dirty="0">
                <a:latin typeface="Calibri" panose="020F0502020204030204" pitchFamily="34" charset="0"/>
              </a:rPr>
              <a:t>5.  </a:t>
            </a:r>
            <a:r>
              <a:rPr lang="cs-CZ" dirty="0" err="1">
                <a:latin typeface="Calibri" panose="020F0502020204030204" pitchFamily="34" charset="0"/>
              </a:rPr>
              <a:t>Liu</a:t>
            </a:r>
            <a:r>
              <a:rPr lang="cs-CZ" dirty="0">
                <a:latin typeface="Calibri" panose="020F0502020204030204" pitchFamily="34" charset="0"/>
              </a:rPr>
              <a:t>, W., Fang, Ch., </a:t>
            </a:r>
            <a:r>
              <a:rPr lang="cs-CZ" dirty="0" err="1">
                <a:latin typeface="Calibri" panose="020F0502020204030204" pitchFamily="34" charset="0"/>
              </a:rPr>
              <a:t>Huang</a:t>
            </a:r>
            <a:r>
              <a:rPr lang="cs-CZ" dirty="0">
                <a:latin typeface="Calibri" panose="020F0502020204030204" pitchFamily="34" charset="0"/>
              </a:rPr>
              <a:t>, Y., </a:t>
            </a:r>
            <a:r>
              <a:rPr lang="cs-CZ" dirty="0" err="1">
                <a:latin typeface="Calibri" panose="020F0502020204030204" pitchFamily="34" charset="0"/>
              </a:rPr>
              <a:t>Ai</a:t>
            </a:r>
            <a:r>
              <a:rPr lang="cs-CZ" dirty="0">
                <a:latin typeface="Calibri" panose="020F0502020204030204" pitchFamily="34" charset="0"/>
              </a:rPr>
              <a:t> L., </a:t>
            </a:r>
            <a:r>
              <a:rPr lang="cs-CZ" dirty="0" err="1">
                <a:latin typeface="Calibri" panose="020F0502020204030204" pitchFamily="34" charset="0"/>
              </a:rPr>
              <a:t>Yang</a:t>
            </a:r>
            <a:r>
              <a:rPr lang="cs-CZ" dirty="0">
                <a:latin typeface="Calibri" panose="020F0502020204030204" pitchFamily="34" charset="0"/>
              </a:rPr>
              <a:t> F., </a:t>
            </a:r>
            <a:r>
              <a:rPr lang="cs-CZ" dirty="0" err="1">
                <a:latin typeface="Calibri" panose="020F0502020204030204" pitchFamily="34" charset="0"/>
              </a:rPr>
              <a:t>Wang</a:t>
            </a:r>
            <a:r>
              <a:rPr lang="cs-CZ" dirty="0">
                <a:latin typeface="Calibri" panose="020F0502020204030204" pitchFamily="34" charset="0"/>
              </a:rPr>
              <a:t>, Z., </a:t>
            </a:r>
            <a:r>
              <a:rPr lang="cs-CZ" dirty="0" err="1">
                <a:latin typeface="Calibri" panose="020F0502020204030204" pitchFamily="34" charset="0"/>
              </a:rPr>
              <a:t>Liu</a:t>
            </a:r>
            <a:r>
              <a:rPr lang="cs-CZ" dirty="0">
                <a:latin typeface="Calibri" panose="020F0502020204030204" pitchFamily="34" charset="0"/>
              </a:rPr>
              <a:t>, J.: </a:t>
            </a:r>
            <a:r>
              <a:rPr lang="cs-CZ" dirty="0" err="1">
                <a:latin typeface="Calibri" panose="020F0502020204030204" pitchFamily="34" charset="0"/>
              </a:rPr>
              <a:t>Is</a:t>
            </a:r>
            <a:r>
              <a:rPr lang="cs-CZ" dirty="0">
                <a:latin typeface="Calibri" panose="020F0502020204030204" pitchFamily="34" charset="0"/>
              </a:rPr>
              <a:t> UV/</a:t>
            </a:r>
            <a:r>
              <a:rPr lang="cs-CZ" dirty="0" err="1">
                <a:latin typeface="Calibri" panose="020F0502020204030204" pitchFamily="34" charset="0"/>
              </a:rPr>
              <a:t>Ce</a:t>
            </a:r>
            <a:r>
              <a:rPr lang="cs-CZ" dirty="0">
                <a:latin typeface="Calibri" panose="020F0502020204030204" pitchFamily="34" charset="0"/>
              </a:rPr>
              <a:t> (IV) proces a chloride </a:t>
            </a:r>
            <a:r>
              <a:rPr lang="cs-CZ" dirty="0" err="1">
                <a:latin typeface="Calibri" panose="020F0502020204030204" pitchFamily="34" charset="0"/>
              </a:rPr>
              <a:t>resistant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AOPs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for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organic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pollutants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decontamination</a:t>
            </a:r>
            <a:r>
              <a:rPr lang="cs-CZ" dirty="0">
                <a:latin typeface="Calibri" panose="020F0502020204030204" pitchFamily="34" charset="0"/>
              </a:rPr>
              <a:t>? RSC </a:t>
            </a:r>
            <a:r>
              <a:rPr lang="cs-CZ" dirty="0" err="1">
                <a:latin typeface="Calibri" panose="020F0502020204030204" pitchFamily="34" charset="0"/>
              </a:rPr>
              <a:t>Advances</a:t>
            </a:r>
            <a:r>
              <a:rPr lang="cs-CZ" dirty="0">
                <a:latin typeface="Calibri" panose="020F0502020204030204" pitchFamily="34" charset="0"/>
              </a:rPr>
              <a:t> 6 (96), 93558-  </a:t>
            </a:r>
          </a:p>
          <a:p>
            <a:pPr marL="0" indent="0" algn="just">
              <a:buNone/>
            </a:pPr>
            <a:r>
              <a:rPr lang="cs-CZ" dirty="0">
                <a:latin typeface="Calibri" panose="020F0502020204030204" pitchFamily="34" charset="0"/>
              </a:rPr>
              <a:t>      93563, (2016).</a:t>
            </a:r>
            <a:endParaRPr lang="cs-CZ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dirty="0">
                <a:latin typeface="Calibri" panose="020F0502020204030204" pitchFamily="34" charset="0"/>
              </a:rPr>
              <a:t>6.   </a:t>
            </a:r>
            <a:r>
              <a:rPr lang="en-GB" dirty="0">
                <a:latin typeface="Calibri" panose="020F0502020204030204" pitchFamily="34" charset="0"/>
              </a:rPr>
              <a:t>Dušek L., </a:t>
            </a:r>
            <a:r>
              <a:rPr lang="en-GB" dirty="0" err="1">
                <a:latin typeface="Calibri" panose="020F0502020204030204" pitchFamily="34" charset="0"/>
              </a:rPr>
              <a:t>Vystrčilová</a:t>
            </a:r>
            <a:r>
              <a:rPr lang="en-GB" dirty="0">
                <a:latin typeface="Calibri" panose="020F0502020204030204" pitchFamily="34" charset="0"/>
              </a:rPr>
              <a:t> B., </a:t>
            </a:r>
            <a:r>
              <a:rPr lang="en-GB" dirty="0" err="1">
                <a:latin typeface="Calibri" panose="020F0502020204030204" pitchFamily="34" charset="0"/>
              </a:rPr>
              <a:t>Novotný</a:t>
            </a:r>
            <a:r>
              <a:rPr lang="en-GB" dirty="0">
                <a:latin typeface="Calibri" panose="020F0502020204030204" pitchFamily="34" charset="0"/>
              </a:rPr>
              <a:t> L.: </a:t>
            </a:r>
            <a:r>
              <a:rPr lang="en-GB" i="1" dirty="0">
                <a:latin typeface="Calibri" panose="020F0502020204030204" pitchFamily="34" charset="0"/>
              </a:rPr>
              <a:t>Chlorinated oxidants in wastewater treatment by indirect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</a:rPr>
              <a:t>electrooxidation</a:t>
            </a:r>
            <a:r>
              <a:rPr lang="en-GB" i="1" dirty="0">
                <a:latin typeface="Calibri" panose="020F0502020204030204" pitchFamily="34" charset="0"/>
              </a:rPr>
              <a:t>.</a:t>
            </a:r>
            <a:r>
              <a:rPr lang="en-GB" dirty="0">
                <a:latin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</a:rPr>
              <a:t>Chemické</a:t>
            </a:r>
            <a:r>
              <a:rPr lang="en-GB" dirty="0">
                <a:latin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</a:rPr>
              <a:t>Listy</a:t>
            </a:r>
            <a:r>
              <a:rPr lang="en-GB" dirty="0">
                <a:latin typeface="Calibri" panose="020F0502020204030204" pitchFamily="34" charset="0"/>
              </a:rPr>
              <a:t>, 106 (11), 1054 (2012).</a:t>
            </a:r>
            <a:endParaRPr lang="cs-CZ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7.   </a:t>
            </a:r>
            <a:r>
              <a:rPr lang="cs-CZ" dirty="0" err="1">
                <a:latin typeface="Calibri" panose="020F0502020204030204" pitchFamily="34" charset="0"/>
              </a:rPr>
              <a:t>Baycan</a:t>
            </a:r>
            <a:r>
              <a:rPr lang="cs-CZ" dirty="0">
                <a:latin typeface="Calibri" panose="020F0502020204030204" pitchFamily="34" charset="0"/>
              </a:rPr>
              <a:t>  N.,</a:t>
            </a:r>
            <a:r>
              <a:rPr lang="cs-CZ" dirty="0" err="1">
                <a:latin typeface="Calibri" panose="020F0502020204030204" pitchFamily="34" charset="0"/>
              </a:rPr>
              <a:t>Thomanetz</a:t>
            </a:r>
            <a:r>
              <a:rPr lang="cs-CZ" dirty="0">
                <a:latin typeface="Calibri" panose="020F0502020204030204" pitchFamily="34" charset="0"/>
              </a:rPr>
              <a:t> E.,</a:t>
            </a:r>
            <a:r>
              <a:rPr lang="cs-CZ" dirty="0" err="1">
                <a:latin typeface="Calibri" panose="020F0502020204030204" pitchFamily="34" charset="0"/>
              </a:rPr>
              <a:t>Senguel</a:t>
            </a:r>
            <a:r>
              <a:rPr lang="cs-CZ" dirty="0">
                <a:latin typeface="Calibri" panose="020F0502020204030204" pitchFamily="34" charset="0"/>
              </a:rPr>
              <a:t> F.: Influence </a:t>
            </a:r>
            <a:r>
              <a:rPr lang="cs-CZ" dirty="0" err="1">
                <a:latin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</a:rPr>
              <a:t> chloride </a:t>
            </a:r>
            <a:r>
              <a:rPr lang="cs-CZ" dirty="0" err="1">
                <a:latin typeface="Calibri" panose="020F0502020204030204" pitchFamily="34" charset="0"/>
              </a:rPr>
              <a:t>concentration</a:t>
            </a:r>
            <a:r>
              <a:rPr lang="cs-CZ" dirty="0">
                <a:latin typeface="Calibri" panose="020F0502020204030204" pitchFamily="34" charset="0"/>
              </a:rPr>
              <a:t> on </a:t>
            </a:r>
            <a:r>
              <a:rPr lang="cs-CZ" dirty="0" err="1">
                <a:latin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formation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</a:rPr>
              <a:t> AOX in UV </a:t>
            </a:r>
            <a:r>
              <a:rPr lang="cs-CZ" dirty="0" err="1">
                <a:latin typeface="Calibri" panose="020F0502020204030204" pitchFamily="34" charset="0"/>
              </a:rPr>
              <a:t>oxidative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systems</a:t>
            </a:r>
            <a:r>
              <a:rPr lang="cs-CZ" dirty="0">
                <a:latin typeface="Calibri" panose="020F0502020204030204" pitchFamily="34" charset="0"/>
              </a:rPr>
              <a:t>. J. Hazard. Mater. </a:t>
            </a:r>
            <a:r>
              <a:rPr lang="cs-CZ" i="1" dirty="0">
                <a:latin typeface="Calibri" panose="020F0502020204030204" pitchFamily="34" charset="0"/>
              </a:rPr>
              <a:t>143(1-2), 171-176 (2007).</a:t>
            </a:r>
            <a:endParaRPr lang="cs-CZ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dirty="0">
                <a:latin typeface="Calibri" panose="020F0502020204030204" pitchFamily="34" charset="0"/>
              </a:rPr>
              <a:t>8.   </a:t>
            </a:r>
            <a:r>
              <a:rPr lang="cs-CZ" dirty="0" err="1">
                <a:latin typeface="Calibri" panose="020F0502020204030204" pitchFamily="34" charset="0"/>
              </a:rPr>
              <a:t>Gombos</a:t>
            </a:r>
            <a:r>
              <a:rPr lang="cs-CZ" dirty="0">
                <a:latin typeface="Calibri" panose="020F0502020204030204" pitchFamily="34" charset="0"/>
              </a:rPr>
              <a:t> E., </a:t>
            </a:r>
            <a:r>
              <a:rPr lang="cs-CZ" dirty="0" err="1">
                <a:latin typeface="Calibri" panose="020F0502020204030204" pitchFamily="34" charset="0"/>
              </a:rPr>
              <a:t>Barkacs</a:t>
            </a:r>
            <a:r>
              <a:rPr lang="cs-CZ" dirty="0">
                <a:latin typeface="Calibri" panose="020F0502020204030204" pitchFamily="34" charset="0"/>
              </a:rPr>
              <a:t> K., </a:t>
            </a:r>
            <a:r>
              <a:rPr lang="cs-CZ" dirty="0" err="1">
                <a:latin typeface="Calibri" panose="020F0502020204030204" pitchFamily="34" charset="0"/>
              </a:rPr>
              <a:t>Felfoldi</a:t>
            </a:r>
            <a:r>
              <a:rPr lang="cs-CZ" dirty="0">
                <a:latin typeface="Calibri" panose="020F0502020204030204" pitchFamily="34" charset="0"/>
              </a:rPr>
              <a:t> T., </a:t>
            </a:r>
            <a:r>
              <a:rPr lang="cs-CZ" dirty="0" err="1">
                <a:latin typeface="Calibri" panose="020F0502020204030204" pitchFamily="34" charset="0"/>
              </a:rPr>
              <a:t>Vertes</a:t>
            </a:r>
            <a:r>
              <a:rPr lang="cs-CZ" dirty="0">
                <a:latin typeface="Calibri" panose="020F0502020204030204" pitchFamily="34" charset="0"/>
              </a:rPr>
              <a:t> C., </a:t>
            </a:r>
            <a:r>
              <a:rPr lang="cs-CZ" dirty="0" err="1">
                <a:latin typeface="Calibri" panose="020F0502020204030204" pitchFamily="34" charset="0"/>
              </a:rPr>
              <a:t>Mako</a:t>
            </a:r>
            <a:r>
              <a:rPr lang="cs-CZ" dirty="0">
                <a:latin typeface="Calibri" panose="020F0502020204030204" pitchFamily="34" charset="0"/>
              </a:rPr>
              <a:t> M., </a:t>
            </a:r>
            <a:r>
              <a:rPr lang="cs-CZ" dirty="0" err="1">
                <a:latin typeface="Calibri" panose="020F0502020204030204" pitchFamily="34" charset="0"/>
              </a:rPr>
              <a:t>Palko</a:t>
            </a:r>
            <a:r>
              <a:rPr lang="cs-CZ" dirty="0">
                <a:latin typeface="Calibri" panose="020F0502020204030204" pitchFamily="34" charset="0"/>
              </a:rPr>
              <a:t> G., </a:t>
            </a:r>
            <a:r>
              <a:rPr lang="cs-CZ" dirty="0" err="1">
                <a:latin typeface="Calibri" panose="020F0502020204030204" pitchFamily="34" charset="0"/>
              </a:rPr>
              <a:t>Zaray</a:t>
            </a:r>
            <a:r>
              <a:rPr lang="cs-CZ" dirty="0">
                <a:latin typeface="Calibri" panose="020F0502020204030204" pitchFamily="34" charset="0"/>
              </a:rPr>
              <a:t> G.:</a:t>
            </a:r>
            <a:r>
              <a:rPr lang="cs-CZ" b="1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Removing</a:t>
            </a:r>
            <a:r>
              <a:rPr lang="cs-CZ" b="1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organic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matter</a:t>
            </a:r>
            <a:r>
              <a:rPr lang="cs-CZ" dirty="0">
                <a:latin typeface="Calibri" panose="020F0502020204030204" pitchFamily="34" charset="0"/>
              </a:rPr>
              <a:t> in </a:t>
            </a:r>
            <a:r>
              <a:rPr lang="cs-CZ" dirty="0" err="1">
                <a:latin typeface="Calibri" panose="020F0502020204030204" pitchFamily="34" charset="0"/>
              </a:rPr>
              <a:t>wastewater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treatment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ising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ferrate</a:t>
            </a:r>
            <a:r>
              <a:rPr lang="cs-CZ" dirty="0">
                <a:latin typeface="Calibri" panose="020F0502020204030204" pitchFamily="34" charset="0"/>
              </a:rPr>
              <a:t>.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Microchem</a:t>
            </a:r>
            <a:r>
              <a:rPr lang="cs-CZ" dirty="0">
                <a:latin typeface="Calibri" panose="020F0502020204030204" pitchFamily="34" charset="0"/>
              </a:rPr>
              <a:t>. J.</a:t>
            </a:r>
            <a:r>
              <a:rPr lang="cs-CZ" i="1" dirty="0">
                <a:latin typeface="Calibri" panose="020F0502020204030204" pitchFamily="34" charset="0"/>
              </a:rPr>
              <a:t> 107, 115-120 (2013).</a:t>
            </a:r>
            <a:endParaRPr lang="cs-CZ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dirty="0">
                <a:latin typeface="Calibri" panose="020F0502020204030204" pitchFamily="34" charset="0"/>
              </a:rPr>
              <a:t>9.   </a:t>
            </a:r>
            <a:r>
              <a:rPr lang="cs-CZ" dirty="0" err="1">
                <a:latin typeface="Calibri" panose="020F0502020204030204" pitchFamily="34" charset="0"/>
              </a:rPr>
              <a:t>Cotillas</a:t>
            </a:r>
            <a:r>
              <a:rPr lang="cs-CZ" dirty="0">
                <a:latin typeface="Calibri" panose="020F0502020204030204" pitchFamily="34" charset="0"/>
              </a:rPr>
              <a:t> S., </a:t>
            </a:r>
            <a:r>
              <a:rPr lang="cs-CZ" dirty="0" err="1">
                <a:latin typeface="Calibri" panose="020F0502020204030204" pitchFamily="34" charset="0"/>
              </a:rPr>
              <a:t>Clematis</a:t>
            </a:r>
            <a:r>
              <a:rPr lang="cs-CZ" dirty="0">
                <a:latin typeface="Calibri" panose="020F0502020204030204" pitchFamily="34" charset="0"/>
              </a:rPr>
              <a:t> D., </a:t>
            </a:r>
            <a:r>
              <a:rPr lang="cs-CZ" dirty="0" err="1">
                <a:latin typeface="Calibri" panose="020F0502020204030204" pitchFamily="34" charset="0"/>
              </a:rPr>
              <a:t>Canizares</a:t>
            </a:r>
            <a:r>
              <a:rPr lang="cs-CZ" dirty="0">
                <a:latin typeface="Calibri" panose="020F0502020204030204" pitchFamily="34" charset="0"/>
              </a:rPr>
              <a:t> P., </a:t>
            </a:r>
            <a:r>
              <a:rPr lang="cs-CZ" dirty="0" err="1">
                <a:latin typeface="Calibri" panose="020F0502020204030204" pitchFamily="34" charset="0"/>
              </a:rPr>
              <a:t>Carpanese</a:t>
            </a:r>
            <a:r>
              <a:rPr lang="cs-CZ" dirty="0">
                <a:latin typeface="Calibri" panose="020F0502020204030204" pitchFamily="34" charset="0"/>
              </a:rPr>
              <a:t> M. P., </a:t>
            </a:r>
            <a:r>
              <a:rPr lang="cs-CZ" dirty="0" err="1">
                <a:latin typeface="Calibri" panose="020F0502020204030204" pitchFamily="34" charset="0"/>
              </a:rPr>
              <a:t>Rodrigo</a:t>
            </a:r>
            <a:r>
              <a:rPr lang="cs-CZ" dirty="0">
                <a:latin typeface="Calibri" panose="020F0502020204030204" pitchFamily="34" charset="0"/>
              </a:rPr>
              <a:t> M. A., </a:t>
            </a:r>
            <a:r>
              <a:rPr lang="cs-CZ" dirty="0" err="1">
                <a:latin typeface="Calibri" panose="020F0502020204030204" pitchFamily="34" charset="0"/>
              </a:rPr>
              <a:t>Panizza</a:t>
            </a:r>
            <a:r>
              <a:rPr lang="cs-CZ" dirty="0">
                <a:latin typeface="Calibri" panose="020F0502020204030204" pitchFamily="34" charset="0"/>
              </a:rPr>
              <a:t> M.: </a:t>
            </a:r>
            <a:r>
              <a:rPr lang="cs-CZ" dirty="0" err="1">
                <a:latin typeface="Calibri" panose="020F0502020204030204" pitchFamily="34" charset="0"/>
              </a:rPr>
              <a:t>Degradation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dye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Procion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Red</a:t>
            </a:r>
            <a:r>
              <a:rPr lang="cs-CZ" dirty="0">
                <a:latin typeface="Calibri" panose="020F0502020204030204" pitchFamily="34" charset="0"/>
              </a:rPr>
              <a:t> MX-5B by </a:t>
            </a:r>
            <a:r>
              <a:rPr lang="cs-CZ" dirty="0" err="1">
                <a:latin typeface="Calibri" panose="020F0502020204030204" pitchFamily="34" charset="0"/>
              </a:rPr>
              <a:t>elecrolytic</a:t>
            </a:r>
            <a:r>
              <a:rPr lang="cs-CZ" dirty="0">
                <a:latin typeface="Calibri" panose="020F0502020204030204" pitchFamily="34" charset="0"/>
              </a:rPr>
              <a:t> and </a:t>
            </a:r>
            <a:r>
              <a:rPr lang="cs-CZ" dirty="0" err="1">
                <a:latin typeface="Calibri" panose="020F0502020204030204" pitchFamily="34" charset="0"/>
              </a:rPr>
              <a:t>electro-irradiated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technologies</a:t>
            </a:r>
            <a:r>
              <a:rPr lang="cs-CZ" dirty="0">
                <a:latin typeface="Calibri" panose="020F0502020204030204" pitchFamily="34" charset="0"/>
              </a:rPr>
              <a:t>                  </a:t>
            </a:r>
          </a:p>
          <a:p>
            <a:pPr marL="0" indent="0" algn="just">
              <a:buNone/>
            </a:pPr>
            <a:r>
              <a:rPr lang="cs-CZ" dirty="0">
                <a:latin typeface="Calibri" panose="020F0502020204030204" pitchFamily="34" charset="0"/>
              </a:rPr>
              <a:t>       </a:t>
            </a:r>
            <a:r>
              <a:rPr lang="cs-CZ" dirty="0" err="1">
                <a:latin typeface="Calibri" panose="020F0502020204030204" pitchFamily="34" charset="0"/>
              </a:rPr>
              <a:t>using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diamond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electrodes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Chemosphere</a:t>
            </a:r>
            <a:r>
              <a:rPr lang="cs-CZ" dirty="0">
                <a:latin typeface="Calibri" panose="020F0502020204030204" pitchFamily="34" charset="0"/>
              </a:rPr>
              <a:t> 199, 445-452 (2018).</a:t>
            </a:r>
            <a:endParaRPr lang="cs-CZ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10. </a:t>
            </a:r>
            <a:r>
              <a:rPr lang="cs-CZ" dirty="0" err="1">
                <a:latin typeface="Calibri" panose="020F0502020204030204" pitchFamily="34" charset="0"/>
              </a:rPr>
              <a:t>Ma</a:t>
            </a:r>
            <a:r>
              <a:rPr lang="cs-CZ" dirty="0">
                <a:latin typeface="Calibri" panose="020F0502020204030204" pitchFamily="34" charset="0"/>
              </a:rPr>
              <a:t> P., </a:t>
            </a:r>
            <a:r>
              <a:rPr lang="cs-CZ" dirty="0" err="1">
                <a:latin typeface="Calibri" panose="020F0502020204030204" pitchFamily="34" charset="0"/>
              </a:rPr>
              <a:t>Ma</a:t>
            </a:r>
            <a:r>
              <a:rPr lang="cs-CZ" dirty="0">
                <a:latin typeface="Calibri" panose="020F0502020204030204" pitchFamily="34" charset="0"/>
              </a:rPr>
              <a:t> H., </a:t>
            </a:r>
            <a:r>
              <a:rPr lang="cs-CZ" dirty="0" err="1">
                <a:latin typeface="Calibri" panose="020F0502020204030204" pitchFamily="34" charset="0"/>
              </a:rPr>
              <a:t>Sabatino</a:t>
            </a:r>
            <a:r>
              <a:rPr lang="cs-CZ" dirty="0">
                <a:latin typeface="Calibri" panose="020F0502020204030204" pitchFamily="34" charset="0"/>
              </a:rPr>
              <a:t> S., Galia A., </a:t>
            </a:r>
            <a:r>
              <a:rPr lang="cs-CZ" dirty="0" err="1">
                <a:latin typeface="Calibri" panose="020F0502020204030204" pitchFamily="34" charset="0"/>
              </a:rPr>
              <a:t>Scialdone</a:t>
            </a:r>
            <a:r>
              <a:rPr lang="cs-CZ" dirty="0">
                <a:latin typeface="Calibri" panose="020F0502020204030204" pitchFamily="34" charset="0"/>
              </a:rPr>
              <a:t> O.: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Electrochemical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treatment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of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real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wastewater</a:t>
            </a:r>
            <a:r>
              <a:rPr lang="cs-CZ" i="1" dirty="0">
                <a:latin typeface="Calibri" panose="020F0502020204030204" pitchFamily="34" charset="0"/>
              </a:rPr>
              <a:t>. Part1: </a:t>
            </a:r>
            <a:r>
              <a:rPr lang="cs-CZ" i="1" dirty="0" err="1">
                <a:latin typeface="Calibri" panose="020F0502020204030204" pitchFamily="34" charset="0"/>
              </a:rPr>
              <a:t>Effuents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with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low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conductivity</a:t>
            </a:r>
            <a:r>
              <a:rPr lang="cs-CZ" i="1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Chem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Eng</a:t>
            </a:r>
            <a:r>
              <a:rPr lang="cs-CZ" dirty="0">
                <a:latin typeface="Calibri" panose="020F0502020204030204" pitchFamily="34" charset="0"/>
              </a:rPr>
              <a:t>. J. (Amsterdam, </a:t>
            </a:r>
            <a:r>
              <a:rPr lang="cs-CZ" dirty="0" err="1">
                <a:latin typeface="Calibri" panose="020F0502020204030204" pitchFamily="34" charset="0"/>
              </a:rPr>
              <a:t>Neth</a:t>
            </a:r>
            <a:r>
              <a:rPr lang="cs-CZ" dirty="0">
                <a:latin typeface="Calibri" panose="020F0502020204030204" pitchFamily="34" charset="0"/>
              </a:rPr>
              <a:t>.)</a:t>
            </a: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      336, 133-140, (2018).</a:t>
            </a:r>
            <a:endParaRPr lang="cs-CZ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11. </a:t>
            </a:r>
            <a:r>
              <a:rPr lang="cs-CZ" i="1" dirty="0" err="1">
                <a:latin typeface="Calibri" panose="020F0502020204030204" pitchFamily="34" charset="0"/>
              </a:rPr>
              <a:t>Garcia-Segura</a:t>
            </a:r>
            <a:r>
              <a:rPr lang="cs-CZ" i="1" dirty="0">
                <a:latin typeface="Calibri" panose="020F0502020204030204" pitchFamily="34" charset="0"/>
              </a:rPr>
              <a:t> S., </a:t>
            </a:r>
            <a:r>
              <a:rPr lang="cs-CZ" i="1" dirty="0" err="1">
                <a:latin typeface="Calibri" panose="020F0502020204030204" pitchFamily="34" charset="0"/>
              </a:rPr>
              <a:t>Ocon</a:t>
            </a:r>
            <a:r>
              <a:rPr lang="cs-CZ" i="1" dirty="0">
                <a:latin typeface="Calibri" panose="020F0502020204030204" pitchFamily="34" charset="0"/>
              </a:rPr>
              <a:t> J. D., </a:t>
            </a:r>
            <a:r>
              <a:rPr lang="cs-CZ" i="1" dirty="0" err="1">
                <a:latin typeface="Calibri" panose="020F0502020204030204" pitchFamily="34" charset="0"/>
              </a:rPr>
              <a:t>Chong</a:t>
            </a:r>
            <a:r>
              <a:rPr lang="cs-CZ" i="1" dirty="0">
                <a:latin typeface="Calibri" panose="020F0502020204030204" pitchFamily="34" charset="0"/>
              </a:rPr>
              <a:t> M. N.: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Electorochemical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oxidation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remediation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real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wastewater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effluents</a:t>
            </a:r>
            <a:r>
              <a:rPr lang="cs-CZ" dirty="0">
                <a:latin typeface="Calibri" panose="020F0502020204030204" pitchFamily="34" charset="0"/>
              </a:rPr>
              <a:t> - A </a:t>
            </a:r>
            <a:r>
              <a:rPr lang="cs-CZ" dirty="0" err="1">
                <a:latin typeface="Calibri" panose="020F0502020204030204" pitchFamily="34" charset="0"/>
              </a:rPr>
              <a:t>review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Process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Saf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Environ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Prot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i="1" dirty="0">
                <a:latin typeface="Calibri" panose="020F0502020204030204" pitchFamily="34" charset="0"/>
              </a:rPr>
              <a:t>113, 48-67, (2018).</a:t>
            </a:r>
            <a:endParaRPr lang="cs-CZ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12. </a:t>
            </a:r>
            <a:r>
              <a:rPr lang="cs-CZ" dirty="0" err="1">
                <a:latin typeface="Calibri" panose="020F0502020204030204" pitchFamily="34" charset="0"/>
              </a:rPr>
              <a:t>Kočanová</a:t>
            </a:r>
            <a:r>
              <a:rPr lang="cs-CZ" dirty="0">
                <a:latin typeface="Calibri" panose="020F0502020204030204" pitchFamily="34" charset="0"/>
              </a:rPr>
              <a:t> V., Dušek L.: </a:t>
            </a:r>
            <a:r>
              <a:rPr lang="cs-CZ" dirty="0" err="1">
                <a:latin typeface="Calibri" panose="020F0502020204030204" pitchFamily="34" charset="0"/>
              </a:rPr>
              <a:t>Electrochemical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dissolution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steel</a:t>
            </a:r>
            <a:r>
              <a:rPr lang="cs-CZ" dirty="0">
                <a:latin typeface="Calibri" panose="020F0502020204030204" pitchFamily="34" charset="0"/>
              </a:rPr>
              <a:t> as a </a:t>
            </a:r>
            <a:r>
              <a:rPr lang="cs-CZ" dirty="0" err="1">
                <a:latin typeface="Calibri" panose="020F0502020204030204" pitchFamily="34" charset="0"/>
              </a:rPr>
              <a:t>typical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catalyst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for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electro-Fenton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oxidation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Monatsh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Chem</a:t>
            </a:r>
            <a:r>
              <a:rPr lang="cs-CZ" dirty="0">
                <a:latin typeface="Calibri" panose="020F0502020204030204" pitchFamily="34" charset="0"/>
              </a:rPr>
              <a:t>.</a:t>
            </a:r>
            <a:r>
              <a:rPr lang="cs-CZ" i="1" dirty="0">
                <a:latin typeface="Calibri" panose="020F0502020204030204" pitchFamily="34" charset="0"/>
              </a:rPr>
              <a:t>  147(5), 935-941, (2016).</a:t>
            </a:r>
            <a:endParaRPr lang="cs-CZ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13. ČSN EN 1484 (75 7515) Jakost vod – Stanovení celkového organického uhlíku (TOC) a </a:t>
            </a:r>
            <a:r>
              <a:rPr lang="cs-CZ" i="1" dirty="0" err="1">
                <a:latin typeface="Calibri" panose="020F0502020204030204" pitchFamily="34" charset="0"/>
              </a:rPr>
              <a:t>ozpuštěného</a:t>
            </a:r>
            <a:r>
              <a:rPr lang="cs-CZ" i="1" dirty="0">
                <a:latin typeface="Calibri" panose="020F0502020204030204" pitchFamily="34" charset="0"/>
              </a:rPr>
              <a:t> organického uhlíku (DOC). Datum vydání: Červenec 1998.</a:t>
            </a:r>
            <a:endParaRPr lang="cs-CZ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14. </a:t>
            </a:r>
            <a:r>
              <a:rPr lang="cs-CZ" dirty="0">
                <a:latin typeface="Calibri" panose="020F0502020204030204" pitchFamily="34" charset="0"/>
              </a:rPr>
              <a:t>U.S. EPA 415.1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Organic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Carbon</a:t>
            </a:r>
            <a:r>
              <a:rPr lang="cs-CZ" i="1" dirty="0">
                <a:latin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</a:rPr>
              <a:t>Total</a:t>
            </a:r>
            <a:r>
              <a:rPr lang="cs-CZ" i="1" dirty="0">
                <a:latin typeface="Calibri" panose="020F0502020204030204" pitchFamily="34" charset="0"/>
              </a:rPr>
              <a:t>, </a:t>
            </a:r>
            <a:r>
              <a:rPr lang="cs-CZ" i="1" dirty="0" err="1">
                <a:latin typeface="Calibri" panose="020F0502020204030204" pitchFamily="34" charset="0"/>
              </a:rPr>
              <a:t>Combustion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or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Oxidation</a:t>
            </a:r>
            <a:r>
              <a:rPr lang="cs-CZ" i="1" dirty="0">
                <a:latin typeface="Calibri" panose="020F0502020204030204" pitchFamily="34" charset="0"/>
              </a:rPr>
              <a:t>.</a:t>
            </a:r>
            <a:endParaRPr lang="cs-CZ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15. </a:t>
            </a:r>
            <a:r>
              <a:rPr lang="cs-CZ" dirty="0">
                <a:latin typeface="Calibri" panose="020F0502020204030204" pitchFamily="34" charset="0"/>
              </a:rPr>
              <a:t>U.S. EPA 9060A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Total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Organic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Carbon</a:t>
            </a:r>
            <a:r>
              <a:rPr lang="cs-CZ" i="1" dirty="0">
                <a:latin typeface="Calibri" panose="020F0502020204030204" pitchFamily="34" charset="0"/>
              </a:rPr>
              <a:t> in </a:t>
            </a:r>
            <a:r>
              <a:rPr lang="cs-CZ" i="1" dirty="0" err="1">
                <a:latin typeface="Calibri" panose="020F0502020204030204" pitchFamily="34" charset="0"/>
              </a:rPr>
              <a:t>water</a:t>
            </a:r>
            <a:r>
              <a:rPr lang="cs-CZ" i="1" dirty="0">
                <a:latin typeface="Calibri" panose="020F0502020204030204" pitchFamily="34" charset="0"/>
              </a:rPr>
              <a:t> and </a:t>
            </a:r>
            <a:r>
              <a:rPr lang="cs-CZ" i="1" dirty="0" err="1">
                <a:latin typeface="Calibri" panose="020F0502020204030204" pitchFamily="34" charset="0"/>
              </a:rPr>
              <a:t>wastes</a:t>
            </a:r>
            <a:r>
              <a:rPr lang="cs-CZ" i="1" dirty="0">
                <a:latin typeface="Calibri" panose="020F0502020204030204" pitchFamily="34" charset="0"/>
              </a:rPr>
              <a:t> by </a:t>
            </a:r>
            <a:r>
              <a:rPr lang="cs-CZ" i="1" dirty="0" err="1">
                <a:latin typeface="Calibri" panose="020F0502020204030204" pitchFamily="34" charset="0"/>
              </a:rPr>
              <a:t>Carbonaceous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Analyzer</a:t>
            </a:r>
            <a:r>
              <a:rPr lang="cs-CZ" dirty="0">
                <a:latin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</a:rPr>
              <a:t>revision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November</a:t>
            </a:r>
            <a:r>
              <a:rPr lang="cs-CZ" dirty="0">
                <a:latin typeface="Calibri" panose="020F0502020204030204" pitchFamily="34" charset="0"/>
              </a:rPr>
              <a:t> 2004.</a:t>
            </a: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16. </a:t>
            </a:r>
            <a:r>
              <a:rPr lang="cs-CZ" dirty="0">
                <a:latin typeface="Calibri" panose="020F0502020204030204" pitchFamily="34" charset="0"/>
              </a:rPr>
              <a:t>TNV 75 7520 Jakost vod</a:t>
            </a:r>
            <a:r>
              <a:rPr lang="cs-CZ" i="1" dirty="0">
                <a:latin typeface="Calibri" panose="020F0502020204030204" pitchFamily="34" charset="0"/>
              </a:rPr>
              <a:t> – Stanovení chemické spotřeby kyslíku dichromanem (</a:t>
            </a:r>
            <a:r>
              <a:rPr lang="cs-CZ" i="1" dirty="0" err="1">
                <a:latin typeface="Calibri" panose="020F0502020204030204" pitchFamily="34" charset="0"/>
              </a:rPr>
              <a:t>CHSKCr</a:t>
            </a:r>
            <a:r>
              <a:rPr lang="cs-CZ" i="1" dirty="0">
                <a:latin typeface="Calibri" panose="020F0502020204030204" pitchFamily="34" charset="0"/>
              </a:rPr>
              <a:t>). </a:t>
            </a:r>
            <a:r>
              <a:rPr lang="cs-CZ" dirty="0" err="1">
                <a:latin typeface="Calibri" panose="020F0502020204030204" pitchFamily="34" charset="0"/>
              </a:rPr>
              <a:t>Hydroprojekt</a:t>
            </a:r>
            <a:r>
              <a:rPr lang="cs-CZ" dirty="0">
                <a:latin typeface="Calibri" panose="020F0502020204030204" pitchFamily="34" charset="0"/>
              </a:rPr>
              <a:t> Praha 2001.</a:t>
            </a:r>
          </a:p>
          <a:p>
            <a:pPr marL="0" indent="0" algn="just">
              <a:buNone/>
            </a:pPr>
            <a:r>
              <a:rPr lang="cs-CZ" i="1" dirty="0">
                <a:latin typeface="Calibri" panose="020F0502020204030204" pitchFamily="34" charset="0"/>
              </a:rPr>
              <a:t>17. </a:t>
            </a:r>
            <a:r>
              <a:rPr lang="cs-CZ" dirty="0">
                <a:latin typeface="Calibri" panose="020F0502020204030204" pitchFamily="34" charset="0"/>
              </a:rPr>
              <a:t>ISO/IEC 15705:2002 (2002).</a:t>
            </a:r>
            <a:r>
              <a:rPr lang="cs-CZ" i="1" dirty="0" err="1">
                <a:latin typeface="Calibri" panose="020F0502020204030204" pitchFamily="34" charset="0"/>
              </a:rPr>
              <a:t>Water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quality-Determination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of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the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chemical</a:t>
            </a:r>
            <a:r>
              <a:rPr lang="cs-CZ" i="1" dirty="0">
                <a:latin typeface="Calibri" panose="020F0502020204030204" pitchFamily="34" charset="0"/>
              </a:rPr>
              <a:t> oxygen </a:t>
            </a:r>
            <a:r>
              <a:rPr lang="cs-CZ" i="1" dirty="0" err="1">
                <a:latin typeface="Calibri" panose="020F0502020204030204" pitchFamily="34" charset="0"/>
              </a:rPr>
              <a:t>demand</a:t>
            </a:r>
            <a:r>
              <a:rPr lang="cs-CZ" i="1" dirty="0">
                <a:latin typeface="Calibri" panose="020F0502020204030204" pitchFamily="34" charset="0"/>
              </a:rPr>
              <a:t> index (ST-COD)-</a:t>
            </a:r>
            <a:r>
              <a:rPr lang="cs-CZ" i="1" dirty="0" err="1">
                <a:latin typeface="Calibri" panose="020F0502020204030204" pitchFamily="34" charset="0"/>
              </a:rPr>
              <a:t>Small-scale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sealed</a:t>
            </a:r>
            <a:r>
              <a:rPr lang="cs-CZ" i="1" dirty="0">
                <a:latin typeface="Calibri" panose="020F0502020204030204" pitchFamily="34" charset="0"/>
              </a:rPr>
              <a:t>-tube </a:t>
            </a:r>
            <a:r>
              <a:rPr lang="cs-CZ" i="1" dirty="0" err="1">
                <a:latin typeface="Calibri" panose="020F0502020204030204" pitchFamily="34" charset="0"/>
              </a:rPr>
              <a:t>method</a:t>
            </a:r>
            <a:r>
              <a:rPr lang="cs-CZ" i="1" dirty="0">
                <a:latin typeface="Calibri" panose="020F0502020204030204" pitchFamily="34" charset="0"/>
              </a:rPr>
              <a:t>, </a:t>
            </a:r>
            <a:r>
              <a:rPr lang="cs-CZ" dirty="0">
                <a:latin typeface="Calibri" panose="020F0502020204030204" pitchFamily="34" charset="0"/>
              </a:rPr>
              <a:t>International </a:t>
            </a:r>
            <a:r>
              <a:rPr lang="cs-CZ" dirty="0" err="1">
                <a:latin typeface="Calibri" panose="020F0502020204030204" pitchFamily="34" charset="0"/>
              </a:rPr>
              <a:t>Organization</a:t>
            </a:r>
            <a:r>
              <a:rPr lang="cs-CZ" dirty="0">
                <a:latin typeface="Calibri" panose="020F0502020204030204" pitchFamily="34" charset="0"/>
              </a:rPr>
              <a:t>         </a:t>
            </a:r>
          </a:p>
          <a:p>
            <a:pPr marL="0" indent="0" algn="just">
              <a:buNone/>
            </a:pPr>
            <a:r>
              <a:rPr lang="cs-CZ" dirty="0">
                <a:latin typeface="Calibri" panose="020F0502020204030204" pitchFamily="34" charset="0"/>
              </a:rPr>
              <a:t>      </a:t>
            </a:r>
            <a:r>
              <a:rPr lang="cs-CZ" dirty="0" err="1">
                <a:latin typeface="Calibri" panose="020F0502020204030204" pitchFamily="34" charset="0"/>
              </a:rPr>
              <a:t>for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Standardization</a:t>
            </a:r>
            <a:r>
              <a:rPr lang="cs-CZ" dirty="0">
                <a:latin typeface="Calibri" panose="020F0502020204030204" pitchFamily="34" charset="0"/>
              </a:rPr>
              <a:t>/International </a:t>
            </a:r>
            <a:r>
              <a:rPr lang="cs-CZ" dirty="0" err="1">
                <a:latin typeface="Calibri" panose="020F0502020204030204" pitchFamily="34" charset="0"/>
              </a:rPr>
              <a:t>Electrotechnical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Commission</a:t>
            </a:r>
            <a:r>
              <a:rPr lang="cs-CZ" dirty="0">
                <a:latin typeface="Calibri" panose="020F0502020204030204" pitchFamily="34" charset="0"/>
              </a:rPr>
              <a:t> (IEC), </a:t>
            </a:r>
            <a:r>
              <a:rPr lang="cs-CZ" dirty="0" err="1">
                <a:latin typeface="Calibri" panose="020F0502020204030204" pitchFamily="34" charset="0"/>
              </a:rPr>
              <a:t>Geneva</a:t>
            </a:r>
            <a:r>
              <a:rPr lang="cs-CZ" dirty="0"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013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Experimentální část </a:t>
            </a:r>
            <a:r>
              <a:rPr lang="cs-CZ" b="1" dirty="0" err="1"/>
              <a:t>Fentonova</a:t>
            </a:r>
            <a:r>
              <a:rPr lang="cs-CZ" b="1" dirty="0"/>
              <a:t> oxidace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93785" y="1825624"/>
            <a:ext cx="12203723" cy="5184776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Experimenty byly prováděny na reálných odpadních vodách, dále označovaných jako OV1 a OV2, odebraných po 1 minutě ustálení toku z výpusti obou používaných střídavě pracujících pískových filtrů</a:t>
            </a:r>
          </a:p>
          <a:p>
            <a:r>
              <a:rPr lang="cs-CZ" dirty="0"/>
              <a:t>Odpadní vody OV1 a OV2 byly po předcházející filtrací podrobeny oxidaci pomocí kontinuálně generovaného </a:t>
            </a:r>
            <a:r>
              <a:rPr lang="cs-CZ" dirty="0" err="1"/>
              <a:t>Fentonova</a:t>
            </a:r>
            <a:r>
              <a:rPr lang="cs-CZ" dirty="0"/>
              <a:t> činidla. Toto činidlo se připravovalo z průběžně přidávaného 30% peroxidu vodíku, průtok 1mL/h a Fe</a:t>
            </a:r>
            <a:r>
              <a:rPr lang="cs-CZ" baseline="30000" dirty="0"/>
              <a:t>2+</a:t>
            </a:r>
            <a:r>
              <a:rPr lang="cs-CZ" dirty="0"/>
              <a:t> ionů, které byly dodávány z elektrochemicky rozpouštěné obětované anody. Koncentrace Fe</a:t>
            </a:r>
            <a:r>
              <a:rPr lang="cs-CZ" baseline="30000" dirty="0"/>
              <a:t>2+</a:t>
            </a:r>
            <a:r>
              <a:rPr lang="cs-CZ" dirty="0"/>
              <a:t> byla řízena proudovou hustotou obětované anody. Tato anoda byla buď z nerezové </a:t>
            </a:r>
            <a:r>
              <a:rPr lang="cs-CZ" dirty="0" err="1"/>
              <a:t>austenické</a:t>
            </a:r>
            <a:r>
              <a:rPr lang="cs-CZ" dirty="0"/>
              <a:t> oceli AISI304 (C 0,08 max.%, </a:t>
            </a:r>
            <a:r>
              <a:rPr lang="cs-CZ" dirty="0" err="1"/>
              <a:t>Cr</a:t>
            </a:r>
            <a:r>
              <a:rPr lang="cs-CZ" dirty="0"/>
              <a:t> 18-20%, </a:t>
            </a:r>
            <a:r>
              <a:rPr lang="cs-CZ" dirty="0" err="1"/>
              <a:t>Fe</a:t>
            </a:r>
            <a:r>
              <a:rPr lang="cs-CZ" dirty="0"/>
              <a:t> 66,345-66,374%, </a:t>
            </a:r>
            <a:r>
              <a:rPr lang="cs-CZ" dirty="0" err="1"/>
              <a:t>Mn</a:t>
            </a:r>
            <a:r>
              <a:rPr lang="cs-CZ" dirty="0"/>
              <a:t> 2,0 max.%, Ni 8-10,5%, P 0,045%, S 0,03max.%, Si 1,0 max.%), nebo byla použita nízkouhlíková ocel třídy 11320 (složení C 0,05%, </a:t>
            </a:r>
            <a:r>
              <a:rPr lang="cs-CZ" dirty="0" err="1"/>
              <a:t>Mn</a:t>
            </a:r>
            <a:r>
              <a:rPr lang="cs-CZ" dirty="0"/>
              <a:t> 0,30%, Si 0,05%, P 0,011%, S 0,011%). V případě anody z AISI304 byl molární poměr Fe</a:t>
            </a:r>
            <a:r>
              <a:rPr lang="cs-CZ" baseline="30000" dirty="0"/>
              <a:t>2+</a:t>
            </a:r>
            <a:r>
              <a:rPr lang="cs-CZ" dirty="0"/>
              <a:t>/H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 1:100, u anody z Steel 11 373 (DIN </a:t>
            </a:r>
            <a:r>
              <a:rPr lang="cs-CZ" dirty="0" err="1"/>
              <a:t>USt</a:t>
            </a:r>
            <a:r>
              <a:rPr lang="cs-CZ" dirty="0"/>
              <a:t> 37-2) byl tento poměr cca 1:10. Použitá tyčová katoda o průměru 6 mm byla vyrobena z 99,95 Ti (dodavatel Alfa </a:t>
            </a:r>
            <a:r>
              <a:rPr lang="cs-CZ" dirty="0" err="1"/>
              <a:t>Aesar</a:t>
            </a:r>
            <a:r>
              <a:rPr lang="cs-CZ" dirty="0"/>
              <a:t>). Vzdálenost obou elektrod byla 2 cm. pH odpadních vod bylo předem upraveno na výchozí hodnotu 2,8.</a:t>
            </a:r>
          </a:p>
          <a:p>
            <a:r>
              <a:rPr lang="cs-CZ" dirty="0"/>
              <a:t> Oxidace probíhala po dobu 5-7 h v temperovaném neděleném míchaném jednokomorovém elektrolyzéru o objemu 250 </a:t>
            </a:r>
            <a:r>
              <a:rPr lang="cs-CZ" dirty="0" err="1"/>
              <a:t>mL</a:t>
            </a:r>
            <a:r>
              <a:rPr lang="cs-CZ" dirty="0"/>
              <a:t> při teplotě 25 </a:t>
            </a:r>
            <a:r>
              <a:rPr lang="en-GB" dirty="0"/>
              <a:t>°С</a:t>
            </a:r>
            <a:r>
              <a:rPr lang="cs-CZ" dirty="0"/>
              <a:t>. Elektrolyzér napájel spínaný laboratorní lineární zdroj DC </a:t>
            </a:r>
            <a:r>
              <a:rPr lang="cs-CZ" dirty="0" err="1"/>
              <a:t>Power</a:t>
            </a:r>
            <a:r>
              <a:rPr lang="cs-CZ" dirty="0"/>
              <a:t> Supply SDP–2210 (</a:t>
            </a:r>
            <a:r>
              <a:rPr lang="cs-CZ" dirty="0" err="1"/>
              <a:t>Manson</a:t>
            </a:r>
            <a:r>
              <a:rPr lang="cs-CZ" dirty="0"/>
              <a:t>, </a:t>
            </a:r>
            <a:r>
              <a:rPr lang="cs-CZ" dirty="0" err="1"/>
              <a:t>Kwai</a:t>
            </a:r>
            <a:r>
              <a:rPr lang="cs-CZ" dirty="0"/>
              <a:t> </a:t>
            </a:r>
            <a:r>
              <a:rPr lang="cs-CZ" dirty="0" err="1"/>
              <a:t>Chung</a:t>
            </a:r>
            <a:r>
              <a:rPr lang="cs-CZ" dirty="0"/>
              <a:t>, N.T., </a:t>
            </a:r>
            <a:r>
              <a:rPr lang="cs-CZ" dirty="0" err="1"/>
              <a:t>Hong</a:t>
            </a:r>
            <a:r>
              <a:rPr lang="cs-CZ" dirty="0"/>
              <a:t> Kong). Poté byla oxidovaná voda ještě 2h míchána a následně byla zalkalizována přídavkem 0,5 mol/l roztoku hydroxidu sodného na pH= 7,25. Následně byl odfiltrován vysrážený </a:t>
            </a:r>
            <a:r>
              <a:rPr lang="cs-CZ" dirty="0" err="1"/>
              <a:t>železito</a:t>
            </a:r>
            <a:r>
              <a:rPr lang="cs-CZ" dirty="0"/>
              <a:t>-železitý hydratovaný kal. Případný zbylý peroxid vodíku, jež by ovlivňoval stanovení CHSK testu, byl odstraněn ohřátím vzorku na 65-70 </a:t>
            </a:r>
            <a:r>
              <a:rPr lang="cs-CZ" baseline="30000" dirty="0" err="1"/>
              <a:t>o</a:t>
            </a:r>
            <a:r>
              <a:rPr lang="cs-CZ" dirty="0" err="1"/>
              <a:t>C</a:t>
            </a:r>
            <a:r>
              <a:rPr lang="cs-CZ" dirty="0"/>
              <a:t> po dobu 15 min v přítomnosti platinové černě, katalyzující jeho rozklad. U takto vyčištěné odpadní vody byla následně změřena vodivost a vzorek byl předán na analýzu parametrů  </a:t>
            </a:r>
            <a:r>
              <a:rPr lang="cs-CZ" dirty="0" err="1"/>
              <a:t>CHSK</a:t>
            </a:r>
            <a:r>
              <a:rPr lang="cs-CZ" baseline="-25000" dirty="0" err="1"/>
              <a:t>Cr</a:t>
            </a:r>
            <a:r>
              <a:rPr lang="cs-CZ" dirty="0"/>
              <a:t>, TOC, TC, IC a TN. Kromě toho byl také pomocí ICP-AES stanovena koncentrace celkového zinku a železa.</a:t>
            </a:r>
          </a:p>
          <a:p>
            <a:r>
              <a:rPr lang="cs-CZ" dirty="0"/>
              <a:t>Při testech sorpce a regenerace </a:t>
            </a:r>
            <a:r>
              <a:rPr lang="cs-CZ" dirty="0" err="1"/>
              <a:t>katexových</a:t>
            </a:r>
            <a:r>
              <a:rPr lang="cs-CZ" dirty="0"/>
              <a:t> kolon bylo vycházeno z provozních dat pracovních režimů a pro testy byla použita prací voda z promývání viskózních vláken OV3. Laboratorní testy byly koncipovány tak, aby ve zmenšeném měřítku odpovídaly stávajícímu provozu sorpce/regenerace Zn. Objem </a:t>
            </a:r>
            <a:r>
              <a:rPr lang="cs-CZ" dirty="0" err="1"/>
              <a:t>ionexů</a:t>
            </a:r>
            <a:r>
              <a:rPr lang="cs-CZ" dirty="0"/>
              <a:t> a objemy a průtoky kapalných fází byly v rámci laboratorních testů ekvivalentně zmenšeny v poměru 1: 3 333 333. Časy pracovních a regeneračních cyklů byly zachovány. Objem </a:t>
            </a:r>
            <a:r>
              <a:rPr lang="cs-CZ" dirty="0" err="1"/>
              <a:t>ionexu</a:t>
            </a:r>
            <a:r>
              <a:rPr lang="cs-CZ" dirty="0"/>
              <a:t> pro laboratorní testy byl zvolen 3 ml, byla použita skleněná kolona o průměru 2 cm s výškou </a:t>
            </a:r>
            <a:r>
              <a:rPr lang="cs-CZ" dirty="0" err="1"/>
              <a:t>ionexového</a:t>
            </a:r>
            <a:r>
              <a:rPr lang="cs-CZ" dirty="0"/>
              <a:t> lože 1 cm, tak aby byla zachováno geometrické uspořádání poměru 1:2. odpovídající stávajícím provozním </a:t>
            </a:r>
            <a:r>
              <a:rPr lang="cs-CZ" dirty="0" err="1"/>
              <a:t>katexovým</a:t>
            </a:r>
            <a:r>
              <a:rPr lang="cs-CZ" dirty="0"/>
              <a:t> filtrům v Glanzstoff Bohemia. Průměrný průtok prací vody OV3 činil 72 ml/h (provozní rozmezí 65 – 80 ml/h), koncentrace Zn</a:t>
            </a:r>
            <a:r>
              <a:rPr lang="cs-CZ" baseline="30000" dirty="0"/>
              <a:t>2+</a:t>
            </a:r>
            <a:r>
              <a:rPr lang="cs-CZ" dirty="0"/>
              <a:t> činila 105,4 mg/l při TOC = 84 mg/l. Jeden pracovní cyklus zahrnoval vždy 10 hodinovou sorpci, po které následovala 3 hodinová nebo 4,5 hodinová regenerace v závislosti na použité koncentraci regeneračního roztoku H</a:t>
            </a:r>
            <a:r>
              <a:rPr lang="cs-CZ" baseline="-25000" dirty="0"/>
              <a:t>2</a:t>
            </a:r>
            <a:r>
              <a:rPr lang="cs-CZ" dirty="0"/>
              <a:t>SO</a:t>
            </a:r>
            <a:r>
              <a:rPr lang="cs-CZ" baseline="-25000" dirty="0"/>
              <a:t>4</a:t>
            </a:r>
            <a:r>
              <a:rPr lang="cs-CZ" dirty="0"/>
              <a:t>. Po regeneraci byl proveden rychlý proplach </a:t>
            </a:r>
            <a:r>
              <a:rPr lang="cs-CZ" dirty="0" err="1"/>
              <a:t>ionexu</a:t>
            </a:r>
            <a:r>
              <a:rPr lang="cs-CZ" dirty="0"/>
              <a:t> vyčištěnou prací vodou. Celkem byl cyklus sorpce/regenerace 20 krát opakován. Během sorpce byla na výstupu z kolony stanovována koncentrace </a:t>
            </a:r>
            <a:r>
              <a:rPr lang="cs-CZ" dirty="0" err="1"/>
              <a:t>Zn</a:t>
            </a:r>
            <a:r>
              <a:rPr lang="cs-CZ" dirty="0"/>
              <a:t>, ve směsném vzorku výstupu z kolony byl kromě koncentrace </a:t>
            </a:r>
            <a:r>
              <a:rPr lang="cs-CZ" dirty="0" err="1"/>
              <a:t>Zn</a:t>
            </a:r>
            <a:r>
              <a:rPr lang="cs-CZ" dirty="0"/>
              <a:t> stanoven i TOC a </a:t>
            </a:r>
            <a:r>
              <a:rPr lang="cs-CZ" dirty="0" err="1"/>
              <a:t>CHSK</a:t>
            </a:r>
            <a:r>
              <a:rPr lang="cs-CZ" baseline="-25000" dirty="0" err="1"/>
              <a:t>Cr</a:t>
            </a:r>
            <a:r>
              <a:rPr lang="cs-CZ" dirty="0"/>
              <a:t>. Během regenerace byl v roztoku H</a:t>
            </a:r>
            <a:r>
              <a:rPr lang="cs-CZ" baseline="-25000" dirty="0"/>
              <a:t>2</a:t>
            </a:r>
            <a:r>
              <a:rPr lang="cs-CZ" dirty="0"/>
              <a:t>SO</a:t>
            </a:r>
            <a:r>
              <a:rPr lang="cs-CZ" baseline="-25000" dirty="0"/>
              <a:t>4 </a:t>
            </a:r>
            <a:r>
              <a:rPr lang="cs-CZ" dirty="0"/>
              <a:t>po regeneraci stanoven obsah </a:t>
            </a:r>
            <a:r>
              <a:rPr lang="cs-CZ" dirty="0" err="1"/>
              <a:t>Zn</a:t>
            </a:r>
            <a:r>
              <a:rPr lang="cs-CZ" dirty="0"/>
              <a:t> a </a:t>
            </a:r>
            <a:r>
              <a:rPr lang="cs-CZ" dirty="0" err="1"/>
              <a:t>CHSK</a:t>
            </a:r>
            <a:r>
              <a:rPr lang="cs-CZ" baseline="-25000" dirty="0" err="1"/>
              <a:t>Cr</a:t>
            </a:r>
            <a:r>
              <a:rPr lang="cs-CZ" dirty="0"/>
              <a:t>, stanovení TOC zde nebylo vzhledem k vysokému obsahu H</a:t>
            </a:r>
            <a:r>
              <a:rPr lang="cs-CZ" baseline="-25000" dirty="0"/>
              <a:t>2</a:t>
            </a:r>
            <a:r>
              <a:rPr lang="cs-CZ" dirty="0"/>
              <a:t>SO</a:t>
            </a:r>
            <a:r>
              <a:rPr lang="cs-CZ" baseline="-25000" dirty="0"/>
              <a:t>4 </a:t>
            </a:r>
            <a:r>
              <a:rPr lang="cs-CZ" dirty="0"/>
              <a:t>možné.  </a:t>
            </a:r>
          </a:p>
          <a:p>
            <a:r>
              <a:rPr lang="cs-CZ" dirty="0"/>
              <a:t>Vodivost odpadních vod z OV1 a OV2 byla měřena </a:t>
            </a:r>
            <a:r>
              <a:rPr lang="cs-CZ" dirty="0" err="1"/>
              <a:t>konduktometry</a:t>
            </a:r>
            <a:r>
              <a:rPr lang="cs-CZ" dirty="0"/>
              <a:t> (WTW </a:t>
            </a:r>
            <a:r>
              <a:rPr lang="cs-CZ" dirty="0" err="1"/>
              <a:t>Cond</a:t>
            </a:r>
            <a:r>
              <a:rPr lang="cs-CZ" dirty="0"/>
              <a:t> 340i a WTW </a:t>
            </a:r>
            <a:r>
              <a:rPr lang="cs-CZ" dirty="0" err="1"/>
              <a:t>Cond</a:t>
            </a:r>
            <a:r>
              <a:rPr lang="cs-CZ" dirty="0"/>
              <a:t> 3210, Německo). Kontrola a úprava pH byla prováděna pomocí automatického </a:t>
            </a:r>
            <a:r>
              <a:rPr lang="cs-CZ" dirty="0" err="1"/>
              <a:t>titrátoru</a:t>
            </a:r>
            <a:r>
              <a:rPr lang="cs-CZ" dirty="0"/>
              <a:t> </a:t>
            </a:r>
            <a:r>
              <a:rPr lang="cs-CZ" dirty="0" err="1"/>
              <a:t>TitraLab</a:t>
            </a:r>
            <a:r>
              <a:rPr lang="cs-CZ" dirty="0"/>
              <a:t> 856 (</a:t>
            </a:r>
            <a:r>
              <a:rPr lang="cs-CZ" dirty="0" err="1"/>
              <a:t>Radiometer</a:t>
            </a:r>
            <a:r>
              <a:rPr lang="cs-CZ" dirty="0"/>
              <a:t> analytický, Lyon, Francie) nebo pH metru (</a:t>
            </a:r>
            <a:r>
              <a:rPr lang="cs-CZ" dirty="0" err="1"/>
              <a:t>Accumet</a:t>
            </a:r>
            <a:r>
              <a:rPr lang="cs-CZ" dirty="0"/>
              <a:t> AB15 Basic, </a:t>
            </a:r>
            <a:r>
              <a:rPr lang="cs-CZ" dirty="0" err="1"/>
              <a:t>Fisher</a:t>
            </a:r>
            <a:r>
              <a:rPr lang="cs-CZ" dirty="0"/>
              <a:t> </a:t>
            </a:r>
            <a:r>
              <a:rPr lang="cs-CZ" dirty="0" err="1"/>
              <a:t>Scientific</a:t>
            </a:r>
            <a:r>
              <a:rPr lang="cs-CZ" dirty="0"/>
              <a:t>, USA). Kyselina sírová (96% H2SO4) a hydroxid sodný, které byly použity pro úpravu pH, byly dodány společností Lach-</a:t>
            </a:r>
            <a:r>
              <a:rPr lang="cs-CZ" dirty="0" err="1"/>
              <a:t>Ner</a:t>
            </a:r>
            <a:r>
              <a:rPr lang="cs-CZ" dirty="0"/>
              <a:t>, s.r.o. (Česká republika), s analytickou čistotou (</a:t>
            </a:r>
            <a:r>
              <a:rPr lang="cs-CZ" dirty="0" err="1"/>
              <a:t>p.a</a:t>
            </a:r>
            <a:r>
              <a:rPr lang="cs-CZ" dirty="0"/>
              <a:t>.). Stanovení celkového obsahu uhlíku, TC, TIC a TN bylo provedeno pomocí analyzátoru TOC/TN </a:t>
            </a:r>
            <a:r>
              <a:rPr lang="cs-CZ" dirty="0" err="1"/>
              <a:t>FormacsHT</a:t>
            </a:r>
            <a:r>
              <a:rPr lang="cs-CZ" dirty="0"/>
              <a:t> / TN (</a:t>
            </a:r>
            <a:r>
              <a:rPr lang="cs-CZ" dirty="0" err="1"/>
              <a:t>Skalar</a:t>
            </a:r>
            <a:r>
              <a:rPr lang="cs-CZ" dirty="0"/>
              <a:t> </a:t>
            </a:r>
            <a:r>
              <a:rPr lang="cs-CZ" dirty="0" err="1"/>
              <a:t>Company</a:t>
            </a:r>
            <a:r>
              <a:rPr lang="cs-CZ" dirty="0"/>
              <a:t>, </a:t>
            </a:r>
            <a:r>
              <a:rPr lang="cs-CZ" dirty="0" err="1"/>
              <a:t>Nederland</a:t>
            </a:r>
            <a:r>
              <a:rPr lang="cs-CZ" dirty="0"/>
              <a:t>), s použitím ČSN EN 1484, Ref.</a:t>
            </a:r>
            <a:r>
              <a:rPr lang="cs-CZ" baseline="30000" dirty="0"/>
              <a:t>13</a:t>
            </a:r>
            <a:r>
              <a:rPr lang="cs-CZ" dirty="0"/>
              <a:t>. Standardní roztoky pro kalibraci analyzátoru TOC/TN byly připraveny podle pravidel v metodách EPA 415.2 a EPA 9060A</a:t>
            </a:r>
            <a:r>
              <a:rPr lang="cs-CZ" baseline="30000" dirty="0"/>
              <a:t>14-15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691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09119" y="-96139"/>
            <a:ext cx="10515600" cy="633744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latin typeface="Arial Black" panose="020B0A04020102020204" pitchFamily="34" charset="0"/>
                <a:cs typeface="Arial" panose="020B0604020202020204" pitchFamily="34" charset="0"/>
              </a:rPr>
              <a:t>Stávající možnosti čištění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F74A1E-B07C-4B7D-8789-5E5C62D9A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8" y="540532"/>
            <a:ext cx="12119572" cy="614998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29685" y="220733"/>
            <a:ext cx="4314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síto - reakční nádrž - usazovák- odtok</a:t>
            </a:r>
          </a:p>
        </p:txBody>
      </p:sp>
      <p:sp>
        <p:nvSpPr>
          <p:cNvPr id="6" name="Obdélník 5"/>
          <p:cNvSpPr/>
          <p:nvPr/>
        </p:nvSpPr>
        <p:spPr>
          <a:xfrm>
            <a:off x="7855168" y="669811"/>
            <a:ext cx="3834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pouze neutralizační technologie </a:t>
            </a:r>
          </a:p>
        </p:txBody>
      </p:sp>
    </p:spTree>
    <p:extLst>
      <p:ext uri="{BB962C8B-B14F-4D97-AF65-F5344CB8AC3E}">
        <p14:creationId xmlns:p14="http://schemas.microsoft.com/office/powerpoint/2010/main" val="393286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279B026-6414-42B4-8F7B-534E1E861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5" t="4737" r="57957"/>
          <a:stretch/>
        </p:blipFill>
        <p:spPr>
          <a:xfrm>
            <a:off x="0" y="0"/>
            <a:ext cx="4010685" cy="6858000"/>
          </a:xfrm>
          <a:prstGeom prst="rect">
            <a:avLst/>
          </a:prstGeom>
        </p:spPr>
      </p:pic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093C80F6-F3C6-4AD3-978A-ECD491919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2" t="3193" r="-359"/>
          <a:stretch/>
        </p:blipFill>
        <p:spPr>
          <a:xfrm>
            <a:off x="3094005" y="0"/>
            <a:ext cx="9101712" cy="6858000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0" y="6408234"/>
            <a:ext cx="2185639" cy="44976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10534185" y="3787698"/>
            <a:ext cx="1282391" cy="262053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86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4FDAFC-CB87-40EB-BF77-C1DDB352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767" y="118668"/>
            <a:ext cx="4734962" cy="673933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983506" y="144929"/>
            <a:ext cx="320849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Hlavní proud odpadních vod se používá jako prací voda (220 m</a:t>
            </a:r>
            <a:r>
              <a:rPr lang="cs-CZ" baseline="30000" dirty="0"/>
              <a:t>3</a:t>
            </a:r>
            <a:r>
              <a:rPr lang="cs-CZ" dirty="0"/>
              <a:t>/h – 5300 m</a:t>
            </a:r>
            <a:r>
              <a:rPr lang="cs-CZ" baseline="30000" dirty="0"/>
              <a:t>3</a:t>
            </a:r>
            <a:r>
              <a:rPr lang="cs-CZ" dirty="0"/>
              <a:t>/den)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Hlavní zdroj vysokého CHSK pochází ze spřádací lázně – organické polutanty se usazuje jak na pískových filtrech, tak i na </a:t>
            </a:r>
            <a:r>
              <a:rPr lang="cs-CZ" dirty="0" err="1"/>
              <a:t>katexové</a:t>
            </a:r>
            <a:r>
              <a:rPr lang="cs-CZ" dirty="0"/>
              <a:t> pryskyřici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Kapacita iontoměniče klesá - dochází ke špatnému záchytu a úniku Zn</a:t>
            </a:r>
            <a:r>
              <a:rPr lang="cs-CZ" baseline="30000" dirty="0"/>
              <a:t>2+ </a:t>
            </a:r>
          </a:p>
          <a:p>
            <a:pPr algn="just"/>
            <a:endParaRPr lang="cs-CZ" baseline="30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Závěr - Je nutné změnit způsob regenerace </a:t>
            </a:r>
            <a:r>
              <a:rPr lang="cs-CZ" dirty="0" err="1">
                <a:solidFill>
                  <a:srgbClr val="FF0000"/>
                </a:solidFill>
              </a:rPr>
              <a:t>iontoměničových</a:t>
            </a:r>
            <a:r>
              <a:rPr lang="cs-CZ" dirty="0">
                <a:solidFill>
                  <a:srgbClr val="FF0000"/>
                </a:solidFill>
              </a:rPr>
              <a:t> filtrů z Na cyklu na H cyklus pomocí kyseliny sírové </a:t>
            </a:r>
          </a:p>
        </p:txBody>
      </p:sp>
      <p:sp>
        <p:nvSpPr>
          <p:cNvPr id="8" name="Oválný bublinový popisek 7"/>
          <p:cNvSpPr/>
          <p:nvPr/>
        </p:nvSpPr>
        <p:spPr>
          <a:xfrm>
            <a:off x="5784235" y="3674108"/>
            <a:ext cx="1104523" cy="796705"/>
          </a:xfrm>
          <a:prstGeom prst="wedgeEllipseCallout">
            <a:avLst>
              <a:gd name="adj1" fmla="val 204087"/>
              <a:gd name="adj2" fmla="val -218744"/>
            </a:avLst>
          </a:prstGeom>
          <a:solidFill>
            <a:srgbClr val="FF0000">
              <a:alpha val="1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4597"/>
            <a:ext cx="4156515" cy="252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-1" y="4752071"/>
            <a:ext cx="4156515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Zleva doprava: vzorky čištěné odpadní vody VZ1,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síranu sodného používaného pro regeneraci iontoměniče VZ2 a hydroxidu sodného se zbytky síranu sodného a zinečnatého používaného pro nápravnou regeneraci kyselého katexu VZ3.  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-1107219" y="0"/>
            <a:ext cx="7443715" cy="64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b="1" dirty="0">
                <a:latin typeface="Arial Black" panose="020B0A04020102020204" pitchFamily="34" charset="0"/>
              </a:rPr>
              <a:t>Cíl úsilí regenerace pracích vod</a:t>
            </a:r>
          </a:p>
        </p:txBody>
      </p:sp>
    </p:spTree>
    <p:extLst>
      <p:ext uri="{BB962C8B-B14F-4D97-AF65-F5344CB8AC3E}">
        <p14:creationId xmlns:p14="http://schemas.microsoft.com/office/powerpoint/2010/main" val="106294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9086"/>
            <a:ext cx="121920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záměrem společnosti Glanzstoff Bohemia spol. s r.o. je minimalizovat množství oxidovatelné organické matrice přítomné v promývací odpadní vodě a snaha o její recyklaci. Promýváním se viskózového vlákno</a:t>
            </a:r>
            <a:r>
              <a:rPr lang="en-US" sz="1800" dirty="0"/>
              <a:t> </a:t>
            </a:r>
            <a:r>
              <a:rPr lang="cs-CZ" sz="1800" dirty="0"/>
              <a:t>zbavuje zbytků zvlákňovací a plastifikační lázně.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diskontinuální vypouštění odpadních v důsledku vysokých hodnot lokálních změn CHSK a TOC dílčí problémy na ČOV a může být také důvodem výjimečného překročení povolených maximálních hodnot.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Pro odebrané vzorky promývací odpadní vody z pískových filtrů byly charakteristické hodnoty </a:t>
            </a:r>
            <a:r>
              <a:rPr lang="cs-CZ" sz="1800" dirty="0" err="1">
                <a:solidFill>
                  <a:srgbClr val="FF0000"/>
                </a:solidFill>
              </a:rPr>
              <a:t>CHS</a:t>
            </a:r>
            <a:r>
              <a:rPr lang="cs-CZ" sz="1800" baseline="-25000" dirty="0" err="1">
                <a:solidFill>
                  <a:srgbClr val="FF0000"/>
                </a:solidFill>
              </a:rPr>
              <a:t>Cr</a:t>
            </a:r>
            <a:r>
              <a:rPr lang="cs-CZ" sz="1800" dirty="0">
                <a:solidFill>
                  <a:srgbClr val="FF0000"/>
                </a:solidFill>
              </a:rPr>
              <a:t> v rozmezí 7 600-10 000 mg/l</a:t>
            </a:r>
            <a:r>
              <a:rPr lang="cs-CZ" sz="1800" dirty="0"/>
              <a:t> a </a:t>
            </a:r>
            <a:r>
              <a:rPr lang="cs-CZ" sz="1800" dirty="0">
                <a:solidFill>
                  <a:srgbClr val="FF0000"/>
                </a:solidFill>
              </a:rPr>
              <a:t>TOC v rozmezí 2 500-3 100 mg/l </a:t>
            </a:r>
            <a:r>
              <a:rPr lang="cs-CZ" sz="1800" dirty="0"/>
              <a:t>a celková koncentrace dusíku (TN) se pohybovala od 140 na 175 mg/l.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 Pozorovaný podíl BSK</a:t>
            </a:r>
            <a:r>
              <a:rPr lang="cs-CZ" sz="1800" baseline="-25000" dirty="0"/>
              <a:t>5</a:t>
            </a:r>
            <a:r>
              <a:rPr lang="cs-CZ" sz="1800" dirty="0"/>
              <a:t>/COD= 0,29 naznačuje obtížnější biologickou rozložitelnost.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>
                <a:solidFill>
                  <a:srgbClr val="FF0000"/>
                </a:solidFill>
              </a:rPr>
              <a:t>Celková koncentrace Zn</a:t>
            </a:r>
            <a:r>
              <a:rPr lang="cs-CZ" sz="1800" baseline="30000" dirty="0">
                <a:solidFill>
                  <a:srgbClr val="FF0000"/>
                </a:solidFill>
              </a:rPr>
              <a:t>2+</a:t>
            </a:r>
            <a:r>
              <a:rPr lang="cs-CZ" sz="1800" dirty="0">
                <a:solidFill>
                  <a:srgbClr val="FF0000"/>
                </a:solidFill>
              </a:rPr>
              <a:t> (8,5-105 mg/l) </a:t>
            </a:r>
            <a:r>
              <a:rPr lang="cs-CZ" sz="1800" dirty="0"/>
              <a:t>(ICP-AES).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separace zinku v odpadních vodách je založena na iontové separaci ve dvou </a:t>
            </a:r>
            <a:r>
              <a:rPr lang="cs-CZ" sz="1800" dirty="0" err="1"/>
              <a:t>iontoměničových</a:t>
            </a:r>
            <a:r>
              <a:rPr lang="cs-CZ" sz="1800" dirty="0"/>
              <a:t> kolonách, které se střídají v regeneračním a promývacím cyklu. Jejich náplň tvoří silně kyselým katexem </a:t>
            </a:r>
            <a:r>
              <a:rPr lang="cs-CZ" sz="1800" dirty="0" err="1"/>
              <a:t>Lewatit</a:t>
            </a:r>
            <a:r>
              <a:rPr lang="cs-CZ" sz="1800" dirty="0"/>
              <a:t> </a:t>
            </a:r>
            <a:r>
              <a:rPr lang="cs-CZ" sz="1800" dirty="0" err="1"/>
              <a:t>MonoPlus</a:t>
            </a:r>
            <a:r>
              <a:rPr lang="cs-CZ" sz="1800" dirty="0"/>
              <a:t> S108, dosud pracujícím v Na</a:t>
            </a:r>
            <a:r>
              <a:rPr lang="cs-CZ" sz="1800" baseline="30000" dirty="0"/>
              <a:t>+</a:t>
            </a:r>
            <a:r>
              <a:rPr lang="cs-CZ" sz="1800" dirty="0"/>
              <a:t> - cyklu. 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83856" y="0"/>
            <a:ext cx="11353800" cy="64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latin typeface="Arial Black" panose="020B0A04020102020204" pitchFamily="34" charset="0"/>
              </a:rPr>
              <a:t>Cíl úsilí regenerace pracích vod</a:t>
            </a:r>
          </a:p>
        </p:txBody>
      </p:sp>
    </p:spTree>
    <p:extLst>
      <p:ext uri="{BB962C8B-B14F-4D97-AF65-F5344CB8AC3E}">
        <p14:creationId xmlns:p14="http://schemas.microsoft.com/office/powerpoint/2010/main" val="2923551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6FE295F-311A-429C-8EA1-0CA44EB35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424939"/>
              </p:ext>
            </p:extLst>
          </p:nvPr>
        </p:nvGraphicFramePr>
        <p:xfrm>
          <a:off x="0" y="1358020"/>
          <a:ext cx="12192000" cy="549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latin typeface="Arial Black" panose="020B0A04020102020204" pitchFamily="34" charset="0"/>
              </a:rPr>
              <a:t>Cíl úsilí regenerace pracích vod</a:t>
            </a:r>
          </a:p>
        </p:txBody>
      </p:sp>
    </p:spTree>
    <p:extLst>
      <p:ext uri="{BB962C8B-B14F-4D97-AF65-F5344CB8AC3E}">
        <p14:creationId xmlns:p14="http://schemas.microsoft.com/office/powerpoint/2010/main" val="283575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8243" y="0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Fáze laboratorních testů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137027"/>
            <a:ext cx="7677150" cy="54927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Sorpční testy </a:t>
            </a:r>
            <a:r>
              <a:rPr lang="cs-CZ" dirty="0" err="1"/>
              <a:t>Ionexu</a:t>
            </a:r>
            <a:r>
              <a:rPr lang="cs-CZ" dirty="0"/>
              <a:t>, srovnání cyklu Na a H 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1DEA11-2F27-4B40-9918-4C8AC40F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78" y="1753396"/>
            <a:ext cx="4029938" cy="1895981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E9A6AF4-A2FB-4DD9-9067-69EF6E325CEF}"/>
              </a:ext>
            </a:extLst>
          </p:cNvPr>
          <p:cNvSpPr txBox="1">
            <a:spLocks/>
          </p:cNvSpPr>
          <p:nvPr/>
        </p:nvSpPr>
        <p:spPr>
          <a:xfrm>
            <a:off x="6096000" y="1828800"/>
            <a:ext cx="4191000" cy="2225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93B8431-B0AD-41A0-A880-E78A756B4AB1}"/>
              </a:ext>
            </a:extLst>
          </p:cNvPr>
          <p:cNvSpPr/>
          <p:nvPr/>
        </p:nvSpPr>
        <p:spPr>
          <a:xfrm>
            <a:off x="7873147" y="3573972"/>
            <a:ext cx="4217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Barvení korekčního regeneračního roztoku vlevo </a:t>
            </a:r>
            <a:r>
              <a:rPr lang="cs-CZ" dirty="0" err="1"/>
              <a:t>ionex</a:t>
            </a:r>
            <a:r>
              <a:rPr lang="cs-CZ" dirty="0"/>
              <a:t> A, B, C po sorpčních testech (T3, T4, T5, T6) a nový nepoužitý </a:t>
            </a:r>
            <a:r>
              <a:rPr lang="cs-CZ" dirty="0" err="1"/>
              <a:t>ionex</a:t>
            </a:r>
            <a:r>
              <a:rPr lang="cs-CZ" dirty="0"/>
              <a:t> A. </a:t>
            </a:r>
            <a:endParaRPr lang="en-GB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4646C01-5D46-4F98-8EF7-E63BB5D99D32}"/>
              </a:ext>
            </a:extLst>
          </p:cNvPr>
          <p:cNvSpPr txBox="1">
            <a:spLocks/>
          </p:cNvSpPr>
          <p:nvPr/>
        </p:nvSpPr>
        <p:spPr>
          <a:xfrm>
            <a:off x="59612" y="4497302"/>
            <a:ext cx="12192000" cy="2475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Závěr</a:t>
            </a:r>
            <a:r>
              <a:rPr lang="en-GB" dirty="0"/>
              <a:t>:</a:t>
            </a:r>
          </a:p>
          <a:p>
            <a:r>
              <a:rPr lang="cs-CZ" dirty="0">
                <a:solidFill>
                  <a:srgbClr val="FF0000"/>
                </a:solidFill>
              </a:rPr>
              <a:t>Vsádkové experimenty na modelovém roztoku i s reálnou prací vodou VZ1 prokázaly možnost navýšení užitné kapacity kyselého katexu </a:t>
            </a:r>
            <a:r>
              <a:rPr lang="cs-CZ" dirty="0" err="1">
                <a:solidFill>
                  <a:srgbClr val="FF0000"/>
                </a:solidFill>
              </a:rPr>
              <a:t>Lewatit</a:t>
            </a:r>
            <a:r>
              <a:rPr lang="cs-CZ" dirty="0">
                <a:solidFill>
                  <a:srgbClr val="FF0000"/>
                </a:solidFill>
              </a:rPr>
              <a:t> Mono Plus S108 z 1,324 ± 0,014 eg/l na 1,78 ± 0,025 eg/l, pokud se při jeho regeneraci přejde z cyklu Na a H. 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Tento předpoklad se nezávisle potvrdil i během kolonových experimentů, jež rovněž jednoznačně prokázaly možnost navýšení kapacity užívaného kyselého katexu </a:t>
            </a:r>
            <a:r>
              <a:rPr lang="cs-CZ" dirty="0" err="1">
                <a:solidFill>
                  <a:srgbClr val="FF0000"/>
                </a:solidFill>
              </a:rPr>
              <a:t>Lewatit</a:t>
            </a:r>
            <a:r>
              <a:rPr lang="cs-CZ" dirty="0">
                <a:solidFill>
                  <a:srgbClr val="FF0000"/>
                </a:solidFill>
              </a:rPr>
              <a:t> Mono Plus S108 o cca 26%.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C89129A-B2C3-43A0-A6F5-74ECAA9DA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2" y="1878698"/>
            <a:ext cx="3507371" cy="253137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626595" y="1901686"/>
            <a:ext cx="2446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vsádkové experimenty ke stanovení celkové kapacity silně kyselé </a:t>
            </a:r>
            <a:r>
              <a:rPr lang="cs-CZ" dirty="0" err="1"/>
              <a:t>katexové</a:t>
            </a:r>
            <a:r>
              <a:rPr lang="cs-CZ" dirty="0"/>
              <a:t> pryskyřice </a:t>
            </a:r>
            <a:r>
              <a:rPr lang="cs-CZ" dirty="0" err="1"/>
              <a:t>Lewatit</a:t>
            </a:r>
            <a:r>
              <a:rPr lang="cs-CZ" dirty="0"/>
              <a:t> Mono Plus S108 </a:t>
            </a:r>
          </a:p>
        </p:txBody>
      </p:sp>
    </p:spTree>
    <p:extLst>
      <p:ext uri="{BB962C8B-B14F-4D97-AF65-F5344CB8AC3E}">
        <p14:creationId xmlns:p14="http://schemas.microsoft.com/office/powerpoint/2010/main" val="1695668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ABBBA-F72B-478E-99A2-4C271A97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D8B366-3F18-4B41-B793-155F4ADD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138890"/>
            <a:ext cx="11930062" cy="65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743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</TotalTime>
  <Words>3729</Words>
  <Application>Microsoft Office PowerPoint</Application>
  <PresentationFormat>Širokoúhlá obrazovka</PresentationFormat>
  <Paragraphs>590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Wingdings</vt:lpstr>
      <vt:lpstr>Motiv Office</vt:lpstr>
      <vt:lpstr>Prezentace aplikace PowerPoint</vt:lpstr>
      <vt:lpstr>Podstata problému</vt:lpstr>
      <vt:lpstr>Stávající možnosti čištění</vt:lpstr>
      <vt:lpstr>Prezentace aplikace PowerPoint</vt:lpstr>
      <vt:lpstr>Prezentace aplikace PowerPoint</vt:lpstr>
      <vt:lpstr>Prezentace aplikace PowerPoint</vt:lpstr>
      <vt:lpstr>Cíl úsilí regenerace pracích vod</vt:lpstr>
      <vt:lpstr>Fáze laboratorních testů </vt:lpstr>
      <vt:lpstr>Prezentace aplikace PowerPoint</vt:lpstr>
      <vt:lpstr>Ukázka poškození zrn ionexu po 2. stresové fázi (5, 10, 15, 20, 25, 30% objemových H2SO2/destilovaná voda). </vt:lpstr>
      <vt:lpstr>Jak dlouho nám kolony budou sorbovat Zn2+ než dojde k průrazu?</vt:lpstr>
      <vt:lpstr>Poloprovozní zkoušky</vt:lpstr>
      <vt:lpstr>Výsledky poloprovozních zkoušek aneb každý začátek je těžký</vt:lpstr>
      <vt:lpstr>Volba strategie při snižování CHSK u pracích vod pískových filtrů </vt:lpstr>
      <vt:lpstr>Vstupní kvalita znečištěné prací vody</vt:lpstr>
      <vt:lpstr>Předúprava filtrací </vt:lpstr>
      <vt:lpstr>Oxidace pomocí Fentonova činidla </vt:lpstr>
      <vt:lpstr>Prezentace aplikace PowerPoint</vt:lpstr>
      <vt:lpstr>Výsledky analýz po Fentonově oxidaci OV1 a OV2</vt:lpstr>
      <vt:lpstr>Výsledky máme závěry také a co dál?</vt:lpstr>
      <vt:lpstr>Děkuji Vám za Vaši pozornost</vt:lpstr>
      <vt:lpstr>Experimentální část Fentonova oxidace </vt:lpstr>
    </vt:vector>
  </TitlesOfParts>
  <Company>Univerzita Pardubice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Dusek Libor</dc:creator>
  <cp:lastModifiedBy>Dusek Libor</cp:lastModifiedBy>
  <cp:revision>40</cp:revision>
  <dcterms:created xsi:type="dcterms:W3CDTF">2021-10-12T09:27:11Z</dcterms:created>
  <dcterms:modified xsi:type="dcterms:W3CDTF">2021-10-19T08:13:40Z</dcterms:modified>
</cp:coreProperties>
</file>