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"/>
  </p:notesMasterIdLst>
  <p:sldIdLst>
    <p:sldId id="256" r:id="rId2"/>
    <p:sldId id="273" r:id="rId3"/>
    <p:sldId id="275" r:id="rId4"/>
    <p:sldId id="268" r:id="rId5"/>
    <p:sldId id="276" r:id="rId6"/>
    <p:sldId id="262" r:id="rId7"/>
    <p:sldId id="271" r:id="rId8"/>
    <p:sldId id="284" r:id="rId9"/>
    <p:sldId id="280" r:id="rId10"/>
    <p:sldId id="278" r:id="rId11"/>
    <p:sldId id="288" r:id="rId12"/>
    <p:sldId id="289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0.09711</cdr:x>
      <cdr:y>0</cdr:y>
    </cdr:from>
    <cdr:to>
      <cdr:x>0.56022</cdr:x>
      <cdr:y>1</cdr:y>
    </cdr:to>
    <cdr:pic>
      <cdr:nvPicPr>
        <cdr:cNvPr id="2" name="Picture 55" descr="Grafik1">
          <a:extLst xmlns:a="http://schemas.openxmlformats.org/drawingml/2006/main">
            <a:ext uri="{FF2B5EF4-FFF2-40B4-BE49-F238E27FC236}">
              <a16:creationId xmlns:a16="http://schemas.microsoft.com/office/drawing/2014/main" id="{93242BF5-C9EF-4D15-855A-25775965E55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0550" y="1247775"/>
          <a:ext cx="2816225" cy="496887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976E-3292-4EEA-B4E7-1F4D8F6D0C9B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00D6-5B72-4ED7-BE62-58028DD78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Obrázek 17" descr="Obsah obrázku zvíře&#10;&#10;Popis byl vytvořen automaticky">
            <a:extLst>
              <a:ext uri="{FF2B5EF4-FFF2-40B4-BE49-F238E27FC236}">
                <a16:creationId xmlns:a16="http://schemas.microsoft.com/office/drawing/2014/main" id="{3D2D4318-A99D-46F8-B9D9-7F2209BB2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3896"/>
          </a:xfrm>
          <a:prstGeom prst="rect">
            <a:avLst/>
          </a:prstGeom>
        </p:spPr>
      </p:pic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3CAF3C64-7D8E-4612-8336-E18DBFCC321D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0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6488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5556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1108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1862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6699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0405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61042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02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48000"/>
            <a:ext cx="10753200" cy="1152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9" name="Zástupný symbol obrázku 9">
            <a:extLst>
              <a:ext uri="{FF2B5EF4-FFF2-40B4-BE49-F238E27FC236}">
                <a16:creationId xmlns:a16="http://schemas.microsoft.com/office/drawing/2014/main" id="{F40CA059-9873-42E1-99EB-323708A7A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8798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Zástupný symbol obrázku 9">
            <a:extLst>
              <a:ext uri="{FF2B5EF4-FFF2-40B4-BE49-F238E27FC236}">
                <a16:creationId xmlns:a16="http://schemas.microsoft.com/office/drawing/2014/main" id="{FB58865E-5642-412D-9D3F-6415DB902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4400" y="3831943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9ADD7D-8C4A-42C3-8A09-D87B1CFFE4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862000" y="2016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id="{A9CD23CD-BCFF-4B45-90D3-C04D4261621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037602" y="3942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2" name="Zástupný symbol pro text 4">
            <a:extLst>
              <a:ext uri="{FF2B5EF4-FFF2-40B4-BE49-F238E27FC236}">
                <a16:creationId xmlns:a16="http://schemas.microsoft.com/office/drawing/2014/main" id="{6448142E-8BAE-4F32-8A10-1AE7BD812EC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686398" y="3942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23" name="Zástupný symbol pro text 16">
            <a:extLst>
              <a:ext uri="{FF2B5EF4-FFF2-40B4-BE49-F238E27FC236}">
                <a16:creationId xmlns:a16="http://schemas.microsoft.com/office/drawing/2014/main" id="{74BBAE5B-2B9C-4A6D-8E34-B07F74E86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000" y="4590000"/>
            <a:ext cx="3103199" cy="9648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6">
            <a:extLst>
              <a:ext uri="{FF2B5EF4-FFF2-40B4-BE49-F238E27FC236}">
                <a16:creationId xmlns:a16="http://schemas.microsoft.com/office/drawing/2014/main" id="{35D13F08-6F40-44C5-B6BF-0FC7E53894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44401" y="2664000"/>
            <a:ext cx="3103199" cy="9648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6">
            <a:extLst>
              <a:ext uri="{FF2B5EF4-FFF2-40B4-BE49-F238E27FC236}">
                <a16:creationId xmlns:a16="http://schemas.microsoft.com/office/drawing/2014/main" id="{35E011CA-30E1-407A-B648-88C2A77D87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68799" y="4590000"/>
            <a:ext cx="3103199" cy="96307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9CA9480-89AB-4922-8C55-EFCAE1B04A11}"/>
              </a:ext>
            </a:extLst>
          </p:cNvPr>
          <p:cNvCxnSpPr/>
          <p:nvPr userDrawn="1"/>
        </p:nvCxnSpPr>
        <p:spPr>
          <a:xfrm>
            <a:off x="41832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301743-9DD3-4F54-9F0C-9468A958CDEE}"/>
              </a:ext>
            </a:extLst>
          </p:cNvPr>
          <p:cNvCxnSpPr/>
          <p:nvPr userDrawn="1"/>
        </p:nvCxnSpPr>
        <p:spPr>
          <a:xfrm>
            <a:off x="80100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9A4AD859-049B-42A6-B660-30149F1408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1837" y="2016000"/>
            <a:ext cx="10728000" cy="353707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648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2016000"/>
            <a:ext cx="5003800" cy="35370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6363" y="2016000"/>
            <a:ext cx="5003800" cy="35370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2999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95420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6363" y="2016001"/>
            <a:ext cx="5015638" cy="3537076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9">
            <a:extLst>
              <a:ext uri="{FF2B5EF4-FFF2-40B4-BE49-F238E27FC236}">
                <a16:creationId xmlns:a16="http://schemas.microsoft.com/office/drawing/2014/main" id="{5B218AF9-A040-4A5D-A158-64AEE4DCF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800" y="2016000"/>
            <a:ext cx="5016838" cy="3537076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021049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zvíře&#10;&#10;Popis byl vytvořen automaticky">
            <a:extLst>
              <a:ext uri="{FF2B5EF4-FFF2-40B4-BE49-F238E27FC236}">
                <a16:creationId xmlns:a16="http://schemas.microsoft.com/office/drawing/2014/main" id="{86F8FE75-E752-4A4E-A476-915DDA835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38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ABB9D3-70FF-40C5-B99A-CB3B276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6000"/>
            <a:ext cx="10728325" cy="5472000"/>
          </a:xfrm>
        </p:spPr>
        <p:txBody>
          <a:bodyPr anchor="ctr" anchorCtr="0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E69616-6DFF-41D8-AB2E-2F071731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E86800-D9CC-4DBD-8351-AB7D38AF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8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4767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05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01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1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78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9777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0872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Logo Skupina ÚJV rgb SVG">
            <a:extLst>
              <a:ext uri="{FF2B5EF4-FFF2-40B4-BE49-F238E27FC236}">
                <a16:creationId xmlns:a16="http://schemas.microsoft.com/office/drawing/2014/main" id="{C28440A8-ADE1-4ED7-B3D4-F92DBEE04E0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582122" y="6019274"/>
            <a:ext cx="1904116" cy="363600"/>
          </a:xfrm>
          <a:prstGeom prst="rect">
            <a:avLst/>
          </a:prstGeom>
        </p:spPr>
      </p:pic>
      <p:pic>
        <p:nvPicPr>
          <p:cNvPr id="19" name="Logo CVŘ rgb SVG">
            <a:extLst>
              <a:ext uri="{FF2B5EF4-FFF2-40B4-BE49-F238E27FC236}">
                <a16:creationId xmlns:a16="http://schemas.microsoft.com/office/drawing/2014/main" id="{4391CEC5-D8B7-4614-ACCC-64470A60440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05762" y="5965200"/>
            <a:ext cx="2033723" cy="489600"/>
          </a:xfrm>
          <a:prstGeom prst="rect">
            <a:avLst/>
          </a:prstGeom>
        </p:spPr>
      </p:pic>
      <p:cxnSp>
        <p:nvCxnSpPr>
          <p:cNvPr id="30" name="Účaří loga FZÚ (Y 17,57 cm)" hidden="1">
            <a:extLst>
              <a:ext uri="{FF2B5EF4-FFF2-40B4-BE49-F238E27FC236}">
                <a16:creationId xmlns:a16="http://schemas.microsoft.com/office/drawing/2014/main" id="{DCA8B6BD-2450-4C57-A9DD-E8334D2CC3AE}"/>
              </a:ext>
            </a:extLst>
          </p:cNvPr>
          <p:cNvCxnSpPr/>
          <p:nvPr userDrawn="1"/>
        </p:nvCxnSpPr>
        <p:spPr>
          <a:xfrm>
            <a:off x="0" y="632415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Text Y 5,6 (šířka 1 sloupce 29,87 cm)" hidden="1">
            <a:extLst>
              <a:ext uri="{FF2B5EF4-FFF2-40B4-BE49-F238E27FC236}">
                <a16:creationId xmlns:a16="http://schemas.microsoft.com/office/drawing/2014/main" id="{E89CFD7C-5497-44A3-A698-FA696B02AC49}"/>
              </a:ext>
            </a:extLst>
          </p:cNvPr>
          <p:cNvCxnSpPr/>
          <p:nvPr userDrawn="1"/>
        </p:nvCxnSpPr>
        <p:spPr>
          <a:xfrm>
            <a:off x="0" y="201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 okraj 2,03 cm" hidden="1">
            <a:extLst>
              <a:ext uri="{FF2B5EF4-FFF2-40B4-BE49-F238E27FC236}">
                <a16:creationId xmlns:a16="http://schemas.microsoft.com/office/drawing/2014/main" id="{DA105B0F-AC85-4A3F-98A2-51A6C9461B42}"/>
              </a:ext>
            </a:extLst>
          </p:cNvPr>
          <p:cNvCxnSpPr/>
          <p:nvPr userDrawn="1"/>
        </p:nvCxnSpPr>
        <p:spPr>
          <a:xfrm>
            <a:off x="11473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 okraj 2,03 cm" hidden="1">
            <a:extLst>
              <a:ext uri="{FF2B5EF4-FFF2-40B4-BE49-F238E27FC236}">
                <a16:creationId xmlns:a16="http://schemas.microsoft.com/office/drawing/2014/main" id="{592D6AF0-36E7-4B3B-A135-1FEEDB99761C}"/>
              </a:ext>
            </a:extLst>
          </p:cNvPr>
          <p:cNvCxnSpPr/>
          <p:nvPr userDrawn="1"/>
        </p:nvCxnSpPr>
        <p:spPr>
          <a:xfrm>
            <a:off x="72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H okraj Y 1,8 (šířka 1 sloupce 29,87 cm)" hidden="1">
            <a:extLst>
              <a:ext uri="{FF2B5EF4-FFF2-40B4-BE49-F238E27FC236}">
                <a16:creationId xmlns:a16="http://schemas.microsoft.com/office/drawing/2014/main" id="{662113C3-A761-48C2-B93E-E6F7C834D4E1}"/>
              </a:ext>
            </a:extLst>
          </p:cNvPr>
          <p:cNvCxnSpPr/>
          <p:nvPr userDrawn="1"/>
        </p:nvCxnSpPr>
        <p:spPr>
          <a:xfrm>
            <a:off x="0" y="64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4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5" r:id="rId18"/>
    <p:sldLayoutId id="2147483657" r:id="rId19"/>
    <p:sldLayoutId id="2147483658" r:id="rId20"/>
    <p:sldLayoutId id="2147483651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vrez.cz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okamak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2EFFE-9023-4585-AB4C-5948E6622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Jaderná fúze a její odpadní materiály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E462D8-E02A-461E-B63A-EA2D2EE60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i="1" dirty="0">
                <a:solidFill>
                  <a:srgbClr val="7030A0"/>
                </a:solidFill>
              </a:rPr>
              <a:t>Ing. Jaroslav Stoklasa, Ph.D.</a:t>
            </a:r>
          </a:p>
          <a:p>
            <a:r>
              <a:rPr lang="cs-CZ" altLang="cs-CZ" b="1" i="1" dirty="0">
                <a:solidFill>
                  <a:srgbClr val="7030A0"/>
                </a:solidFill>
              </a:rPr>
              <a:t>Ing. Bc. Lucie Karásková Nenadálová, Ph.D.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A87042-6398-487D-8055-89F6295D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06F2C6-2CE5-4C35-9192-6103FC413962}"/>
              </a:ext>
            </a:extLst>
          </p:cNvPr>
          <p:cNvSpPr txBox="1"/>
          <p:nvPr/>
        </p:nvSpPr>
        <p:spPr>
          <a:xfrm>
            <a:off x="2009553" y="5774883"/>
            <a:ext cx="6581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dirty="0"/>
              <a:t>Odpadové fórum 2020/2021, Hustopeče,19.10. - 21.10.2021</a:t>
            </a:r>
          </a:p>
        </p:txBody>
      </p:sp>
    </p:spTree>
    <p:extLst>
      <p:ext uri="{BB962C8B-B14F-4D97-AF65-F5344CB8AC3E}">
        <p14:creationId xmlns:p14="http://schemas.microsoft.com/office/powerpoint/2010/main" val="95872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34214-CB22-4B6F-B6E4-F44A9A3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Materiály pro fúzní elektrárny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F10B5-D790-4E2F-B997-0A26618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83" y="1488613"/>
            <a:ext cx="9065239" cy="435929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Zjednodušeně se problematika týká jen několika chemických prvků </a:t>
            </a:r>
            <a:r>
              <a:rPr lang="cs-CZ" b="1" dirty="0"/>
              <a:t>(W, </a:t>
            </a:r>
            <a:r>
              <a:rPr lang="cs-CZ" b="1" dirty="0" err="1"/>
              <a:t>Be</a:t>
            </a:r>
            <a:r>
              <a:rPr lang="cs-CZ" b="1" dirty="0"/>
              <a:t>, </a:t>
            </a:r>
            <a:r>
              <a:rPr lang="cs-CZ" b="1" dirty="0" err="1"/>
              <a:t>Fe</a:t>
            </a:r>
            <a:r>
              <a:rPr lang="cs-CZ" b="1" dirty="0"/>
              <a:t>, C) a izotopů H </a:t>
            </a:r>
            <a:r>
              <a:rPr lang="cs-CZ" dirty="0"/>
              <a:t>(tritium, deuterium) a odpadního </a:t>
            </a:r>
            <a:r>
              <a:rPr lang="cs-CZ" b="1" dirty="0"/>
              <a:t>He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  <a:r>
              <a:rPr lang="cs-CZ" b="1" dirty="0"/>
              <a:t>Konstrukční materiály určené k použití v EU DEMO</a:t>
            </a:r>
            <a:r>
              <a:rPr lang="cs-CZ" b="1" i="1" dirty="0"/>
              <a:t> </a:t>
            </a:r>
          </a:p>
          <a:p>
            <a:pPr marL="0" indent="0">
              <a:buNone/>
            </a:pPr>
            <a:r>
              <a:rPr lang="cs-CZ" b="1" i="1" dirty="0"/>
              <a:t>	</a:t>
            </a:r>
            <a:r>
              <a:rPr lang="cs-CZ" dirty="0"/>
              <a:t>– Slitiny</a:t>
            </a:r>
          </a:p>
          <a:p>
            <a:pPr marL="0" indent="0">
              <a:buNone/>
            </a:pPr>
            <a:r>
              <a:rPr lang="cs-CZ" dirty="0"/>
              <a:t>	– Ocel</a:t>
            </a:r>
          </a:p>
          <a:p>
            <a:pPr marL="0" indent="0">
              <a:buNone/>
            </a:pPr>
            <a:r>
              <a:rPr lang="cs-CZ" dirty="0"/>
              <a:t>	– Důležité nebo specifické materiály pro přesně definované užití (supravodivost, izotopová čistota, vysoké teploty…) 	</a:t>
            </a:r>
          </a:p>
          <a:p>
            <a:pPr marL="0" indent="0">
              <a:buNone/>
            </a:pPr>
            <a:r>
              <a:rPr lang="cs-CZ" dirty="0"/>
              <a:t>  	- Keramika a kompozity</a:t>
            </a:r>
          </a:p>
          <a:p>
            <a:r>
              <a:rPr lang="cs-CZ" b="1" dirty="0"/>
              <a:t>Změny koncepce zařízení DEMO v průběhu řešení</a:t>
            </a:r>
          </a:p>
          <a:p>
            <a:pPr marL="0" indent="0">
              <a:buNone/>
            </a:pPr>
            <a:r>
              <a:rPr lang="cs-CZ" dirty="0"/>
              <a:t>Od zahájení projektu bylo vypracováno větší množství návrhů, ze kterých byla využita jen část pro další návrhy a tak není přesně známo budoucí a konečné řešení návrhu celé sestavy zařízení EU DEMO. </a:t>
            </a:r>
          </a:p>
          <a:p>
            <a:pPr marL="0" indent="0">
              <a:buNone/>
            </a:pPr>
            <a:r>
              <a:rPr lang="cs-CZ" dirty="0"/>
              <a:t>Je patrný zejména o odklon od uhlíku k berylliu (od roku 2018). </a:t>
            </a:r>
          </a:p>
          <a:p>
            <a:pPr marL="0" indent="0">
              <a:buNone/>
            </a:pPr>
            <a:r>
              <a:rPr lang="cs-CZ" dirty="0"/>
              <a:t>Není známo budoucí umístění zařízení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A7EC37-B8AB-4BBB-90B1-6E41A1CA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7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34214-CB22-4B6F-B6E4-F44A9A3F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4" y="609600"/>
            <a:ext cx="8423397" cy="783265"/>
          </a:xfrm>
        </p:spPr>
        <p:txBody>
          <a:bodyPr/>
          <a:lstStyle/>
          <a:p>
            <a:r>
              <a:rPr lang="cs-CZ" dirty="0"/>
              <a:t>Průběžné dopady provozu a odpady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F10B5-D790-4E2F-B997-0A26618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3" y="1616149"/>
            <a:ext cx="9750056" cy="442521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cs-CZ" sz="1800" b="1" dirty="0">
                <a:latin typeface="Arial" panose="020B0604020202020204" pitchFamily="34" charset="0"/>
              </a:rPr>
              <a:t>Množství radiačního poškození (Životnost) </a:t>
            </a:r>
          </a:p>
          <a:p>
            <a:pPr lvl="1"/>
            <a:r>
              <a:rPr lang="cs-CZ" dirty="0"/>
              <a:t>startovací blanket: 20 dpa (200 apm He); 2. Blanket 50 dpa; Divertor: 5 dpa (</a:t>
            </a:r>
            <a:r>
              <a:rPr lang="cs-CZ" dirty="0" err="1"/>
              <a:t>Cu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Úroveň škody 1 dpa odpovídá "stabilnímu" posunutí každého atomu z jeho mřížového místa. Pro provozní teploty reaktoru je dostatečná tepelně aktivovaná difúze defektů indukovaných zářením, aby se umožnila rekombinace mnoha volných míst a SIA (samostatné mezi prostorové atomy), takže udržované poškození posunu je zlomek hodnoty dpa. </a:t>
            </a:r>
          </a:p>
          <a:p>
            <a:pPr marL="457200" lvl="1" indent="0"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Množství prachu s tritiem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cs-CZ" dirty="0"/>
              <a:t>Produkční limity pro ITER jsou stanoveny na 1 kg pro tritium, 1 000 kg pro mobilizovatelný prach, 11 kg (beryllium) a 76 kg (wolfram) pro prach na horkých površích.</a:t>
            </a:r>
          </a:p>
          <a:p>
            <a:pPr lvl="1"/>
            <a:r>
              <a:rPr lang="cs-CZ" dirty="0"/>
              <a:t>Základem pro výpočty EU DEMO je typická experimentální kampaň ITER, která trvá přibližně 2 roky, během nichž se plánuje 5000–7000 vypouštění</a:t>
            </a:r>
          </a:p>
          <a:p>
            <a:pPr lvl="1"/>
            <a:r>
              <a:rPr lang="cs-CZ" dirty="0"/>
              <a:t>Očekávaná zásoba prachu v takových podmínkách při normálních i abnormálních událostech je 1 tuna / rok plného provozu EU DEMO</a:t>
            </a:r>
          </a:p>
          <a:p>
            <a:pPr lvl="1"/>
            <a:r>
              <a:rPr lang="cs-CZ" dirty="0"/>
              <a:t>Eroze wolframu během normální plazmatické operace odhadovaná na 3000 kg/FPY dle měření na JET </a:t>
            </a:r>
          </a:p>
          <a:p>
            <a:pPr lvl="1"/>
            <a:r>
              <a:rPr lang="cs-CZ" dirty="0"/>
              <a:t>Odhadované míry koroze ocelových slitin WCLL jsou 2240 kg za rok.  Hlavní korozní produkty (</a:t>
            </a:r>
            <a:r>
              <a:rPr lang="cs-CZ" dirty="0" err="1"/>
              <a:t>Fe</a:t>
            </a:r>
            <a:r>
              <a:rPr lang="cs-CZ" dirty="0"/>
              <a:t>, Ni, </a:t>
            </a:r>
            <a:r>
              <a:rPr lang="cs-CZ" dirty="0" err="1"/>
              <a:t>Cr</a:t>
            </a:r>
            <a:r>
              <a:rPr lang="cs-CZ" dirty="0"/>
              <a:t>)  a navíc čištění znamená i nutnost odstranění přítomných prvků produkujících relevantní radionuklidy (</a:t>
            </a:r>
            <a:r>
              <a:rPr lang="cs-CZ" dirty="0" err="1"/>
              <a:t>Cr</a:t>
            </a:r>
            <a:r>
              <a:rPr lang="cs-CZ" dirty="0"/>
              <a:t>, </a:t>
            </a:r>
            <a:r>
              <a:rPr lang="cs-CZ" dirty="0" err="1"/>
              <a:t>Mn</a:t>
            </a:r>
            <a:r>
              <a:rPr lang="cs-CZ" dirty="0"/>
              <a:t>, </a:t>
            </a:r>
            <a:r>
              <a:rPr lang="cs-CZ" dirty="0" err="1"/>
              <a:t>Fe</a:t>
            </a:r>
            <a:r>
              <a:rPr lang="cs-CZ" dirty="0"/>
              <a:t>, Co, Ni, </a:t>
            </a:r>
            <a:r>
              <a:rPr lang="cs-CZ" dirty="0" err="1"/>
              <a:t>Mo</a:t>
            </a:r>
            <a:r>
              <a:rPr lang="cs-CZ" dirty="0"/>
              <a:t>).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A7EC37-B8AB-4BBB-90B1-6E41A1CA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88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9572A-95F2-46D7-8BE2-8039DDA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9" cy="772633"/>
          </a:xfrm>
        </p:spPr>
        <p:txBody>
          <a:bodyPr/>
          <a:lstStyle/>
          <a:p>
            <a:r>
              <a:rPr lang="cs-CZ" altLang="cs-CZ" i="1" dirty="0"/>
              <a:t>Shrnutí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BC1F6-A15B-4481-8318-7A0E0B24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85103" cy="3880773"/>
          </a:xfrm>
        </p:spPr>
        <p:txBody>
          <a:bodyPr>
            <a:normAutofit/>
          </a:bodyPr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Zatím není přesně známo budoucí a konečné řešení návrhu celé sestavy zařízení EU DEMO, dle kterého se bude EU DEMO stavět. </a:t>
            </a:r>
            <a:r>
              <a:rPr lang="cs-CZ" dirty="0"/>
              <a:t>. </a:t>
            </a:r>
          </a:p>
          <a:p>
            <a:r>
              <a:rPr lang="cs-CZ" dirty="0">
                <a:latin typeface="Arial" panose="020B0604020202020204" pitchFamily="34" charset="0"/>
              </a:rPr>
              <a:t>Zjednodušeně se problematika odpadů z jaderné fúze týká jen několika chemických prvků (W, </a:t>
            </a:r>
            <a:r>
              <a:rPr lang="cs-CZ" dirty="0" err="1">
                <a:latin typeface="Arial" panose="020B0604020202020204" pitchFamily="34" charset="0"/>
              </a:rPr>
              <a:t>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Fe</a:t>
            </a:r>
            <a:r>
              <a:rPr lang="cs-CZ" dirty="0">
                <a:latin typeface="Arial" panose="020B0604020202020204" pitchFamily="34" charset="0"/>
              </a:rPr>
              <a:t>, C) a izotopů (tritium, deuterium), z hlediska objemu nebo hmotnosti (kg)</a:t>
            </a:r>
          </a:p>
          <a:p>
            <a:r>
              <a:rPr lang="cs-CZ" dirty="0">
                <a:latin typeface="Arial" panose="020B0604020202020204" pitchFamily="34" charset="0"/>
              </a:rPr>
              <a:t>Optimální vyřešení problému může zahrnout téměř celou periodickou tabulky prvků. 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Některé typy fúzních radioaktivních odpadů jsou podobné těm, které vznikají ve štěpných zařízeních.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 hlediska recyklace odpadů bude velmi důležitý kompromisní systémový přístup blízký systému ALARA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9C1828-4C19-4C91-9189-A03C7366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64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7E716-17AF-46BD-9C52-D4532F3D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B6AFF7-13D9-4F74-B2EE-DE89CF665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A32E67-880F-44DC-8402-C591CD851098}"/>
              </a:ext>
            </a:extLst>
          </p:cNvPr>
          <p:cNvSpPr txBox="1"/>
          <p:nvPr/>
        </p:nvSpPr>
        <p:spPr>
          <a:xfrm>
            <a:off x="3838353" y="2768874"/>
            <a:ext cx="39659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cs-CZ" altLang="cs-CZ" sz="1800" b="1" dirty="0">
                <a:solidFill>
                  <a:schemeClr val="tx2"/>
                </a:solidFill>
                <a:hlinkClick r:id="rId2"/>
              </a:rPr>
              <a:t>www.cvrez.cz</a:t>
            </a:r>
            <a:endParaRPr lang="cs-CZ" altLang="cs-CZ" sz="1800" b="1" dirty="0">
              <a:solidFill>
                <a:schemeClr val="tx2"/>
              </a:solidFill>
            </a:endParaRPr>
          </a:p>
          <a:p>
            <a:pPr defTabSz="914400">
              <a:spcBef>
                <a:spcPct val="0"/>
              </a:spcBef>
            </a:pPr>
            <a:endParaRPr lang="cs-CZ" altLang="cs-CZ" sz="1800" b="1" dirty="0">
              <a:solidFill>
                <a:schemeClr val="tx2"/>
              </a:solidFill>
            </a:endParaRPr>
          </a:p>
          <a:p>
            <a:pPr defTabSz="914400">
              <a:spcBef>
                <a:spcPct val="0"/>
              </a:spcBef>
            </a:pPr>
            <a:r>
              <a:rPr lang="cs-CZ" altLang="cs-CZ" sz="1800" dirty="0"/>
              <a:t>Jaroslav.Stoklasa@cvrez.cz Lucie.Nenadalova@cvrez.cz</a:t>
            </a:r>
          </a:p>
          <a:p>
            <a:pPr defTabSz="914400">
              <a:spcBef>
                <a:spcPct val="0"/>
              </a:spcBef>
            </a:pPr>
            <a:endParaRPr lang="cs-CZ" altLang="cs-CZ" sz="1800" b="1" dirty="0">
              <a:solidFill>
                <a:schemeClr val="tx2"/>
              </a:solidFill>
            </a:endParaRPr>
          </a:p>
          <a:p>
            <a:pPr defTabSz="914400">
              <a:spcBef>
                <a:spcPct val="0"/>
              </a:spcBef>
              <a:buSzTx/>
              <a:buFontTx/>
              <a:buNone/>
            </a:pPr>
            <a:r>
              <a:rPr lang="cs-CZ" altLang="cs-CZ" sz="1800" b="0" dirty="0">
                <a:solidFill>
                  <a:srgbClr val="085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 výzkumu Řež s.r.o.</a:t>
            </a:r>
            <a:endParaRPr lang="cs-CZ" altLang="cs-CZ" sz="1800" b="0" dirty="0">
              <a:solidFill>
                <a:srgbClr val="0854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spcBef>
                <a:spcPct val="0"/>
              </a:spcBef>
              <a:buSzTx/>
              <a:buFontTx/>
              <a:buNone/>
            </a:pPr>
            <a:r>
              <a:rPr lang="cs-CZ" altLang="cs-CZ" sz="1800" b="0" dirty="0">
                <a:solidFill>
                  <a:srgbClr val="085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Oddělení 8510 Jaderný palivový cyklus</a:t>
            </a:r>
            <a:endParaRPr lang="cs-CZ" altLang="cs-CZ" sz="1800" b="0" dirty="0">
              <a:solidFill>
                <a:srgbClr val="0854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spcBef>
                <a:spcPct val="0"/>
              </a:spcBef>
              <a:buSzTx/>
              <a:buFontTx/>
              <a:buNone/>
            </a:pPr>
            <a:r>
              <a:rPr lang="cs-CZ" altLang="cs-CZ" sz="1800" b="0" dirty="0">
                <a:solidFill>
                  <a:srgbClr val="085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Husinec - Řež čp. 130</a:t>
            </a:r>
            <a:endParaRPr lang="cs-CZ" altLang="cs-CZ" sz="1800" b="0" dirty="0">
              <a:solidFill>
                <a:srgbClr val="0854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spcBef>
                <a:spcPct val="0"/>
              </a:spcBef>
              <a:buSzTx/>
              <a:buFontTx/>
              <a:buNone/>
            </a:pPr>
            <a:r>
              <a:rPr lang="cs-CZ" altLang="cs-CZ" sz="1800" b="0" dirty="0">
                <a:solidFill>
                  <a:srgbClr val="0854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68 Řež u Prahy</a:t>
            </a:r>
            <a:endParaRPr lang="cs-CZ" altLang="cs-CZ" sz="1800" b="0" dirty="0">
              <a:solidFill>
                <a:srgbClr val="08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EDE6C3-2D1E-4B90-B86E-B20FCBC54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D243D64-59A6-468B-B7A7-5269B96462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4964"/>
          <a:stretch>
            <a:fillRect/>
          </a:stretch>
        </p:blipFill>
        <p:spPr>
          <a:xfrm>
            <a:off x="764407" y="1553843"/>
            <a:ext cx="3103200" cy="1746000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C6D3816-62A5-472E-9E2A-AC3EC785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48000"/>
            <a:ext cx="10753200" cy="741736"/>
          </a:xfrm>
        </p:spPr>
        <p:txBody>
          <a:bodyPr/>
          <a:lstStyle/>
          <a:p>
            <a:r>
              <a:rPr lang="cs-CZ" altLang="cs-CZ" i="1" dirty="0"/>
              <a:t>Základní typy zařízení</a:t>
            </a:r>
            <a:endParaRPr lang="cs-CZ" dirty="0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DC44841D-D3F6-4311-9A2A-3620E7B21E3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" b="4763"/>
          <a:stretch>
            <a:fillRect/>
          </a:stretch>
        </p:blipFill>
        <p:spPr>
          <a:xfrm>
            <a:off x="8368798" y="1294593"/>
            <a:ext cx="3103200" cy="1746000"/>
          </a:xfrm>
          <a:noFill/>
        </p:spPr>
      </p:pic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BD7AB475-E494-4684-98DA-EACA8AF0B1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35550" y="7295893"/>
            <a:ext cx="3103200" cy="1746000"/>
          </a:xfrm>
        </p:spPr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6433E16-A52B-4A52-84EA-2758A4621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4ECD68E-C03A-4A85-B2CD-F313774CB8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602" y="3645182"/>
            <a:ext cx="468000" cy="468000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2D8A31A-DEC3-4030-BB9D-D87227D380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86398" y="3429000"/>
            <a:ext cx="468000" cy="468000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4614724F-F79C-49E2-86D7-1D50200A6B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98" y="4458521"/>
            <a:ext cx="3103199" cy="964800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000" dirty="0"/>
              <a:t>Tokamak (JET)</a:t>
            </a:r>
          </a:p>
          <a:p>
            <a:r>
              <a:rPr lang="cs-CZ" altLang="cs-CZ" sz="2000" dirty="0"/>
              <a:t>- vytváří se toroidální magnetické pole pro </a:t>
            </a:r>
            <a:r>
              <a:rPr lang="cs-CZ" altLang="cs-CZ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77C93BB-1FE4-4770-9462-283CBDDDFD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2266" y="3143968"/>
            <a:ext cx="3192558" cy="362057"/>
          </a:xfrm>
        </p:spPr>
        <p:txBody>
          <a:bodyPr>
            <a:noAutofit/>
          </a:bodyPr>
          <a:lstStyle/>
          <a:p>
            <a:r>
              <a:rPr lang="cs-CZ" sz="2000" dirty="0"/>
              <a:t>Reverzně sevřené magnetické pole (REF)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085AE1E3-DAFF-46D7-AEE6-E83E019FA2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889" y="4023721"/>
            <a:ext cx="3103200" cy="1132557"/>
          </a:xfrm>
        </p:spPr>
        <p:txBody>
          <a:bodyPr>
            <a:noAutofit/>
          </a:bodyPr>
          <a:lstStyle/>
          <a:p>
            <a:r>
              <a:rPr lang="cs-CZ" altLang="cs-CZ" sz="2000" dirty="0" err="1"/>
              <a:t>Stelator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Wendelstein</a:t>
            </a:r>
            <a:r>
              <a:rPr lang="cs-CZ" altLang="cs-CZ" sz="2000" dirty="0"/>
              <a:t> 7-X) </a:t>
            </a:r>
          </a:p>
          <a:p>
            <a:r>
              <a:rPr lang="cs-CZ" altLang="cs-CZ" sz="2000" dirty="0"/>
              <a:t>- složitěji tvarované magnetické pole pro </a:t>
            </a:r>
            <a:r>
              <a:rPr lang="cs-CZ" alt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 </a:t>
            </a:r>
          </a:p>
          <a:p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18904EC-BB46-48EC-8E15-C1B53CDEC5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14" y="1569736"/>
            <a:ext cx="2239172" cy="1445520"/>
          </a:xfrm>
          <a:prstGeom prst="rect">
            <a:avLst/>
          </a:prstGeom>
        </p:spPr>
      </p:pic>
      <p:sp>
        <p:nvSpPr>
          <p:cNvPr id="30" name="Rectangle 2">
            <a:extLst>
              <a:ext uri="{FF2B5EF4-FFF2-40B4-BE49-F238E27FC236}">
                <a16:creationId xmlns:a16="http://schemas.microsoft.com/office/drawing/2014/main" id="{B0301A2E-F169-459F-BE3B-F7042627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346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4">
            <a:extLst>
              <a:ext uri="{FF2B5EF4-FFF2-40B4-BE49-F238E27FC236}">
                <a16:creationId xmlns:a16="http://schemas.microsoft.com/office/drawing/2014/main" id="{DF12865F-F9A5-4EE5-9856-CAF21547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39" y="4829160"/>
            <a:ext cx="1864426" cy="18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C0F3192-FDC6-4CFE-A208-9E2AB022FE4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32" y="3916007"/>
            <a:ext cx="2445026" cy="7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9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97B7F-A8D0-4BB3-B57C-0E5325D7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/>
              <a:t>Velké Tokamaky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596062-E5E7-40B5-B5C3-8F932E805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9C957846-ADF3-4AE4-B9B9-D8775E47B4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7BF1CF6-AE3B-407B-812F-6FCEFE9F2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56559"/>
              </p:ext>
            </p:extLst>
          </p:nvPr>
        </p:nvGraphicFramePr>
        <p:xfrm>
          <a:off x="731837" y="1347659"/>
          <a:ext cx="9363075" cy="4449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253">
                  <a:extLst>
                    <a:ext uri="{9D8B030D-6E8A-4147-A177-3AD203B41FA5}">
                      <a16:colId xmlns:a16="http://schemas.microsoft.com/office/drawing/2014/main" val="1708080378"/>
                    </a:ext>
                  </a:extLst>
                </a:gridCol>
                <a:gridCol w="1073714">
                  <a:extLst>
                    <a:ext uri="{9D8B030D-6E8A-4147-A177-3AD203B41FA5}">
                      <a16:colId xmlns:a16="http://schemas.microsoft.com/office/drawing/2014/main" val="2496798532"/>
                    </a:ext>
                  </a:extLst>
                </a:gridCol>
                <a:gridCol w="2213558">
                  <a:extLst>
                    <a:ext uri="{9D8B030D-6E8A-4147-A177-3AD203B41FA5}">
                      <a16:colId xmlns:a16="http://schemas.microsoft.com/office/drawing/2014/main" val="3524184568"/>
                    </a:ext>
                  </a:extLst>
                </a:gridCol>
                <a:gridCol w="2603915">
                  <a:extLst>
                    <a:ext uri="{9D8B030D-6E8A-4147-A177-3AD203B41FA5}">
                      <a16:colId xmlns:a16="http://schemas.microsoft.com/office/drawing/2014/main" val="951156454"/>
                    </a:ext>
                  </a:extLst>
                </a:gridCol>
                <a:gridCol w="2336635">
                  <a:extLst>
                    <a:ext uri="{9D8B030D-6E8A-4147-A177-3AD203B41FA5}">
                      <a16:colId xmlns:a16="http://schemas.microsoft.com/office/drawing/2014/main" val="128413465"/>
                    </a:ext>
                  </a:extLst>
                </a:gridCol>
              </a:tblGrid>
              <a:tr h="83028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Název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Hlavní poloměr plazmy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Časové údaje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Fúzní energie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Stav čas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(umístění)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95103"/>
                  </a:ext>
                </a:extLst>
              </a:tr>
              <a:tr h="548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TFTR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2,52 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1982 start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 MW rekord 1.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Provoz 1982–1997 (Princeton – USA)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224658"/>
                  </a:ext>
                </a:extLst>
              </a:tr>
              <a:tr h="548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DTT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2,11 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dokončení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zahájena stavba (ENEA Frascatti – Italie)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188664"/>
                  </a:ext>
                </a:extLst>
              </a:tr>
              <a:tr h="548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JET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2,96 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1983 start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MW rekord současný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Provozován trvale (Culham – UK)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479623"/>
                  </a:ext>
                </a:extLst>
              </a:tr>
              <a:tr h="66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JT-60SA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2.96 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dokončení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15MW/m</a:t>
                      </a:r>
                      <a:r>
                        <a:rPr lang="cs-CZ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Objem plazmy 132 m</a:t>
                      </a:r>
                      <a:r>
                        <a:rPr lang="cs-CZ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Montáž od 2013 (NAKA – Japonsko)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397923"/>
                  </a:ext>
                </a:extLst>
              </a:tr>
              <a:tr h="66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ITER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 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uvedení do provozu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MW tepelného výkonu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Objem plazmy 840 m</a:t>
                      </a:r>
                      <a:r>
                        <a:rPr lang="cs-CZ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Poločas výstavby 2018 (Cadarach – Francie)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382305"/>
                  </a:ext>
                </a:extLst>
              </a:tr>
              <a:tr h="548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EU DEMO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m.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– vypracována koncepce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Konverze na elektřinu </a:t>
                      </a:r>
                      <a:r>
                        <a:rPr lang="cs-CZ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∼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 MWe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Provoz 2050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40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4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94E4D-C384-4D07-B5A4-74B1D672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93" y="139933"/>
            <a:ext cx="8596668" cy="13208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Magnetické sevření pracovního prostoru (</a:t>
            </a:r>
            <a:r>
              <a:rPr lang="en-GB" sz="3200" b="1" i="1" dirty="0"/>
              <a:t>Magnetic confinement</a:t>
            </a:r>
            <a:r>
              <a:rPr lang="cs-CZ" sz="3200" b="1" i="1" dirty="0"/>
              <a:t>)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F6ABF92D-9AE0-4A86-9084-1CE917E3F2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340859"/>
              </p:ext>
            </p:extLst>
          </p:nvPr>
        </p:nvGraphicFramePr>
        <p:xfrm>
          <a:off x="154379" y="1404749"/>
          <a:ext cx="6317672" cy="531331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91787">
                  <a:extLst>
                    <a:ext uri="{9D8B030D-6E8A-4147-A177-3AD203B41FA5}">
                      <a16:colId xmlns:a16="http://schemas.microsoft.com/office/drawing/2014/main" val="219190555"/>
                    </a:ext>
                  </a:extLst>
                </a:gridCol>
                <a:gridCol w="716515">
                  <a:extLst>
                    <a:ext uri="{9D8B030D-6E8A-4147-A177-3AD203B41FA5}">
                      <a16:colId xmlns:a16="http://schemas.microsoft.com/office/drawing/2014/main" val="938663642"/>
                    </a:ext>
                  </a:extLst>
                </a:gridCol>
                <a:gridCol w="118383">
                  <a:extLst>
                    <a:ext uri="{9D8B030D-6E8A-4147-A177-3AD203B41FA5}">
                      <a16:colId xmlns:a16="http://schemas.microsoft.com/office/drawing/2014/main" val="3354452776"/>
                    </a:ext>
                  </a:extLst>
                </a:gridCol>
                <a:gridCol w="118383">
                  <a:extLst>
                    <a:ext uri="{9D8B030D-6E8A-4147-A177-3AD203B41FA5}">
                      <a16:colId xmlns:a16="http://schemas.microsoft.com/office/drawing/2014/main" val="3823397675"/>
                    </a:ext>
                  </a:extLst>
                </a:gridCol>
                <a:gridCol w="118383">
                  <a:extLst>
                    <a:ext uri="{9D8B030D-6E8A-4147-A177-3AD203B41FA5}">
                      <a16:colId xmlns:a16="http://schemas.microsoft.com/office/drawing/2014/main" val="3645365408"/>
                    </a:ext>
                  </a:extLst>
                </a:gridCol>
                <a:gridCol w="838759">
                  <a:extLst>
                    <a:ext uri="{9D8B030D-6E8A-4147-A177-3AD203B41FA5}">
                      <a16:colId xmlns:a16="http://schemas.microsoft.com/office/drawing/2014/main" val="789561240"/>
                    </a:ext>
                  </a:extLst>
                </a:gridCol>
                <a:gridCol w="407812">
                  <a:extLst>
                    <a:ext uri="{9D8B030D-6E8A-4147-A177-3AD203B41FA5}">
                      <a16:colId xmlns:a16="http://schemas.microsoft.com/office/drawing/2014/main" val="2975109417"/>
                    </a:ext>
                  </a:extLst>
                </a:gridCol>
                <a:gridCol w="118383">
                  <a:extLst>
                    <a:ext uri="{9D8B030D-6E8A-4147-A177-3AD203B41FA5}">
                      <a16:colId xmlns:a16="http://schemas.microsoft.com/office/drawing/2014/main" val="117267851"/>
                    </a:ext>
                  </a:extLst>
                </a:gridCol>
                <a:gridCol w="1140076">
                  <a:extLst>
                    <a:ext uri="{9D8B030D-6E8A-4147-A177-3AD203B41FA5}">
                      <a16:colId xmlns:a16="http://schemas.microsoft.com/office/drawing/2014/main" val="861792725"/>
                    </a:ext>
                  </a:extLst>
                </a:gridCol>
                <a:gridCol w="421864">
                  <a:extLst>
                    <a:ext uri="{9D8B030D-6E8A-4147-A177-3AD203B41FA5}">
                      <a16:colId xmlns:a16="http://schemas.microsoft.com/office/drawing/2014/main" val="4061580821"/>
                    </a:ext>
                  </a:extLst>
                </a:gridCol>
                <a:gridCol w="640932">
                  <a:extLst>
                    <a:ext uri="{9D8B030D-6E8A-4147-A177-3AD203B41FA5}">
                      <a16:colId xmlns:a16="http://schemas.microsoft.com/office/drawing/2014/main" val="1016662867"/>
                    </a:ext>
                  </a:extLst>
                </a:gridCol>
                <a:gridCol w="200088">
                  <a:extLst>
                    <a:ext uri="{9D8B030D-6E8A-4147-A177-3AD203B41FA5}">
                      <a16:colId xmlns:a16="http://schemas.microsoft.com/office/drawing/2014/main" val="3766551482"/>
                    </a:ext>
                  </a:extLst>
                </a:gridCol>
                <a:gridCol w="192262">
                  <a:extLst>
                    <a:ext uri="{9D8B030D-6E8A-4147-A177-3AD203B41FA5}">
                      <a16:colId xmlns:a16="http://schemas.microsoft.com/office/drawing/2014/main" val="3889244271"/>
                    </a:ext>
                  </a:extLst>
                </a:gridCol>
                <a:gridCol w="158333">
                  <a:extLst>
                    <a:ext uri="{9D8B030D-6E8A-4147-A177-3AD203B41FA5}">
                      <a16:colId xmlns:a16="http://schemas.microsoft.com/office/drawing/2014/main" val="1780685170"/>
                    </a:ext>
                  </a:extLst>
                </a:gridCol>
                <a:gridCol w="135712">
                  <a:extLst>
                    <a:ext uri="{9D8B030D-6E8A-4147-A177-3AD203B41FA5}">
                      <a16:colId xmlns:a16="http://schemas.microsoft.com/office/drawing/2014/main" val="12986001"/>
                    </a:ext>
                  </a:extLst>
                </a:gridCol>
              </a:tblGrid>
              <a:tr h="23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u="none" strike="noStrike" dirty="0">
                          <a:effectLst/>
                          <a:hlinkClick r:id="rId2" tooltip="Tokamak"/>
                        </a:rPr>
                        <a:t>Tokamak</a:t>
                      </a:r>
                      <a:endParaRPr lang="cs-CZ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Stellarator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RFP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Jiné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70C0"/>
                          </a:solidFill>
                          <a:effectLst/>
                        </a:rPr>
                        <a:t>Počet</a:t>
                      </a:r>
                      <a:endParaRPr lang="cs-C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36574"/>
                  </a:ext>
                </a:extLst>
              </a:tr>
              <a:tr h="32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Mezinárodní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ITER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JT-60SA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EU DEMO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PROTO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3057389745"/>
                  </a:ext>
                </a:extLst>
              </a:tr>
              <a:tr h="32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Evropská unie (UK)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JET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1311337700"/>
                  </a:ext>
                </a:extLst>
              </a:tr>
              <a:tr h="32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Velká Británie (UK)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MAST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 MAST-U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START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STEP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ZETA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2281511288"/>
                  </a:ext>
                </a:extLst>
              </a:tr>
              <a:tr h="66474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USA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DIII-D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UCLA 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LTX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NSTX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Pegasus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PBX-M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TEXT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TFTR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ATF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HSX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HIDRA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NCSX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QPS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MST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XMF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TFPFRC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SSPX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1800998911"/>
                  </a:ext>
                </a:extLst>
              </a:tr>
              <a:tr h="1802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Alcator</a:t>
                      </a:r>
                      <a:r>
                        <a:rPr lang="cs-CZ" sz="1000" dirty="0">
                          <a:effectLst/>
                        </a:rPr>
                        <a:t> C-</a:t>
                      </a:r>
                      <a:r>
                        <a:rPr lang="cs-CZ" sz="1000" dirty="0" err="1">
                          <a:effectLst/>
                        </a:rPr>
                        <a:t>Mod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70740"/>
                  </a:ext>
                </a:extLst>
              </a:tr>
              <a:tr h="83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ČÍNA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CT-6,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CFETR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EAST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HL-1(M)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HL-2A(M)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HT-6(B, 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HT-7(U)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J-TEXT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KT-5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SUNIST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Lingyun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871954713"/>
                  </a:ext>
                </a:extLst>
              </a:tr>
              <a:tr h="664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Japonsko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JT-60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QUEST [</a:t>
                      </a:r>
                      <a:r>
                        <a:rPr lang="cs-CZ" sz="1000" dirty="0" err="1">
                          <a:effectLst/>
                        </a:rPr>
                        <a:t>ja</a:t>
                      </a:r>
                      <a:r>
                        <a:rPr lang="cs-CZ" sz="1000" dirty="0">
                          <a:effectLst/>
                        </a:rPr>
                        <a:t>]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CHS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Heliotron</a:t>
                      </a:r>
                      <a:r>
                        <a:rPr lang="cs-CZ" sz="1000" dirty="0">
                          <a:effectLst/>
                        </a:rPr>
                        <a:t> J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LHD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TU-</a:t>
                      </a:r>
                      <a:r>
                        <a:rPr lang="cs-CZ" sz="1000" dirty="0" err="1">
                          <a:effectLst/>
                        </a:rPr>
                        <a:t>Heliac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TPE-RX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3836614591"/>
                  </a:ext>
                </a:extLst>
              </a:tr>
              <a:tr h="15984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Německo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ASDEX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Upgrade TEXTOR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TJ-K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WEGA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1101491105"/>
                  </a:ext>
                </a:extLst>
              </a:tr>
              <a:tr h="3281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Wendelstein 7-AS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Wendelstein 7-X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75528"/>
                  </a:ext>
                </a:extLst>
              </a:tr>
              <a:tr h="159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Kanada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STOR-M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MTF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2138491587"/>
                  </a:ext>
                </a:extLst>
              </a:tr>
              <a:tr h="32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Rusko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T-3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T-4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T-10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T-15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L-2M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2086000612"/>
                  </a:ext>
                </a:extLst>
              </a:tr>
              <a:tr h="770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Ukrajina (</a:t>
                      </a:r>
                      <a:r>
                        <a:rPr lang="cs-CZ" sz="1000" dirty="0" err="1">
                          <a:effectLst/>
                        </a:rPr>
                        <a:t>Ukr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Uragan-1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Uragan-2 (Uragan-2M)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Uragan-3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(Uragan-3M [</a:t>
                      </a:r>
                      <a:r>
                        <a:rPr lang="cs-CZ" sz="1000" dirty="0" err="1">
                          <a:effectLst/>
                        </a:rPr>
                        <a:t>ukr</a:t>
                      </a:r>
                      <a:r>
                        <a:rPr lang="cs-CZ" sz="1000" dirty="0">
                          <a:effectLst/>
                        </a:rPr>
                        <a:t>])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22" marR="43822" marT="0" marB="0"/>
                </a:tc>
                <a:extLst>
                  <a:ext uri="{0D108BD9-81ED-4DB2-BD59-A6C34878D82A}">
                    <a16:rowId xmlns:a16="http://schemas.microsoft.com/office/drawing/2014/main" val="2696262330"/>
                  </a:ext>
                </a:extLst>
              </a:tr>
            </a:tbl>
          </a:graphicData>
        </a:graphic>
      </p:graphicFrame>
      <p:graphicFrame>
        <p:nvGraphicFramePr>
          <p:cNvPr id="14" name="Zástupný obsah 13">
            <a:extLst>
              <a:ext uri="{FF2B5EF4-FFF2-40B4-BE49-F238E27FC236}">
                <a16:creationId xmlns:a16="http://schemas.microsoft.com/office/drawing/2014/main" id="{189B63DF-223E-4FA6-A67D-92EB6A1A98C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7410632"/>
              </p:ext>
            </p:extLst>
          </p:nvPr>
        </p:nvGraphicFramePr>
        <p:xfrm>
          <a:off x="6572509" y="1110692"/>
          <a:ext cx="5625255" cy="4636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375">
                  <a:extLst>
                    <a:ext uri="{9D8B030D-6E8A-4147-A177-3AD203B41FA5}">
                      <a16:colId xmlns:a16="http://schemas.microsoft.com/office/drawing/2014/main" val="3714154834"/>
                    </a:ext>
                  </a:extLst>
                </a:gridCol>
                <a:gridCol w="430438">
                  <a:extLst>
                    <a:ext uri="{9D8B030D-6E8A-4147-A177-3AD203B41FA5}">
                      <a16:colId xmlns:a16="http://schemas.microsoft.com/office/drawing/2014/main" val="3660978923"/>
                    </a:ext>
                  </a:extLst>
                </a:gridCol>
                <a:gridCol w="236710">
                  <a:extLst>
                    <a:ext uri="{9D8B030D-6E8A-4147-A177-3AD203B41FA5}">
                      <a16:colId xmlns:a16="http://schemas.microsoft.com/office/drawing/2014/main" val="3956755104"/>
                    </a:ext>
                  </a:extLst>
                </a:gridCol>
                <a:gridCol w="598243">
                  <a:extLst>
                    <a:ext uri="{9D8B030D-6E8A-4147-A177-3AD203B41FA5}">
                      <a16:colId xmlns:a16="http://schemas.microsoft.com/office/drawing/2014/main" val="2221808653"/>
                    </a:ext>
                  </a:extLst>
                </a:gridCol>
                <a:gridCol w="658487">
                  <a:extLst>
                    <a:ext uri="{9D8B030D-6E8A-4147-A177-3AD203B41FA5}">
                      <a16:colId xmlns:a16="http://schemas.microsoft.com/office/drawing/2014/main" val="2430938872"/>
                    </a:ext>
                  </a:extLst>
                </a:gridCol>
                <a:gridCol w="494131">
                  <a:extLst>
                    <a:ext uri="{9D8B030D-6E8A-4147-A177-3AD203B41FA5}">
                      <a16:colId xmlns:a16="http://schemas.microsoft.com/office/drawing/2014/main" val="444448883"/>
                    </a:ext>
                  </a:extLst>
                </a:gridCol>
                <a:gridCol w="938849">
                  <a:extLst>
                    <a:ext uri="{9D8B030D-6E8A-4147-A177-3AD203B41FA5}">
                      <a16:colId xmlns:a16="http://schemas.microsoft.com/office/drawing/2014/main" val="3837005329"/>
                    </a:ext>
                  </a:extLst>
                </a:gridCol>
                <a:gridCol w="492071">
                  <a:extLst>
                    <a:ext uri="{9D8B030D-6E8A-4147-A177-3AD203B41FA5}">
                      <a16:colId xmlns:a16="http://schemas.microsoft.com/office/drawing/2014/main" val="60667075"/>
                    </a:ext>
                  </a:extLst>
                </a:gridCol>
                <a:gridCol w="212889">
                  <a:extLst>
                    <a:ext uri="{9D8B030D-6E8A-4147-A177-3AD203B41FA5}">
                      <a16:colId xmlns:a16="http://schemas.microsoft.com/office/drawing/2014/main" val="3398183990"/>
                    </a:ext>
                  </a:extLst>
                </a:gridCol>
                <a:gridCol w="163888">
                  <a:extLst>
                    <a:ext uri="{9D8B030D-6E8A-4147-A177-3AD203B41FA5}">
                      <a16:colId xmlns:a16="http://schemas.microsoft.com/office/drawing/2014/main" val="3356216175"/>
                    </a:ext>
                  </a:extLst>
                </a:gridCol>
                <a:gridCol w="151587">
                  <a:extLst>
                    <a:ext uri="{9D8B030D-6E8A-4147-A177-3AD203B41FA5}">
                      <a16:colId xmlns:a16="http://schemas.microsoft.com/office/drawing/2014/main" val="2554061047"/>
                    </a:ext>
                  </a:extLst>
                </a:gridCol>
                <a:gridCol w="151587">
                  <a:extLst>
                    <a:ext uri="{9D8B030D-6E8A-4147-A177-3AD203B41FA5}">
                      <a16:colId xmlns:a16="http://schemas.microsoft.com/office/drawing/2014/main" val="2874968193"/>
                    </a:ext>
                  </a:extLst>
                </a:gridCol>
              </a:tblGrid>
              <a:tr h="197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u="none" strike="noStrike" dirty="0">
                          <a:effectLst/>
                          <a:highlight>
                            <a:srgbClr val="FFFF00"/>
                          </a:highlight>
                          <a:hlinkClick r:id="rId2" tooltip="Tokamak"/>
                        </a:rPr>
                        <a:t>Tokamak</a:t>
                      </a:r>
                      <a:endParaRPr lang="cs-CZ" sz="105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Stellarator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RFP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Jiné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rgbClr val="0070C0"/>
                          </a:solidFill>
                          <a:effectLst/>
                        </a:rPr>
                        <a:t>Počet</a:t>
                      </a:r>
                      <a:endParaRPr lang="cs-CZ" sz="105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85477"/>
                  </a:ext>
                </a:extLst>
              </a:tr>
              <a:tr h="400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Kazachstán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KTM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3465323476"/>
                  </a:ext>
                </a:extLst>
              </a:tr>
              <a:tr h="437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Španělsko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TJ-I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UST-1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UST-2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TJ-II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TJ-IU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203093450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Austrálie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LT-1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TORTUS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H-1NF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1337575986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Costa Rica 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MEDUSA-CR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SCR-1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2217521889"/>
                  </a:ext>
                </a:extLst>
              </a:tr>
              <a:tr h="331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Italie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FTU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IGNITOR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DTT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RFX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3279382825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Francie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TFR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WEST</a:t>
                      </a:r>
                      <a:endParaRPr lang="cs-CZ"/>
                    </a:p>
                  </a:txBody>
                  <a:tcPr marL="59730" marR="597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3508533975"/>
                  </a:ext>
                </a:extLst>
              </a:tr>
              <a:tr h="400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rgbClr val="FF0000"/>
                          </a:solidFill>
                          <a:effectLst/>
                        </a:rPr>
                        <a:t>Česká republika </a:t>
                      </a:r>
                      <a:endParaRPr lang="cs-CZ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COMPASS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effectLst/>
                        </a:rPr>
                        <a:t>GOLEM</a:t>
                      </a:r>
                      <a:endParaRPr lang="cs-CZ" dirty="0"/>
                    </a:p>
                  </a:txBody>
                  <a:tcPr marL="59730" marR="597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2110055045"/>
                  </a:ext>
                </a:extLst>
              </a:tr>
              <a:tr h="25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Švédsko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EXTRAP T2R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2876025195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Nizozemí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RTP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777298566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Švýcarsko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TCV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216749736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Portugalsko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ISTTOK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606821535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Indie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ADITYASST-1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340286708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Irán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IR-T1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2830016469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Pákistán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GLAST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413582240"/>
                  </a:ext>
                </a:extLst>
              </a:tr>
              <a:tr h="400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Jižní Korea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K-DEMOKSTAR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KSTAR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3475091683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Brazílie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ETE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3559150635"/>
                  </a:ext>
                </a:extLst>
              </a:tr>
              <a:tr h="19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Mexiko 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Novillo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0" marR="59730" marT="0" marB="0"/>
                </a:tc>
                <a:extLst>
                  <a:ext uri="{0D108BD9-81ED-4DB2-BD59-A6C34878D82A}">
                    <a16:rowId xmlns:a16="http://schemas.microsoft.com/office/drawing/2014/main" val="1061666984"/>
                  </a:ext>
                </a:extLst>
              </a:tr>
            </a:tbl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FA9418-531A-4289-BC16-5A6B5CE8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99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17319-72BD-4AFB-9A7F-5E9F6182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112583"/>
            <a:ext cx="8953368" cy="1002252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Inerciální sevření pracovního prostoru (</a:t>
            </a:r>
            <a:r>
              <a:rPr lang="en-GB" b="1" i="1" dirty="0"/>
              <a:t>Inertial confinement</a:t>
            </a:r>
            <a:r>
              <a:rPr lang="cs-CZ" b="1" i="1" dirty="0"/>
              <a:t>)</a:t>
            </a:r>
            <a:br>
              <a:rPr lang="cs-CZ" b="1" i="1" dirty="0"/>
            </a:br>
            <a:endParaRPr lang="cs-CZ" b="1" i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C5043-7F05-4D9A-88E2-CD4FC7918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90663" y="6041362"/>
            <a:ext cx="683339" cy="365125"/>
          </a:xfrm>
        </p:spPr>
        <p:txBody>
          <a:bodyPr/>
          <a:lstStyle/>
          <a:p>
            <a:fld id="{CDA2B015-36C4-4400-9846-8404AE1F3BF6}" type="slidenum">
              <a:rPr lang="cs-CZ" smtClean="0"/>
              <a:pPr/>
              <a:t>5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BB66186-21A3-494F-AB26-21F72F9D9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86949"/>
              </p:ext>
            </p:extLst>
          </p:nvPr>
        </p:nvGraphicFramePr>
        <p:xfrm>
          <a:off x="368135" y="1389414"/>
          <a:ext cx="10758004" cy="4434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7904">
                  <a:extLst>
                    <a:ext uri="{9D8B030D-6E8A-4147-A177-3AD203B41FA5}">
                      <a16:colId xmlns:a16="http://schemas.microsoft.com/office/drawing/2014/main" val="106934496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4090374824"/>
                    </a:ext>
                  </a:extLst>
                </a:gridCol>
                <a:gridCol w="2018469">
                  <a:extLst>
                    <a:ext uri="{9D8B030D-6E8A-4147-A177-3AD203B41FA5}">
                      <a16:colId xmlns:a16="http://schemas.microsoft.com/office/drawing/2014/main" val="1857231529"/>
                    </a:ext>
                  </a:extLst>
                </a:gridCol>
                <a:gridCol w="2679490">
                  <a:extLst>
                    <a:ext uri="{9D8B030D-6E8A-4147-A177-3AD203B41FA5}">
                      <a16:colId xmlns:a16="http://schemas.microsoft.com/office/drawing/2014/main" val="1658310010"/>
                    </a:ext>
                  </a:extLst>
                </a:gridCol>
                <a:gridCol w="402239">
                  <a:extLst>
                    <a:ext uri="{9D8B030D-6E8A-4147-A177-3AD203B41FA5}">
                      <a16:colId xmlns:a16="http://schemas.microsoft.com/office/drawing/2014/main" val="1251829377"/>
                    </a:ext>
                  </a:extLst>
                </a:gridCol>
                <a:gridCol w="2312378">
                  <a:extLst>
                    <a:ext uri="{9D8B030D-6E8A-4147-A177-3AD203B41FA5}">
                      <a16:colId xmlns:a16="http://schemas.microsoft.com/office/drawing/2014/main" val="1638014901"/>
                    </a:ext>
                  </a:extLst>
                </a:gridCol>
              </a:tblGrid>
              <a:tr h="3681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LASER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Non-LASER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00932"/>
                  </a:ext>
                </a:extLst>
              </a:tr>
              <a:tr h="1401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USA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Argus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Cyclops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Janus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LIFE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Long </a:t>
                      </a:r>
                      <a:r>
                        <a:rPr lang="cs-CZ" sz="1600" dirty="0" err="1">
                          <a:effectLst/>
                        </a:rPr>
                        <a:t>path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NIF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Nike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OMEGA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Shiva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PACER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 machine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356703"/>
                  </a:ext>
                </a:extLst>
              </a:tr>
              <a:tr h="552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Čína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SG-I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SG-II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SG-III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SG-IV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Qiangguang-1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693914"/>
                  </a:ext>
                </a:extLst>
              </a:tr>
              <a:tr h="26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LMJ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LULI2000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4068"/>
                  </a:ext>
                </a:extLst>
              </a:tr>
              <a:tr h="336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Evropská unie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HiPER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396785"/>
                  </a:ext>
                </a:extLst>
              </a:tr>
              <a:tr h="382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Česká republika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Asterix IV (PALS) = Prague Asterix Laser </a:t>
                      </a:r>
                      <a:r>
                        <a:rPr lang="cs-CZ" sz="1600" dirty="0" err="1">
                          <a:effectLst/>
                        </a:rPr>
                        <a:t>System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18597"/>
                  </a:ext>
                </a:extLst>
              </a:tr>
              <a:tr h="26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Velká Británie (UK)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Vulcan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136689"/>
                  </a:ext>
                </a:extLst>
              </a:tr>
              <a:tr h="26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Rusko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ISKRA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78410"/>
                  </a:ext>
                </a:extLst>
              </a:tr>
              <a:tr h="26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Japonsko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GEKKO XII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137449"/>
                  </a:ext>
                </a:extLst>
              </a:tr>
              <a:tr h="268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Počet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27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4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9696507-9C18-4916-B6CB-8AA99963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609600"/>
            <a:ext cx="8553277" cy="677943"/>
          </a:xfrm>
        </p:spPr>
        <p:txBody>
          <a:bodyPr/>
          <a:lstStyle/>
          <a:p>
            <a:r>
              <a:rPr lang="cs-CZ" b="1" i="1" dirty="0"/>
              <a:t>Jaderná fúze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EBF54ED-2CB8-4032-ADF9-2DD892743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90"/>
            <a:ext cx="4184036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Hořící plazma</a:t>
            </a:r>
          </a:p>
          <a:p>
            <a:r>
              <a:rPr lang="cs-CZ" dirty="0"/>
              <a:t>D +</a:t>
            </a:r>
            <a:r>
              <a:rPr lang="cs-CZ" dirty="0">
                <a:solidFill>
                  <a:srgbClr val="00B0F0"/>
                </a:solidFill>
              </a:rPr>
              <a:t>T</a:t>
            </a:r>
            <a:r>
              <a:rPr lang="cs-CZ" dirty="0"/>
              <a:t> 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	</a:t>
            </a:r>
            <a:r>
              <a:rPr lang="cs-CZ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He 		+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17,6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/>
              <a:t>Plodící obal (BB)</a:t>
            </a:r>
          </a:p>
          <a:p>
            <a:r>
              <a:rPr 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Li +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→ 	</a:t>
            </a:r>
            <a:r>
              <a:rPr 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He +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	4,78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Li +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→	</a:t>
            </a:r>
            <a:r>
              <a:rPr 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He +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 + 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-2,48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Celkově bilance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deuterium+ lithium→ helium+ energie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Zástupný symbol pro obsah 10">
            <a:extLst>
              <a:ext uri="{FF2B5EF4-FFF2-40B4-BE49-F238E27FC236}">
                <a16:creationId xmlns:a16="http://schemas.microsoft.com/office/drawing/2014/main" id="{FCCFF8A3-B8A0-49D2-AC2E-780C754C3B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9535121"/>
              </p:ext>
            </p:extLst>
          </p:nvPr>
        </p:nvGraphicFramePr>
        <p:xfrm>
          <a:off x="5390126" y="1238250"/>
          <a:ext cx="6081149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BB327A-DBB6-4A9A-A0B1-35DF9236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9217BB8-D55B-46A7-BAAC-10E18BAFEF4B}"/>
              </a:ext>
            </a:extLst>
          </p:cNvPr>
          <p:cNvSpPr/>
          <p:nvPr/>
        </p:nvSpPr>
        <p:spPr>
          <a:xfrm>
            <a:off x="2683823" y="3352005"/>
            <a:ext cx="186968" cy="1230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DD7BC5-B173-4DF8-8735-D4F6CA359C7F}"/>
              </a:ext>
            </a:extLst>
          </p:cNvPr>
          <p:cNvSpPr/>
          <p:nvPr/>
        </p:nvSpPr>
        <p:spPr>
          <a:xfrm>
            <a:off x="1493611" y="3352005"/>
            <a:ext cx="186968" cy="1208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EE7666B-7534-4E7B-BED2-08F76F36F080}"/>
              </a:ext>
            </a:extLst>
          </p:cNvPr>
          <p:cNvSpPr/>
          <p:nvPr/>
        </p:nvSpPr>
        <p:spPr>
          <a:xfrm>
            <a:off x="9060872" y="5201125"/>
            <a:ext cx="152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D. </a:t>
            </a:r>
            <a:r>
              <a:rPr lang="cs-CZ" sz="900" dirty="0" err="1"/>
              <a:t>Tskhakaya</a:t>
            </a:r>
            <a:r>
              <a:rPr lang="cs-CZ" sz="900" dirty="0"/>
              <a:t>, SCM </a:t>
            </a:r>
            <a:r>
              <a:rPr lang="cs-CZ" sz="900" dirty="0" err="1"/>
              <a:t>meeting,JET</a:t>
            </a:r>
            <a:r>
              <a:rPr lang="cs-CZ" sz="900" dirty="0"/>
              <a:t> 19.06.2019 </a:t>
            </a:r>
          </a:p>
        </p:txBody>
      </p:sp>
    </p:spTree>
    <p:extLst>
      <p:ext uri="{BB962C8B-B14F-4D97-AF65-F5344CB8AC3E}">
        <p14:creationId xmlns:p14="http://schemas.microsoft.com/office/powerpoint/2010/main" val="352067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832E2ED-AC35-4DB1-96CE-777A310C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036"/>
            <a:ext cx="9927771" cy="1185003"/>
          </a:xfrm>
        </p:spPr>
        <p:txBody>
          <a:bodyPr>
            <a:normAutofit fontScale="90000"/>
          </a:bodyPr>
          <a:lstStyle/>
          <a:p>
            <a:r>
              <a:rPr lang="cs-CZ" sz="4000" b="1" i="1" dirty="0"/>
              <a:t>Nejdůležitější sekce Tokamaku. Množství, životnost a obnovování některých materiálů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759E279-59EA-470D-8C18-5F5B6B2F9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766966"/>
              </p:ext>
            </p:extLst>
          </p:nvPr>
        </p:nvGraphicFramePr>
        <p:xfrm>
          <a:off x="731838" y="1920409"/>
          <a:ext cx="10081474" cy="3965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5371">
                  <a:extLst>
                    <a:ext uri="{9D8B030D-6E8A-4147-A177-3AD203B41FA5}">
                      <a16:colId xmlns:a16="http://schemas.microsoft.com/office/drawing/2014/main" val="414640515"/>
                    </a:ext>
                  </a:extLst>
                </a:gridCol>
                <a:gridCol w="6826103">
                  <a:extLst>
                    <a:ext uri="{9D8B030D-6E8A-4147-A177-3AD203B41FA5}">
                      <a16:colId xmlns:a16="http://schemas.microsoft.com/office/drawing/2014/main" val="1273391636"/>
                    </a:ext>
                  </a:extLst>
                </a:gridCol>
              </a:tblGrid>
              <a:tr h="376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Sekce nebo skupina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Odhad průměrného množství v jednotkách hmotnosti nebo kusech a životnost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extLst>
                  <a:ext uri="{0D108BD9-81ED-4DB2-BD59-A6C34878D82A}">
                    <a16:rowId xmlns:a16="http://schemas.microsoft.com/office/drawing/2014/main" val="2899037090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Modul Blanketu (BB)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176 kusů – životnost 5-6 roků.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3258141165"/>
                  </a:ext>
                </a:extLst>
              </a:tr>
              <a:tr h="1650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Divertor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Divertorové desky – životnost 2 roky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4191421109"/>
                  </a:ext>
                </a:extLst>
              </a:tr>
              <a:tr h="3437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540 tun shromážděných kazet </a:t>
                      </a:r>
                    </a:p>
                    <a:p>
                      <a:pPr indent="180340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Životnost: vyměněna nejméně jednou během životnosti stroje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4133117428"/>
                  </a:ext>
                </a:extLst>
              </a:tr>
              <a:tr h="1650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Kombinace pancéřování kompozitního W a uhlíkových vláken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Životnost</a:t>
                      </a:r>
                      <a:r>
                        <a:rPr lang="cs-CZ" sz="1400" dirty="0">
                          <a:effectLst/>
                        </a:rPr>
                        <a:t>: 3000 výbojů s plným výkonem po dobu 400 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3432740613"/>
                  </a:ext>
                </a:extLst>
              </a:tr>
              <a:tr h="1737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životnost 1000 cyklů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557884637"/>
                  </a:ext>
                </a:extLst>
              </a:tr>
              <a:tr h="22871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Vakuová nádoba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každý z devíti sektorů ITER ve tvaru torusu bude mít hmotnost mezi 390 a 430 tunami.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2974593588"/>
                  </a:ext>
                </a:extLst>
              </a:tr>
              <a:tr h="1650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9 000 stínících bloků stěny, každý o hmotnosti až 500 kg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1365281831"/>
                  </a:ext>
                </a:extLst>
              </a:tr>
              <a:tr h="3574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JT-60SA z nerezové oceli, která obklopuje tokamak zajišťující prostředí podtlaku. Objem 1410 m</a:t>
                      </a:r>
                      <a:r>
                        <a:rPr lang="cs-CZ" sz="1400" baseline="30000" dirty="0">
                          <a:effectLst/>
                        </a:rPr>
                        <a:t>3</a:t>
                      </a:r>
                      <a:r>
                        <a:rPr lang="cs-CZ" sz="1400" dirty="0">
                          <a:effectLst/>
                        </a:rPr>
                        <a:t> a váží kolem 480 tun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27705047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22,1 tun nerezové oceli (DEMO 2015) SS316, 4604 m</a:t>
                      </a:r>
                      <a:r>
                        <a:rPr lang="cs-CZ" sz="1400" baseline="300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473857246"/>
                  </a:ext>
                </a:extLst>
              </a:tr>
              <a:tr h="1925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Kryostat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3 800 tun nerezové oceli (ITER), 16000 m</a:t>
                      </a:r>
                      <a:r>
                        <a:rPr lang="cs-CZ" sz="1400" baseline="30000" dirty="0">
                          <a:effectLst/>
                        </a:rPr>
                        <a:t>3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1159444208"/>
                  </a:ext>
                </a:extLst>
              </a:tr>
              <a:tr h="192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(JT-60SA) sekce kryostatu váží asi 170 tun.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984119605"/>
                  </a:ext>
                </a:extLst>
              </a:tr>
              <a:tr h="338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Magnety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10 000 tun magnetů, z toho 500 tun vláken (více než 100 000 km)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43" marR="66443" marT="0" marB="0"/>
                </a:tc>
                <a:extLst>
                  <a:ext uri="{0D108BD9-81ED-4DB2-BD59-A6C34878D82A}">
                    <a16:rowId xmlns:a16="http://schemas.microsoft.com/office/drawing/2014/main" val="75333501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D00B6E-D76D-4AB8-B21C-D5E55665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10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7E716-17AF-46BD-9C52-D4532F3D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35728"/>
            <a:ext cx="8596139" cy="644365"/>
          </a:xfrm>
        </p:spPr>
        <p:txBody>
          <a:bodyPr/>
          <a:lstStyle/>
          <a:p>
            <a:r>
              <a:rPr lang="cs-CZ" b="1" i="1" dirty="0"/>
              <a:t>Odpady z provozu fúzního reaktoru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B6AFF7-13D9-4F74-B2EE-DE89CF665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AE72008-59E4-4237-9832-E43CE2EB96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C289AE9-BC00-4C65-887B-50DBF3D75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12030"/>
              </p:ext>
            </p:extLst>
          </p:nvPr>
        </p:nvGraphicFramePr>
        <p:xfrm>
          <a:off x="417201" y="1043940"/>
          <a:ext cx="11096937" cy="4698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545">
                  <a:extLst>
                    <a:ext uri="{9D8B030D-6E8A-4147-A177-3AD203B41FA5}">
                      <a16:colId xmlns:a16="http://schemas.microsoft.com/office/drawing/2014/main" val="1406819333"/>
                    </a:ext>
                  </a:extLst>
                </a:gridCol>
                <a:gridCol w="7146454">
                  <a:extLst>
                    <a:ext uri="{9D8B030D-6E8A-4147-A177-3AD203B41FA5}">
                      <a16:colId xmlns:a16="http://schemas.microsoft.com/office/drawing/2014/main" val="3339169843"/>
                    </a:ext>
                  </a:extLst>
                </a:gridCol>
                <a:gridCol w="2042938">
                  <a:extLst>
                    <a:ext uri="{9D8B030D-6E8A-4147-A177-3AD203B41FA5}">
                      <a16:colId xmlns:a16="http://schemas.microsoft.com/office/drawing/2014/main" val="3647187332"/>
                    </a:ext>
                  </a:extLst>
                </a:gridCol>
              </a:tblGrid>
              <a:tr h="27508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Skupenství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Odpady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370365326"/>
                  </a:ext>
                </a:extLst>
              </a:tr>
              <a:tr h="660195">
                <a:tc row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Kapalné látky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Chladící voda (v závislosti na modelu DEMO), voda používaná v plynných systémech snižování emisí, drenážní systém v kontaminovaných oblastech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1213372688"/>
                  </a:ext>
                </a:extLst>
              </a:tr>
              <a:tr h="4401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Tritiová voda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Produkt přepracovávání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2119519263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Olejové kapaliny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2414280000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Kapalné scintilační látky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Indikátory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4250418160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Čistící rozpouštědla a oplachové prostředky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3522644757"/>
                  </a:ext>
                </a:extLst>
              </a:tr>
              <a:tr h="237662"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Plynné látky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Tritium vypouštěné zásobníkem,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3023371364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Částice z vypouštění zásobníku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4115374819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Potenciálně </a:t>
                      </a:r>
                      <a:r>
                        <a:rPr lang="cs-CZ" sz="1600" baseline="30000" dirty="0">
                          <a:effectLst/>
                        </a:rPr>
                        <a:t>14</a:t>
                      </a:r>
                      <a:r>
                        <a:rPr lang="cs-CZ" sz="1600" dirty="0">
                          <a:effectLst/>
                        </a:rPr>
                        <a:t>C v závislosti na způsobech tavení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1397240205"/>
                  </a:ext>
                </a:extLst>
              </a:tr>
              <a:tr h="237662">
                <a:tc rowSpan="6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Pevné látky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Aktivní produkty koroze (v závislosti na chladivu)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426905975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Kovy kontaminované </a:t>
                      </a:r>
                      <a:r>
                        <a:rPr lang="cs-CZ" sz="1600" baseline="30000" dirty="0">
                          <a:effectLst/>
                        </a:rPr>
                        <a:t>3</a:t>
                      </a:r>
                      <a:r>
                        <a:rPr lang="cs-CZ" sz="1600" dirty="0">
                          <a:effectLst/>
                        </a:rPr>
                        <a:t>H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1405938930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Materiál na výměnných pryskyřicích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432967422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Materiál na filtrech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2657456595"/>
                  </a:ext>
                </a:extLst>
              </a:tr>
              <a:tr h="23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Měkké odpady kontaminované </a:t>
                      </a:r>
                      <a:r>
                        <a:rPr lang="cs-CZ" sz="1600" baseline="30000" dirty="0">
                          <a:effectLst/>
                        </a:rPr>
                        <a:t>3</a:t>
                      </a:r>
                      <a:r>
                        <a:rPr lang="cs-CZ" sz="1600" dirty="0">
                          <a:effectLst/>
                        </a:rPr>
                        <a:t>H – hadry, utěrky, oděvy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extLst>
                  <a:ext uri="{0D108BD9-81ED-4DB2-BD59-A6C34878D82A}">
                    <a16:rowId xmlns:a16="http://schemas.microsoft.com/office/drawing/2014/main" val="945164742"/>
                  </a:ext>
                </a:extLst>
              </a:tr>
              <a:tr h="5299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Meziprodukty úprav odpadů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Soli, látky s nevhodným izotopy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Produkt přepracovávání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8" marR="43778" marT="0" marB="0" anchor="ctr"/>
                </a:tc>
                <a:extLst>
                  <a:ext uri="{0D108BD9-81ED-4DB2-BD59-A6C34878D82A}">
                    <a16:rowId xmlns:a16="http://schemas.microsoft.com/office/drawing/2014/main" val="348330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52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9572A-95F2-46D7-8BE2-8039DDA5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Materiálový cyklus DEMO od návrhu k recyklaci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BC1F6-A15B-4481-8318-7A0E0B24E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Materiálový cyklus začíná návrhem materiálu pro DEMO zařízení. </a:t>
            </a:r>
          </a:p>
          <a:p>
            <a:r>
              <a:rPr lang="cs-CZ" dirty="0"/>
              <a:t>Mezistupněm jsou dílčí ověřování materiálů a jeho specifikací. </a:t>
            </a:r>
          </a:p>
          <a:p>
            <a:r>
              <a:rPr lang="cs-CZ" dirty="0"/>
              <a:t>Vyhodnocují se důležité informace z provozu menších předchůdců (tokamaky, JET, ITER, Stellarator).</a:t>
            </a:r>
          </a:p>
          <a:p>
            <a:r>
              <a:rPr lang="cs-CZ" dirty="0"/>
              <a:t>Dalším stupněm cyklu je postavení zařízení a jeho uvedení do provozu s následným dlouhodobým provozováním. </a:t>
            </a:r>
          </a:p>
          <a:p>
            <a:r>
              <a:rPr lang="cs-CZ" dirty="0"/>
              <a:t>Následuje větší množství fází a stupňů materiálového cyklu, které související s provozem zařízení. </a:t>
            </a:r>
          </a:p>
          <a:p>
            <a:r>
              <a:rPr lang="cs-CZ" dirty="0"/>
              <a:t>Poslední stupeň cyklu je velmi časově vzdálený a souvisí s životností technologie. Jeho podstatou je kompletní likvidace a odstranění materiálů v daném prostoru a uvedení území provozování do žádaného stavu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9C1828-4C19-4C91-9189-A03C7366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32042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1649</Words>
  <Application>Microsoft Office PowerPoint</Application>
  <PresentationFormat>Širokoúhlá obrazovka</PresentationFormat>
  <Paragraphs>557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Segoe UI</vt:lpstr>
      <vt:lpstr>Times New Roman</vt:lpstr>
      <vt:lpstr>Trebuchet MS</vt:lpstr>
      <vt:lpstr>Wingdings 3</vt:lpstr>
      <vt:lpstr>Fazeta</vt:lpstr>
      <vt:lpstr>Jaderná fúze a její odpadní materiály </vt:lpstr>
      <vt:lpstr>Základní typy zařízení</vt:lpstr>
      <vt:lpstr>Velké Tokamaky</vt:lpstr>
      <vt:lpstr>Magnetické sevření pracovního prostoru (Magnetic confinement)</vt:lpstr>
      <vt:lpstr>Inerciální sevření pracovního prostoru (Inertial confinement) </vt:lpstr>
      <vt:lpstr>Jaderná fúze</vt:lpstr>
      <vt:lpstr>Nejdůležitější sekce Tokamaku. Množství, životnost a obnovování některých materiálů  </vt:lpstr>
      <vt:lpstr>Odpady z provozu fúzního reaktoru</vt:lpstr>
      <vt:lpstr>Materiálový cyklus DEMO od návrhu k recyklaci</vt:lpstr>
      <vt:lpstr>Materiály pro fúzní elektrárny</vt:lpstr>
      <vt:lpstr>Průběžné dopady provozu a odpady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Jaderná fúze a její odpadní materiály </dc:title>
  <dc:creator>Stoklasa Jaroslav</dc:creator>
  <cp:lastModifiedBy>Stoklasa Jaroslav</cp:lastModifiedBy>
  <cp:revision>37</cp:revision>
  <dcterms:created xsi:type="dcterms:W3CDTF">2020-09-14T09:17:28Z</dcterms:created>
  <dcterms:modified xsi:type="dcterms:W3CDTF">2021-10-18T10:22:13Z</dcterms:modified>
</cp:coreProperties>
</file>