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94" r:id="rId2"/>
    <p:sldId id="418" r:id="rId3"/>
    <p:sldId id="373" r:id="rId4"/>
    <p:sldId id="331" r:id="rId5"/>
    <p:sldId id="398" r:id="rId6"/>
    <p:sldId id="419" r:id="rId7"/>
    <p:sldId id="399" r:id="rId8"/>
    <p:sldId id="381" r:id="rId9"/>
    <p:sldId id="421" r:id="rId10"/>
    <p:sldId id="422" r:id="rId11"/>
    <p:sldId id="374" r:id="rId12"/>
    <p:sldId id="401" r:id="rId13"/>
    <p:sldId id="402" r:id="rId14"/>
    <p:sldId id="409" r:id="rId15"/>
    <p:sldId id="420" r:id="rId16"/>
    <p:sldId id="375" r:id="rId17"/>
    <p:sldId id="410" r:id="rId18"/>
    <p:sldId id="406" r:id="rId19"/>
    <p:sldId id="405" r:id="rId20"/>
    <p:sldId id="408" r:id="rId21"/>
    <p:sldId id="407" r:id="rId22"/>
    <p:sldId id="403" r:id="rId23"/>
    <p:sldId id="411" r:id="rId24"/>
    <p:sldId id="412" r:id="rId25"/>
    <p:sldId id="414" r:id="rId26"/>
    <p:sldId id="413" r:id="rId27"/>
    <p:sldId id="395" r:id="rId28"/>
  </p:sldIdLst>
  <p:sldSz cx="12192000" cy="6858000"/>
  <p:notesSz cx="7102475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ra Zbranková" initials="PZ" lastIdx="19" clrIdx="0">
    <p:extLst>
      <p:ext uri="{19B8F6BF-5375-455C-9EA6-DF929625EA0E}">
        <p15:presenceInfo xmlns:p15="http://schemas.microsoft.com/office/powerpoint/2012/main" userId="a730b4258fa78840" providerId="Windows Live"/>
      </p:ext>
    </p:extLst>
  </p:cmAuthor>
  <p:cmAuthor id="2" name="Abrahamova Eva" initials="AE" lastIdx="30" clrIdx="1">
    <p:extLst>
      <p:ext uri="{19B8F6BF-5375-455C-9EA6-DF929625EA0E}">
        <p15:presenceInfo xmlns:p15="http://schemas.microsoft.com/office/powerpoint/2012/main" userId="Abrahamova Eva" providerId="None"/>
      </p:ext>
    </p:extLst>
  </p:cmAuthor>
  <p:cmAuthor id="3" name="Zbrankova Petra" initials="ZP" lastIdx="15" clrIdx="2">
    <p:extLst>
      <p:ext uri="{19B8F6BF-5375-455C-9EA6-DF929625EA0E}">
        <p15:presenceInfo xmlns:p15="http://schemas.microsoft.com/office/powerpoint/2012/main" userId="Zbrankova Petr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7BA"/>
    <a:srgbClr val="FFFFFF"/>
    <a:srgbClr val="A6A6A6"/>
    <a:srgbClr val="0D1829"/>
    <a:srgbClr val="4D4D4D"/>
    <a:srgbClr val="2847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53" autoAdjust="0"/>
    <p:restoredTop sz="94471"/>
  </p:normalViewPr>
  <p:slideViewPr>
    <p:cSldViewPr snapToGrid="0" snapToObjects="1">
      <p:cViewPr varScale="1">
        <p:scale>
          <a:sx n="79" d="100"/>
          <a:sy n="79" d="100"/>
        </p:scale>
        <p:origin x="283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46"/>
    </p:cViewPr>
  </p:sorterViewPr>
  <p:notesViewPr>
    <p:cSldViewPr snapToGrid="0" snapToObjects="1">
      <p:cViewPr varScale="1">
        <p:scale>
          <a:sx n="59" d="100"/>
          <a:sy n="59" d="100"/>
        </p:scale>
        <p:origin x="2528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Zo&#353;it14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Zo&#353;it14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VUMZ\2021\Aktivne%20projekty\ZKO%20Samorin\ekonomika.ods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013-4893-964D-905B48F2011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013-4893-964D-905B48F2011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013-4893-964D-905B48F2011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013-4893-964D-905B48F2011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013-4893-964D-905B48F2011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013-4893-964D-905B48F2011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Hárok1!$G$7:$G$12</c:f>
              <c:strCache>
                <c:ptCount val="6"/>
                <c:pt idx="0">
                  <c:v>stavebníctvo</c:v>
                </c:pt>
                <c:pt idx="1">
                  <c:v>ťažba a dobývanie</c:v>
                </c:pt>
                <c:pt idx="2">
                  <c:v>výroba</c:v>
                </c:pt>
                <c:pt idx="3">
                  <c:v>vodárenské a odpadové služby</c:v>
                </c:pt>
                <c:pt idx="4">
                  <c:v>domácnosti</c:v>
                </c:pt>
                <c:pt idx="5">
                  <c:v>ekonomické služby a výroba energií</c:v>
                </c:pt>
              </c:strCache>
            </c:strRef>
          </c:cat>
          <c:val>
            <c:numRef>
              <c:f>Hárok1!$H$7:$H$12</c:f>
              <c:numCache>
                <c:formatCode>0.0%</c:formatCode>
                <c:ptCount val="6"/>
                <c:pt idx="0">
                  <c:v>0.35699999999999998</c:v>
                </c:pt>
                <c:pt idx="1">
                  <c:v>0.26300000000000001</c:v>
                </c:pt>
                <c:pt idx="2">
                  <c:v>0.107</c:v>
                </c:pt>
                <c:pt idx="3">
                  <c:v>0.10199999999999999</c:v>
                </c:pt>
                <c:pt idx="4">
                  <c:v>8.2000000000000003E-2</c:v>
                </c:pt>
                <c:pt idx="5">
                  <c:v>8.9000000000000079E-2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013-4893-964D-905B48F201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665278934221482E-2"/>
          <c:y val="7.6306867891513572E-2"/>
          <c:w val="0.41602756809716845"/>
          <c:h val="0.923693217572815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ct val="100000"/>
            </a:lnSpc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1B0-4B16-8E99-9E2F228A459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1B0-4B16-8E99-9E2F228A459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1B0-4B16-8E99-9E2F228A459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1B0-4B16-8E99-9E2F228A459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1B0-4B16-8E99-9E2F228A459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1B0-4B16-8E99-9E2F228A459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Hárok1!$G$16:$G$21</c:f>
              <c:strCache>
                <c:ptCount val="6"/>
                <c:pt idx="0">
                  <c:v>stavebníctvo</c:v>
                </c:pt>
                <c:pt idx="1">
                  <c:v>ťažba a dobývanie</c:v>
                </c:pt>
                <c:pt idx="2">
                  <c:v>výroba</c:v>
                </c:pt>
                <c:pt idx="3">
                  <c:v>vodárenské a odpadové služby</c:v>
                </c:pt>
                <c:pt idx="4">
                  <c:v>domácnosti</c:v>
                </c:pt>
                <c:pt idx="5">
                  <c:v>ekonomické služby a výroba energií</c:v>
                </c:pt>
              </c:strCache>
            </c:strRef>
          </c:cat>
          <c:val>
            <c:numRef>
              <c:f>Hárok1!$H$16:$H$21</c:f>
              <c:numCache>
                <c:formatCode>0.0%</c:formatCode>
                <c:ptCount val="6"/>
                <c:pt idx="0">
                  <c:v>4.3999999999999997E-2</c:v>
                </c:pt>
                <c:pt idx="1">
                  <c:v>0.06</c:v>
                </c:pt>
                <c:pt idx="2">
                  <c:v>0.27500000000000002</c:v>
                </c:pt>
                <c:pt idx="3">
                  <c:v>3.9E-2</c:v>
                </c:pt>
                <c:pt idx="4">
                  <c:v>0.182</c:v>
                </c:pt>
                <c:pt idx="5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1B0-4B16-8E99-9E2F228A45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6675931072818232E-2"/>
          <c:y val="7.2913385826771648E-2"/>
          <c:w val="0.40428584559225811"/>
          <c:h val="0.905099154272382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211-47F2-8073-ED8E3DDAAB9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211-47F2-8073-ED8E3DDAAB9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211-47F2-8073-ED8E3DDAAB9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211-47F2-8073-ED8E3DDAAB9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'komplexny system- s inertom'!$S$52:$S$55</c:f>
              <c:strCache>
                <c:ptCount val="4"/>
                <c:pt idx="0">
                  <c:v>Recyklácia</c:v>
                </c:pt>
                <c:pt idx="1">
                  <c:v>ZEVO</c:v>
                </c:pt>
                <c:pt idx="2">
                  <c:v>Stavebníctvo</c:v>
                </c:pt>
                <c:pt idx="3">
                  <c:v>Skládka</c:v>
                </c:pt>
              </c:strCache>
            </c:strRef>
          </c:cat>
          <c:val>
            <c:numRef>
              <c:f>'komplexny system- s inertom'!$W$52:$W$55</c:f>
              <c:numCache>
                <c:formatCode>0%</c:formatCode>
                <c:ptCount val="4"/>
                <c:pt idx="0">
                  <c:v>0.12096774193548387</c:v>
                </c:pt>
                <c:pt idx="1">
                  <c:v>0.30806451612903224</c:v>
                </c:pt>
                <c:pt idx="2">
                  <c:v>0.25</c:v>
                </c:pt>
                <c:pt idx="3">
                  <c:v>0.32096774193548394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211-47F2-8073-ED8E3DDAAB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1C823F12-29E2-43BC-A7EE-D561B42CD6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2DAA16C-126D-40F6-9C7D-1B7BE45D5A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837019EA-876C-4467-AD81-D88F68A6187D}" type="datetime1">
              <a:rPr lang="sk-SK" smtClean="0"/>
              <a:t>21. 10. 2021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7AE0EA7-D36B-455B-9996-97236EF75E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r>
              <a:rPr lang="cs-CZ"/>
              <a:t>Odpadové fórum 2021, Hustopeče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FA44E30-B570-4C51-BF65-012D6E235F8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B287B8CA-00B7-4238-86B5-5EC5D5E8DE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5915296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EBEF8F36-6FB0-459B-B283-E50551F39F53}" type="datetime1">
              <a:rPr lang="sk-SK" smtClean="0"/>
              <a:t>21. 10. 2021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10248" y="4925407"/>
            <a:ext cx="5681980" cy="4029879"/>
          </a:xfrm>
          <a:prstGeom prst="rect">
            <a:avLst/>
          </a:prstGeom>
        </p:spPr>
        <p:txBody>
          <a:bodyPr vert="horz" lIns="99066" tIns="49533" rIns="99066" bIns="49533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r>
              <a:rPr lang="cs-CZ"/>
              <a:t>Odpadové fórum 2021, Hustopeče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3092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BA9508D3-210D-AE41-8FDF-BF827029AD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1844765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9508D3-210D-AE41-8FDF-BF827029AD93}" type="slidenum">
              <a:rPr lang="cs-CZ" smtClean="0"/>
              <a:t>1</a:t>
            </a:fld>
            <a:endParaRPr lang="cs-CZ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0460F51A-3495-4DF7-830D-512600A27FA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1DE1802-F850-46D9-AA35-998FFC248368}" type="datetime1">
              <a:rPr lang="sk-SK" smtClean="0"/>
              <a:t>21. 10. 2021</a:t>
            </a:fld>
            <a:endParaRPr lang="cs-CZ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D7180989-2BCB-4DF1-A584-38DEE141AAD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cs-CZ"/>
              <a:t>Odpadové fórum 2021, Hustopeče</a:t>
            </a:r>
          </a:p>
        </p:txBody>
      </p:sp>
    </p:spTree>
    <p:extLst>
      <p:ext uri="{BB962C8B-B14F-4D97-AF65-F5344CB8AC3E}">
        <p14:creationId xmlns:p14="http://schemas.microsoft.com/office/powerpoint/2010/main" val="3121400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2266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5196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44249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29065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7EAAAB2-D7B7-40CB-9AC1-4235A696961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B4A4F47-AB6E-4F4A-833B-11AA5B502EA9}" type="datetime1">
              <a:rPr lang="sk-SK" smtClean="0"/>
              <a:t>21. 10. 2021</a:t>
            </a:fld>
            <a:endParaRPr lang="cs-CZ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3B8A540-BE7E-42B4-A54D-F5526C4B66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cs-CZ"/>
              <a:t>Odpadové fórum 2021, Hustopeče</a:t>
            </a:r>
          </a:p>
        </p:txBody>
      </p:sp>
    </p:spTree>
    <p:extLst>
      <p:ext uri="{BB962C8B-B14F-4D97-AF65-F5344CB8AC3E}">
        <p14:creationId xmlns:p14="http://schemas.microsoft.com/office/powerpoint/2010/main" val="1951559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6424A37-2396-4F4A-A055-3C5ED9A52BC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54B5264-EE5E-4B4E-815E-72244E36C66C}" type="datetime1">
              <a:rPr lang="sk-SK" smtClean="0"/>
              <a:t>21. 10. 2021</a:t>
            </a:fld>
            <a:endParaRPr lang="cs-CZ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BA64454-7CD9-4A70-895C-85D9E66A429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cs-CZ"/>
              <a:t>Odpadové fórum 2021, Hustopeče</a:t>
            </a:r>
          </a:p>
        </p:txBody>
      </p:sp>
    </p:spTree>
    <p:extLst>
      <p:ext uri="{BB962C8B-B14F-4D97-AF65-F5344CB8AC3E}">
        <p14:creationId xmlns:p14="http://schemas.microsoft.com/office/powerpoint/2010/main" val="2966976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93CA580F-C859-499C-8141-28190C5718C9}"/>
              </a:ext>
            </a:extLst>
          </p:cNvPr>
          <p:cNvSpPr txBox="1"/>
          <p:nvPr/>
        </p:nvSpPr>
        <p:spPr>
          <a:xfrm>
            <a:off x="4166132" y="10881378"/>
            <a:ext cx="3187894" cy="57214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7328" tIns="53664" rIns="107328" bIns="53664" anchor="b" anchorCtr="0" compatLnSpc="1">
            <a:noAutofit/>
          </a:bodyPr>
          <a:lstStyle/>
          <a:p>
            <a:pPr algn="r" defTabSz="99066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1559719-875A-4EEC-865D-E84017DA5AE1}" type="slidenum">
              <a:rPr lang="cs-CZ" sz="1400">
                <a:solidFill>
                  <a:srgbClr val="000000"/>
                </a:solidFill>
                <a:latin typeface="Arial"/>
                <a:ea typeface=""/>
                <a:cs typeface="Arial"/>
              </a:rPr>
              <a:pPr algn="r" defTabSz="99066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</a:t>
            </a:fld>
            <a:endParaRPr lang="cs-CZ" sz="1400">
              <a:solidFill>
                <a:srgbClr val="000000"/>
              </a:solidFill>
              <a:latin typeface="Arial"/>
              <a:ea typeface="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8906F4-0C8E-4A4C-9235-0E6910923B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5D5EDD-BFB3-4B94-A856-7A2ADDD14D2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85ACA5AD-AA7B-47FE-9FA9-E189A0416F4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E121848-9FD0-484B-BDDC-41D4FE2DF6F4}" type="datetime1">
              <a:rPr lang="sk-SK" smtClean="0"/>
              <a:t>21. 10. 2021</a:t>
            </a:fld>
            <a:endParaRPr lang="cs-CZ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DCFFDF9-DF9D-4A8A-986A-F88272E5EB6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cs-CZ"/>
              <a:t>Odpadové fórum 2021, Hustopeče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1C5D20F-EFB6-46EC-AA67-D43B6E463BC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7EEF056-C927-4EA9-8DB7-C86DD28BE56E}" type="datetime1">
              <a:rPr lang="sk-SK" smtClean="0"/>
              <a:t>21. 10. 2021</a:t>
            </a:fld>
            <a:endParaRPr lang="cs-CZ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A961527-BD18-4E49-83DC-45B84EE9B86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cs-CZ"/>
              <a:t>Odpadové fórum 2021, Hustopeče</a:t>
            </a:r>
          </a:p>
        </p:txBody>
      </p:sp>
    </p:spTree>
    <p:extLst>
      <p:ext uri="{BB962C8B-B14F-4D97-AF65-F5344CB8AC3E}">
        <p14:creationId xmlns:p14="http://schemas.microsoft.com/office/powerpoint/2010/main" val="4000543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4D38B2D-9621-4FBC-8ED1-BE44EC2AD0C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8966967-F532-4C95-A271-7C9ECE5C3B19}" type="datetime1">
              <a:rPr lang="sk-SK" smtClean="0"/>
              <a:t>21. 10. 2021</a:t>
            </a:fld>
            <a:endParaRPr lang="cs-CZ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C45E76A-BD26-4D70-80B7-BE2E7AB8BDC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cs-CZ"/>
              <a:t>Odpadové fórum 2021, Hustopeče</a:t>
            </a:r>
          </a:p>
        </p:txBody>
      </p:sp>
    </p:spTree>
    <p:extLst>
      <p:ext uri="{BB962C8B-B14F-4D97-AF65-F5344CB8AC3E}">
        <p14:creationId xmlns:p14="http://schemas.microsoft.com/office/powerpoint/2010/main" val="1391851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54091D3-ED9E-47FA-A4DC-CD3E903C106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D6F10FB-E535-4DF6-B218-8DF9F866D44B}" type="datetime1">
              <a:rPr lang="sk-SK" smtClean="0"/>
              <a:t>21. 10. 2021</a:t>
            </a:fld>
            <a:endParaRPr lang="cs-CZ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312BD70-493E-4545-9FB8-0A7C1566B97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cs-CZ"/>
              <a:t>Odpadové fórum 2021, Hustopeče</a:t>
            </a:r>
          </a:p>
        </p:txBody>
      </p:sp>
    </p:spTree>
    <p:extLst>
      <p:ext uri="{BB962C8B-B14F-4D97-AF65-F5344CB8AC3E}">
        <p14:creationId xmlns:p14="http://schemas.microsoft.com/office/powerpoint/2010/main" val="1951772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B0C4254-D95E-461E-9415-FC5011CA5B7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EBA6EB4-EFFC-491B-824E-31D8DEA8CC83}" type="datetime1">
              <a:rPr lang="sk-SK" smtClean="0"/>
              <a:t>21. 10. 2021</a:t>
            </a:fld>
            <a:endParaRPr lang="cs-CZ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B5C1A32-8F12-4B18-87C5-58668DE9591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cs-CZ"/>
              <a:t>Odpadové fórum 2021, Hustopeče</a:t>
            </a:r>
          </a:p>
        </p:txBody>
      </p:sp>
    </p:spTree>
    <p:extLst>
      <p:ext uri="{BB962C8B-B14F-4D97-AF65-F5344CB8AC3E}">
        <p14:creationId xmlns:p14="http://schemas.microsoft.com/office/powerpoint/2010/main" val="2047594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FCBB369-2108-48FE-B96E-5809415EE09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DB9399E-F0C7-4396-BA40-D791F2F13A3F}" type="datetime1">
              <a:rPr lang="sk-SK" smtClean="0"/>
              <a:t>21. 10. 2021</a:t>
            </a:fld>
            <a:endParaRPr lang="cs-CZ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7598117-BDFD-45FE-8FCD-40D1E64B44E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cs-CZ"/>
              <a:t>Odpadové fórum 2021, Hustopeče</a:t>
            </a:r>
          </a:p>
        </p:txBody>
      </p:sp>
    </p:spTree>
    <p:extLst>
      <p:ext uri="{BB962C8B-B14F-4D97-AF65-F5344CB8AC3E}">
        <p14:creationId xmlns:p14="http://schemas.microsoft.com/office/powerpoint/2010/main" val="504638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3EFE0EF-7C78-42EE-B6F5-AFED570D711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F5E77FD-4557-4371-BF13-B5FA3B63A8E1}" type="datetime1">
              <a:rPr lang="sk-SK" smtClean="0"/>
              <a:t>21. 10. 2021</a:t>
            </a:fld>
            <a:endParaRPr lang="cs-CZ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FF81B2B-E662-441A-AB06-761846EFAF6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cs-CZ"/>
              <a:t>Odpadové fórum 2021, Hustopeče</a:t>
            </a:r>
          </a:p>
        </p:txBody>
      </p:sp>
    </p:spTree>
    <p:extLst>
      <p:ext uri="{BB962C8B-B14F-4D97-AF65-F5344CB8AC3E}">
        <p14:creationId xmlns:p14="http://schemas.microsoft.com/office/powerpoint/2010/main" val="541495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36F15A3-E38C-5C4E-B260-DCD4B2DF56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365" b="20849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EFAC899-B4A1-F34B-B74C-D4A0EF6D53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51581"/>
            <a:ext cx="9144000" cy="1525046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  <a:latin typeface="Gilroy" panose="00000500000000000000" pitchFamily="50" charset="-18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320D48A-997C-9448-87E2-4144656F21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966852"/>
            <a:ext cx="9144000" cy="69695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65000"/>
                  </a:schemeClr>
                </a:solidFill>
                <a:latin typeface="Gilroy" panose="00000500000000000000" pitchFamily="50" charset="-18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B3761A4-AC03-FB44-8960-B49033DBC9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1170" y="662432"/>
            <a:ext cx="2289661" cy="142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36F15A3-E38C-5C4E-B260-DCD4B2DF56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901" b="2084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C73C334-2E55-5843-ADBD-9A23436B96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l="44671"/>
          <a:stretch/>
        </p:blipFill>
        <p:spPr>
          <a:xfrm>
            <a:off x="0" y="1494128"/>
            <a:ext cx="9986912" cy="4969553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EBD4127C-6456-4702-A131-0EC9B9394F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1843" y="2685959"/>
            <a:ext cx="10342725" cy="696951"/>
          </a:xfrm>
        </p:spPr>
        <p:txBody>
          <a:bodyPr anchor="ctr">
            <a:normAutofit/>
          </a:bodyPr>
          <a:lstStyle>
            <a:lvl1pPr algn="l">
              <a:defRPr sz="5400" b="0">
                <a:solidFill>
                  <a:schemeClr val="bg1"/>
                </a:solidFill>
                <a:latin typeface="Gilroy" panose="00000500000000000000" pitchFamily="50" charset="-18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B5FE8537-CE99-4441-836B-18F48D418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7157" y="3485284"/>
            <a:ext cx="10277411" cy="50705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Gilroy" panose="00000500000000000000" pitchFamily="50" charset="-18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675712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Nadpis, dva obsahy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00E5FB-C85A-4AFB-85C1-5A22911B924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k-SK"/>
              <a:t>Upravte štýly predlohy textu</a:t>
            </a:r>
          </a:p>
        </p:txBody>
      </p:sp>
      <p:sp>
        <p:nvSpPr>
          <p:cNvPr id="3" name="Zástupný symbol obsahu 2">
            <a:extLst>
              <a:ext uri="{FF2B5EF4-FFF2-40B4-BE49-F238E27FC236}">
                <a16:creationId xmlns:a16="http://schemas.microsoft.com/office/drawing/2014/main" id="{94BE47AE-AF3C-4C4B-AF5A-9EAE183899F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1" y="1600200"/>
            <a:ext cx="5384804" cy="218599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>
            <a:extLst>
              <a:ext uri="{FF2B5EF4-FFF2-40B4-BE49-F238E27FC236}">
                <a16:creationId xmlns:a16="http://schemas.microsoft.com/office/drawing/2014/main" id="{586ED3E5-566A-4FF3-BA29-F4FBB76BE00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09601" y="3938586"/>
            <a:ext cx="5384804" cy="218757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obsahu 4">
            <a:extLst>
              <a:ext uri="{FF2B5EF4-FFF2-40B4-BE49-F238E27FC236}">
                <a16:creationId xmlns:a16="http://schemas.microsoft.com/office/drawing/2014/main" id="{9AF1A0B4-4C8B-47F2-B845-5ED8040DA45C}"/>
              </a:ext>
            </a:extLst>
          </p:cNvPr>
          <p:cNvSpPr txBox="1">
            <a:spLocks noGrp="1"/>
          </p:cNvSpPr>
          <p:nvPr>
            <p:ph idx="3"/>
          </p:nvPr>
        </p:nvSpPr>
        <p:spPr>
          <a:xfrm>
            <a:off x="6197595" y="1600201"/>
            <a:ext cx="5384804" cy="4525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dátumu 5">
            <a:extLst>
              <a:ext uri="{FF2B5EF4-FFF2-40B4-BE49-F238E27FC236}">
                <a16:creationId xmlns:a16="http://schemas.microsoft.com/office/drawing/2014/main" id="{D84C8103-293E-4B50-9254-DC4E9E5E05D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609600" y="6245223"/>
            <a:ext cx="2844795" cy="476246"/>
          </a:xfrm>
        </p:spPr>
        <p:txBody>
          <a:bodyPr/>
          <a:lstStyle>
            <a:lvl1pPr>
              <a:defRPr/>
            </a:lvl1pPr>
          </a:lstStyle>
          <a:p>
            <a:pPr lvl="0"/>
            <a:fld id="{9B95C839-1A23-4A48-8A96-734D78A90E26}" type="datetime1">
              <a:rPr lang="sk-SK" smtClean="0"/>
              <a:t>21. 10. 2021</a:t>
            </a:fld>
            <a:endParaRPr lang="en-US"/>
          </a:p>
        </p:txBody>
      </p:sp>
      <p:sp>
        <p:nvSpPr>
          <p:cNvPr id="7" name="Zástupný symbol päty 6">
            <a:extLst>
              <a:ext uri="{FF2B5EF4-FFF2-40B4-BE49-F238E27FC236}">
                <a16:creationId xmlns:a16="http://schemas.microsoft.com/office/drawing/2014/main" id="{C7170476-3FAA-43A2-B573-386435AE218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165605" y="6245223"/>
            <a:ext cx="3860804" cy="4762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Odpadové fórum 2021, Hustopeče</a:t>
            </a:r>
          </a:p>
        </p:txBody>
      </p:sp>
      <p:sp>
        <p:nvSpPr>
          <p:cNvPr id="8" name="Zástupný symbol čísla snímky 7">
            <a:extLst>
              <a:ext uri="{FF2B5EF4-FFF2-40B4-BE49-F238E27FC236}">
                <a16:creationId xmlns:a16="http://schemas.microsoft.com/office/drawing/2014/main" id="{467014A2-26A8-40DF-BF06-BC8BC60807B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737604" y="6245223"/>
            <a:ext cx="2844795" cy="476246"/>
          </a:xfrm>
        </p:spPr>
        <p:txBody>
          <a:bodyPr/>
          <a:lstStyle>
            <a:lvl1pPr>
              <a:defRPr lang="sk-SK"/>
            </a:lvl1pPr>
          </a:lstStyle>
          <a:p>
            <a:pPr lvl="0"/>
            <a:fld id="{623B562A-72EF-4C29-B63B-EF50759573D5}" type="slidenum"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1606304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00" y="662470"/>
            <a:ext cx="2289600" cy="142576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289834F-25FC-0C4F-A906-1556EAA36B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7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B652B84F-3327-C342-A26D-A00782B262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</a:blip>
          <a:srcRect l="37379"/>
          <a:stretch/>
        </p:blipFill>
        <p:spPr>
          <a:xfrm>
            <a:off x="0" y="450850"/>
            <a:ext cx="3287612" cy="5956300"/>
          </a:xfrm>
          <a:prstGeom prst="rect">
            <a:avLst/>
          </a:prstGeom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37AC580C-DA43-47F0-9E66-942E225BA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>
                <a:latin typeface="Gilroy" panose="00000500000000000000" pitchFamily="50" charset="-18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CA933037-7C90-40DC-B368-495B0AFA122A}"/>
              </a:ext>
            </a:extLst>
          </p:cNvPr>
          <p:cNvCxnSpPr>
            <a:cxnSpLocks/>
          </p:cNvCxnSpPr>
          <p:nvPr userDrawn="1"/>
        </p:nvCxnSpPr>
        <p:spPr>
          <a:xfrm>
            <a:off x="952500" y="1308100"/>
            <a:ext cx="1282700" cy="0"/>
          </a:xfrm>
          <a:prstGeom prst="line">
            <a:avLst/>
          </a:prstGeom>
          <a:ln w="12700">
            <a:solidFill>
              <a:srgbClr val="007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Nadpis 1">
            <a:extLst>
              <a:ext uri="{FF2B5EF4-FFF2-40B4-BE49-F238E27FC236}">
                <a16:creationId xmlns:a16="http://schemas.microsoft.com/office/drawing/2014/main" id="{782A60A3-6D63-44FF-9507-A18674F87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300"/>
            <a:ext cx="10515600" cy="1325563"/>
          </a:xfrm>
        </p:spPr>
        <p:txBody>
          <a:bodyPr/>
          <a:lstStyle>
            <a:lvl1pPr>
              <a:defRPr b="0">
                <a:latin typeface="Gilroy" panose="00000500000000000000" pitchFamily="50" charset="-18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123819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289834F-25FC-0C4F-A906-1556EAA36B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765E56E-383D-074F-A669-973203195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300"/>
            <a:ext cx="10515600" cy="1325563"/>
          </a:xfrm>
        </p:spPr>
        <p:txBody>
          <a:bodyPr/>
          <a:lstStyle>
            <a:lvl1pPr>
              <a:defRPr b="0">
                <a:latin typeface="Gilroy" panose="00000500000000000000" pitchFamily="50" charset="-18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7569D4C-A43D-5843-ADE5-A47900C7C7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"/>
          </a:blip>
          <a:srcRect l="37379"/>
          <a:stretch/>
        </p:blipFill>
        <p:spPr>
          <a:xfrm>
            <a:off x="0" y="450850"/>
            <a:ext cx="3287612" cy="595630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DA661B-0ECE-A449-8DC5-D17F7C532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latin typeface="Gilroy" panose="00000500000000000000" pitchFamily="50" charset="-18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79E661F2-1A03-4892-AECA-B33C886CFAC7}"/>
              </a:ext>
            </a:extLst>
          </p:cNvPr>
          <p:cNvCxnSpPr>
            <a:cxnSpLocks/>
          </p:cNvCxnSpPr>
          <p:nvPr userDrawn="1"/>
        </p:nvCxnSpPr>
        <p:spPr>
          <a:xfrm>
            <a:off x="952500" y="1308100"/>
            <a:ext cx="1282700" cy="0"/>
          </a:xfrm>
          <a:prstGeom prst="line">
            <a:avLst/>
          </a:prstGeom>
          <a:ln w="12700">
            <a:solidFill>
              <a:srgbClr val="007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583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289834F-25FC-0C4F-A906-1556EAA36B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765E56E-383D-074F-A669-973203195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300"/>
            <a:ext cx="10515600" cy="1325563"/>
          </a:xfrm>
        </p:spPr>
        <p:txBody>
          <a:bodyPr/>
          <a:lstStyle>
            <a:lvl1pPr>
              <a:defRPr b="0">
                <a:latin typeface="Gilroy" panose="00000500000000000000" pitchFamily="50" charset="-18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DA661B-0ECE-A449-8DC5-D17F7C532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latin typeface="Gilroy" panose="00000500000000000000" pitchFamily="50" charset="-18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79E661F2-1A03-4892-AECA-B33C886CFAC7}"/>
              </a:ext>
            </a:extLst>
          </p:cNvPr>
          <p:cNvCxnSpPr>
            <a:cxnSpLocks/>
          </p:cNvCxnSpPr>
          <p:nvPr userDrawn="1"/>
        </p:nvCxnSpPr>
        <p:spPr>
          <a:xfrm>
            <a:off x="952500" y="1308100"/>
            <a:ext cx="1282700" cy="0"/>
          </a:xfrm>
          <a:prstGeom prst="line">
            <a:avLst/>
          </a:prstGeom>
          <a:ln w="12700">
            <a:solidFill>
              <a:srgbClr val="007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07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36F15A3-E38C-5C4E-B260-DCD4B2DF56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901" b="2084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EFAC899-B4A1-F34B-B74C-D4A0EF6D53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568" y="2620730"/>
            <a:ext cx="9144000" cy="827491"/>
          </a:xfrm>
        </p:spPr>
        <p:txBody>
          <a:bodyPr anchor="ctr"/>
          <a:lstStyle>
            <a:lvl1pPr algn="l">
              <a:defRPr sz="6000">
                <a:solidFill>
                  <a:schemeClr val="bg1"/>
                </a:solidFill>
                <a:latin typeface="Gilroy" panose="00000500000000000000" pitchFamily="50" charset="-18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320D48A-997C-9448-87E2-4144656F21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0568" y="3452628"/>
            <a:ext cx="9144000" cy="51521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65000"/>
                  </a:schemeClr>
                </a:solidFill>
                <a:latin typeface="Gilroy" panose="00000500000000000000" pitchFamily="50" charset="-18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B1F835E-12C7-7841-8771-B5C5A9FA7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40000"/>
          </a:blip>
          <a:srcRect l="37379"/>
          <a:stretch/>
        </p:blipFill>
        <p:spPr>
          <a:xfrm>
            <a:off x="0" y="450850"/>
            <a:ext cx="3287612" cy="595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51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36F15A3-E38C-5C4E-B260-DCD4B2DF56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t="22901" b="2084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64BA322-3B21-DB41-B409-0C15103FAC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-145456" y="1122541"/>
            <a:ext cx="8169160" cy="591747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EFAC899-B4A1-F34B-B74C-D4A0EF6D53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1843" y="2685959"/>
            <a:ext cx="10342725" cy="696951"/>
          </a:xfrm>
        </p:spPr>
        <p:txBody>
          <a:bodyPr anchor="ctr">
            <a:normAutofit/>
          </a:bodyPr>
          <a:lstStyle>
            <a:lvl1pPr algn="l">
              <a:defRPr sz="5400" b="0">
                <a:solidFill>
                  <a:schemeClr val="bg1"/>
                </a:solidFill>
                <a:latin typeface="Gilroy" panose="00000500000000000000" pitchFamily="50" charset="-18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320D48A-997C-9448-87E2-4144656F21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7157" y="3485284"/>
            <a:ext cx="10277411" cy="50705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Gilroy" panose="00000500000000000000" pitchFamily="50" charset="-18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1872706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36F15A3-E38C-5C4E-B260-DCD4B2DF56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901" b="2084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6D9BC7B-8468-8143-8022-E6F304CA71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</a:blip>
          <a:srcRect l="11473"/>
          <a:stretch/>
        </p:blipFill>
        <p:spPr>
          <a:xfrm>
            <a:off x="-1" y="1551448"/>
            <a:ext cx="10146683" cy="5059659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CFB5DC09-FA01-421A-8C24-029A7DE3AD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1843" y="2685959"/>
            <a:ext cx="10342725" cy="696951"/>
          </a:xfrm>
        </p:spPr>
        <p:txBody>
          <a:bodyPr anchor="ctr">
            <a:normAutofit/>
          </a:bodyPr>
          <a:lstStyle>
            <a:lvl1pPr algn="l">
              <a:defRPr sz="5400" b="0">
                <a:solidFill>
                  <a:schemeClr val="bg1"/>
                </a:solidFill>
                <a:latin typeface="Gilroy" panose="00000500000000000000" pitchFamily="50" charset="-18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C259DE91-67B4-435D-A31D-27228EC323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7157" y="3485284"/>
            <a:ext cx="10277411" cy="50705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Gilroy" panose="00000500000000000000" pitchFamily="50" charset="-18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3251977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36F15A3-E38C-5C4E-B260-DCD4B2DF56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901" b="2084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D1F796B-0CB1-7840-9C01-C0C3EB3FD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2405" r="6978"/>
          <a:stretch/>
        </p:blipFill>
        <p:spPr>
          <a:xfrm>
            <a:off x="-1" y="1158241"/>
            <a:ext cx="10894451" cy="5315672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B8EB7265-68AE-48CB-A141-A25969133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1843" y="2685959"/>
            <a:ext cx="10342725" cy="696951"/>
          </a:xfrm>
        </p:spPr>
        <p:txBody>
          <a:bodyPr anchor="ctr">
            <a:normAutofit/>
          </a:bodyPr>
          <a:lstStyle>
            <a:lvl1pPr algn="l">
              <a:defRPr sz="5400" b="0">
                <a:solidFill>
                  <a:schemeClr val="bg1"/>
                </a:solidFill>
                <a:latin typeface="Gilroy" panose="00000500000000000000" pitchFamily="50" charset="-18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6933B9F6-7512-4FCB-AD3E-95A2EB759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7157" y="3485284"/>
            <a:ext cx="10277411" cy="50705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Gilroy" panose="00000500000000000000" pitchFamily="50" charset="-18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2185315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318D341-7B00-3D44-BCE4-0DC6F89B3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9061CB4-92D4-F048-AF97-C5EFEE2AA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18591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9" r:id="rId2"/>
    <p:sldLayoutId id="2147483650" r:id="rId3"/>
    <p:sldLayoutId id="2147483662" r:id="rId4"/>
    <p:sldLayoutId id="2147483678" r:id="rId5"/>
    <p:sldLayoutId id="2147483661" r:id="rId6"/>
    <p:sldLayoutId id="2147483669" r:id="rId7"/>
    <p:sldLayoutId id="2147483670" r:id="rId8"/>
    <p:sldLayoutId id="2147483671" r:id="rId9"/>
    <p:sldLayoutId id="2147483672" r:id="rId10"/>
    <p:sldLayoutId id="2147483680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0077BA"/>
          </a:solidFill>
          <a:latin typeface="Gilroy" panose="00000500000000000000" pitchFamily="50" charset="-18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ilroy" panose="00000500000000000000" pitchFamily="50" charset="-18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Symbol" panose="05050102010706020507" pitchFamily="18" charset="2"/>
        <a:buChar char="-"/>
        <a:defRPr sz="1800" b="0" i="0" kern="1200">
          <a:solidFill>
            <a:schemeClr val="tx1"/>
          </a:solidFill>
          <a:latin typeface="Gilroy" panose="00000500000000000000" pitchFamily="50" charset="-18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Symbol" panose="05050102010706020507" pitchFamily="18" charset="2"/>
        <a:buChar char="-"/>
        <a:defRPr sz="1800" b="0" i="0" kern="1200">
          <a:solidFill>
            <a:schemeClr val="tx1"/>
          </a:solidFill>
          <a:latin typeface="Gilroy" panose="00000500000000000000" pitchFamily="50" charset="-18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Symbol" panose="05050102010706020507" pitchFamily="18" charset="2"/>
        <a:buChar char="-"/>
        <a:defRPr sz="1800" b="0" i="0" kern="1200">
          <a:solidFill>
            <a:schemeClr val="tx1"/>
          </a:solidFill>
          <a:latin typeface="Gilroy" panose="00000500000000000000" pitchFamily="50" charset="-18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Symbol" panose="05050102010706020507" pitchFamily="18" charset="2"/>
        <a:buChar char="-"/>
        <a:defRPr sz="1800" b="0" i="0" kern="1200">
          <a:solidFill>
            <a:schemeClr val="tx1"/>
          </a:solidFill>
          <a:latin typeface="Gilroy" panose="00000500000000000000" pitchFamily="50" charset="-18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5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6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6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5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emf"/><Relationship Id="rId4" Type="http://schemas.openxmlformats.org/officeDocument/2006/relationships/chart" Target="../charts/char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g"/><Relationship Id="rId5" Type="http://schemas.openxmlformats.org/officeDocument/2006/relationships/image" Target="../media/image10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11.jpeg"/><Relationship Id="rId5" Type="http://schemas.openxmlformats.org/officeDocument/2006/relationships/image" Target="../media/image15.png"/><Relationship Id="rId10" Type="http://schemas.openxmlformats.org/officeDocument/2006/relationships/image" Target="../media/image20.jp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2.png"/><Relationship Id="rId7" Type="http://schemas.openxmlformats.org/officeDocument/2006/relationships/image" Target="../media/image25.pn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Obdélník 15"/>
          <p:cNvSpPr txBox="1"/>
          <p:nvPr/>
        </p:nvSpPr>
        <p:spPr>
          <a:xfrm>
            <a:off x="418290" y="2165909"/>
            <a:ext cx="11128442" cy="1169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4000" b="1">
                <a:solidFill>
                  <a:srgbClr val="FFFFFF"/>
                </a:solidFill>
                <a:latin typeface="Gilroy"/>
                <a:ea typeface="Gilroy"/>
                <a:cs typeface="Gilroy"/>
                <a:sym typeface="Gilroy"/>
              </a:defRPr>
            </a:pPr>
            <a:r>
              <a:rPr lang="sk-SK" sz="3200" b="1" dirty="0">
                <a:effectLst/>
                <a:latin typeface="Segoe UI" panose="020B0502040204020203" pitchFamily="34" charset="0"/>
              </a:rPr>
              <a:t>Možnosti využitia komunálneho odpadu a jeho foriem</a:t>
            </a:r>
            <a:br>
              <a:rPr lang="sk-SK" sz="1800" dirty="0">
                <a:effectLst/>
                <a:latin typeface="Segoe UI" panose="020B0502040204020203" pitchFamily="34" charset="0"/>
              </a:rPr>
            </a:br>
            <a:endParaRPr lang="sk-SK" sz="1800" dirty="0">
              <a:effectLst/>
              <a:latin typeface="Segoe UI" panose="020B0502040204020203" pitchFamily="34" charset="0"/>
            </a:endParaRPr>
          </a:p>
          <a:p>
            <a:pPr algn="ctr">
              <a:defRPr sz="4000" b="1">
                <a:solidFill>
                  <a:srgbClr val="FFFFFF"/>
                </a:solidFill>
                <a:latin typeface="Gilroy"/>
                <a:ea typeface="Gilroy"/>
                <a:cs typeface="Gilroy"/>
                <a:sym typeface="Gilroy"/>
              </a:defRPr>
            </a:pPr>
            <a:r>
              <a:rPr lang="sk-SK" sz="2000" b="1" dirty="0">
                <a:effectLst/>
                <a:latin typeface="Segoe UI" panose="020B0502040204020203" pitchFamily="34" charset="0"/>
              </a:rPr>
              <a:t>Technologické systémy zhodnotenia odpadu z pohľadu praktických aplikácií</a:t>
            </a:r>
            <a:r>
              <a:rPr lang="sk-SK" sz="2000" dirty="0"/>
              <a:t> </a:t>
            </a:r>
          </a:p>
        </p:txBody>
      </p:sp>
      <p:pic>
        <p:nvPicPr>
          <p:cNvPr id="125" name="VUMZ.png" descr="VUMZ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0187" y="131052"/>
            <a:ext cx="2629488" cy="80645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7F1232F0-3B64-4433-9A53-271271D09C4A}"/>
              </a:ext>
            </a:extLst>
          </p:cNvPr>
          <p:cNvSpPr txBox="1"/>
          <p:nvPr/>
        </p:nvSpPr>
        <p:spPr>
          <a:xfrm>
            <a:off x="770915" y="4674859"/>
            <a:ext cx="95209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800" i="1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Ing. Robert Procházka, PhD., MBA , Ing. </a:t>
            </a:r>
            <a:r>
              <a:rPr lang="sk-SK" sz="1800" i="1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Zdenek</a:t>
            </a:r>
            <a:r>
              <a:rPr lang="sk-SK" sz="1800" i="1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Donoval, Doc. PhD. Doc. Ing. </a:t>
            </a:r>
            <a:r>
              <a:rPr lang="sk-SK" sz="1800" i="1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Jan</a:t>
            </a:r>
            <a:r>
              <a:rPr lang="sk-SK" sz="1800" i="1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sz="1800" i="1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Valíček</a:t>
            </a:r>
            <a:r>
              <a:rPr lang="sk-SK" sz="1800" i="1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, PhD.,  </a:t>
            </a:r>
          </a:p>
          <a:p>
            <a:endParaRPr lang="sk-SK" i="1" dirty="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r>
              <a:rPr lang="sk-SK" sz="1800" i="1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Katedra kvality a strojárskych technológií, </a:t>
            </a:r>
          </a:p>
          <a:p>
            <a:r>
              <a:rPr lang="sk-SK" sz="1800" b="1" i="1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Technická fakulta, SPU v Nitre</a:t>
            </a:r>
            <a:endParaRPr lang="sk-SK" b="1" dirty="0">
              <a:solidFill>
                <a:schemeClr val="bg1"/>
              </a:solidFill>
            </a:endParaRP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FFD0C4BA-0049-486C-9CC1-C27DA1C7913D}"/>
              </a:ext>
            </a:extLst>
          </p:cNvPr>
          <p:cNvSpPr txBox="1"/>
          <p:nvPr/>
        </p:nvSpPr>
        <p:spPr>
          <a:xfrm>
            <a:off x="8280668" y="6166699"/>
            <a:ext cx="95209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800" dirty="0">
                <a:solidFill>
                  <a:srgbClr val="FFFF00"/>
                </a:solidFill>
                <a:effectLst/>
                <a:latin typeface="Segoe UI" panose="020B0502040204020203" pitchFamily="34" charset="0"/>
              </a:rPr>
              <a:t>Odpadové  fórum 2021, </a:t>
            </a:r>
            <a:r>
              <a:rPr lang="sk-SK" sz="1800" dirty="0" err="1">
                <a:solidFill>
                  <a:srgbClr val="FFFF00"/>
                </a:solidFill>
                <a:effectLst/>
                <a:latin typeface="Segoe UI" panose="020B0502040204020203" pitchFamily="34" charset="0"/>
              </a:rPr>
              <a:t>Hustopeče</a:t>
            </a:r>
            <a:r>
              <a:rPr lang="sk-SK" sz="1800" dirty="0">
                <a:solidFill>
                  <a:srgbClr val="FFFF00"/>
                </a:solidFill>
                <a:effectLst/>
                <a:latin typeface="Segoe UI" panose="020B0502040204020203" pitchFamily="34" charset="0"/>
              </a:rPr>
              <a:t> </a:t>
            </a:r>
            <a:endParaRPr lang="sk-SK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858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>
            <a:extLst>
              <a:ext uri="{FF2B5EF4-FFF2-40B4-BE49-F238E27FC236}">
                <a16:creationId xmlns:a16="http://schemas.microsoft.com/office/drawing/2014/main" id="{EE47BAF2-566E-45A7-A101-741EBD2EB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6301" y="4687765"/>
            <a:ext cx="6096000" cy="2002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500">
                <a:solidFill>
                  <a:srgbClr val="FFFFFF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FFFFFF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</a:pPr>
            <a:endParaRPr lang="cs-CZ" altLang="cs-CZ" sz="1800" b="1" dirty="0">
              <a:solidFill>
                <a:schemeClr val="tx1"/>
              </a:solidFill>
              <a:latin typeface="Gilroy" panose="00000500000000000000" pitchFamily="50" charset="-18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</a:pPr>
            <a:r>
              <a:rPr lang="cs-CZ" altLang="cs-CZ" sz="1800" b="1" dirty="0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Vstupný druh KO : </a:t>
            </a:r>
          </a:p>
          <a:p>
            <a:pPr>
              <a:spcBef>
                <a:spcPct val="0"/>
              </a:spcBef>
              <a:buClrTx/>
            </a:pPr>
            <a:r>
              <a:rPr lang="cs-CZ" altLang="cs-CZ" sz="1800" dirty="0" err="1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Zmes</a:t>
            </a:r>
            <a:r>
              <a:rPr lang="cs-CZ" altLang="cs-CZ" sz="1800" dirty="0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 nevyseparovaného odpadu</a:t>
            </a:r>
          </a:p>
          <a:p>
            <a:pPr>
              <a:spcBef>
                <a:spcPct val="0"/>
              </a:spcBef>
              <a:buClrTx/>
            </a:pPr>
            <a:r>
              <a:rPr lang="cs-CZ" altLang="cs-CZ" sz="1800" b="1" dirty="0" err="1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Využitie</a:t>
            </a:r>
            <a:r>
              <a:rPr lang="cs-CZ" altLang="cs-CZ" sz="1800" b="1" dirty="0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 po </a:t>
            </a:r>
            <a:r>
              <a:rPr lang="cs-CZ" altLang="cs-CZ" sz="1800" b="1" dirty="0" err="1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vytriedení</a:t>
            </a:r>
            <a:r>
              <a:rPr lang="cs-CZ" altLang="cs-CZ" sz="1800" b="1" dirty="0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 :</a:t>
            </a:r>
          </a:p>
          <a:p>
            <a:pPr>
              <a:spcBef>
                <a:spcPct val="0"/>
              </a:spcBef>
              <a:buClrTx/>
            </a:pPr>
            <a:r>
              <a:rPr lang="cs-CZ" altLang="cs-CZ" sz="1800" dirty="0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- </a:t>
            </a:r>
            <a:r>
              <a:rPr lang="cs-CZ" altLang="cs-CZ" sz="1800" dirty="0" err="1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Ľahká</a:t>
            </a:r>
            <a:r>
              <a:rPr lang="cs-CZ" altLang="cs-CZ" sz="1800" dirty="0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frakcia</a:t>
            </a:r>
            <a:r>
              <a:rPr lang="cs-CZ" altLang="cs-CZ" sz="1800" dirty="0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 –dotriedenie na </a:t>
            </a:r>
            <a:r>
              <a:rPr lang="cs-CZ" altLang="cs-CZ" sz="1800" dirty="0" err="1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ďalšie</a:t>
            </a:r>
            <a:r>
              <a:rPr lang="cs-CZ" altLang="cs-CZ" sz="1800" dirty="0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spracovanie</a:t>
            </a:r>
            <a:r>
              <a:rPr lang="cs-CZ" altLang="cs-CZ" sz="1800" dirty="0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alebo</a:t>
            </a:r>
            <a:r>
              <a:rPr lang="cs-CZ" altLang="cs-CZ" sz="1800" dirty="0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 TAP</a:t>
            </a:r>
          </a:p>
          <a:p>
            <a:pPr>
              <a:spcBef>
                <a:spcPct val="0"/>
              </a:spcBef>
              <a:buClrTx/>
            </a:pPr>
            <a:r>
              <a:rPr lang="cs-CZ" altLang="cs-CZ" sz="1800" dirty="0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- </a:t>
            </a:r>
            <a:r>
              <a:rPr lang="cs-CZ" altLang="cs-CZ" sz="1800" dirty="0" err="1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Ťažká</a:t>
            </a:r>
            <a:r>
              <a:rPr lang="cs-CZ" altLang="cs-CZ" sz="1800" dirty="0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frakcia</a:t>
            </a:r>
            <a:r>
              <a:rPr lang="cs-CZ" altLang="cs-CZ" sz="1800" dirty="0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 – </a:t>
            </a:r>
            <a:r>
              <a:rPr lang="cs-CZ" altLang="cs-CZ" sz="1800" dirty="0" err="1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biostabilizácia</a:t>
            </a:r>
            <a:r>
              <a:rPr lang="cs-CZ" altLang="cs-CZ" sz="1800" dirty="0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 -skládka, </a:t>
            </a:r>
            <a:r>
              <a:rPr lang="cs-CZ" altLang="cs-CZ" sz="1800" dirty="0" err="1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inert</a:t>
            </a:r>
            <a:r>
              <a:rPr lang="cs-CZ" altLang="cs-CZ" sz="1800" dirty="0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 (podsypy, zásypy)</a:t>
            </a:r>
          </a:p>
          <a:p>
            <a:pPr algn="r">
              <a:spcBef>
                <a:spcPct val="0"/>
              </a:spcBef>
              <a:buClrTx/>
            </a:pPr>
            <a:endParaRPr lang="cs-CZ" altLang="cs-CZ" sz="1600" dirty="0">
              <a:solidFill>
                <a:schemeClr val="tx1"/>
              </a:solidFill>
              <a:latin typeface="Gilroy" panose="00000500000000000000" pitchFamily="50" charset="-18"/>
              <a:cs typeface="Arial" panose="020B0604020202020204" pitchFamily="34" charset="0"/>
            </a:endParaRP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7894D038-6E80-40F8-9C6F-49A2CB38E857}"/>
              </a:ext>
            </a:extLst>
          </p:cNvPr>
          <p:cNvSpPr txBox="1">
            <a:spLocks/>
          </p:cNvSpPr>
          <p:nvPr/>
        </p:nvSpPr>
        <p:spPr>
          <a:xfrm>
            <a:off x="496048" y="295846"/>
            <a:ext cx="109625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0077BA"/>
                </a:solidFill>
                <a:latin typeface="Gilroy" panose="00000500000000000000" pitchFamily="50" charset="-18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cs-CZ" sz="4000" dirty="0" err="1">
                <a:cs typeface="Arial" panose="020B0604020202020204" pitchFamily="34" charset="0"/>
              </a:rPr>
              <a:t>Zmesový</a:t>
            </a:r>
            <a:r>
              <a:rPr lang="cs-CZ" sz="4000" dirty="0">
                <a:cs typeface="Arial" panose="020B0604020202020204" pitchFamily="34" charset="0"/>
              </a:rPr>
              <a:t> KO</a:t>
            </a:r>
            <a:br>
              <a:rPr lang="cs-CZ" sz="4000" dirty="0">
                <a:cs typeface="Arial" panose="020B0604020202020204" pitchFamily="34" charset="0"/>
              </a:rPr>
            </a:br>
            <a:endParaRPr lang="cs-CZ" sz="2500" dirty="0">
              <a:cs typeface="Arial" panose="020B0604020202020204" pitchFamily="34" charset="0"/>
            </a:endParaRPr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4C53B541-67DA-4549-AAAF-E4388B3949D3}"/>
              </a:ext>
            </a:extLst>
          </p:cNvPr>
          <p:cNvPicPr/>
          <p:nvPr/>
        </p:nvPicPr>
        <p:blipFill>
          <a:blip r:embed="rId2"/>
          <a:srcRect l="3065" t="19099" r="2150" b="16719"/>
          <a:stretch>
            <a:fillRect/>
          </a:stretch>
        </p:blipFill>
        <p:spPr>
          <a:xfrm>
            <a:off x="9781702" y="99803"/>
            <a:ext cx="2350135" cy="499745"/>
          </a:xfrm>
          <a:prstGeom prst="rect">
            <a:avLst/>
          </a:prstGeom>
          <a:solidFill>
            <a:srgbClr val="FFFFFF"/>
          </a:solidFill>
          <a:ln>
            <a:noFill/>
            <a:prstDash/>
          </a:ln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A6E6DCD7-61A0-4D7E-9015-55A050297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48" y="1330273"/>
            <a:ext cx="3901440" cy="2599944"/>
          </a:xfrm>
          <a:prstGeom prst="rect">
            <a:avLst/>
          </a:prstGeom>
        </p:spPr>
      </p:pic>
      <p:pic>
        <p:nvPicPr>
          <p:cNvPr id="1026" name="Picture 2" descr="Odpadové palivá v cementárenskom priemysle">
            <a:extLst>
              <a:ext uri="{FF2B5EF4-FFF2-40B4-BE49-F238E27FC236}">
                <a16:creationId xmlns:a16="http://schemas.microsoft.com/office/drawing/2014/main" id="{286BBF00-FA17-43CE-A473-FC1C342E1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48" y="4133676"/>
            <a:ext cx="29718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B8F75E8B-0E00-4740-BE54-7119BACF73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3837" y="1168870"/>
            <a:ext cx="5877873" cy="3682296"/>
          </a:xfrm>
          <a:prstGeom prst="rect">
            <a:avLst/>
          </a:prstGeom>
        </p:spPr>
      </p:pic>
      <p:pic>
        <p:nvPicPr>
          <p:cNvPr id="20" name="Obrázok 19">
            <a:extLst>
              <a:ext uri="{FF2B5EF4-FFF2-40B4-BE49-F238E27FC236}">
                <a16:creationId xmlns:a16="http://schemas.microsoft.com/office/drawing/2014/main" id="{2D7744C1-EBDA-4E9E-B955-5EC339E08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8856" y="5345573"/>
            <a:ext cx="1809962" cy="1026044"/>
          </a:xfrm>
          <a:prstGeom prst="rect">
            <a:avLst/>
          </a:prstGeom>
        </p:spPr>
      </p:pic>
      <p:sp>
        <p:nvSpPr>
          <p:cNvPr id="22" name="Šípka doprava 17">
            <a:extLst>
              <a:ext uri="{FF2B5EF4-FFF2-40B4-BE49-F238E27FC236}">
                <a16:creationId xmlns:a16="http://schemas.microsoft.com/office/drawing/2014/main" id="{E8D4EFBD-C5F3-44C8-8982-7A59FCF9CA81}"/>
              </a:ext>
            </a:extLst>
          </p:cNvPr>
          <p:cNvSpPr/>
          <p:nvPr/>
        </p:nvSpPr>
        <p:spPr>
          <a:xfrm rot="298501">
            <a:off x="3361764" y="5470386"/>
            <a:ext cx="497504" cy="306354"/>
          </a:xfrm>
          <a:custGeom>
            <a:avLst>
              <a:gd name="f0" fmla="val 16661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12701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k-SK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4" name="Šípka doprava 17">
            <a:extLst>
              <a:ext uri="{FF2B5EF4-FFF2-40B4-BE49-F238E27FC236}">
                <a16:creationId xmlns:a16="http://schemas.microsoft.com/office/drawing/2014/main" id="{A11F1C2B-E8DB-45AF-96E7-47588A445ECD}"/>
              </a:ext>
            </a:extLst>
          </p:cNvPr>
          <p:cNvSpPr/>
          <p:nvPr/>
        </p:nvSpPr>
        <p:spPr>
          <a:xfrm rot="8591862">
            <a:off x="3064555" y="3529970"/>
            <a:ext cx="3452993" cy="197693"/>
          </a:xfrm>
          <a:custGeom>
            <a:avLst>
              <a:gd name="f0" fmla="val 16661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12701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k-SK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12F19275-ED9B-4811-B861-BE69A00094AC}"/>
              </a:ext>
            </a:extLst>
          </p:cNvPr>
          <p:cNvSpPr txBox="1"/>
          <p:nvPr/>
        </p:nvSpPr>
        <p:spPr>
          <a:xfrm>
            <a:off x="323435" y="6462357"/>
            <a:ext cx="60943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dirty="0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Odpadové  fórum 2021, </a:t>
            </a:r>
            <a:r>
              <a:rPr lang="sk-SK" sz="1600" dirty="0" err="1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Hustopeče</a:t>
            </a:r>
            <a:r>
              <a:rPr lang="sk-SK" sz="1600" dirty="0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 </a:t>
            </a:r>
            <a:endParaRPr lang="sk-SK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669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C473DA-2D90-4A17-B401-13E2FF575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199" y="152400"/>
            <a:ext cx="10346397" cy="1328739"/>
          </a:xfrm>
        </p:spPr>
        <p:txBody>
          <a:bodyPr>
            <a:normAutofit/>
          </a:bodyPr>
          <a:lstStyle/>
          <a:p>
            <a:r>
              <a:rPr lang="cs-CZ" sz="4000" dirty="0">
                <a:cs typeface="Arial" panose="020B0604020202020204" pitchFamily="34" charset="0"/>
              </a:rPr>
              <a:t>SPRACOVANIE KOMUNÁLNEHO ODPADU </a:t>
            </a:r>
            <a:br>
              <a:rPr lang="cs-CZ" sz="4000" dirty="0">
                <a:cs typeface="Arial" panose="020B0604020202020204" pitchFamily="34" charset="0"/>
              </a:rPr>
            </a:br>
            <a:r>
              <a:rPr lang="cs-CZ" sz="2400" dirty="0">
                <a:cs typeface="Arial" panose="020B0604020202020204" pitchFamily="34" charset="0"/>
              </a:rPr>
              <a:t>EÚ </a:t>
            </a:r>
            <a:r>
              <a:rPr lang="cs-CZ" sz="2000" dirty="0">
                <a:cs typeface="Arial" panose="020B0604020202020204" pitchFamily="34" charset="0"/>
              </a:rPr>
              <a:t>(zdroj </a:t>
            </a:r>
            <a:r>
              <a:rPr lang="cs-CZ" sz="2000" dirty="0" err="1">
                <a:cs typeface="Arial" panose="020B0604020202020204" pitchFamily="34" charset="0"/>
              </a:rPr>
              <a:t>Eurostat</a:t>
            </a:r>
            <a:r>
              <a:rPr lang="cs-CZ" sz="2000" dirty="0">
                <a:cs typeface="Arial" panose="020B0604020202020204" pitchFamily="34" charset="0"/>
              </a:rPr>
              <a:t> 2019)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2E5C832-841E-44DC-AA38-C70A91A6A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481" y="1795328"/>
            <a:ext cx="10030381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500">
                <a:solidFill>
                  <a:srgbClr val="FFFFFF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FFFFFF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defRPr>
            </a:lvl9pPr>
          </a:lstStyle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cs-CZ" altLang="cs-CZ" sz="2000" dirty="0">
              <a:solidFill>
                <a:schemeClr val="tx1"/>
              </a:solidFill>
              <a:latin typeface="Gilroy" panose="00000500000000000000" pitchFamily="50" charset="-18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</a:pPr>
            <a:endParaRPr lang="cs-CZ" altLang="cs-CZ" sz="2000" dirty="0">
              <a:solidFill>
                <a:srgbClr val="FF0000"/>
              </a:solidFill>
              <a:latin typeface="Gilroy" panose="00000500000000000000" pitchFamily="50" charset="-18"/>
              <a:cs typeface="Arial" panose="020B0604020202020204" pitchFamily="34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EC57C6C-ECC7-476C-90CC-805BB47D5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480" y="1649412"/>
            <a:ext cx="10613239" cy="7111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500">
                <a:solidFill>
                  <a:srgbClr val="FFFFFF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FFFFFF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cs-CZ" altLang="cs-CZ" sz="20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Skládkovanie</a:t>
            </a:r>
            <a:r>
              <a:rPr lang="cs-CZ" altLang="cs-CZ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odpadu (1995) :		121 M ton  (284 t/hlava)</a:t>
            </a:r>
          </a:p>
          <a:p>
            <a:pPr>
              <a:spcBef>
                <a:spcPct val="0"/>
              </a:spcBef>
              <a:buClrTx/>
            </a:pPr>
            <a:r>
              <a:rPr lang="cs-CZ" altLang="cs-CZ" sz="20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Skládkovanie</a:t>
            </a:r>
            <a:r>
              <a:rPr lang="cs-CZ" altLang="cs-CZ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odpadu (2019) :		  </a:t>
            </a:r>
            <a:r>
              <a:rPr lang="cs-CZ" altLang="cs-CZ" sz="2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54 M</a:t>
            </a:r>
            <a:r>
              <a:rPr lang="cs-CZ" altLang="cs-CZ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ton    (127 t/ hlava) – pokles &gt;55%</a:t>
            </a:r>
          </a:p>
          <a:p>
            <a:pPr>
              <a:spcBef>
                <a:spcPct val="0"/>
              </a:spcBef>
              <a:buClrTx/>
            </a:pPr>
            <a:endParaRPr lang="cs-CZ" altLang="cs-CZ" sz="20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  <a:buClrTx/>
            </a:pPr>
            <a:r>
              <a:rPr lang="cs-CZ" altLang="cs-CZ" sz="20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Spálenie</a:t>
            </a:r>
            <a:r>
              <a:rPr lang="cs-CZ" altLang="cs-CZ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odpadu (1995) : 		30 M ton   (70 t /hlava)	</a:t>
            </a:r>
          </a:p>
          <a:p>
            <a:pPr>
              <a:spcBef>
                <a:spcPct val="0"/>
              </a:spcBef>
              <a:buClrTx/>
            </a:pPr>
            <a:r>
              <a:rPr lang="cs-CZ" altLang="cs-CZ" sz="20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Spálenie</a:t>
            </a:r>
            <a:r>
              <a:rPr lang="cs-CZ" altLang="cs-CZ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odpadu (2019) : 		</a:t>
            </a:r>
            <a:r>
              <a:rPr lang="cs-CZ" altLang="cs-CZ" sz="2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 M</a:t>
            </a:r>
            <a:r>
              <a:rPr lang="cs-CZ" altLang="cs-CZ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ton   (134 t/hlava)	</a:t>
            </a:r>
          </a:p>
          <a:p>
            <a:pPr>
              <a:spcBef>
                <a:spcPct val="0"/>
              </a:spcBef>
              <a:buClrTx/>
            </a:pPr>
            <a:endParaRPr lang="cs-CZ" altLang="cs-CZ" sz="20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  <a:buClrTx/>
            </a:pPr>
            <a:r>
              <a:rPr lang="cs-CZ" altLang="cs-CZ" sz="20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Recyklácia</a:t>
            </a:r>
            <a:r>
              <a:rPr lang="cs-CZ" altLang="cs-CZ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 </a:t>
            </a:r>
            <a:r>
              <a:rPr lang="cs-CZ" altLang="cs-CZ" sz="20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kompostovanie</a:t>
            </a:r>
            <a:r>
              <a:rPr lang="cs-CZ" altLang="cs-CZ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odpadu (1995) :     37 M ton   (87 t/hlava)    (19%)</a:t>
            </a:r>
          </a:p>
          <a:p>
            <a:pPr>
              <a:spcBef>
                <a:spcPct val="0"/>
              </a:spcBef>
              <a:buClrTx/>
            </a:pPr>
            <a:r>
              <a:rPr lang="cs-CZ" altLang="cs-CZ" sz="20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Recyklácia</a:t>
            </a:r>
            <a:r>
              <a:rPr lang="cs-CZ" altLang="cs-CZ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 </a:t>
            </a:r>
            <a:r>
              <a:rPr lang="cs-CZ" altLang="cs-CZ" sz="20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kompostovanie</a:t>
            </a:r>
            <a:r>
              <a:rPr lang="cs-CZ" altLang="cs-CZ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odpadu (2019) :   </a:t>
            </a:r>
            <a:r>
              <a:rPr lang="cs-CZ" altLang="cs-CZ" sz="2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107 M</a:t>
            </a:r>
            <a:r>
              <a:rPr lang="cs-CZ" altLang="cs-CZ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ton  (239 t/hlava) (56%)</a:t>
            </a:r>
          </a:p>
          <a:p>
            <a:pPr>
              <a:spcBef>
                <a:spcPct val="0"/>
              </a:spcBef>
              <a:buClrTx/>
            </a:pPr>
            <a:endParaRPr lang="cs-CZ" altLang="cs-CZ" sz="20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  <a:buClrTx/>
            </a:pPr>
            <a:r>
              <a:rPr lang="cs-CZ" altLang="cs-CZ" sz="20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Recyklácia</a:t>
            </a:r>
            <a:r>
              <a:rPr lang="cs-CZ" altLang="cs-CZ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cs-CZ" altLang="cs-CZ" sz="20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spálenie</a:t>
            </a:r>
            <a:r>
              <a:rPr lang="cs-CZ" altLang="cs-CZ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so </a:t>
            </a:r>
            <a:r>
              <a:rPr lang="cs-CZ" altLang="cs-CZ" sz="20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zhodnotením</a:t>
            </a:r>
            <a:r>
              <a:rPr lang="cs-CZ" altLang="cs-CZ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/zásyp (2004) :	45,9%</a:t>
            </a:r>
          </a:p>
          <a:p>
            <a:pPr>
              <a:spcBef>
                <a:spcPct val="0"/>
              </a:spcBef>
              <a:buClrTx/>
            </a:pPr>
            <a:r>
              <a:rPr lang="cs-CZ" altLang="cs-CZ" sz="20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Recyklácia</a:t>
            </a:r>
            <a:r>
              <a:rPr lang="cs-CZ" altLang="cs-CZ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cs-CZ" altLang="cs-CZ" sz="20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spálenie</a:t>
            </a:r>
            <a:r>
              <a:rPr lang="cs-CZ" altLang="cs-CZ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so </a:t>
            </a:r>
            <a:r>
              <a:rPr lang="cs-CZ" altLang="cs-CZ" sz="20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zhodnotením</a:t>
            </a:r>
            <a:r>
              <a:rPr lang="cs-CZ" altLang="cs-CZ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/zásyp (2019) :	</a:t>
            </a:r>
            <a:r>
              <a:rPr lang="cs-CZ" altLang="cs-CZ" sz="2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54,2%</a:t>
            </a:r>
            <a:r>
              <a:rPr lang="cs-CZ" altLang="cs-CZ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>
              <a:spcBef>
                <a:spcPct val="0"/>
              </a:spcBef>
              <a:buClrTx/>
            </a:pPr>
            <a:r>
              <a:rPr lang="cs-CZ" altLang="cs-CZ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							(REC 38%,  ZÁS 10%,  ZEVO 6%)</a:t>
            </a:r>
          </a:p>
          <a:p>
            <a:pPr>
              <a:spcBef>
                <a:spcPct val="0"/>
              </a:spcBef>
              <a:buClrTx/>
            </a:pPr>
            <a:endParaRPr lang="cs-CZ" altLang="cs-CZ" sz="20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  <a:buClrTx/>
            </a:pPr>
            <a:r>
              <a:rPr lang="cs-CZ" altLang="cs-CZ" sz="20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Miera</a:t>
            </a:r>
            <a:r>
              <a:rPr lang="cs-CZ" altLang="cs-CZ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altLang="cs-CZ" sz="20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obehovosti</a:t>
            </a:r>
            <a:r>
              <a:rPr lang="cs-CZ" altLang="cs-CZ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(2004) : 		8%  * </a:t>
            </a:r>
            <a:r>
              <a:rPr lang="cs-CZ" altLang="cs-CZ" sz="1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 prvýkrát </a:t>
            </a:r>
            <a:r>
              <a:rPr lang="cs-CZ" altLang="cs-CZ" sz="16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zverejnené</a:t>
            </a:r>
            <a:r>
              <a:rPr lang="cs-CZ" altLang="cs-CZ" sz="1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hodnoty</a:t>
            </a:r>
          </a:p>
          <a:p>
            <a:pPr>
              <a:spcBef>
                <a:spcPct val="0"/>
              </a:spcBef>
              <a:buClrTx/>
            </a:pPr>
            <a:r>
              <a:rPr lang="cs-CZ" altLang="cs-CZ" sz="20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Miera</a:t>
            </a:r>
            <a:r>
              <a:rPr lang="cs-CZ" altLang="cs-CZ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altLang="cs-CZ" sz="20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obehovosti</a:t>
            </a:r>
            <a:r>
              <a:rPr lang="cs-CZ" altLang="cs-CZ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(2019) : 		</a:t>
            </a:r>
            <a:r>
              <a:rPr lang="cs-CZ" altLang="cs-CZ" sz="2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13%</a:t>
            </a:r>
          </a:p>
          <a:p>
            <a:pPr>
              <a:spcBef>
                <a:spcPct val="0"/>
              </a:spcBef>
              <a:buClrTx/>
            </a:pPr>
            <a:r>
              <a:rPr lang="cs-CZ" altLang="cs-CZ" sz="1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(N 30%,  FRA 19%, UK/B 18% , SK 5,1% vs IR/RO/POR 1,7%)</a:t>
            </a:r>
          </a:p>
          <a:p>
            <a:pPr>
              <a:spcBef>
                <a:spcPct val="0"/>
              </a:spcBef>
              <a:buClrTx/>
            </a:pPr>
            <a:endParaRPr lang="cs-CZ" altLang="cs-CZ" sz="2000" dirty="0">
              <a:solidFill>
                <a:schemeClr val="tx1"/>
              </a:solidFill>
              <a:latin typeface="Gilroy" panose="00000500000000000000" pitchFamily="50" charset="-18"/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cs-CZ" altLang="cs-CZ" sz="2000" dirty="0">
              <a:solidFill>
                <a:schemeClr val="tx1"/>
              </a:solidFill>
              <a:latin typeface="Gilroy" panose="00000500000000000000" pitchFamily="50" charset="-18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</a:pPr>
            <a:endParaRPr lang="cs-CZ" altLang="cs-CZ" sz="2000" dirty="0">
              <a:solidFill>
                <a:schemeClr val="tx1"/>
              </a:solidFill>
              <a:latin typeface="Gilroy" panose="00000500000000000000" pitchFamily="50" charset="-18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</a:pPr>
            <a:endParaRPr lang="cs-CZ" altLang="cs-CZ" sz="2000" dirty="0">
              <a:solidFill>
                <a:schemeClr val="tx1"/>
              </a:solidFill>
              <a:latin typeface="Gilroy" panose="00000500000000000000" pitchFamily="50" charset="-18"/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cs-CZ" altLang="cs-CZ" sz="2000" dirty="0">
              <a:solidFill>
                <a:schemeClr val="tx1"/>
              </a:solidFill>
              <a:latin typeface="Gilroy" panose="00000500000000000000" pitchFamily="50" charset="-18"/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cs-CZ" altLang="cs-CZ" sz="2000" dirty="0">
              <a:solidFill>
                <a:schemeClr val="tx1"/>
              </a:solidFill>
              <a:latin typeface="Gilroy" panose="00000500000000000000" pitchFamily="50" charset="-18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</a:pPr>
            <a:endParaRPr lang="cs-CZ" altLang="cs-CZ" sz="2000" dirty="0">
              <a:solidFill>
                <a:srgbClr val="FF0000"/>
              </a:solidFill>
              <a:latin typeface="Gilroy" panose="00000500000000000000" pitchFamily="50" charset="-18"/>
              <a:cs typeface="Arial" panose="020B0604020202020204" pitchFamily="34" charset="0"/>
            </a:endParaRP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E8C8340C-AFBA-49E9-82F5-F54CB5BDDD5D}"/>
              </a:ext>
            </a:extLst>
          </p:cNvPr>
          <p:cNvPicPr/>
          <p:nvPr/>
        </p:nvPicPr>
        <p:blipFill>
          <a:blip r:embed="rId3"/>
          <a:srcRect l="3065" t="19099" r="2150" b="16719"/>
          <a:stretch>
            <a:fillRect/>
          </a:stretch>
        </p:blipFill>
        <p:spPr>
          <a:xfrm>
            <a:off x="9781702" y="99803"/>
            <a:ext cx="2350135" cy="499745"/>
          </a:xfrm>
          <a:prstGeom prst="rect">
            <a:avLst/>
          </a:prstGeom>
          <a:solidFill>
            <a:srgbClr val="FFFFFF"/>
          </a:solidFill>
          <a:ln>
            <a:noFill/>
            <a:prstDash/>
          </a:ln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3A8415E3-B839-4FEB-B8F8-A981CE8AC898}"/>
              </a:ext>
            </a:extLst>
          </p:cNvPr>
          <p:cNvSpPr txBox="1"/>
          <p:nvPr/>
        </p:nvSpPr>
        <p:spPr>
          <a:xfrm>
            <a:off x="7667818" y="6462357"/>
            <a:ext cx="60943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dirty="0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Odpadové  fórum 2021, </a:t>
            </a:r>
            <a:r>
              <a:rPr lang="sk-SK" sz="1600" dirty="0" err="1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Hustopeče</a:t>
            </a:r>
            <a:r>
              <a:rPr lang="sk-SK" sz="1600" dirty="0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 </a:t>
            </a:r>
            <a:endParaRPr lang="sk-SK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092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C473DA-2D90-4A17-B401-13E2FF575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199" y="152400"/>
            <a:ext cx="10346397" cy="1328739"/>
          </a:xfrm>
        </p:spPr>
        <p:txBody>
          <a:bodyPr>
            <a:normAutofit/>
          </a:bodyPr>
          <a:lstStyle/>
          <a:p>
            <a:r>
              <a:rPr lang="cs-CZ" sz="4000" dirty="0">
                <a:cs typeface="Arial" panose="020B0604020202020204" pitchFamily="34" charset="0"/>
              </a:rPr>
              <a:t>LEGISLATÍVNE  NASTAVENIE </a:t>
            </a:r>
            <a:br>
              <a:rPr lang="cs-CZ" sz="4000" dirty="0">
                <a:cs typeface="Arial" panose="020B0604020202020204" pitchFamily="34" charset="0"/>
              </a:rPr>
            </a:br>
            <a:endParaRPr lang="cs-CZ" sz="2400" dirty="0">
              <a:cs typeface="Arial" panose="020B0604020202020204" pitchFamily="34" charset="0"/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EB95875F-1428-43B5-BDD7-BD88F790BB3B}"/>
              </a:ext>
            </a:extLst>
          </p:cNvPr>
          <p:cNvSpPr txBox="1"/>
          <p:nvPr/>
        </p:nvSpPr>
        <p:spPr>
          <a:xfrm>
            <a:off x="809826" y="1860696"/>
            <a:ext cx="1034639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sk-SK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Zákon č. </a:t>
            </a:r>
            <a:r>
              <a:rPr lang="sk-SK" sz="1800" b="1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79/2015</a:t>
            </a:r>
            <a:r>
              <a:rPr lang="sk-SK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sk-SK" sz="1800" dirty="0" err="1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Z.z</a:t>
            </a:r>
            <a:r>
              <a:rPr lang="sk-SK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. o odpadoch</a:t>
            </a:r>
          </a:p>
          <a:p>
            <a:pPr algn="just"/>
            <a:r>
              <a:rPr lang="sk-SK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 </a:t>
            </a:r>
          </a:p>
          <a:p>
            <a:pPr algn="just"/>
            <a:r>
              <a:rPr lang="sk-SK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§13 písm. e)</a:t>
            </a:r>
          </a:p>
          <a:p>
            <a:pPr algn="just"/>
            <a:r>
              <a:rPr lang="sk-SK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Zakazuje sa zneškodňovať skládkovaním odpad, ktorý neprešiel úpravou, </a:t>
            </a:r>
            <a:r>
              <a:rPr lang="sk-SK" sz="1800" b="1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okrem inertného odpadu</a:t>
            </a:r>
            <a:r>
              <a:rPr lang="sk-SK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, ktorého úprava s cieľom zníženia množstva odpadu alebo jeho nebezpečenstva pre zdravie ľudí alebo pre životné prostredie nie je technicky možná a odpadu, u ktorého by úprava neviedla k zníženiu množstva odpadu ani nezabránila ohrozeniu zdravia ľudí alebo ohrozeniu životného prostredia.</a:t>
            </a:r>
          </a:p>
          <a:p>
            <a:pPr algn="just"/>
            <a:endParaRPr lang="sk-SK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algn="just"/>
            <a:r>
              <a:rPr lang="sk-SK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Pôvodná účinnosť ustanovenia nastavená k 1.1.2021, prolongácia k </a:t>
            </a:r>
            <a:r>
              <a:rPr lang="sk-SK" sz="1800" b="1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1.1. 2023.</a:t>
            </a:r>
          </a:p>
          <a:p>
            <a:pPr algn="just"/>
            <a:endParaRPr lang="sk-SK" sz="1800" b="1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algn="just"/>
            <a:r>
              <a:rPr lang="sk-SK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Cieľom opatrenia je :</a:t>
            </a:r>
          </a:p>
          <a:p>
            <a:pPr algn="just"/>
            <a:endParaRPr lang="sk-SK" sz="1800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sk-SK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Minimalizácia skládkovaného odpadu</a:t>
            </a:r>
          </a:p>
          <a:p>
            <a:pPr marL="285750" indent="-285750" algn="just">
              <a:buFontTx/>
              <a:buChar char="-"/>
            </a:pPr>
            <a:r>
              <a:rPr lang="sk-SK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Minilalizácia</a:t>
            </a:r>
            <a:r>
              <a:rPr lang="sk-SK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množstva recyklovateľných materiálov uložených na skládke</a:t>
            </a:r>
          </a:p>
          <a:p>
            <a:pPr marL="285750" indent="-285750" algn="just">
              <a:buFontTx/>
              <a:buChar char="-"/>
            </a:pPr>
            <a:r>
              <a:rPr lang="sk-SK" sz="1800" dirty="0" err="1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Biostabilizácia</a:t>
            </a:r>
            <a:r>
              <a:rPr lang="sk-SK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uloženého odpadu na skládke </a:t>
            </a:r>
          </a:p>
          <a:p>
            <a:pPr algn="just"/>
            <a:endParaRPr lang="sk-SK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cs-CZ" altLang="cs-CZ" sz="1800" dirty="0">
              <a:solidFill>
                <a:schemeClr val="tx1"/>
              </a:solidFill>
              <a:latin typeface="Gilroy" panose="00000500000000000000" pitchFamily="50" charset="-18"/>
              <a:cs typeface="Arial" panose="020B0604020202020204" pitchFamily="34" charset="0"/>
            </a:endParaRP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E5BDD353-96FC-4119-BF75-820B466691DB}"/>
              </a:ext>
            </a:extLst>
          </p:cNvPr>
          <p:cNvPicPr/>
          <p:nvPr/>
        </p:nvPicPr>
        <p:blipFill>
          <a:blip r:embed="rId3"/>
          <a:srcRect l="3065" t="19099" r="2150" b="16719"/>
          <a:stretch>
            <a:fillRect/>
          </a:stretch>
        </p:blipFill>
        <p:spPr>
          <a:xfrm>
            <a:off x="9781702" y="99803"/>
            <a:ext cx="2350135" cy="499745"/>
          </a:xfrm>
          <a:prstGeom prst="rect">
            <a:avLst/>
          </a:prstGeom>
          <a:solidFill>
            <a:srgbClr val="FFFFFF"/>
          </a:solidFill>
          <a:ln>
            <a:noFill/>
            <a:prstDash/>
          </a:ln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389DB8BD-DAA6-416E-B4DA-40AE92ED0480}"/>
              </a:ext>
            </a:extLst>
          </p:cNvPr>
          <p:cNvSpPr txBox="1"/>
          <p:nvPr/>
        </p:nvSpPr>
        <p:spPr>
          <a:xfrm>
            <a:off x="323435" y="6481813"/>
            <a:ext cx="60943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dirty="0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Odpadové  fórum 2021, </a:t>
            </a:r>
            <a:r>
              <a:rPr lang="sk-SK" sz="1600" dirty="0" err="1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Hustopeče</a:t>
            </a:r>
            <a:r>
              <a:rPr lang="sk-SK" sz="1600" dirty="0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 </a:t>
            </a:r>
            <a:endParaRPr lang="sk-SK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209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C473DA-2D90-4A17-B401-13E2FF575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199" y="152400"/>
            <a:ext cx="10346397" cy="1328739"/>
          </a:xfrm>
        </p:spPr>
        <p:txBody>
          <a:bodyPr>
            <a:normAutofit/>
          </a:bodyPr>
          <a:lstStyle/>
          <a:p>
            <a:r>
              <a:rPr lang="cs-CZ" sz="4000" dirty="0">
                <a:cs typeface="Arial" panose="020B0604020202020204" pitchFamily="34" charset="0"/>
              </a:rPr>
              <a:t>LEGISLATÍVNE  NASTAVENIE </a:t>
            </a:r>
            <a:br>
              <a:rPr lang="cs-CZ" sz="4000" dirty="0">
                <a:cs typeface="Arial" panose="020B0604020202020204" pitchFamily="34" charset="0"/>
              </a:rPr>
            </a:br>
            <a:endParaRPr lang="cs-CZ" sz="2400" dirty="0">
              <a:cs typeface="Arial" panose="020B0604020202020204" pitchFamily="34" charset="0"/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EB95875F-1428-43B5-BDD7-BD88F790BB3B}"/>
              </a:ext>
            </a:extLst>
          </p:cNvPr>
          <p:cNvSpPr txBox="1"/>
          <p:nvPr/>
        </p:nvSpPr>
        <p:spPr>
          <a:xfrm>
            <a:off x="809826" y="1588125"/>
            <a:ext cx="1034639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sk-SK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Podrobnosti výstupných parametrov z tohto procesu úpravy pre BRO upravuje Vyhláška č. </a:t>
            </a:r>
            <a:r>
              <a:rPr lang="sk-SK" sz="1800" b="1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382/2018 </a:t>
            </a:r>
            <a:r>
              <a:rPr lang="sk-SK" sz="1800" dirty="0" err="1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Z.z</a:t>
            </a:r>
            <a:r>
              <a:rPr lang="sk-SK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. o skládkovaní, ktorá pre BRO po stabilizácii požaduje splnenie nasledovných parametrov (uvedené sú v Prílohe č. 3a vyhlášky):</a:t>
            </a:r>
          </a:p>
          <a:p>
            <a:pPr algn="just"/>
            <a:endParaRPr lang="sk-SK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sk-SK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sk-SK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sk-SK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cs-CZ" altLang="cs-CZ" sz="1800" dirty="0">
              <a:solidFill>
                <a:schemeClr val="tx1"/>
              </a:solidFill>
              <a:latin typeface="Gilroy" panose="00000500000000000000" pitchFamily="50" charset="-18"/>
              <a:cs typeface="Arial" panose="020B0604020202020204" pitchFamily="34" charset="0"/>
            </a:endParaRP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E5BDD353-96FC-4119-BF75-820B466691DB}"/>
              </a:ext>
            </a:extLst>
          </p:cNvPr>
          <p:cNvPicPr/>
          <p:nvPr/>
        </p:nvPicPr>
        <p:blipFill>
          <a:blip r:embed="rId3"/>
          <a:srcRect l="3065" t="19099" r="2150" b="16719"/>
          <a:stretch>
            <a:fillRect/>
          </a:stretch>
        </p:blipFill>
        <p:spPr>
          <a:xfrm>
            <a:off x="9781702" y="99803"/>
            <a:ext cx="2350135" cy="499745"/>
          </a:xfrm>
          <a:prstGeom prst="rect">
            <a:avLst/>
          </a:prstGeom>
          <a:solidFill>
            <a:srgbClr val="FFFFFF"/>
          </a:solidFill>
          <a:ln>
            <a:noFill/>
            <a:prstDash/>
          </a:ln>
        </p:spPr>
      </p:pic>
      <p:graphicFrame>
        <p:nvGraphicFramePr>
          <p:cNvPr id="5" name="Tabuľka 4">
            <a:extLst>
              <a:ext uri="{FF2B5EF4-FFF2-40B4-BE49-F238E27FC236}">
                <a16:creationId xmlns:a16="http://schemas.microsoft.com/office/drawing/2014/main" id="{CE4D1C77-6F33-45F0-86C4-9C073A4A00B7}"/>
              </a:ext>
            </a:extLst>
          </p:cNvPr>
          <p:cNvGraphicFramePr>
            <a:graphicFrameLocks noGrp="1"/>
          </p:cNvGraphicFramePr>
          <p:nvPr/>
        </p:nvGraphicFramePr>
        <p:xfrm>
          <a:off x="914963" y="2742287"/>
          <a:ext cx="10225075" cy="10298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28691">
                  <a:extLst>
                    <a:ext uri="{9D8B030D-6E8A-4147-A177-3AD203B41FA5}">
                      <a16:colId xmlns:a16="http://schemas.microsoft.com/office/drawing/2014/main" val="2646692557"/>
                    </a:ext>
                  </a:extLst>
                </a:gridCol>
                <a:gridCol w="2429214">
                  <a:extLst>
                    <a:ext uri="{9D8B030D-6E8A-4147-A177-3AD203B41FA5}">
                      <a16:colId xmlns:a16="http://schemas.microsoft.com/office/drawing/2014/main" val="1857712710"/>
                    </a:ext>
                  </a:extLst>
                </a:gridCol>
                <a:gridCol w="2767170">
                  <a:extLst>
                    <a:ext uri="{9D8B030D-6E8A-4147-A177-3AD203B41FA5}">
                      <a16:colId xmlns:a16="http://schemas.microsoft.com/office/drawing/2014/main" val="19553188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sk-SK" sz="1600" dirty="0">
                          <a:effectLst/>
                        </a:rPr>
                        <a:t>Parameter</a:t>
                      </a:r>
                      <a:endParaRPr lang="sk-SK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k-SK" sz="1600" dirty="0">
                          <a:effectLst/>
                        </a:rPr>
                        <a:t>Limitná hodnota</a:t>
                      </a:r>
                      <a:endParaRPr lang="sk-SK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k-SK" sz="1600">
                          <a:effectLst/>
                        </a:rPr>
                        <a:t>Jednotka</a:t>
                      </a:r>
                      <a:endParaRPr lang="sk-SK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0996948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sk-SK" sz="1600">
                          <a:effectLst/>
                        </a:rPr>
                        <a:t>spotreba kyslíka po 4 dňoch (AT4)*</a:t>
                      </a:r>
                      <a:endParaRPr lang="sk-SK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k-SK" sz="1600">
                          <a:effectLst/>
                        </a:rPr>
                        <a:t>10</a:t>
                      </a:r>
                      <a:endParaRPr lang="sk-SK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k-SK" sz="1600">
                          <a:effectLst/>
                        </a:rPr>
                        <a:t>mg O</a:t>
                      </a:r>
                      <a:r>
                        <a:rPr lang="sk-SK" sz="1600" baseline="-25000">
                          <a:effectLst/>
                        </a:rPr>
                        <a:t>2</a:t>
                      </a:r>
                      <a:r>
                        <a:rPr lang="sk-SK" sz="1600">
                          <a:effectLst/>
                        </a:rPr>
                        <a:t>/g sušiny</a:t>
                      </a:r>
                      <a:endParaRPr lang="sk-SK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5872297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sk-SK" sz="1600">
                          <a:effectLst/>
                        </a:rPr>
                        <a:t>produkcia plynov po 21 dňoch (GS21)**</a:t>
                      </a:r>
                      <a:endParaRPr lang="sk-SK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k-SK" sz="1600">
                          <a:effectLst/>
                        </a:rPr>
                        <a:t>20</a:t>
                      </a:r>
                      <a:endParaRPr lang="sk-SK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k-SK" sz="1600" dirty="0">
                          <a:effectLst/>
                        </a:rPr>
                        <a:t>l/kg sušiny</a:t>
                      </a:r>
                      <a:endParaRPr lang="sk-SK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2980572273"/>
                  </a:ext>
                </a:extLst>
              </a:tr>
            </a:tbl>
          </a:graphicData>
        </a:graphic>
      </p:graphicFrame>
      <p:sp>
        <p:nvSpPr>
          <p:cNvPr id="9" name="BlokTextu 8">
            <a:extLst>
              <a:ext uri="{FF2B5EF4-FFF2-40B4-BE49-F238E27FC236}">
                <a16:creationId xmlns:a16="http://schemas.microsoft.com/office/drawing/2014/main" id="{D25C38EC-833F-4282-A007-803B3BBE976F}"/>
              </a:ext>
            </a:extLst>
          </p:cNvPr>
          <p:cNvSpPr txBox="1"/>
          <p:nvPr/>
        </p:nvSpPr>
        <p:spPr>
          <a:xfrm>
            <a:off x="854301" y="4003435"/>
            <a:ext cx="1034639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sk-SK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Táto vyhláška zároveň upravila účinnosť platnosti tejto povinnosti na 1.1.2023</a:t>
            </a:r>
          </a:p>
          <a:p>
            <a:pPr algn="just"/>
            <a:endParaRPr lang="sk-SK" sz="1800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algn="just"/>
            <a:r>
              <a:rPr lang="sk-SK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§6 ods. 5 písm. e) v znení „Na skládke odpadov na odpad, ktorý nie je nebezpečný, možno skládkovať výstup z úpravy zmesového odpadu, ktorý spĺňa parameter biologickej stability podľa prílohy č. 3a tabuľky č. 1.“</a:t>
            </a:r>
          </a:p>
          <a:p>
            <a:pPr algn="just"/>
            <a:r>
              <a:rPr lang="sk-SK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 </a:t>
            </a:r>
          </a:p>
          <a:p>
            <a:pPr algn="just"/>
            <a:r>
              <a:rPr lang="sk-SK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Od 1.1.2027 bude následne platiť prísnejšia úprava citovanej vyhlášky č. 382/2018 </a:t>
            </a:r>
            <a:r>
              <a:rPr lang="sk-SK" sz="1800" dirty="0" err="1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Z.z</a:t>
            </a:r>
            <a:r>
              <a:rPr lang="sk-SK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., ktorá §6 ods. 5 písm. e) určuje, že na skládke odpadu ktorý nie je nebezpečný, možno skládkovať výstup z úpravy zmesového odpadu a objemný odpad, ak jeho výhrevnosť v sušine neprekročí hodnotu 6,5 MJ/kg.</a:t>
            </a:r>
          </a:p>
        </p:txBody>
      </p:sp>
    </p:spTree>
    <p:extLst>
      <p:ext uri="{BB962C8B-B14F-4D97-AF65-F5344CB8AC3E}">
        <p14:creationId xmlns:p14="http://schemas.microsoft.com/office/powerpoint/2010/main" val="2903696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C473DA-2D90-4A17-B401-13E2FF575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825" y="475139"/>
            <a:ext cx="10346397" cy="1328739"/>
          </a:xfrm>
        </p:spPr>
        <p:txBody>
          <a:bodyPr>
            <a:normAutofit fontScale="90000"/>
          </a:bodyPr>
          <a:lstStyle/>
          <a:p>
            <a:r>
              <a:rPr lang="cs-CZ" sz="4000" cap="all" dirty="0" err="1">
                <a:cs typeface="Arial" panose="020B0604020202020204" pitchFamily="34" charset="0"/>
              </a:rPr>
              <a:t>DôLEŽITÉ</a:t>
            </a:r>
            <a:r>
              <a:rPr lang="cs-CZ" sz="4000" cap="all" dirty="0">
                <a:cs typeface="Arial" panose="020B0604020202020204" pitchFamily="34" charset="0"/>
              </a:rPr>
              <a:t>  podklady k </a:t>
            </a:r>
            <a:r>
              <a:rPr lang="cs-CZ" sz="4000" cap="all" dirty="0" err="1">
                <a:cs typeface="Arial" panose="020B0604020202020204" pitchFamily="34" charset="0"/>
              </a:rPr>
              <a:t>uplatneniu</a:t>
            </a:r>
            <a:r>
              <a:rPr lang="cs-CZ" sz="4000" cap="all" dirty="0">
                <a:cs typeface="Arial" panose="020B0604020202020204" pitchFamily="34" charset="0"/>
              </a:rPr>
              <a:t> novely v praxi</a:t>
            </a:r>
            <a:br>
              <a:rPr lang="cs-CZ" sz="4000" cap="all" dirty="0">
                <a:cs typeface="Arial" panose="020B0604020202020204" pitchFamily="34" charset="0"/>
              </a:rPr>
            </a:br>
            <a:endParaRPr lang="cs-CZ" sz="2400" cap="all" dirty="0">
              <a:cs typeface="Arial" panose="020B0604020202020204" pitchFamily="34" charset="0"/>
            </a:endParaRP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E5BDD353-96FC-4119-BF75-820B466691DB}"/>
              </a:ext>
            </a:extLst>
          </p:cNvPr>
          <p:cNvPicPr/>
          <p:nvPr/>
        </p:nvPicPr>
        <p:blipFill>
          <a:blip r:embed="rId3"/>
          <a:srcRect l="3065" t="19099" r="2150" b="16719"/>
          <a:stretch>
            <a:fillRect/>
          </a:stretch>
        </p:blipFill>
        <p:spPr>
          <a:xfrm>
            <a:off x="9781702" y="99803"/>
            <a:ext cx="2350135" cy="499745"/>
          </a:xfrm>
          <a:prstGeom prst="rect">
            <a:avLst/>
          </a:prstGeom>
          <a:solidFill>
            <a:srgbClr val="FFFFFF"/>
          </a:solidFill>
          <a:ln>
            <a:noFill/>
            <a:prstDash/>
          </a:ln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D25C38EC-833F-4282-A007-803B3BBE976F}"/>
              </a:ext>
            </a:extLst>
          </p:cNvPr>
          <p:cNvSpPr txBox="1"/>
          <p:nvPr/>
        </p:nvSpPr>
        <p:spPr>
          <a:xfrm>
            <a:off x="809824" y="1965205"/>
            <a:ext cx="10346397" cy="5493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1800" b="1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Zníženie množstva PET </a:t>
            </a:r>
            <a:r>
              <a:rPr lang="sk-SK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  Al v ZKO (aplikácia od 1.1.2022)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1800" b="1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Zníženie množstva </a:t>
            </a:r>
            <a:r>
              <a:rPr lang="sk-SK" sz="1800" b="1" dirty="0" err="1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Kuch</a:t>
            </a:r>
            <a:r>
              <a:rPr lang="sk-SK" sz="1800" b="1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. Odpadu  </a:t>
            </a:r>
            <a:r>
              <a:rPr lang="sk-SK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(aplikácia od 1.1.2022) – v súčasnosti v aplikačnom systéme zberu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Podpora domáceho </a:t>
            </a:r>
            <a:r>
              <a:rPr lang="sk-SK" b="1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TAP </a:t>
            </a:r>
            <a:r>
              <a:rPr lang="sk-SK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– motivácia k jeho výrobe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Podpora </a:t>
            </a:r>
            <a:r>
              <a:rPr lang="sk-SK" sz="1800" b="1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spracovania </a:t>
            </a:r>
            <a:r>
              <a:rPr lang="sk-SK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odpadu pred jeho uložením na skládku (míľniky r. 2027 a r.2035)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Podpora </a:t>
            </a:r>
            <a:r>
              <a:rPr lang="sk-SK" b="1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recyklácie polymérov </a:t>
            </a:r>
            <a:r>
              <a:rPr lang="sk-SK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pred jeho doterajším spálením alebo skládkovaní – chemická recyklácia (katalytické </a:t>
            </a:r>
            <a:r>
              <a:rPr lang="sk-SK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depolymerizačné</a:t>
            </a:r>
            <a:r>
              <a:rPr lang="sk-SK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a </a:t>
            </a:r>
            <a:r>
              <a:rPr lang="sk-SK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pyrolytické</a:t>
            </a:r>
            <a:r>
              <a:rPr lang="sk-SK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systémy, výroba TDP, atď.)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Investíciou do MBÚ očakávaná </a:t>
            </a:r>
            <a:r>
              <a:rPr lang="sk-SK" b="1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podpora </a:t>
            </a:r>
            <a:r>
              <a:rPr lang="sk-SK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pokrytia nákladov na spracovanie odpadu súvisiaca s investovaním do inovatívnych systémov jeho zhodnotenia / spracovania na jeho využiteľné zložky v rámci mechanickej a chemickej recyklácie, resp. skvalitnenie výstupného prúdu TAP z hľadiska jeho vyššej výhrevnosti a čistoty.</a:t>
            </a:r>
          </a:p>
          <a:p>
            <a:pPr marL="285750" indent="-285750" algn="just">
              <a:buFontTx/>
              <a:buChar char="-"/>
            </a:pPr>
            <a:endParaRPr lang="sk-SK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endParaRPr lang="sk-SK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endParaRPr lang="sk-SK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50BB81A9-98F9-4380-ADB1-51627F2AE81A}"/>
              </a:ext>
            </a:extLst>
          </p:cNvPr>
          <p:cNvSpPr txBox="1"/>
          <p:nvPr/>
        </p:nvSpPr>
        <p:spPr>
          <a:xfrm>
            <a:off x="7979103" y="6430648"/>
            <a:ext cx="60943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dirty="0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Odpadové  fórum 2021, </a:t>
            </a:r>
            <a:r>
              <a:rPr lang="sk-SK" sz="1600" dirty="0" err="1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Hustopeče</a:t>
            </a:r>
            <a:r>
              <a:rPr lang="sk-SK" sz="1600" dirty="0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 </a:t>
            </a:r>
            <a:endParaRPr lang="sk-SK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517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C473DA-2D90-4A17-B401-13E2FF575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199" y="170753"/>
            <a:ext cx="10346397" cy="1316563"/>
          </a:xfrm>
        </p:spPr>
        <p:txBody>
          <a:bodyPr>
            <a:normAutofit/>
          </a:bodyPr>
          <a:lstStyle/>
          <a:p>
            <a:r>
              <a:rPr lang="cs-CZ" sz="4000" dirty="0">
                <a:cs typeface="Arial" panose="020B0604020202020204" pitchFamily="34" charset="0"/>
              </a:rPr>
              <a:t>JEDNODUCHÝ SYSTÉM  MECHANICKEJ RECYKLÁCIE (MR)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06FA2752-4BFC-4E21-8903-85491D76AE98}"/>
              </a:ext>
            </a:extLst>
          </p:cNvPr>
          <p:cNvPicPr/>
          <p:nvPr/>
        </p:nvPicPr>
        <p:blipFill>
          <a:blip r:embed="rId2"/>
          <a:srcRect l="3065" t="19099" r="2150" b="16719"/>
          <a:stretch>
            <a:fillRect/>
          </a:stretch>
        </p:blipFill>
        <p:spPr>
          <a:xfrm>
            <a:off x="9781702" y="99803"/>
            <a:ext cx="2350135" cy="499745"/>
          </a:xfrm>
          <a:prstGeom prst="rect">
            <a:avLst/>
          </a:prstGeom>
          <a:solidFill>
            <a:srgbClr val="FFFFFF"/>
          </a:solidFill>
          <a:ln>
            <a:noFill/>
            <a:prstDash/>
          </a:ln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8EC81EB7-6EE4-4A1A-958E-80B03A306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872" y="1487316"/>
            <a:ext cx="8990080" cy="4975396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3809FE6A-BE70-4DC2-A52B-16E04568622F}"/>
              </a:ext>
            </a:extLst>
          </p:cNvPr>
          <p:cNvSpPr txBox="1"/>
          <p:nvPr/>
        </p:nvSpPr>
        <p:spPr>
          <a:xfrm>
            <a:off x="323435" y="6462357"/>
            <a:ext cx="60943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dirty="0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Odpadové  fórum 2021, </a:t>
            </a:r>
            <a:r>
              <a:rPr lang="sk-SK" sz="1600" dirty="0" err="1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Hustopeče</a:t>
            </a:r>
            <a:r>
              <a:rPr lang="sk-SK" sz="1600" dirty="0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 </a:t>
            </a:r>
            <a:endParaRPr lang="sk-SK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479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C473DA-2D90-4A17-B401-13E2FF575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199" y="226241"/>
            <a:ext cx="10346397" cy="1316563"/>
          </a:xfrm>
        </p:spPr>
        <p:txBody>
          <a:bodyPr>
            <a:normAutofit/>
          </a:bodyPr>
          <a:lstStyle/>
          <a:p>
            <a:r>
              <a:rPr lang="cs-CZ" sz="4000" dirty="0">
                <a:cs typeface="Arial" panose="020B0604020202020204" pitchFamily="34" charset="0"/>
              </a:rPr>
              <a:t>JEDNODUCHÝ SYSTÉM  MR</a:t>
            </a:r>
            <a:br>
              <a:rPr lang="cs-CZ" sz="2200" dirty="0">
                <a:cs typeface="Arial" panose="020B0604020202020204" pitchFamily="34" charset="0"/>
              </a:rPr>
            </a:br>
            <a:r>
              <a:rPr lang="cs-CZ" sz="2200" dirty="0">
                <a:cs typeface="Arial" panose="020B0604020202020204" pitchFamily="34" charset="0"/>
              </a:rPr>
              <a:t>ZÁKLADNÉ LEGISLATÍVNE VYTRIEDENIE HLAVNÝCH ZLOŽIEK ZKO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06FA2752-4BFC-4E21-8903-85491D76AE98}"/>
              </a:ext>
            </a:extLst>
          </p:cNvPr>
          <p:cNvPicPr/>
          <p:nvPr/>
        </p:nvPicPr>
        <p:blipFill>
          <a:blip r:embed="rId2"/>
          <a:srcRect l="3065" t="19099" r="2150" b="16719"/>
          <a:stretch>
            <a:fillRect/>
          </a:stretch>
        </p:blipFill>
        <p:spPr>
          <a:xfrm>
            <a:off x="9781702" y="99803"/>
            <a:ext cx="2350135" cy="499745"/>
          </a:xfrm>
          <a:prstGeom prst="rect">
            <a:avLst/>
          </a:prstGeom>
          <a:solidFill>
            <a:srgbClr val="FFFFFF"/>
          </a:solidFill>
          <a:ln>
            <a:noFill/>
            <a:prstDash/>
          </a:ln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6A77EE9A-E31F-45A8-9C56-D662BF9E0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41" y="1542804"/>
            <a:ext cx="11099260" cy="4805523"/>
          </a:xfrm>
          <a:prstGeom prst="rect">
            <a:avLst/>
          </a:prstGeom>
        </p:spPr>
      </p:pic>
      <p:sp>
        <p:nvSpPr>
          <p:cNvPr id="10" name="Obdĺžnik: zaoblené rohy 9">
            <a:extLst>
              <a:ext uri="{FF2B5EF4-FFF2-40B4-BE49-F238E27FC236}">
                <a16:creationId xmlns:a16="http://schemas.microsoft.com/office/drawing/2014/main" id="{EC79576D-4566-4E2D-AB33-058123E8CD05}"/>
              </a:ext>
            </a:extLst>
          </p:cNvPr>
          <p:cNvSpPr/>
          <p:nvPr/>
        </p:nvSpPr>
        <p:spPr>
          <a:xfrm>
            <a:off x="194553" y="1449421"/>
            <a:ext cx="2091447" cy="1147864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7873C77D-AEC9-4BAF-B418-1D291AF5E993}"/>
              </a:ext>
            </a:extLst>
          </p:cNvPr>
          <p:cNvSpPr txBox="1"/>
          <p:nvPr/>
        </p:nvSpPr>
        <p:spPr>
          <a:xfrm>
            <a:off x="323435" y="6462357"/>
            <a:ext cx="60943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dirty="0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Odpadové  fórum 2021, </a:t>
            </a:r>
            <a:r>
              <a:rPr lang="sk-SK" sz="1600" dirty="0" err="1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Hustopeče</a:t>
            </a:r>
            <a:r>
              <a:rPr lang="sk-SK" sz="1600" dirty="0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 </a:t>
            </a:r>
            <a:endParaRPr lang="sk-SK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12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06FA2752-4BFC-4E21-8903-85491D76AE98}"/>
              </a:ext>
            </a:extLst>
          </p:cNvPr>
          <p:cNvPicPr/>
          <p:nvPr/>
        </p:nvPicPr>
        <p:blipFill>
          <a:blip r:embed="rId2"/>
          <a:srcRect l="3065" t="19099" r="2150" b="16719"/>
          <a:stretch>
            <a:fillRect/>
          </a:stretch>
        </p:blipFill>
        <p:spPr>
          <a:xfrm>
            <a:off x="9781702" y="99803"/>
            <a:ext cx="2350135" cy="499745"/>
          </a:xfrm>
          <a:prstGeom prst="rect">
            <a:avLst/>
          </a:prstGeom>
          <a:solidFill>
            <a:srgbClr val="FFFFFF"/>
          </a:solidFill>
          <a:ln>
            <a:noFill/>
            <a:prstDash/>
          </a:ln>
        </p:spPr>
      </p:pic>
      <p:pic>
        <p:nvPicPr>
          <p:cNvPr id="6" name="Obrázek 32">
            <a:extLst>
              <a:ext uri="{FF2B5EF4-FFF2-40B4-BE49-F238E27FC236}">
                <a16:creationId xmlns:a16="http://schemas.microsoft.com/office/drawing/2014/main" id="{9698F46F-432A-4328-B0FE-F47347246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1485" y="1396568"/>
            <a:ext cx="6198882" cy="43913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B0649A5A-8C85-4313-87EC-4030B4E4D81C}"/>
              </a:ext>
            </a:extLst>
          </p:cNvPr>
          <p:cNvSpPr txBox="1">
            <a:spLocks/>
          </p:cNvSpPr>
          <p:nvPr/>
        </p:nvSpPr>
        <p:spPr>
          <a:xfrm>
            <a:off x="584199" y="226241"/>
            <a:ext cx="10346397" cy="1316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0077BA"/>
                </a:solidFill>
                <a:latin typeface="Gilroy" panose="00000500000000000000" pitchFamily="50" charset="-18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cs-CZ" sz="4000" dirty="0">
                <a:cs typeface="Arial" panose="020B0604020202020204" pitchFamily="34" charset="0"/>
              </a:rPr>
              <a:t>KOMPLEXNÝ SYSTÉM  MR</a:t>
            </a:r>
            <a:br>
              <a:rPr lang="cs-CZ" sz="2200" dirty="0">
                <a:cs typeface="Arial" panose="020B0604020202020204" pitchFamily="34" charset="0"/>
              </a:rPr>
            </a:br>
            <a:r>
              <a:rPr lang="cs-CZ" sz="2200" dirty="0">
                <a:cs typeface="Arial" panose="020B0604020202020204" pitchFamily="34" charset="0"/>
              </a:rPr>
              <a:t>OPTICKÉ TRIEDIACE SYSTÉMY</a:t>
            </a:r>
          </a:p>
        </p:txBody>
      </p:sp>
      <p:pic>
        <p:nvPicPr>
          <p:cNvPr id="9" name="Obrázek 31">
            <a:extLst>
              <a:ext uri="{FF2B5EF4-FFF2-40B4-BE49-F238E27FC236}">
                <a16:creationId xmlns:a16="http://schemas.microsoft.com/office/drawing/2014/main" id="{D7D42A52-EDDB-4430-BB60-4E27383A5A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142891" y="1396568"/>
            <a:ext cx="2291714" cy="192722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11" name="Rovná spojovacia šípka 10">
            <a:extLst>
              <a:ext uri="{FF2B5EF4-FFF2-40B4-BE49-F238E27FC236}">
                <a16:creationId xmlns:a16="http://schemas.microsoft.com/office/drawing/2014/main" id="{8FFF26D4-AB56-4D22-9E23-14247E986BEF}"/>
              </a:ext>
            </a:extLst>
          </p:cNvPr>
          <p:cNvCxnSpPr>
            <a:cxnSpLocks/>
          </p:cNvCxnSpPr>
          <p:nvPr/>
        </p:nvCxnSpPr>
        <p:spPr>
          <a:xfrm flipH="1">
            <a:off x="3349487" y="1958009"/>
            <a:ext cx="1946415" cy="9939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ok 5">
            <a:extLst>
              <a:ext uri="{FF2B5EF4-FFF2-40B4-BE49-F238E27FC236}">
                <a16:creationId xmlns:a16="http://schemas.microsoft.com/office/drawing/2014/main" id="{764B0262-E381-4665-A943-3B85AC0397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295902" y="3031435"/>
            <a:ext cx="6084402" cy="3171962"/>
          </a:xfrm>
          <a:solidFill>
            <a:srgbClr val="EDEDED"/>
          </a:solidFill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15A8B580-2C84-4827-A8AA-D996D34FA65C}"/>
              </a:ext>
            </a:extLst>
          </p:cNvPr>
          <p:cNvSpPr txBox="1"/>
          <p:nvPr/>
        </p:nvSpPr>
        <p:spPr>
          <a:xfrm>
            <a:off x="323435" y="6462357"/>
            <a:ext cx="60943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dirty="0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Odpadové  fórum 2021, </a:t>
            </a:r>
            <a:r>
              <a:rPr lang="sk-SK" sz="1600" dirty="0" err="1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Hustopeče</a:t>
            </a:r>
            <a:r>
              <a:rPr lang="sk-SK" sz="1600" dirty="0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 </a:t>
            </a:r>
            <a:endParaRPr lang="sk-SK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56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C473DA-2D90-4A17-B401-13E2FF575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199" y="226241"/>
            <a:ext cx="10346397" cy="1316563"/>
          </a:xfrm>
        </p:spPr>
        <p:txBody>
          <a:bodyPr>
            <a:normAutofit/>
          </a:bodyPr>
          <a:lstStyle/>
          <a:p>
            <a:r>
              <a:rPr lang="cs-CZ" sz="4000" dirty="0">
                <a:cs typeface="Arial" panose="020B0604020202020204" pitchFamily="34" charset="0"/>
              </a:rPr>
              <a:t>KOMPLEXNÝ SYSTÉM  MR</a:t>
            </a:r>
            <a:br>
              <a:rPr lang="cs-CZ" sz="2200" dirty="0">
                <a:cs typeface="Arial" panose="020B0604020202020204" pitchFamily="34" charset="0"/>
              </a:rPr>
            </a:br>
            <a:r>
              <a:rPr lang="cs-CZ" sz="2200" dirty="0">
                <a:cs typeface="Arial" panose="020B0604020202020204" pitchFamily="34" charset="0"/>
              </a:rPr>
              <a:t>VYŠŠÍ STUPEŇ VYTRIEDENIA HLAVNÝCH A AJ ZHODNOTITEĽNÝCH ZLOŽIEK ZKO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06FA2752-4BFC-4E21-8903-85491D76AE98}"/>
              </a:ext>
            </a:extLst>
          </p:cNvPr>
          <p:cNvPicPr/>
          <p:nvPr/>
        </p:nvPicPr>
        <p:blipFill>
          <a:blip r:embed="rId2"/>
          <a:srcRect l="3065" t="19099" r="2150" b="16719"/>
          <a:stretch>
            <a:fillRect/>
          </a:stretch>
        </p:blipFill>
        <p:spPr>
          <a:xfrm>
            <a:off x="9781702" y="99803"/>
            <a:ext cx="2350135" cy="499745"/>
          </a:xfrm>
          <a:prstGeom prst="rect">
            <a:avLst/>
          </a:prstGeom>
          <a:solidFill>
            <a:srgbClr val="FFFFFF"/>
          </a:solidFill>
          <a:ln>
            <a:noFill/>
            <a:prstDash/>
          </a:ln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E5B0656D-1D30-4FB9-9B67-052326B81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59" y="1669242"/>
            <a:ext cx="10443233" cy="3982507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3E7699AB-D3F4-4645-A498-E4316362A226}"/>
              </a:ext>
            </a:extLst>
          </p:cNvPr>
          <p:cNvSpPr txBox="1"/>
          <p:nvPr/>
        </p:nvSpPr>
        <p:spPr>
          <a:xfrm>
            <a:off x="323435" y="6462357"/>
            <a:ext cx="60943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dirty="0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Odpadové  fórum 2021, </a:t>
            </a:r>
            <a:r>
              <a:rPr lang="sk-SK" sz="1600" dirty="0" err="1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Hustopeče</a:t>
            </a:r>
            <a:r>
              <a:rPr lang="sk-SK" sz="1600" dirty="0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 </a:t>
            </a:r>
            <a:endParaRPr lang="sk-SK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908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C473DA-2D90-4A17-B401-13E2FF575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199" y="226241"/>
            <a:ext cx="10346397" cy="1316563"/>
          </a:xfrm>
        </p:spPr>
        <p:txBody>
          <a:bodyPr>
            <a:normAutofit/>
          </a:bodyPr>
          <a:lstStyle/>
          <a:p>
            <a:r>
              <a:rPr lang="cs-CZ" sz="4000" dirty="0">
                <a:cs typeface="Arial" panose="020B0604020202020204" pitchFamily="34" charset="0"/>
              </a:rPr>
              <a:t>KOMPLEXNÝ SYSTÉM  MR</a:t>
            </a:r>
            <a:br>
              <a:rPr lang="cs-CZ" sz="2200" dirty="0">
                <a:cs typeface="Arial" panose="020B0604020202020204" pitchFamily="34" charset="0"/>
              </a:rPr>
            </a:br>
            <a:r>
              <a:rPr lang="cs-CZ" sz="2200" dirty="0">
                <a:cs typeface="Arial" panose="020B0604020202020204" pitchFamily="34" charset="0"/>
              </a:rPr>
              <a:t>VYŠŠÍ STUPEŇ VYTRIEDENIA HLAVNÝCH A AJ ZHODNOTITEĽNÝCH ZLOŽIEK ZKO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06FA2752-4BFC-4E21-8903-85491D76AE98}"/>
              </a:ext>
            </a:extLst>
          </p:cNvPr>
          <p:cNvPicPr/>
          <p:nvPr/>
        </p:nvPicPr>
        <p:blipFill>
          <a:blip r:embed="rId2"/>
          <a:srcRect l="3065" t="19099" r="2150" b="16719"/>
          <a:stretch>
            <a:fillRect/>
          </a:stretch>
        </p:blipFill>
        <p:spPr>
          <a:xfrm>
            <a:off x="9781702" y="99803"/>
            <a:ext cx="2350135" cy="499745"/>
          </a:xfrm>
          <a:prstGeom prst="rect">
            <a:avLst/>
          </a:prstGeom>
          <a:solidFill>
            <a:srgbClr val="FFFFFF"/>
          </a:solidFill>
          <a:ln>
            <a:noFill/>
            <a:prstDash/>
          </a:ln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C03AB689-C5F7-4952-BEE3-770D0C325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253" y="1550885"/>
            <a:ext cx="10221461" cy="4684545"/>
          </a:xfrm>
          <a:prstGeom prst="rect">
            <a:avLst/>
          </a:prstGeom>
        </p:spPr>
      </p:pic>
      <p:sp>
        <p:nvSpPr>
          <p:cNvPr id="9" name="Obdĺžnik: zaoblené rohy 8">
            <a:extLst>
              <a:ext uri="{FF2B5EF4-FFF2-40B4-BE49-F238E27FC236}">
                <a16:creationId xmlns:a16="http://schemas.microsoft.com/office/drawing/2014/main" id="{AF3D09BA-05F5-4503-B7E0-2F648722AD41}"/>
              </a:ext>
            </a:extLst>
          </p:cNvPr>
          <p:cNvSpPr/>
          <p:nvPr/>
        </p:nvSpPr>
        <p:spPr>
          <a:xfrm>
            <a:off x="3754877" y="5710136"/>
            <a:ext cx="2597285" cy="729575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5307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C473DA-2D90-4A17-B401-13E2FF575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199" y="546754"/>
            <a:ext cx="10698089" cy="1391977"/>
          </a:xfrm>
        </p:spPr>
        <p:txBody>
          <a:bodyPr>
            <a:normAutofit/>
          </a:bodyPr>
          <a:lstStyle/>
          <a:p>
            <a:r>
              <a:rPr lang="cs-CZ" sz="4000" dirty="0">
                <a:cs typeface="Arial" panose="020B0604020202020204" pitchFamily="34" charset="0"/>
              </a:rPr>
              <a:t>ODPAD  –  </a:t>
            </a:r>
            <a:r>
              <a:rPr lang="cs-CZ" sz="3200" dirty="0">
                <a:cs typeface="Arial" panose="020B0604020202020204" pitchFamily="34" charset="0"/>
              </a:rPr>
              <a:t>PRODUKT ĽUDSKEJ ČINNOSTI </a:t>
            </a:r>
            <a:br>
              <a:rPr lang="cs-CZ" sz="4000" dirty="0">
                <a:cs typeface="Arial" panose="020B0604020202020204" pitchFamily="34" charset="0"/>
              </a:rPr>
            </a:br>
            <a:r>
              <a:rPr lang="cs-CZ" sz="2400" dirty="0">
                <a:cs typeface="Arial" panose="020B0604020202020204" pitchFamily="34" charset="0"/>
              </a:rPr>
              <a:t>HLAVNÉ ROZDELENIE ODPADOV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413944-4C11-4BFF-BC10-664F16185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2413954"/>
            <a:ext cx="11419732" cy="4696437"/>
          </a:xfrm>
        </p:spPr>
        <p:txBody>
          <a:bodyPr>
            <a:normAutofit/>
          </a:bodyPr>
          <a:lstStyle/>
          <a:p>
            <a:pPr lvl="0">
              <a:lnSpc>
                <a:spcPts val="2500"/>
              </a:lnSpc>
            </a:pPr>
            <a:r>
              <a:rPr lang="sk-SK" sz="2400" dirty="0"/>
              <a:t>Podľa produkcie : 		Komunálny / Priemyselný</a:t>
            </a:r>
          </a:p>
          <a:p>
            <a:pPr lvl="0">
              <a:lnSpc>
                <a:spcPts val="2500"/>
              </a:lnSpc>
            </a:pPr>
            <a:r>
              <a:rPr lang="sk-SK" sz="2400" dirty="0"/>
              <a:t>Podľa zloženia :		Obyčajný odpad (OO)  a jeho formy (Anorganický (AOO) / 					Organický (OOO) / Nebezpečný (NO) </a:t>
            </a:r>
          </a:p>
          <a:p>
            <a:pPr lvl="0">
              <a:lnSpc>
                <a:spcPts val="2500"/>
              </a:lnSpc>
            </a:pPr>
            <a:r>
              <a:rPr lang="sk-SK" sz="2400" dirty="0"/>
              <a:t>Separované formy AOO : 	Plast, Papier, Elektro, BRKO, Sklo, VKO a Zmesový KO (ZKO)</a:t>
            </a:r>
          </a:p>
          <a:p>
            <a:pPr>
              <a:lnSpc>
                <a:spcPts val="2500"/>
              </a:lnSpc>
            </a:pPr>
            <a:endParaRPr lang="sk-SK" sz="2400" dirty="0"/>
          </a:p>
          <a:p>
            <a:pPr>
              <a:lnSpc>
                <a:spcPts val="2500"/>
              </a:lnSpc>
            </a:pPr>
            <a:r>
              <a:rPr lang="sk-SK" sz="2400" dirty="0"/>
              <a:t>Separované formy OOO :  	BRKO, </a:t>
            </a:r>
            <a:r>
              <a:rPr lang="sk-SK" sz="2400" dirty="0" err="1"/>
              <a:t>Kuch.O</a:t>
            </a:r>
            <a:r>
              <a:rPr lang="sk-SK" sz="2400" dirty="0"/>
              <a:t> / BRO (vytriedený z procesu spracovania ZKO)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159BD8"/>
              </a:buClr>
              <a:buFont typeface="Wingdings" panose="05000000000000000000" pitchFamily="2" charset="2"/>
              <a:buChar char="§"/>
            </a:pPr>
            <a:endParaRPr lang="cs-CZ" sz="2400" dirty="0">
              <a:cs typeface="Arial" panose="020B0604020202020204" pitchFamily="34" charset="0"/>
            </a:endParaRP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8DF8AE40-5B30-45A2-B1A4-514D539320E2}"/>
              </a:ext>
            </a:extLst>
          </p:cNvPr>
          <p:cNvSpPr txBox="1">
            <a:spLocks/>
          </p:cNvSpPr>
          <p:nvPr/>
        </p:nvSpPr>
        <p:spPr>
          <a:xfrm>
            <a:off x="584200" y="4497121"/>
            <a:ext cx="9310914" cy="2116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159BD8"/>
              </a:buClr>
              <a:buFont typeface="Wingdings" panose="05000000000000000000" pitchFamily="2" charset="2"/>
              <a:buChar char="§"/>
            </a:pPr>
            <a:endParaRPr lang="cs-CZ" sz="2000" dirty="0">
              <a:latin typeface="Gilroy" panose="00000500000000000000" pitchFamily="50" charset="-18"/>
              <a:cs typeface="Arial" panose="020B0604020202020204" pitchFamily="34" charset="0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E953B77F-7686-436D-90A4-84B9D81315E4}"/>
              </a:ext>
            </a:extLst>
          </p:cNvPr>
          <p:cNvPicPr/>
          <p:nvPr/>
        </p:nvPicPr>
        <p:blipFill>
          <a:blip r:embed="rId3"/>
          <a:srcRect l="3065" t="19099" r="2150" b="16719"/>
          <a:stretch>
            <a:fillRect/>
          </a:stretch>
        </p:blipFill>
        <p:spPr>
          <a:xfrm>
            <a:off x="9781702" y="99803"/>
            <a:ext cx="2350135" cy="499745"/>
          </a:xfrm>
          <a:prstGeom prst="rect">
            <a:avLst/>
          </a:prstGeom>
          <a:solidFill>
            <a:srgbClr val="FFFFFF"/>
          </a:solidFill>
          <a:ln>
            <a:noFill/>
            <a:prstDash/>
          </a:ln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74105D21-BE97-444B-9369-E86745475370}"/>
              </a:ext>
            </a:extLst>
          </p:cNvPr>
          <p:cNvSpPr txBox="1"/>
          <p:nvPr/>
        </p:nvSpPr>
        <p:spPr>
          <a:xfrm>
            <a:off x="323435" y="6462357"/>
            <a:ext cx="60943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dirty="0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Odpadové  fórum 2021, </a:t>
            </a:r>
            <a:r>
              <a:rPr lang="sk-SK" sz="1600" dirty="0" err="1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Hustopeče</a:t>
            </a:r>
            <a:r>
              <a:rPr lang="sk-SK" sz="1600" dirty="0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 </a:t>
            </a:r>
            <a:endParaRPr lang="sk-SK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484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C473DA-2D90-4A17-B401-13E2FF575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199" y="226241"/>
            <a:ext cx="10346397" cy="1316563"/>
          </a:xfrm>
        </p:spPr>
        <p:txBody>
          <a:bodyPr>
            <a:normAutofit/>
          </a:bodyPr>
          <a:lstStyle/>
          <a:p>
            <a:r>
              <a:rPr lang="cs-CZ" sz="4000" dirty="0">
                <a:cs typeface="Arial" panose="020B0604020202020204" pitchFamily="34" charset="0"/>
              </a:rPr>
              <a:t>ÚPLNÝ STUPEŇ MBÚ S BIOSTABILIZÁCIOU OZ</a:t>
            </a:r>
            <a:endParaRPr lang="cs-CZ" sz="2200" dirty="0">
              <a:cs typeface="Arial" panose="020B060402020202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06FA2752-4BFC-4E21-8903-85491D76AE98}"/>
              </a:ext>
            </a:extLst>
          </p:cNvPr>
          <p:cNvPicPr/>
          <p:nvPr/>
        </p:nvPicPr>
        <p:blipFill>
          <a:blip r:embed="rId2"/>
          <a:srcRect l="3065" t="19099" r="2150" b="16719"/>
          <a:stretch>
            <a:fillRect/>
          </a:stretch>
        </p:blipFill>
        <p:spPr>
          <a:xfrm>
            <a:off x="9781702" y="99803"/>
            <a:ext cx="2350135" cy="499745"/>
          </a:xfrm>
          <a:prstGeom prst="rect">
            <a:avLst/>
          </a:prstGeom>
          <a:solidFill>
            <a:srgbClr val="FFFFFF"/>
          </a:solidFill>
          <a:ln>
            <a:noFill/>
            <a:prstDash/>
          </a:ln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F6E3722D-1FDA-4CE9-BC3D-26A9E27D0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292" y="1440161"/>
            <a:ext cx="5390420" cy="4989821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10C94F50-8C59-4D78-B225-229F5CEAC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0390" y="1249021"/>
            <a:ext cx="4305300" cy="2686050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C80BF944-9C0B-47E3-80A9-ED66FAEDDF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8206" y="4024287"/>
            <a:ext cx="3499395" cy="2662583"/>
          </a:xfrm>
          <a:prstGeom prst="rect">
            <a:avLst/>
          </a:prstGeom>
        </p:spPr>
      </p:pic>
      <p:cxnSp>
        <p:nvCxnSpPr>
          <p:cNvPr id="12" name="Rovná spojovacia šípka 11">
            <a:extLst>
              <a:ext uri="{FF2B5EF4-FFF2-40B4-BE49-F238E27FC236}">
                <a16:creationId xmlns:a16="http://schemas.microsoft.com/office/drawing/2014/main" id="{EF556A56-8F0A-4C88-A408-09900E2D4C7B}"/>
              </a:ext>
            </a:extLst>
          </p:cNvPr>
          <p:cNvCxnSpPr>
            <a:cxnSpLocks/>
          </p:cNvCxnSpPr>
          <p:nvPr/>
        </p:nvCxnSpPr>
        <p:spPr>
          <a:xfrm flipH="1">
            <a:off x="4270443" y="3610482"/>
            <a:ext cx="2036201" cy="17681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ovná spojovacia šípka 12">
            <a:extLst>
              <a:ext uri="{FF2B5EF4-FFF2-40B4-BE49-F238E27FC236}">
                <a16:creationId xmlns:a16="http://schemas.microsoft.com/office/drawing/2014/main" id="{66250C91-B58D-4325-8B9D-B7C3D0FA083B}"/>
              </a:ext>
            </a:extLst>
          </p:cNvPr>
          <p:cNvCxnSpPr>
            <a:cxnSpLocks/>
          </p:cNvCxnSpPr>
          <p:nvPr/>
        </p:nvCxnSpPr>
        <p:spPr>
          <a:xfrm flipH="1">
            <a:off x="4575486" y="5355578"/>
            <a:ext cx="3462316" cy="2534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BlokTextu 8">
            <a:extLst>
              <a:ext uri="{FF2B5EF4-FFF2-40B4-BE49-F238E27FC236}">
                <a16:creationId xmlns:a16="http://schemas.microsoft.com/office/drawing/2014/main" id="{0F5E8C8E-F10F-4977-9D7D-07733D25B3C3}"/>
              </a:ext>
            </a:extLst>
          </p:cNvPr>
          <p:cNvSpPr txBox="1"/>
          <p:nvPr/>
        </p:nvSpPr>
        <p:spPr>
          <a:xfrm>
            <a:off x="323435" y="6462357"/>
            <a:ext cx="60943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dirty="0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Odpadové  fórum 2021, </a:t>
            </a:r>
            <a:r>
              <a:rPr lang="sk-SK" sz="1600" dirty="0" err="1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Hustopeče</a:t>
            </a:r>
            <a:r>
              <a:rPr lang="sk-SK" sz="1600" dirty="0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 </a:t>
            </a:r>
            <a:endParaRPr lang="sk-SK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5583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Obdélník 15"/>
          <p:cNvSpPr txBox="1"/>
          <p:nvPr/>
        </p:nvSpPr>
        <p:spPr>
          <a:xfrm>
            <a:off x="622571" y="2736502"/>
            <a:ext cx="11128442" cy="2062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4000" b="1">
                <a:solidFill>
                  <a:srgbClr val="FFFFFF"/>
                </a:solidFill>
                <a:latin typeface="Gilroy"/>
                <a:ea typeface="Gilroy"/>
                <a:cs typeface="Gilroy"/>
                <a:sym typeface="Gilroy"/>
              </a:defRPr>
            </a:pPr>
            <a:r>
              <a:rPr lang="sk-SK" sz="4400" dirty="0"/>
              <a:t>EKONOMICKÉ A ENVIRO BENEFITY MBÚ PRE SPRACOVATEĽA A PRE SPOLOČNOSŤ</a:t>
            </a:r>
          </a:p>
          <a:p>
            <a:pPr algn="ctr">
              <a:defRPr sz="4000" b="1">
                <a:solidFill>
                  <a:srgbClr val="FFFFFF"/>
                </a:solidFill>
                <a:latin typeface="Gilroy"/>
                <a:ea typeface="Gilroy"/>
                <a:cs typeface="Gilroy"/>
                <a:sym typeface="Gilroy"/>
              </a:defRPr>
            </a:pPr>
            <a:r>
              <a:rPr lang="sk-SK" dirty="0"/>
              <a:t> </a:t>
            </a:r>
            <a:endParaRPr lang="sk-SK" sz="3600" dirty="0"/>
          </a:p>
        </p:txBody>
      </p:sp>
      <p:pic>
        <p:nvPicPr>
          <p:cNvPr id="5" name="VUMZ.png" descr="VUMZ.png">
            <a:extLst>
              <a:ext uri="{FF2B5EF4-FFF2-40B4-BE49-F238E27FC236}">
                <a16:creationId xmlns:a16="http://schemas.microsoft.com/office/drawing/2014/main" id="{FCEA2325-1E4B-4804-BEE6-2DCD20D1F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743" y="-24514"/>
            <a:ext cx="3582798" cy="10988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937567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C473DA-2D90-4A17-B401-13E2FF575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825" y="489128"/>
            <a:ext cx="10346397" cy="1328739"/>
          </a:xfrm>
        </p:spPr>
        <p:txBody>
          <a:bodyPr>
            <a:normAutofit/>
          </a:bodyPr>
          <a:lstStyle/>
          <a:p>
            <a:r>
              <a:rPr lang="cs-CZ" sz="4000" cap="all" dirty="0">
                <a:cs typeface="Arial" panose="020B0604020202020204" pitchFamily="34" charset="0"/>
              </a:rPr>
              <a:t>EKONOMICKÉ NASTAVENIE PROJEKTU</a:t>
            </a:r>
            <a:br>
              <a:rPr lang="cs-CZ" sz="4000" cap="all" dirty="0">
                <a:cs typeface="Arial" panose="020B0604020202020204" pitchFamily="34" charset="0"/>
              </a:rPr>
            </a:br>
            <a:endParaRPr lang="cs-CZ" sz="2400" cap="all" dirty="0">
              <a:cs typeface="Arial" panose="020B0604020202020204" pitchFamily="34" charset="0"/>
            </a:endParaRP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E5BDD353-96FC-4119-BF75-820B466691DB}"/>
              </a:ext>
            </a:extLst>
          </p:cNvPr>
          <p:cNvPicPr/>
          <p:nvPr/>
        </p:nvPicPr>
        <p:blipFill>
          <a:blip r:embed="rId3"/>
          <a:srcRect l="3065" t="19099" r="2150" b="16719"/>
          <a:stretch>
            <a:fillRect/>
          </a:stretch>
        </p:blipFill>
        <p:spPr>
          <a:xfrm>
            <a:off x="9781702" y="99803"/>
            <a:ext cx="2350135" cy="499745"/>
          </a:xfrm>
          <a:prstGeom prst="rect">
            <a:avLst/>
          </a:prstGeom>
          <a:solidFill>
            <a:srgbClr val="FFFFFF"/>
          </a:solidFill>
          <a:ln>
            <a:noFill/>
            <a:prstDash/>
          </a:ln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2E28CA83-9FD3-445D-9A3B-CE36D80B48EE}"/>
              </a:ext>
            </a:extLst>
          </p:cNvPr>
          <p:cNvSpPr txBox="1"/>
          <p:nvPr/>
        </p:nvSpPr>
        <p:spPr>
          <a:xfrm>
            <a:off x="922801" y="1675871"/>
            <a:ext cx="103463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sk-SK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Zloženie referenčnej vzorky zmesového komunálneho odpadu m=310kg / cca 1,2m3 pre výpočet </a:t>
            </a:r>
            <a:r>
              <a:rPr lang="sk-SK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ekonomicko</a:t>
            </a:r>
            <a:r>
              <a:rPr lang="sk-SK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– procesného toku jeho </a:t>
            </a:r>
            <a:r>
              <a:rPr lang="sk-SK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mechanicko</a:t>
            </a:r>
            <a:r>
              <a:rPr lang="sk-SK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biologického spracovania :</a:t>
            </a:r>
            <a:endParaRPr lang="sk-SK" sz="1800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algn="just"/>
            <a:endParaRPr lang="sk-SK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cs-CZ" altLang="cs-CZ" sz="1800" dirty="0">
              <a:solidFill>
                <a:schemeClr val="tx1"/>
              </a:solidFill>
              <a:latin typeface="Gilroy" panose="00000500000000000000" pitchFamily="50" charset="-18"/>
              <a:cs typeface="Arial" panose="020B0604020202020204" pitchFamily="34" charset="0"/>
            </a:endParaRP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D73DD6B2-8151-4D40-9F10-DB735C5E8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801" y="2467672"/>
            <a:ext cx="5064042" cy="361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350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C473DA-2D90-4A17-B401-13E2FF575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825" y="358197"/>
            <a:ext cx="10346397" cy="1328739"/>
          </a:xfrm>
        </p:spPr>
        <p:txBody>
          <a:bodyPr>
            <a:normAutofit fontScale="90000"/>
          </a:bodyPr>
          <a:lstStyle/>
          <a:p>
            <a:r>
              <a:rPr lang="cs-CZ" sz="4000" cap="all" dirty="0">
                <a:cs typeface="Arial" panose="020B0604020202020204" pitchFamily="34" charset="0"/>
              </a:rPr>
              <a:t>EKONOMICKÉ NASTAVENIE PROJEKTU</a:t>
            </a:r>
            <a:br>
              <a:rPr lang="cs-CZ" sz="4000" cap="all" dirty="0">
                <a:cs typeface="Arial" panose="020B0604020202020204" pitchFamily="34" charset="0"/>
              </a:rPr>
            </a:br>
            <a:r>
              <a:rPr lang="cs-CZ" sz="2700" cap="all" dirty="0">
                <a:cs typeface="Arial" panose="020B0604020202020204" pitchFamily="34" charset="0"/>
              </a:rPr>
              <a:t>jednoduchý systém </a:t>
            </a:r>
            <a:r>
              <a:rPr lang="cs-CZ" sz="2700" cap="all" dirty="0" err="1">
                <a:cs typeface="Arial" panose="020B0604020202020204" pitchFamily="34" charset="0"/>
              </a:rPr>
              <a:t>mbú</a:t>
            </a:r>
            <a:r>
              <a:rPr lang="cs-CZ" sz="4000" cap="all" dirty="0">
                <a:cs typeface="Arial" panose="020B0604020202020204" pitchFamily="34" charset="0"/>
              </a:rPr>
              <a:t> </a:t>
            </a:r>
            <a:br>
              <a:rPr lang="cs-CZ" sz="4000" cap="all" dirty="0">
                <a:cs typeface="Arial" panose="020B0604020202020204" pitchFamily="34" charset="0"/>
              </a:rPr>
            </a:br>
            <a:endParaRPr lang="cs-CZ" sz="2400" cap="all" dirty="0">
              <a:cs typeface="Arial" panose="020B0604020202020204" pitchFamily="34" charset="0"/>
            </a:endParaRP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E5BDD353-96FC-4119-BF75-820B466691DB}"/>
              </a:ext>
            </a:extLst>
          </p:cNvPr>
          <p:cNvPicPr/>
          <p:nvPr/>
        </p:nvPicPr>
        <p:blipFill>
          <a:blip r:embed="rId3"/>
          <a:srcRect l="3065" t="19099" r="2150" b="16719"/>
          <a:stretch>
            <a:fillRect/>
          </a:stretch>
        </p:blipFill>
        <p:spPr>
          <a:xfrm>
            <a:off x="9781702" y="99803"/>
            <a:ext cx="2350135" cy="499745"/>
          </a:xfrm>
          <a:prstGeom prst="rect">
            <a:avLst/>
          </a:prstGeom>
          <a:solidFill>
            <a:srgbClr val="FFFFFF"/>
          </a:solidFill>
          <a:ln>
            <a:noFill/>
            <a:prstDash/>
          </a:ln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C7507564-81BC-412C-9C38-823CC7CA8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662" y="1752600"/>
            <a:ext cx="4286250" cy="1117600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C031FA37-7707-4184-8456-CF829BAB88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662" y="3246934"/>
            <a:ext cx="4286250" cy="1670050"/>
          </a:xfrm>
          <a:prstGeom prst="rect">
            <a:avLst/>
          </a:prstGeom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2178C3D4-E306-4735-A721-90B2066374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5451" y="3246933"/>
            <a:ext cx="4817449" cy="1670049"/>
          </a:xfrm>
          <a:prstGeom prst="rect">
            <a:avLst/>
          </a:prstGeom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44A87611-9ABA-4BF4-9CFA-32D24A114D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661" y="5323035"/>
            <a:ext cx="4354547" cy="761239"/>
          </a:xfrm>
          <a:prstGeom prst="rect">
            <a:avLst/>
          </a:prstGeom>
        </p:spPr>
      </p:pic>
      <p:sp>
        <p:nvSpPr>
          <p:cNvPr id="20" name="Obdĺžnik: zaoblené rohy 19">
            <a:extLst>
              <a:ext uri="{FF2B5EF4-FFF2-40B4-BE49-F238E27FC236}">
                <a16:creationId xmlns:a16="http://schemas.microsoft.com/office/drawing/2014/main" id="{7B675B1B-EA43-4B6B-BA35-B8FB44A731E2}"/>
              </a:ext>
            </a:extLst>
          </p:cNvPr>
          <p:cNvSpPr/>
          <p:nvPr/>
        </p:nvSpPr>
        <p:spPr>
          <a:xfrm>
            <a:off x="3044757" y="3142034"/>
            <a:ext cx="603115" cy="28696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966531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C473DA-2D90-4A17-B401-13E2FF575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825" y="358197"/>
            <a:ext cx="10346397" cy="1328739"/>
          </a:xfrm>
        </p:spPr>
        <p:txBody>
          <a:bodyPr>
            <a:normAutofit fontScale="90000"/>
          </a:bodyPr>
          <a:lstStyle/>
          <a:p>
            <a:r>
              <a:rPr lang="cs-CZ" sz="4000" cap="all" dirty="0">
                <a:cs typeface="Arial" panose="020B0604020202020204" pitchFamily="34" charset="0"/>
              </a:rPr>
              <a:t>EKONOMICKÉ NASTAVENIE PROJEKTU</a:t>
            </a:r>
            <a:br>
              <a:rPr lang="cs-CZ" sz="4000" cap="all" dirty="0">
                <a:cs typeface="Arial" panose="020B0604020202020204" pitchFamily="34" charset="0"/>
              </a:rPr>
            </a:br>
            <a:r>
              <a:rPr lang="cs-CZ" sz="2700" cap="all" dirty="0" err="1">
                <a:cs typeface="Arial" panose="020B0604020202020204" pitchFamily="34" charset="0"/>
              </a:rPr>
              <a:t>komplexnÝ</a:t>
            </a:r>
            <a:r>
              <a:rPr lang="cs-CZ" sz="2700" cap="all" dirty="0">
                <a:cs typeface="Arial" panose="020B0604020202020204" pitchFamily="34" charset="0"/>
              </a:rPr>
              <a:t> systém </a:t>
            </a:r>
            <a:r>
              <a:rPr lang="cs-CZ" sz="2700" cap="all" dirty="0" err="1">
                <a:cs typeface="Arial" panose="020B0604020202020204" pitchFamily="34" charset="0"/>
              </a:rPr>
              <a:t>mbÚ</a:t>
            </a:r>
            <a:r>
              <a:rPr lang="cs-CZ" sz="2700" cap="all" dirty="0">
                <a:cs typeface="Arial" panose="020B0604020202020204" pitchFamily="34" charset="0"/>
              </a:rPr>
              <a:t> bez </a:t>
            </a:r>
            <a:r>
              <a:rPr lang="cs-CZ" sz="2700" cap="all" dirty="0" err="1">
                <a:cs typeface="Arial" panose="020B0604020202020204" pitchFamily="34" charset="0"/>
              </a:rPr>
              <a:t>využitia</a:t>
            </a:r>
            <a:r>
              <a:rPr lang="cs-CZ" sz="2700" cap="all" dirty="0">
                <a:cs typeface="Arial" panose="020B0604020202020204" pitchFamily="34" charset="0"/>
              </a:rPr>
              <a:t> </a:t>
            </a:r>
            <a:r>
              <a:rPr lang="cs-CZ" sz="2700" cap="all" dirty="0" err="1">
                <a:cs typeface="Arial" panose="020B0604020202020204" pitchFamily="34" charset="0"/>
              </a:rPr>
              <a:t>inertu</a:t>
            </a:r>
            <a:r>
              <a:rPr lang="cs-CZ" sz="2700" cap="all" dirty="0">
                <a:cs typeface="Arial" panose="020B0604020202020204" pitchFamily="34" charset="0"/>
              </a:rPr>
              <a:t> – jeho </a:t>
            </a:r>
            <a:r>
              <a:rPr lang="cs-CZ" sz="2700" cap="all" dirty="0" err="1">
                <a:cs typeface="Arial" panose="020B0604020202020204" pitchFamily="34" charset="0"/>
              </a:rPr>
              <a:t>zaskládkovanie</a:t>
            </a:r>
            <a:br>
              <a:rPr lang="cs-CZ" sz="4000" cap="all" dirty="0">
                <a:cs typeface="Arial" panose="020B0604020202020204" pitchFamily="34" charset="0"/>
              </a:rPr>
            </a:br>
            <a:endParaRPr lang="cs-CZ" sz="2400" cap="all" dirty="0">
              <a:cs typeface="Arial" panose="020B0604020202020204" pitchFamily="34" charset="0"/>
            </a:endParaRP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E5BDD353-96FC-4119-BF75-820B466691DB}"/>
              </a:ext>
            </a:extLst>
          </p:cNvPr>
          <p:cNvPicPr/>
          <p:nvPr/>
        </p:nvPicPr>
        <p:blipFill>
          <a:blip r:embed="rId3"/>
          <a:srcRect l="3065" t="19099" r="2150" b="16719"/>
          <a:stretch>
            <a:fillRect/>
          </a:stretch>
        </p:blipFill>
        <p:spPr>
          <a:xfrm>
            <a:off x="9781702" y="99803"/>
            <a:ext cx="2350135" cy="499745"/>
          </a:xfrm>
          <a:prstGeom prst="rect">
            <a:avLst/>
          </a:prstGeom>
          <a:solidFill>
            <a:srgbClr val="FFFFFF"/>
          </a:solidFill>
          <a:ln>
            <a:noFill/>
            <a:prstDash/>
          </a:ln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5E982BB7-73D7-498E-ADDD-D82D4378C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756" y="1868251"/>
            <a:ext cx="4286250" cy="1117600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B1C1071C-4262-4C97-B577-FBFB75829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756" y="3304094"/>
            <a:ext cx="4286250" cy="167005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F15E0532-B2A7-4909-A8A4-034461958A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5451" y="3304093"/>
            <a:ext cx="4817449" cy="1670049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BC1755D9-6BD1-4412-86EC-96D599297C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755" y="5170453"/>
            <a:ext cx="4711523" cy="1026065"/>
          </a:xfrm>
          <a:prstGeom prst="rect">
            <a:avLst/>
          </a:prstGeom>
        </p:spPr>
      </p:pic>
      <p:sp>
        <p:nvSpPr>
          <p:cNvPr id="14" name="Obdĺžnik: zaoblené rohy 13">
            <a:extLst>
              <a:ext uri="{FF2B5EF4-FFF2-40B4-BE49-F238E27FC236}">
                <a16:creationId xmlns:a16="http://schemas.microsoft.com/office/drawing/2014/main" id="{50A60848-FC32-4E11-9FDD-391B3150D69E}"/>
              </a:ext>
            </a:extLst>
          </p:cNvPr>
          <p:cNvSpPr/>
          <p:nvPr/>
        </p:nvSpPr>
        <p:spPr>
          <a:xfrm>
            <a:off x="3099881" y="3182160"/>
            <a:ext cx="603115" cy="28696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372100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C473DA-2D90-4A17-B401-13E2FF575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825" y="358197"/>
            <a:ext cx="10346397" cy="1328739"/>
          </a:xfrm>
        </p:spPr>
        <p:txBody>
          <a:bodyPr>
            <a:normAutofit fontScale="90000"/>
          </a:bodyPr>
          <a:lstStyle/>
          <a:p>
            <a:r>
              <a:rPr lang="cs-CZ" sz="4000" cap="all" dirty="0">
                <a:cs typeface="Arial" panose="020B0604020202020204" pitchFamily="34" charset="0"/>
              </a:rPr>
              <a:t>EKONOMICKÉ NASTAVENIE PROJEKTU</a:t>
            </a:r>
            <a:br>
              <a:rPr lang="cs-CZ" sz="4000" cap="all" dirty="0">
                <a:cs typeface="Arial" panose="020B0604020202020204" pitchFamily="34" charset="0"/>
              </a:rPr>
            </a:br>
            <a:r>
              <a:rPr lang="cs-CZ" sz="2700" cap="all" dirty="0" err="1">
                <a:cs typeface="Arial" panose="020B0604020202020204" pitchFamily="34" charset="0"/>
              </a:rPr>
              <a:t>komplexnÝ</a:t>
            </a:r>
            <a:r>
              <a:rPr lang="cs-CZ" sz="2700" cap="all" dirty="0">
                <a:cs typeface="Arial" panose="020B0604020202020204" pitchFamily="34" charset="0"/>
              </a:rPr>
              <a:t> systém </a:t>
            </a:r>
            <a:r>
              <a:rPr lang="cs-CZ" sz="2700" cap="all" dirty="0" err="1">
                <a:cs typeface="Arial" panose="020B0604020202020204" pitchFamily="34" charset="0"/>
              </a:rPr>
              <a:t>mbÚ</a:t>
            </a:r>
            <a:r>
              <a:rPr lang="cs-CZ" sz="2700" cap="all" dirty="0">
                <a:cs typeface="Arial" panose="020B0604020202020204" pitchFamily="34" charset="0"/>
              </a:rPr>
              <a:t> s </a:t>
            </a:r>
            <a:r>
              <a:rPr lang="cs-CZ" sz="2700" cap="all" dirty="0" err="1">
                <a:cs typeface="Arial" panose="020B0604020202020204" pitchFamily="34" charset="0"/>
              </a:rPr>
              <a:t>využitiM</a:t>
            </a:r>
            <a:r>
              <a:rPr lang="cs-CZ" sz="2700" cap="all" dirty="0">
                <a:cs typeface="Arial" panose="020B0604020202020204" pitchFamily="34" charset="0"/>
              </a:rPr>
              <a:t> </a:t>
            </a:r>
            <a:r>
              <a:rPr lang="cs-CZ" sz="2700" cap="all" dirty="0" err="1">
                <a:cs typeface="Arial" panose="020B0604020202020204" pitchFamily="34" charset="0"/>
              </a:rPr>
              <a:t>inertu</a:t>
            </a:r>
            <a:r>
              <a:rPr lang="cs-CZ" sz="2700" cap="all" dirty="0">
                <a:cs typeface="Arial" panose="020B0604020202020204" pitchFamily="34" charset="0"/>
              </a:rPr>
              <a:t> – bez jeho </a:t>
            </a:r>
            <a:r>
              <a:rPr lang="cs-CZ" sz="2700" cap="all" dirty="0" err="1">
                <a:cs typeface="Arial" panose="020B0604020202020204" pitchFamily="34" charset="0"/>
              </a:rPr>
              <a:t>zaskládkovania</a:t>
            </a:r>
            <a:br>
              <a:rPr lang="cs-CZ" sz="4000" cap="all" dirty="0">
                <a:cs typeface="Arial" panose="020B0604020202020204" pitchFamily="34" charset="0"/>
              </a:rPr>
            </a:br>
            <a:endParaRPr lang="cs-CZ" sz="2400" cap="all" dirty="0">
              <a:cs typeface="Arial" panose="020B0604020202020204" pitchFamily="34" charset="0"/>
            </a:endParaRP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E5BDD353-96FC-4119-BF75-820B466691DB}"/>
              </a:ext>
            </a:extLst>
          </p:cNvPr>
          <p:cNvPicPr/>
          <p:nvPr/>
        </p:nvPicPr>
        <p:blipFill>
          <a:blip r:embed="rId3"/>
          <a:srcRect l="3065" t="19099" r="2150" b="16719"/>
          <a:stretch>
            <a:fillRect/>
          </a:stretch>
        </p:blipFill>
        <p:spPr>
          <a:xfrm>
            <a:off x="9781702" y="99803"/>
            <a:ext cx="2350135" cy="499745"/>
          </a:xfrm>
          <a:prstGeom prst="rect">
            <a:avLst/>
          </a:prstGeom>
          <a:solidFill>
            <a:srgbClr val="FFFFFF"/>
          </a:solidFill>
          <a:ln>
            <a:noFill/>
            <a:prstDash/>
          </a:ln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5E982BB7-73D7-498E-ADDD-D82D4378C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756" y="1868251"/>
            <a:ext cx="4286250" cy="1117600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509F5194-6D76-42AC-85EF-072C51A39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756" y="3316253"/>
            <a:ext cx="4286250" cy="1854200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0B6815CE-EDC6-404F-BDFF-D04A5A4B48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5452" y="3316252"/>
            <a:ext cx="5137618" cy="1781041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10B8A134-9DC9-425D-82FA-79786D4FF8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756" y="5330622"/>
            <a:ext cx="4786288" cy="836714"/>
          </a:xfrm>
          <a:prstGeom prst="rect">
            <a:avLst/>
          </a:prstGeom>
        </p:spPr>
      </p:pic>
      <p:sp>
        <p:nvSpPr>
          <p:cNvPr id="12" name="Obdĺžnik: zaoblené rohy 11">
            <a:extLst>
              <a:ext uri="{FF2B5EF4-FFF2-40B4-BE49-F238E27FC236}">
                <a16:creationId xmlns:a16="http://schemas.microsoft.com/office/drawing/2014/main" id="{FFE8C1A3-CCFC-4041-911A-622549C418D3}"/>
              </a:ext>
            </a:extLst>
          </p:cNvPr>
          <p:cNvSpPr/>
          <p:nvPr/>
        </p:nvSpPr>
        <p:spPr>
          <a:xfrm>
            <a:off x="3099881" y="3224044"/>
            <a:ext cx="603115" cy="28696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14066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C473DA-2D90-4A17-B401-13E2FF575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825" y="358197"/>
            <a:ext cx="10346397" cy="1328739"/>
          </a:xfrm>
        </p:spPr>
        <p:txBody>
          <a:bodyPr>
            <a:normAutofit fontScale="90000"/>
          </a:bodyPr>
          <a:lstStyle/>
          <a:p>
            <a:r>
              <a:rPr lang="cs-CZ" sz="4000" cap="all" dirty="0" err="1">
                <a:cs typeface="Arial" panose="020B0604020202020204" pitchFamily="34" charset="0"/>
              </a:rPr>
              <a:t>Spoločenský</a:t>
            </a:r>
            <a:r>
              <a:rPr lang="cs-CZ" sz="4000" cap="all" dirty="0">
                <a:cs typeface="Arial" panose="020B0604020202020204" pitchFamily="34" charset="0"/>
              </a:rPr>
              <a:t> </a:t>
            </a:r>
            <a:r>
              <a:rPr lang="cs-CZ" sz="4000" cap="all" dirty="0" err="1">
                <a:cs typeface="Arial" panose="020B0604020202020204" pitchFamily="34" charset="0"/>
              </a:rPr>
              <a:t>prínos</a:t>
            </a:r>
            <a:r>
              <a:rPr lang="cs-CZ" sz="4000" cap="all" dirty="0">
                <a:cs typeface="Arial" panose="020B0604020202020204" pitchFamily="34" charset="0"/>
              </a:rPr>
              <a:t> MBÚ</a:t>
            </a:r>
            <a:br>
              <a:rPr lang="cs-CZ" sz="4000" cap="all" dirty="0">
                <a:cs typeface="Arial" panose="020B0604020202020204" pitchFamily="34" charset="0"/>
              </a:rPr>
            </a:br>
            <a:r>
              <a:rPr lang="cs-CZ" sz="2700" cap="all" dirty="0" err="1">
                <a:cs typeface="Arial" panose="020B0604020202020204" pitchFamily="34" charset="0"/>
              </a:rPr>
              <a:t>sumarizácia</a:t>
            </a:r>
            <a:r>
              <a:rPr lang="cs-CZ" sz="2700" cap="all" dirty="0">
                <a:cs typeface="Arial" panose="020B0604020202020204" pitchFamily="34" charset="0"/>
              </a:rPr>
              <a:t>  </a:t>
            </a:r>
            <a:r>
              <a:rPr lang="cs-CZ" sz="2700" cap="all" dirty="0" err="1">
                <a:cs typeface="Arial" panose="020B0604020202020204" pitchFamily="34" charset="0"/>
              </a:rPr>
              <a:t>zhodnotenia</a:t>
            </a:r>
            <a:r>
              <a:rPr lang="cs-CZ" sz="2700" cap="all" dirty="0">
                <a:cs typeface="Arial" panose="020B0604020202020204" pitchFamily="34" charset="0"/>
              </a:rPr>
              <a:t>  </a:t>
            </a:r>
            <a:r>
              <a:rPr lang="cs-CZ" sz="2700" cap="all" dirty="0" err="1">
                <a:cs typeface="Arial" panose="020B0604020202020204" pitchFamily="34" charset="0"/>
              </a:rPr>
              <a:t>spracovania</a:t>
            </a:r>
            <a:r>
              <a:rPr lang="cs-CZ" sz="2700" cap="all" dirty="0">
                <a:cs typeface="Arial" panose="020B0604020202020204" pitchFamily="34" charset="0"/>
              </a:rPr>
              <a:t> ZKO</a:t>
            </a:r>
            <a:br>
              <a:rPr lang="cs-CZ" sz="4000" cap="all" dirty="0">
                <a:cs typeface="Arial" panose="020B0604020202020204" pitchFamily="34" charset="0"/>
              </a:rPr>
            </a:br>
            <a:endParaRPr lang="cs-CZ" sz="2400" cap="all" dirty="0">
              <a:cs typeface="Arial" panose="020B0604020202020204" pitchFamily="34" charset="0"/>
            </a:endParaRP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E5BDD353-96FC-4119-BF75-820B466691DB}"/>
              </a:ext>
            </a:extLst>
          </p:cNvPr>
          <p:cNvPicPr/>
          <p:nvPr/>
        </p:nvPicPr>
        <p:blipFill>
          <a:blip r:embed="rId3"/>
          <a:srcRect l="3065" t="19099" r="2150" b="16719"/>
          <a:stretch>
            <a:fillRect/>
          </a:stretch>
        </p:blipFill>
        <p:spPr>
          <a:xfrm>
            <a:off x="9781702" y="99803"/>
            <a:ext cx="2350135" cy="499745"/>
          </a:xfrm>
          <a:prstGeom prst="rect">
            <a:avLst/>
          </a:prstGeom>
          <a:solidFill>
            <a:srgbClr val="FFFFFF"/>
          </a:solidFill>
          <a:ln>
            <a:noFill/>
            <a:prstDash/>
          </a:ln>
        </p:spPr>
      </p:pic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BD43A8AB-7149-4111-9744-831B9511A9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0382058"/>
              </p:ext>
            </p:extLst>
          </p:nvPr>
        </p:nvGraphicFramePr>
        <p:xfrm>
          <a:off x="6280826" y="3720652"/>
          <a:ext cx="4572000" cy="2744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Obrázok 5">
            <a:extLst>
              <a:ext uri="{FF2B5EF4-FFF2-40B4-BE49-F238E27FC236}">
                <a16:creationId xmlns:a16="http://schemas.microsoft.com/office/drawing/2014/main" id="{108E289A-5E10-4D3E-A6FA-80516AE08C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283" y="1820085"/>
            <a:ext cx="6825174" cy="2090433"/>
          </a:xfrm>
          <a:prstGeom prst="rect">
            <a:avLst/>
          </a:prstGeom>
        </p:spPr>
      </p:pic>
      <p:sp>
        <p:nvSpPr>
          <p:cNvPr id="9" name="Obdĺžnik: zaoblené rohy 8">
            <a:extLst>
              <a:ext uri="{FF2B5EF4-FFF2-40B4-BE49-F238E27FC236}">
                <a16:creationId xmlns:a16="http://schemas.microsoft.com/office/drawing/2014/main" id="{45129DE0-7681-4E44-81E3-D08295917D65}"/>
              </a:ext>
            </a:extLst>
          </p:cNvPr>
          <p:cNvSpPr/>
          <p:nvPr/>
        </p:nvSpPr>
        <p:spPr>
          <a:xfrm>
            <a:off x="5836596" y="3429000"/>
            <a:ext cx="1944861" cy="61466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CA50D72F-65F7-4217-A5A0-09702D98B40F}"/>
              </a:ext>
            </a:extLst>
          </p:cNvPr>
          <p:cNvSpPr txBox="1"/>
          <p:nvPr/>
        </p:nvSpPr>
        <p:spPr>
          <a:xfrm>
            <a:off x="323435" y="6462357"/>
            <a:ext cx="60943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dirty="0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Odpadové  fórum 2021, </a:t>
            </a:r>
            <a:r>
              <a:rPr lang="sk-SK" sz="1600" dirty="0" err="1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Hustopeče</a:t>
            </a:r>
            <a:r>
              <a:rPr lang="sk-SK" sz="1600" dirty="0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 </a:t>
            </a:r>
            <a:endParaRPr lang="sk-SK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6930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Skupina 8"/>
          <p:cNvGrpSpPr/>
          <p:nvPr/>
        </p:nvGrpSpPr>
        <p:grpSpPr>
          <a:xfrm>
            <a:off x="7437852" y="3653757"/>
            <a:ext cx="5022286" cy="2230137"/>
            <a:chOff x="-1" y="-14627"/>
            <a:chExt cx="5022284" cy="2230136"/>
          </a:xfrm>
        </p:grpSpPr>
        <p:sp>
          <p:nvSpPr>
            <p:cNvPr id="134" name="Zástupný obsah 2"/>
            <p:cNvSpPr txBox="1"/>
            <p:nvPr/>
          </p:nvSpPr>
          <p:spPr>
            <a:xfrm>
              <a:off x="615382" y="-14627"/>
              <a:ext cx="4406901" cy="22301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/>
            <a:p>
              <a:pPr>
                <a:spcBef>
                  <a:spcPts val="900"/>
                </a:spcBef>
                <a:defRPr sz="2000">
                  <a:solidFill>
                    <a:srgbClr val="FFFFFF"/>
                  </a:solidFill>
                  <a:latin typeface="Gilroy"/>
                  <a:ea typeface="Gilroy"/>
                  <a:cs typeface="Gilroy"/>
                  <a:sym typeface="Gilroy"/>
                </a:defRPr>
              </a:pPr>
              <a:r>
                <a:rPr dirty="0"/>
                <a:t>+421 </a:t>
              </a:r>
              <a:r>
                <a:rPr lang="sk-SK" dirty="0"/>
                <a:t>902 500 948</a:t>
              </a:r>
            </a:p>
            <a:p>
              <a:pPr>
                <a:spcBef>
                  <a:spcPts val="900"/>
                </a:spcBef>
                <a:defRPr sz="2000">
                  <a:solidFill>
                    <a:srgbClr val="FFFFFF"/>
                  </a:solidFill>
                  <a:latin typeface="Gilroy"/>
                  <a:ea typeface="Gilroy"/>
                  <a:cs typeface="Gilroy"/>
                  <a:sym typeface="Gilroy"/>
                </a:defRPr>
              </a:pPr>
              <a:r>
                <a:rPr lang="sk-SK" dirty="0" err="1"/>
                <a:t>robert.prochazka</a:t>
              </a:r>
              <a:endParaRPr lang="sk-SK" dirty="0"/>
            </a:p>
            <a:p>
              <a:pPr>
                <a:spcBef>
                  <a:spcPts val="900"/>
                </a:spcBef>
                <a:defRPr sz="2000">
                  <a:solidFill>
                    <a:srgbClr val="FFFFFF"/>
                  </a:solidFill>
                  <a:latin typeface="Gilroy"/>
                  <a:ea typeface="Gilroy"/>
                  <a:cs typeface="Gilroy"/>
                  <a:sym typeface="Gilroy"/>
                </a:defRPr>
              </a:pPr>
              <a:r>
                <a:rPr lang="sk-SK" dirty="0" err="1"/>
                <a:t>Párovská</a:t>
              </a:r>
              <a:r>
                <a:rPr lang="sk-SK" dirty="0"/>
                <a:t> 28, Nitra , SK</a:t>
              </a:r>
              <a:endParaRPr dirty="0"/>
            </a:p>
          </p:txBody>
        </p:sp>
        <p:pic>
          <p:nvPicPr>
            <p:cNvPr id="135" name="Obrázek 10" descr="Obrázek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512423"/>
              <a:ext cx="234001" cy="3129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" name="Obrázek 11" descr="Obrázek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966307"/>
              <a:ext cx="234001" cy="2682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" name="Obrázek 12" descr="Obrázek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99" y="87254"/>
              <a:ext cx="216001" cy="2476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9" name="Obdélník 13"/>
          <p:cNvSpPr txBox="1"/>
          <p:nvPr/>
        </p:nvSpPr>
        <p:spPr>
          <a:xfrm>
            <a:off x="7437852" y="2423159"/>
            <a:ext cx="3409362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Gilroy"/>
                <a:ea typeface="Gilroy"/>
                <a:cs typeface="Gilroy"/>
                <a:sym typeface="Gilroy"/>
              </a:defRPr>
            </a:pPr>
            <a:endParaRPr dirty="0"/>
          </a:p>
        </p:txBody>
      </p:sp>
      <p:pic>
        <p:nvPicPr>
          <p:cNvPr id="141" name="VUMZ.png" descr="VUMZ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8085" y="392917"/>
            <a:ext cx="2688477" cy="82455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Obdélník 13">
            <a:extLst>
              <a:ext uri="{FF2B5EF4-FFF2-40B4-BE49-F238E27FC236}">
                <a16:creationId xmlns:a16="http://schemas.microsoft.com/office/drawing/2014/main" id="{F782D064-1E9F-48AD-9931-447DB946AF14}"/>
              </a:ext>
            </a:extLst>
          </p:cNvPr>
          <p:cNvSpPr txBox="1"/>
          <p:nvPr/>
        </p:nvSpPr>
        <p:spPr>
          <a:xfrm>
            <a:off x="1215890" y="1598304"/>
            <a:ext cx="7172736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Gilroy"/>
                <a:ea typeface="Gilroy"/>
                <a:cs typeface="Gilroy"/>
                <a:sym typeface="Gilroy"/>
              </a:defRPr>
            </a:pPr>
            <a:r>
              <a:rPr lang="sk-SK" sz="6000" dirty="0"/>
              <a:t>Ďakujem za pozornosť </a:t>
            </a:r>
            <a:endParaRPr sz="6000" dirty="0"/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7ECAA2F8-BF9E-46EE-AA1D-51DB7BB17079}"/>
              </a:ext>
            </a:extLst>
          </p:cNvPr>
          <p:cNvSpPr txBox="1"/>
          <p:nvPr/>
        </p:nvSpPr>
        <p:spPr>
          <a:xfrm>
            <a:off x="9788457" y="4121348"/>
            <a:ext cx="6308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@vumz.sk</a:t>
            </a:r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8A65EEE0-D768-4601-9E9B-89141ABA8871}"/>
              </a:ext>
            </a:extLst>
          </p:cNvPr>
          <p:cNvSpPr txBox="1"/>
          <p:nvPr/>
        </p:nvSpPr>
        <p:spPr>
          <a:xfrm>
            <a:off x="1360196" y="5621307"/>
            <a:ext cx="80506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800" i="1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Ing. Robert Procházka, PhD., MBA</a:t>
            </a:r>
            <a:endParaRPr lang="sk-SK" i="1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F226F5BA-3B9B-4696-BEDD-AC33FD0911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0196" y="3027133"/>
            <a:ext cx="3048000" cy="203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944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C473DA-2D90-4A17-B401-13E2FF575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390426"/>
            <a:ext cx="10902950" cy="1325563"/>
          </a:xfrm>
        </p:spPr>
        <p:txBody>
          <a:bodyPr>
            <a:normAutofit/>
          </a:bodyPr>
          <a:lstStyle/>
          <a:p>
            <a:r>
              <a:rPr lang="cs-CZ" dirty="0">
                <a:cs typeface="Arial" panose="020B0604020202020204" pitchFamily="34" charset="0"/>
              </a:rPr>
              <a:t>ZHODNOTENIE ANORGANICKÉHO ODPADU</a:t>
            </a:r>
            <a:br>
              <a:rPr lang="cs-CZ" sz="4000" dirty="0">
                <a:cs typeface="Arial" panose="020B0604020202020204" pitchFamily="34" charset="0"/>
              </a:rPr>
            </a:br>
            <a:endParaRPr lang="cs-CZ" sz="2500" dirty="0">
              <a:cs typeface="Arial" panose="020B0604020202020204" pitchFamily="34" charset="0"/>
            </a:endParaRP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C8A3D5E3-E80E-40A5-8072-99F1EAD09187}"/>
              </a:ext>
            </a:extLst>
          </p:cNvPr>
          <p:cNvSpPr txBox="1">
            <a:spLocks/>
          </p:cNvSpPr>
          <p:nvPr/>
        </p:nvSpPr>
        <p:spPr>
          <a:xfrm>
            <a:off x="584198" y="2079650"/>
            <a:ext cx="6155649" cy="8191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159BD8"/>
              </a:buClr>
              <a:buFont typeface="Arial" panose="020B0604020202020204" pitchFamily="34" charset="0"/>
              <a:buNone/>
            </a:pPr>
            <a:endParaRPr lang="cs-CZ" sz="2500" dirty="0">
              <a:latin typeface="Gilroy" panose="00000500000000000000" pitchFamily="50" charset="-18"/>
              <a:cs typeface="Arial" panose="020B0604020202020204" pitchFamily="34" charset="0"/>
            </a:endParaRPr>
          </a:p>
        </p:txBody>
      </p:sp>
      <p:sp>
        <p:nvSpPr>
          <p:cNvPr id="15" name="Rectangle 9"/>
          <p:cNvSpPr/>
          <p:nvPr/>
        </p:nvSpPr>
        <p:spPr>
          <a:xfrm>
            <a:off x="4733620" y="1718430"/>
            <a:ext cx="4038603" cy="218757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400" b="0" i="0" u="none" strike="noStrike" kern="1200" cap="none" spc="0" baseline="0" dirty="0">
              <a:solidFill>
                <a:srgbClr val="FFFFFF"/>
              </a:solidFill>
              <a:uFillTx/>
              <a:latin typeface="Gilroy" panose="00000500000000000000" pitchFamily="50" charset="-18"/>
              <a:ea typeface=""/>
              <a:cs typeface="Arial"/>
            </a:endParaRPr>
          </a:p>
        </p:txBody>
      </p:sp>
      <p:pic>
        <p:nvPicPr>
          <p:cNvPr id="16" name="Zástupný objekt pre obsah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3411" y="1411331"/>
            <a:ext cx="2444145" cy="1626470"/>
          </a:xfrm>
          <a:solidFill>
            <a:srgbClr val="EDEDED"/>
          </a:solidFill>
        </p:spPr>
      </p:pic>
      <p:sp>
        <p:nvSpPr>
          <p:cNvPr id="17" name="Šípka doprava 17"/>
          <p:cNvSpPr/>
          <p:nvPr/>
        </p:nvSpPr>
        <p:spPr>
          <a:xfrm rot="3099747">
            <a:off x="8115504" y="2492327"/>
            <a:ext cx="678612" cy="310365"/>
          </a:xfrm>
          <a:custGeom>
            <a:avLst>
              <a:gd name="f0" fmla="val 16661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chemeClr val="accent2"/>
          </a:solidFill>
          <a:ln w="12701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k-SK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8" name="Picture 2" descr="alernative text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34024" y="2932242"/>
            <a:ext cx="2746208" cy="1461915"/>
          </a:xfrm>
          <a:prstGeom prst="rect">
            <a:avLst/>
          </a:prstGeom>
          <a:solidFill>
            <a:srgbClr val="EDEDED"/>
          </a:solidFill>
          <a:ln>
            <a:noFill/>
          </a:ln>
        </p:spPr>
      </p:pic>
      <p:pic>
        <p:nvPicPr>
          <p:cNvPr id="19" name="Obrázok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5636" y="1122479"/>
            <a:ext cx="2746208" cy="1191902"/>
          </a:xfrm>
          <a:prstGeom prst="rect">
            <a:avLst/>
          </a:prstGeom>
          <a:solidFill>
            <a:srgbClr val="EDEDED"/>
          </a:solidFill>
          <a:ln>
            <a:noFill/>
          </a:ln>
        </p:spPr>
      </p:pic>
      <p:pic>
        <p:nvPicPr>
          <p:cNvPr id="20" name="Obrázok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543" y="5235967"/>
            <a:ext cx="2332764" cy="1237582"/>
          </a:xfrm>
          <a:prstGeom prst="rect">
            <a:avLst/>
          </a:prstGeom>
          <a:solidFill>
            <a:srgbClr val="EDEDED"/>
          </a:solidFill>
          <a:ln>
            <a:noFill/>
          </a:ln>
        </p:spPr>
      </p:pic>
      <p:pic>
        <p:nvPicPr>
          <p:cNvPr id="21" name="Obrázok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9844" y="3218047"/>
            <a:ext cx="2860720" cy="1491292"/>
          </a:xfrm>
          <a:prstGeom prst="rect">
            <a:avLst/>
          </a:prstGeom>
          <a:solidFill>
            <a:srgbClr val="EDEDED"/>
          </a:solidFill>
          <a:ln>
            <a:noFill/>
          </a:ln>
        </p:spPr>
      </p:pic>
      <p:sp>
        <p:nvSpPr>
          <p:cNvPr id="22" name="Šípka doprava 31"/>
          <p:cNvSpPr/>
          <p:nvPr/>
        </p:nvSpPr>
        <p:spPr>
          <a:xfrm rot="10580561">
            <a:off x="5785237" y="3548462"/>
            <a:ext cx="1909221" cy="310365"/>
          </a:xfrm>
          <a:custGeom>
            <a:avLst>
              <a:gd name="f0" fmla="val 19844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chemeClr val="accent1"/>
          </a:solidFill>
          <a:ln w="12701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k-SK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3" name="Šípka doprava 32"/>
          <p:cNvSpPr/>
          <p:nvPr/>
        </p:nvSpPr>
        <p:spPr>
          <a:xfrm rot="1789210">
            <a:off x="5643645" y="4635404"/>
            <a:ext cx="904709" cy="345938"/>
          </a:xfrm>
          <a:custGeom>
            <a:avLst>
              <a:gd name="f0" fmla="val 18395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12701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k-SK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24" name="Obrázok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7944" y="5121479"/>
            <a:ext cx="2267199" cy="1352070"/>
          </a:xfrm>
          <a:prstGeom prst="rect">
            <a:avLst/>
          </a:prstGeom>
          <a:solidFill>
            <a:srgbClr val="EDEDED"/>
          </a:solidFill>
          <a:ln>
            <a:noFill/>
          </a:ln>
        </p:spPr>
      </p:pic>
      <p:sp>
        <p:nvSpPr>
          <p:cNvPr id="25" name="Šípka doprava 32"/>
          <p:cNvSpPr/>
          <p:nvPr/>
        </p:nvSpPr>
        <p:spPr>
          <a:xfrm>
            <a:off x="4782853" y="1799257"/>
            <a:ext cx="2001923" cy="315101"/>
          </a:xfrm>
          <a:custGeom>
            <a:avLst>
              <a:gd name="f0" fmla="val 18395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chemeClr val="accent2"/>
          </a:solidFill>
          <a:ln w="12701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k-SK" sz="1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5BF3E6B-B2F7-4B10-8BB1-C67F7ECA7D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5218" y="5208183"/>
            <a:ext cx="2588840" cy="1294420"/>
          </a:xfrm>
          <a:prstGeom prst="rect">
            <a:avLst/>
          </a:prstGeom>
        </p:spPr>
      </p:pic>
      <p:sp>
        <p:nvSpPr>
          <p:cNvPr id="26" name="Šípka doprava 17">
            <a:extLst>
              <a:ext uri="{FF2B5EF4-FFF2-40B4-BE49-F238E27FC236}">
                <a16:creationId xmlns:a16="http://schemas.microsoft.com/office/drawing/2014/main" id="{5D5D5838-3968-4C42-9F7B-82752E698958}"/>
              </a:ext>
            </a:extLst>
          </p:cNvPr>
          <p:cNvSpPr/>
          <p:nvPr/>
        </p:nvSpPr>
        <p:spPr>
          <a:xfrm rot="3823353">
            <a:off x="4256271" y="4825441"/>
            <a:ext cx="497504" cy="306354"/>
          </a:xfrm>
          <a:custGeom>
            <a:avLst>
              <a:gd name="f0" fmla="val 16661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12701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k-SK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7" name="Šípka doprava 17">
            <a:extLst>
              <a:ext uri="{FF2B5EF4-FFF2-40B4-BE49-F238E27FC236}">
                <a16:creationId xmlns:a16="http://schemas.microsoft.com/office/drawing/2014/main" id="{BCF2BF04-3102-4781-8302-679B4A7FC748}"/>
              </a:ext>
            </a:extLst>
          </p:cNvPr>
          <p:cNvSpPr/>
          <p:nvPr/>
        </p:nvSpPr>
        <p:spPr>
          <a:xfrm rot="8467720">
            <a:off x="2066965" y="4862094"/>
            <a:ext cx="802535" cy="293593"/>
          </a:xfrm>
          <a:custGeom>
            <a:avLst>
              <a:gd name="f0" fmla="val 16661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12701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k-SK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8" name="Šípka doprava 17">
            <a:extLst>
              <a:ext uri="{FF2B5EF4-FFF2-40B4-BE49-F238E27FC236}">
                <a16:creationId xmlns:a16="http://schemas.microsoft.com/office/drawing/2014/main" id="{CBC05336-433C-48AF-BB67-44D010E32F6E}"/>
              </a:ext>
            </a:extLst>
          </p:cNvPr>
          <p:cNvSpPr/>
          <p:nvPr/>
        </p:nvSpPr>
        <p:spPr>
          <a:xfrm>
            <a:off x="8825274" y="5582344"/>
            <a:ext cx="497504" cy="306354"/>
          </a:xfrm>
          <a:custGeom>
            <a:avLst>
              <a:gd name="f0" fmla="val 16661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12701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k-SK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B55F7E6D-220F-42F3-BB2E-3D6C593963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1688" y="3269501"/>
            <a:ext cx="1627947" cy="1379471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068357F1-3BFE-4F24-9624-BF6C5920B5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85812" y="4978618"/>
            <a:ext cx="2588840" cy="1456223"/>
          </a:xfrm>
          <a:prstGeom prst="rect">
            <a:avLst/>
          </a:prstGeom>
        </p:spPr>
      </p:pic>
      <p:pic>
        <p:nvPicPr>
          <p:cNvPr id="30" name="Obrázok 29">
            <a:extLst>
              <a:ext uri="{FF2B5EF4-FFF2-40B4-BE49-F238E27FC236}">
                <a16:creationId xmlns:a16="http://schemas.microsoft.com/office/drawing/2014/main" id="{032F8B4A-189A-4E08-8858-36EE2BB2DE4C}"/>
              </a:ext>
            </a:extLst>
          </p:cNvPr>
          <p:cNvPicPr/>
          <p:nvPr/>
        </p:nvPicPr>
        <p:blipFill>
          <a:blip r:embed="rId11"/>
          <a:srcRect l="3065" t="19099" r="2150" b="16719"/>
          <a:stretch>
            <a:fillRect/>
          </a:stretch>
        </p:blipFill>
        <p:spPr>
          <a:xfrm>
            <a:off x="9781702" y="99803"/>
            <a:ext cx="2350135" cy="499745"/>
          </a:xfrm>
          <a:prstGeom prst="rect">
            <a:avLst/>
          </a:prstGeom>
          <a:solidFill>
            <a:srgbClr val="FFFFFF"/>
          </a:solidFill>
          <a:ln>
            <a:noFill/>
            <a:prstDash/>
          </a:ln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D9F35310-10C3-41D1-84CC-658BE48E70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76839" y="2264595"/>
            <a:ext cx="1126172" cy="1126172"/>
          </a:xfrm>
          <a:prstGeom prst="rect">
            <a:avLst/>
          </a:prstGeom>
        </p:spPr>
      </p:pic>
      <p:sp>
        <p:nvSpPr>
          <p:cNvPr id="31" name="Šípka doprava 32">
            <a:extLst>
              <a:ext uri="{FF2B5EF4-FFF2-40B4-BE49-F238E27FC236}">
                <a16:creationId xmlns:a16="http://schemas.microsoft.com/office/drawing/2014/main" id="{2655090D-4FF4-44F6-B2DC-CAF832CC9022}"/>
              </a:ext>
            </a:extLst>
          </p:cNvPr>
          <p:cNvSpPr/>
          <p:nvPr/>
        </p:nvSpPr>
        <p:spPr>
          <a:xfrm>
            <a:off x="4830801" y="2459460"/>
            <a:ext cx="2001923" cy="315101"/>
          </a:xfrm>
          <a:custGeom>
            <a:avLst>
              <a:gd name="f0" fmla="val 18395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chemeClr val="accent2"/>
          </a:solidFill>
          <a:ln w="12701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k-SK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Šípka doprava 17">
            <a:extLst>
              <a:ext uri="{FF2B5EF4-FFF2-40B4-BE49-F238E27FC236}">
                <a16:creationId xmlns:a16="http://schemas.microsoft.com/office/drawing/2014/main" id="{CED5C2D2-F72C-4B77-8CD2-3203B91B110F}"/>
              </a:ext>
            </a:extLst>
          </p:cNvPr>
          <p:cNvSpPr/>
          <p:nvPr/>
        </p:nvSpPr>
        <p:spPr>
          <a:xfrm rot="1338005">
            <a:off x="7679733" y="3062863"/>
            <a:ext cx="678612" cy="310365"/>
          </a:xfrm>
          <a:custGeom>
            <a:avLst>
              <a:gd name="f0" fmla="val 16661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chemeClr val="accent2"/>
          </a:solidFill>
          <a:ln w="12701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k-SK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9" name="BlokTextu 28">
            <a:extLst>
              <a:ext uri="{FF2B5EF4-FFF2-40B4-BE49-F238E27FC236}">
                <a16:creationId xmlns:a16="http://schemas.microsoft.com/office/drawing/2014/main" id="{2AD3C638-3B01-4AEC-95EB-F60D24DF2B00}"/>
              </a:ext>
            </a:extLst>
          </p:cNvPr>
          <p:cNvSpPr txBox="1"/>
          <p:nvPr/>
        </p:nvSpPr>
        <p:spPr>
          <a:xfrm>
            <a:off x="323435" y="6462357"/>
            <a:ext cx="60943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dirty="0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Odpadové  fórum 2021, </a:t>
            </a:r>
            <a:r>
              <a:rPr lang="sk-SK" sz="1600" dirty="0" err="1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Hustopeče</a:t>
            </a:r>
            <a:r>
              <a:rPr lang="sk-SK" sz="1600" dirty="0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 </a:t>
            </a:r>
            <a:endParaRPr lang="sk-SK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228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>
                <a16:creationId xmlns:a16="http://schemas.microsoft.com/office/drawing/2014/main" id="{6F18CBA4-FFB3-4ADE-B487-910EEB0CF188}"/>
              </a:ext>
            </a:extLst>
          </p:cNvPr>
          <p:cNvSpPr/>
          <p:nvPr/>
        </p:nvSpPr>
        <p:spPr>
          <a:xfrm>
            <a:off x="5791204" y="1447797"/>
            <a:ext cx="4038603" cy="452595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342900" indent="-342900">
              <a:spcBef>
                <a:spcPts val="700"/>
              </a:spcBef>
              <a:buSzPct val="10000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800">
              <a:solidFill>
                <a:srgbClr val="FFFFFF"/>
              </a:solidFill>
              <a:latin typeface="Arial"/>
              <a:ea typeface=""/>
              <a:cs typeface="Arial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4A59B03B-4FB8-402E-8B8F-6FBE0AD9274C}"/>
              </a:ext>
            </a:extLst>
          </p:cNvPr>
          <p:cNvSpPr/>
          <p:nvPr/>
        </p:nvSpPr>
        <p:spPr>
          <a:xfrm>
            <a:off x="6248404" y="1676397"/>
            <a:ext cx="4038603" cy="218757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342900" indent="-342900">
              <a:spcBef>
                <a:spcPts val="600"/>
              </a:spcBef>
              <a:buSzPct val="10000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400">
              <a:solidFill>
                <a:srgbClr val="FFFFFF"/>
              </a:solidFill>
              <a:latin typeface="Arial"/>
              <a:ea typeface=""/>
              <a:cs typeface="Arial"/>
            </a:endParaRPr>
          </a:p>
        </p:txBody>
      </p:sp>
      <p:pic>
        <p:nvPicPr>
          <p:cNvPr id="6" name="Zástupný objekt pre obsah 8">
            <a:extLst>
              <a:ext uri="{FF2B5EF4-FFF2-40B4-BE49-F238E27FC236}">
                <a16:creationId xmlns:a16="http://schemas.microsoft.com/office/drawing/2014/main" id="{7C0C923D-B438-4898-906F-5BBB5C2032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89514" y="1372608"/>
            <a:ext cx="2619371" cy="1743075"/>
          </a:xfrm>
          <a:solidFill>
            <a:srgbClr val="EDEDED"/>
          </a:solidFill>
        </p:spPr>
      </p:pic>
      <p:pic>
        <p:nvPicPr>
          <p:cNvPr id="7" name="Obrázok 9">
            <a:extLst>
              <a:ext uri="{FF2B5EF4-FFF2-40B4-BE49-F238E27FC236}">
                <a16:creationId xmlns:a16="http://schemas.microsoft.com/office/drawing/2014/main" id="{48B661A9-DE3C-46F9-B667-C9AED3DEE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913" y="1176136"/>
            <a:ext cx="1727109" cy="1110282"/>
          </a:xfrm>
          <a:prstGeom prst="rect">
            <a:avLst/>
          </a:prstGeom>
          <a:solidFill>
            <a:srgbClr val="EDEDED"/>
          </a:solidFill>
          <a:ln cap="flat">
            <a:noFill/>
          </a:ln>
        </p:spPr>
      </p:pic>
      <p:pic>
        <p:nvPicPr>
          <p:cNvPr id="8" name="Obrázok 10">
            <a:extLst>
              <a:ext uri="{FF2B5EF4-FFF2-40B4-BE49-F238E27FC236}">
                <a16:creationId xmlns:a16="http://schemas.microsoft.com/office/drawing/2014/main" id="{DAF2480D-0A52-4E72-8EF3-30F1784D62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2318" y="1944591"/>
            <a:ext cx="1910163" cy="1020415"/>
          </a:xfrm>
          <a:prstGeom prst="rect">
            <a:avLst/>
          </a:prstGeom>
          <a:solidFill>
            <a:srgbClr val="EDEDED"/>
          </a:solidFill>
          <a:ln cap="flat">
            <a:noFill/>
          </a:ln>
        </p:spPr>
      </p:pic>
      <p:pic>
        <p:nvPicPr>
          <p:cNvPr id="9" name="Obrázok 11">
            <a:extLst>
              <a:ext uri="{FF2B5EF4-FFF2-40B4-BE49-F238E27FC236}">
                <a16:creationId xmlns:a16="http://schemas.microsoft.com/office/drawing/2014/main" id="{015EAA57-CC74-4EAB-94B1-F46861A063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2420" y="2990817"/>
            <a:ext cx="1849383" cy="1024832"/>
          </a:xfrm>
          <a:prstGeom prst="rect">
            <a:avLst/>
          </a:prstGeom>
          <a:solidFill>
            <a:srgbClr val="EDEDED"/>
          </a:solidFill>
          <a:ln cap="flat">
            <a:noFill/>
          </a:ln>
        </p:spPr>
      </p:pic>
      <p:pic>
        <p:nvPicPr>
          <p:cNvPr id="10" name="Obrázok 12">
            <a:extLst>
              <a:ext uri="{FF2B5EF4-FFF2-40B4-BE49-F238E27FC236}">
                <a16:creationId xmlns:a16="http://schemas.microsoft.com/office/drawing/2014/main" id="{16652BA7-9E72-4570-A3E3-2FCB455ED2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4570" y="3046394"/>
            <a:ext cx="2326215" cy="1509125"/>
          </a:xfrm>
          <a:prstGeom prst="rect">
            <a:avLst/>
          </a:prstGeom>
          <a:solidFill>
            <a:srgbClr val="EDEDED"/>
          </a:solidFill>
          <a:ln cap="flat">
            <a:noFill/>
          </a:ln>
        </p:spPr>
      </p:pic>
      <p:pic>
        <p:nvPicPr>
          <p:cNvPr id="11" name="Obrázok 13">
            <a:extLst>
              <a:ext uri="{FF2B5EF4-FFF2-40B4-BE49-F238E27FC236}">
                <a16:creationId xmlns:a16="http://schemas.microsoft.com/office/drawing/2014/main" id="{14486CE4-0A82-4132-85D3-948D7B83A2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6850" y="4034425"/>
            <a:ext cx="2753110" cy="1731230"/>
          </a:xfrm>
          <a:prstGeom prst="rect">
            <a:avLst/>
          </a:prstGeom>
          <a:solidFill>
            <a:srgbClr val="EDEDED"/>
          </a:solidFill>
          <a:ln cap="flat">
            <a:noFill/>
          </a:ln>
        </p:spPr>
      </p:pic>
      <p:pic>
        <p:nvPicPr>
          <p:cNvPr id="12" name="Obrázok 14">
            <a:extLst>
              <a:ext uri="{FF2B5EF4-FFF2-40B4-BE49-F238E27FC236}">
                <a16:creationId xmlns:a16="http://schemas.microsoft.com/office/drawing/2014/main" id="{0A7DB8D1-30D5-4CFF-9297-01D7740A3E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453" y="4307810"/>
            <a:ext cx="2094424" cy="1177582"/>
          </a:xfrm>
          <a:prstGeom prst="rect">
            <a:avLst/>
          </a:prstGeom>
          <a:solidFill>
            <a:srgbClr val="EDEDED"/>
          </a:solidFill>
          <a:ln cap="flat">
            <a:noFill/>
          </a:ln>
        </p:spPr>
      </p:pic>
      <p:pic>
        <p:nvPicPr>
          <p:cNvPr id="13" name="Obrázok 15">
            <a:extLst>
              <a:ext uri="{FF2B5EF4-FFF2-40B4-BE49-F238E27FC236}">
                <a16:creationId xmlns:a16="http://schemas.microsoft.com/office/drawing/2014/main" id="{6BEFA462-A227-460C-A630-65569AF24D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4432" y="5271817"/>
            <a:ext cx="2049243" cy="1192523"/>
          </a:xfrm>
          <a:prstGeom prst="rect">
            <a:avLst/>
          </a:prstGeom>
          <a:solidFill>
            <a:srgbClr val="EDEDED"/>
          </a:solidFill>
          <a:ln cap="flat">
            <a:noFill/>
          </a:ln>
        </p:spPr>
      </p:pic>
      <p:pic>
        <p:nvPicPr>
          <p:cNvPr id="14" name="Obrázok 16">
            <a:extLst>
              <a:ext uri="{FF2B5EF4-FFF2-40B4-BE49-F238E27FC236}">
                <a16:creationId xmlns:a16="http://schemas.microsoft.com/office/drawing/2014/main" id="{71648CF0-0EA5-4B1F-BF7F-436621D794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20735" y="5481834"/>
            <a:ext cx="1887760" cy="1232400"/>
          </a:xfrm>
          <a:prstGeom prst="rect">
            <a:avLst/>
          </a:prstGeom>
          <a:solidFill>
            <a:srgbClr val="EDEDED"/>
          </a:solidFill>
          <a:ln cap="flat">
            <a:noFill/>
          </a:ln>
        </p:spPr>
      </p:pic>
      <p:sp>
        <p:nvSpPr>
          <p:cNvPr id="15" name="Šípka doprava 17">
            <a:extLst>
              <a:ext uri="{FF2B5EF4-FFF2-40B4-BE49-F238E27FC236}">
                <a16:creationId xmlns:a16="http://schemas.microsoft.com/office/drawing/2014/main" id="{A9EE763C-42E6-45A8-9593-127D373F1F02}"/>
              </a:ext>
            </a:extLst>
          </p:cNvPr>
          <p:cNvSpPr/>
          <p:nvPr/>
        </p:nvSpPr>
        <p:spPr>
          <a:xfrm rot="21133720">
            <a:off x="4178748" y="1693612"/>
            <a:ext cx="1898247" cy="353658"/>
          </a:xfrm>
          <a:custGeom>
            <a:avLst>
              <a:gd name="f0" fmla="val 18395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chemeClr val="accent2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k-SK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Šípka doprava 18">
            <a:extLst>
              <a:ext uri="{FF2B5EF4-FFF2-40B4-BE49-F238E27FC236}">
                <a16:creationId xmlns:a16="http://schemas.microsoft.com/office/drawing/2014/main" id="{6DFE538F-C38D-4A97-A22F-70271966ED83}"/>
              </a:ext>
            </a:extLst>
          </p:cNvPr>
          <p:cNvSpPr/>
          <p:nvPr/>
        </p:nvSpPr>
        <p:spPr>
          <a:xfrm rot="10799991">
            <a:off x="6493762" y="3466655"/>
            <a:ext cx="1353514" cy="346598"/>
          </a:xfrm>
          <a:custGeom>
            <a:avLst>
              <a:gd name="f0" fmla="val 18395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chemeClr val="accent1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k-SK" dirty="0">
              <a:solidFill>
                <a:schemeClr val="accent5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17" name="Šípka doprava 19">
            <a:extLst>
              <a:ext uri="{FF2B5EF4-FFF2-40B4-BE49-F238E27FC236}">
                <a16:creationId xmlns:a16="http://schemas.microsoft.com/office/drawing/2014/main" id="{9C85EB9F-5948-4E2E-B6C6-51004802A629}"/>
              </a:ext>
            </a:extLst>
          </p:cNvPr>
          <p:cNvSpPr/>
          <p:nvPr/>
        </p:nvSpPr>
        <p:spPr>
          <a:xfrm rot="827053">
            <a:off x="6798937" y="3982533"/>
            <a:ext cx="1366259" cy="310365"/>
          </a:xfrm>
          <a:custGeom>
            <a:avLst>
              <a:gd name="f0" fmla="val 19147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chemeClr val="accent1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k-SK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Šípka doprava 20">
            <a:extLst>
              <a:ext uri="{FF2B5EF4-FFF2-40B4-BE49-F238E27FC236}">
                <a16:creationId xmlns:a16="http://schemas.microsoft.com/office/drawing/2014/main" id="{EDAAA5C6-6CF0-4DC7-9058-35DB9ECFE47F}"/>
              </a:ext>
            </a:extLst>
          </p:cNvPr>
          <p:cNvSpPr/>
          <p:nvPr/>
        </p:nvSpPr>
        <p:spPr>
          <a:xfrm rot="9695689">
            <a:off x="6961260" y="5198802"/>
            <a:ext cx="1300176" cy="310365"/>
          </a:xfrm>
          <a:custGeom>
            <a:avLst>
              <a:gd name="f0" fmla="val 19022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k-SK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Šípka doprava 21">
            <a:extLst>
              <a:ext uri="{FF2B5EF4-FFF2-40B4-BE49-F238E27FC236}">
                <a16:creationId xmlns:a16="http://schemas.microsoft.com/office/drawing/2014/main" id="{148D506E-8C96-4B3C-B9AD-3EE2242F8402}"/>
              </a:ext>
            </a:extLst>
          </p:cNvPr>
          <p:cNvSpPr/>
          <p:nvPr/>
        </p:nvSpPr>
        <p:spPr>
          <a:xfrm rot="10182598">
            <a:off x="5419490" y="4916169"/>
            <a:ext cx="2852687" cy="312846"/>
          </a:xfrm>
          <a:custGeom>
            <a:avLst>
              <a:gd name="f0" fmla="val 19587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k-SK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Šípka doprava 22">
            <a:extLst>
              <a:ext uri="{FF2B5EF4-FFF2-40B4-BE49-F238E27FC236}">
                <a16:creationId xmlns:a16="http://schemas.microsoft.com/office/drawing/2014/main" id="{BEC8802F-055E-47AD-A585-37477AA6DCA0}"/>
              </a:ext>
            </a:extLst>
          </p:cNvPr>
          <p:cNvSpPr/>
          <p:nvPr/>
        </p:nvSpPr>
        <p:spPr>
          <a:xfrm rot="10564782">
            <a:off x="3169631" y="4607365"/>
            <a:ext cx="4615133" cy="300864"/>
          </a:xfrm>
          <a:custGeom>
            <a:avLst>
              <a:gd name="f0" fmla="val 20638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k-SK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" name="Šípka doprava 23">
            <a:extLst>
              <a:ext uri="{FF2B5EF4-FFF2-40B4-BE49-F238E27FC236}">
                <a16:creationId xmlns:a16="http://schemas.microsoft.com/office/drawing/2014/main" id="{872B5F9A-7581-4450-AB9B-B0CC1483B1FB}"/>
              </a:ext>
            </a:extLst>
          </p:cNvPr>
          <p:cNvSpPr/>
          <p:nvPr/>
        </p:nvSpPr>
        <p:spPr>
          <a:xfrm>
            <a:off x="4347997" y="2334136"/>
            <a:ext cx="2822523" cy="350231"/>
          </a:xfrm>
          <a:custGeom>
            <a:avLst>
              <a:gd name="f0" fmla="val 1975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chemeClr val="accent2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k-SK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" name="Šípka doprava 24">
            <a:extLst>
              <a:ext uri="{FF2B5EF4-FFF2-40B4-BE49-F238E27FC236}">
                <a16:creationId xmlns:a16="http://schemas.microsoft.com/office/drawing/2014/main" id="{84E9A682-1F5C-4D26-A9C4-36C3779B9535}"/>
              </a:ext>
            </a:extLst>
          </p:cNvPr>
          <p:cNvSpPr/>
          <p:nvPr/>
        </p:nvSpPr>
        <p:spPr>
          <a:xfrm rot="523431">
            <a:off x="5355670" y="2857541"/>
            <a:ext cx="2562834" cy="310365"/>
          </a:xfrm>
          <a:custGeom>
            <a:avLst>
              <a:gd name="f0" fmla="val 20292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chemeClr val="accent2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k-SK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" name="Nadpis 1">
            <a:extLst>
              <a:ext uri="{FF2B5EF4-FFF2-40B4-BE49-F238E27FC236}">
                <a16:creationId xmlns:a16="http://schemas.microsoft.com/office/drawing/2014/main" id="{B3E459D5-F45C-40EA-9543-F067684F7165}"/>
              </a:ext>
            </a:extLst>
          </p:cNvPr>
          <p:cNvSpPr txBox="1">
            <a:spLocks/>
          </p:cNvSpPr>
          <p:nvPr/>
        </p:nvSpPr>
        <p:spPr>
          <a:xfrm>
            <a:off x="602439" y="360327"/>
            <a:ext cx="109029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0077BA"/>
                </a:solidFill>
                <a:latin typeface="Gilroy" panose="00000500000000000000" pitchFamily="50" charset="-18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cs-CZ">
                <a:cs typeface="Arial" panose="020B0604020202020204" pitchFamily="34" charset="0"/>
              </a:rPr>
              <a:t>ZHODNOTENIE ORGANICKÉHO </a:t>
            </a:r>
            <a:r>
              <a:rPr lang="cs-CZ" dirty="0">
                <a:cs typeface="Arial" panose="020B0604020202020204" pitchFamily="34" charset="0"/>
              </a:rPr>
              <a:t>ODPADU</a:t>
            </a:r>
            <a:br>
              <a:rPr lang="cs-CZ" sz="4000" dirty="0">
                <a:cs typeface="Arial" panose="020B0604020202020204" pitchFamily="34" charset="0"/>
              </a:rPr>
            </a:br>
            <a:endParaRPr lang="cs-CZ" sz="2500" dirty="0">
              <a:cs typeface="Arial" panose="020B0604020202020204" pitchFamily="34" charset="0"/>
            </a:endParaRPr>
          </a:p>
        </p:txBody>
      </p:sp>
      <p:pic>
        <p:nvPicPr>
          <p:cNvPr id="31" name="Obrázok 30">
            <a:extLst>
              <a:ext uri="{FF2B5EF4-FFF2-40B4-BE49-F238E27FC236}">
                <a16:creationId xmlns:a16="http://schemas.microsoft.com/office/drawing/2014/main" id="{463444AD-B93D-472C-BB1A-636A2C3632AA}"/>
              </a:ext>
            </a:extLst>
          </p:cNvPr>
          <p:cNvPicPr/>
          <p:nvPr/>
        </p:nvPicPr>
        <p:blipFill>
          <a:blip r:embed="rId12"/>
          <a:srcRect l="3065" t="19099" r="2150" b="16719"/>
          <a:stretch>
            <a:fillRect/>
          </a:stretch>
        </p:blipFill>
        <p:spPr>
          <a:xfrm>
            <a:off x="9781702" y="99803"/>
            <a:ext cx="2350135" cy="499745"/>
          </a:xfrm>
          <a:prstGeom prst="rect">
            <a:avLst/>
          </a:prstGeom>
          <a:solidFill>
            <a:srgbClr val="FFFFFF"/>
          </a:solidFill>
          <a:ln>
            <a:noFill/>
            <a:prstDash/>
          </a:ln>
        </p:spPr>
      </p:pic>
      <p:sp>
        <p:nvSpPr>
          <p:cNvPr id="29" name="BlokTextu 28">
            <a:extLst>
              <a:ext uri="{FF2B5EF4-FFF2-40B4-BE49-F238E27FC236}">
                <a16:creationId xmlns:a16="http://schemas.microsoft.com/office/drawing/2014/main" id="{5E08AE51-5187-4FA0-AACD-6AA5904A279B}"/>
              </a:ext>
            </a:extLst>
          </p:cNvPr>
          <p:cNvSpPr txBox="1"/>
          <p:nvPr/>
        </p:nvSpPr>
        <p:spPr>
          <a:xfrm>
            <a:off x="323435" y="6462357"/>
            <a:ext cx="60943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dirty="0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Odpadové  fórum 2021, </a:t>
            </a:r>
            <a:r>
              <a:rPr lang="sk-SK" sz="1600" dirty="0" err="1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Hustopeče</a:t>
            </a:r>
            <a:r>
              <a:rPr lang="sk-SK" sz="1600" dirty="0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 </a:t>
            </a:r>
            <a:endParaRPr lang="sk-SK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C473DA-2D90-4A17-B401-13E2FF575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199" y="152400"/>
            <a:ext cx="10346397" cy="1328739"/>
          </a:xfrm>
        </p:spPr>
        <p:txBody>
          <a:bodyPr>
            <a:normAutofit/>
          </a:bodyPr>
          <a:lstStyle/>
          <a:p>
            <a:r>
              <a:rPr lang="cs-CZ" sz="4000" dirty="0">
                <a:cs typeface="Arial" panose="020B0604020202020204" pitchFamily="34" charset="0"/>
              </a:rPr>
              <a:t>PRODUKCIA KOMUNÁLNEHO ODPADU</a:t>
            </a:r>
            <a:br>
              <a:rPr lang="cs-CZ" sz="4000" dirty="0">
                <a:cs typeface="Arial" panose="020B0604020202020204" pitchFamily="34" charset="0"/>
              </a:rPr>
            </a:br>
            <a:r>
              <a:rPr lang="cs-CZ" sz="2400" dirty="0">
                <a:cs typeface="Arial" panose="020B0604020202020204" pitchFamily="34" charset="0"/>
              </a:rPr>
              <a:t>EÚ vs Slovensko  </a:t>
            </a:r>
            <a:r>
              <a:rPr lang="cs-CZ" sz="1800" dirty="0">
                <a:cs typeface="Arial" panose="020B0604020202020204" pitchFamily="34" charset="0"/>
              </a:rPr>
              <a:t>(zdroj </a:t>
            </a:r>
            <a:r>
              <a:rPr lang="cs-CZ" sz="1800" dirty="0" err="1">
                <a:cs typeface="Arial" panose="020B0604020202020204" pitchFamily="34" charset="0"/>
              </a:rPr>
              <a:t>Eurostat</a:t>
            </a:r>
            <a:r>
              <a:rPr lang="cs-CZ" sz="1800" dirty="0">
                <a:cs typeface="Arial" panose="020B0604020202020204" pitchFamily="34" charset="0"/>
              </a:rPr>
              <a:t> 2019)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2E5C832-841E-44DC-AA38-C70A91A6A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481" y="1795328"/>
            <a:ext cx="10030381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500">
                <a:solidFill>
                  <a:srgbClr val="FFFFFF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FFFFFF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defRPr>
            </a:lvl9pPr>
          </a:lstStyle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cs-CZ" altLang="cs-CZ" sz="2000" dirty="0">
              <a:solidFill>
                <a:schemeClr val="tx1"/>
              </a:solidFill>
              <a:latin typeface="Gilroy" panose="00000500000000000000" pitchFamily="50" charset="-18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</a:pPr>
            <a:endParaRPr lang="cs-CZ" altLang="cs-CZ" sz="2000" dirty="0">
              <a:solidFill>
                <a:srgbClr val="FF0000"/>
              </a:solidFill>
              <a:latin typeface="Gilroy" panose="00000500000000000000" pitchFamily="50" charset="-18"/>
              <a:cs typeface="Arial" panose="020B0604020202020204" pitchFamily="34" charset="0"/>
            </a:endParaRPr>
          </a:p>
        </p:txBody>
      </p:sp>
      <p:graphicFrame>
        <p:nvGraphicFramePr>
          <p:cNvPr id="5" name="Tabuľka 4">
            <a:extLst>
              <a:ext uri="{FF2B5EF4-FFF2-40B4-BE49-F238E27FC236}">
                <a16:creationId xmlns:a16="http://schemas.microsoft.com/office/drawing/2014/main" id="{D56B5474-6B3F-488A-A85C-DB739D72E1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614953"/>
              </p:ext>
            </p:extLst>
          </p:nvPr>
        </p:nvGraphicFramePr>
        <p:xfrm>
          <a:off x="719843" y="1522989"/>
          <a:ext cx="5992239" cy="23353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2741">
                  <a:extLst>
                    <a:ext uri="{9D8B030D-6E8A-4147-A177-3AD203B41FA5}">
                      <a16:colId xmlns:a16="http://schemas.microsoft.com/office/drawing/2014/main" val="710498752"/>
                    </a:ext>
                  </a:extLst>
                </a:gridCol>
                <a:gridCol w="1972715">
                  <a:extLst>
                    <a:ext uri="{9D8B030D-6E8A-4147-A177-3AD203B41FA5}">
                      <a16:colId xmlns:a16="http://schemas.microsoft.com/office/drawing/2014/main" val="1592995205"/>
                    </a:ext>
                  </a:extLst>
                </a:gridCol>
                <a:gridCol w="1034209">
                  <a:extLst>
                    <a:ext uri="{9D8B030D-6E8A-4147-A177-3AD203B41FA5}">
                      <a16:colId xmlns:a16="http://schemas.microsoft.com/office/drawing/2014/main" val="3891036503"/>
                    </a:ext>
                  </a:extLst>
                </a:gridCol>
                <a:gridCol w="910722">
                  <a:extLst>
                    <a:ext uri="{9D8B030D-6E8A-4147-A177-3AD203B41FA5}">
                      <a16:colId xmlns:a16="http://schemas.microsoft.com/office/drawing/2014/main" val="4075320434"/>
                    </a:ext>
                  </a:extLst>
                </a:gridCol>
                <a:gridCol w="740926">
                  <a:extLst>
                    <a:ext uri="{9D8B030D-6E8A-4147-A177-3AD203B41FA5}">
                      <a16:colId xmlns:a16="http://schemas.microsoft.com/office/drawing/2014/main" val="1989759179"/>
                    </a:ext>
                  </a:extLst>
                </a:gridCol>
                <a:gridCol w="740926">
                  <a:extLst>
                    <a:ext uri="{9D8B030D-6E8A-4147-A177-3AD203B41FA5}">
                      <a16:colId xmlns:a16="http://schemas.microsoft.com/office/drawing/2014/main" val="1723768936"/>
                    </a:ext>
                  </a:extLst>
                </a:gridCol>
              </a:tblGrid>
              <a:tr h="232706"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Produkcia odpadu v EÚ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b="1" u="none" strike="noStrike" dirty="0">
                          <a:effectLst/>
                        </a:rPr>
                        <a:t>225 000 000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1" u="none" strike="noStrike" dirty="0">
                          <a:effectLst/>
                        </a:rPr>
                        <a:t>ton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b="1" u="none" strike="noStrike" dirty="0">
                          <a:effectLst/>
                        </a:rPr>
                        <a:t>502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1" u="none" strike="noStrike" dirty="0">
                          <a:effectLst/>
                        </a:rPr>
                        <a:t>t/hlavu 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64070455"/>
                  </a:ext>
                </a:extLst>
              </a:tr>
              <a:tr h="232706">
                <a:tc>
                  <a:txBody>
                    <a:bodyPr/>
                    <a:lstStyle/>
                    <a:p>
                      <a:pPr algn="l" fontAlgn="b"/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44913476"/>
                  </a:ext>
                </a:extLst>
              </a:tr>
              <a:tr h="232706">
                <a:tc>
                  <a:txBody>
                    <a:bodyPr/>
                    <a:lstStyle/>
                    <a:p>
                      <a:pPr algn="l" fontAlgn="b"/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stavebníctvo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35,7%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80 325 000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ton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Dánsko 845t/hl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01427157"/>
                  </a:ext>
                </a:extLst>
              </a:tr>
              <a:tr h="157916">
                <a:tc>
                  <a:txBody>
                    <a:bodyPr/>
                    <a:lstStyle/>
                    <a:p>
                      <a:pPr algn="l" fontAlgn="b"/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ťažba a dobývanie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26,3%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59 175 000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ton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84393708"/>
                  </a:ext>
                </a:extLst>
              </a:tr>
              <a:tr h="232706">
                <a:tc>
                  <a:txBody>
                    <a:bodyPr/>
                    <a:lstStyle/>
                    <a:p>
                      <a:pPr algn="l" fontAlgn="b"/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výroba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10,7%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24 075 000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ton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Nemecko 609t/hlava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07489448"/>
                  </a:ext>
                </a:extLst>
              </a:tr>
              <a:tr h="232706">
                <a:tc>
                  <a:txBody>
                    <a:bodyPr/>
                    <a:lstStyle/>
                    <a:p>
                      <a:pPr algn="l" fontAlgn="b"/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vodárenské a odpadové služby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10,2%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 dirty="0">
                          <a:effectLst/>
                        </a:rPr>
                        <a:t>22 950 000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ton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41158351"/>
                  </a:ext>
                </a:extLst>
              </a:tr>
              <a:tr h="232706">
                <a:tc>
                  <a:txBody>
                    <a:bodyPr/>
                    <a:lstStyle/>
                    <a:p>
                      <a:pPr algn="l" fontAlgn="b"/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domácnosti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8,2%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18 450 000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ton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Rumunsko 280t/hlava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64572113"/>
                  </a:ext>
                </a:extLst>
              </a:tr>
              <a:tr h="433316">
                <a:tc>
                  <a:txBody>
                    <a:bodyPr/>
                    <a:lstStyle/>
                    <a:p>
                      <a:pPr algn="l" fontAlgn="b"/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ekonomické služby a výroba energií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 dirty="0">
                          <a:effectLst/>
                        </a:rPr>
                        <a:t>8,9%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20 025 000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ton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41263146"/>
                  </a:ext>
                </a:extLst>
              </a:tr>
            </a:tbl>
          </a:graphicData>
        </a:graphic>
      </p:graphicFrame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26614937-C389-4799-83B6-6776EAF74B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294157"/>
              </p:ext>
            </p:extLst>
          </p:nvPr>
        </p:nvGraphicFramePr>
        <p:xfrm>
          <a:off x="6918561" y="1167675"/>
          <a:ext cx="4540901" cy="2540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Tabuľka 6">
            <a:extLst>
              <a:ext uri="{FF2B5EF4-FFF2-40B4-BE49-F238E27FC236}">
                <a16:creationId xmlns:a16="http://schemas.microsoft.com/office/drawing/2014/main" id="{B227FF74-7EF6-4590-9733-8B1DE1D027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794372"/>
              </p:ext>
            </p:extLst>
          </p:nvPr>
        </p:nvGraphicFramePr>
        <p:xfrm>
          <a:off x="719843" y="4058148"/>
          <a:ext cx="5992239" cy="22422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2741">
                  <a:extLst>
                    <a:ext uri="{9D8B030D-6E8A-4147-A177-3AD203B41FA5}">
                      <a16:colId xmlns:a16="http://schemas.microsoft.com/office/drawing/2014/main" val="3494455238"/>
                    </a:ext>
                  </a:extLst>
                </a:gridCol>
                <a:gridCol w="1972715">
                  <a:extLst>
                    <a:ext uri="{9D8B030D-6E8A-4147-A177-3AD203B41FA5}">
                      <a16:colId xmlns:a16="http://schemas.microsoft.com/office/drawing/2014/main" val="603264787"/>
                    </a:ext>
                  </a:extLst>
                </a:gridCol>
                <a:gridCol w="1034209">
                  <a:extLst>
                    <a:ext uri="{9D8B030D-6E8A-4147-A177-3AD203B41FA5}">
                      <a16:colId xmlns:a16="http://schemas.microsoft.com/office/drawing/2014/main" val="2378432927"/>
                    </a:ext>
                  </a:extLst>
                </a:gridCol>
                <a:gridCol w="910722">
                  <a:extLst>
                    <a:ext uri="{9D8B030D-6E8A-4147-A177-3AD203B41FA5}">
                      <a16:colId xmlns:a16="http://schemas.microsoft.com/office/drawing/2014/main" val="3710902044"/>
                    </a:ext>
                  </a:extLst>
                </a:gridCol>
                <a:gridCol w="740926">
                  <a:extLst>
                    <a:ext uri="{9D8B030D-6E8A-4147-A177-3AD203B41FA5}">
                      <a16:colId xmlns:a16="http://schemas.microsoft.com/office/drawing/2014/main" val="734463209"/>
                    </a:ext>
                  </a:extLst>
                </a:gridCol>
                <a:gridCol w="740926">
                  <a:extLst>
                    <a:ext uri="{9D8B030D-6E8A-4147-A177-3AD203B41FA5}">
                      <a16:colId xmlns:a16="http://schemas.microsoft.com/office/drawing/2014/main" val="731868774"/>
                    </a:ext>
                  </a:extLst>
                </a:gridCol>
              </a:tblGrid>
              <a:tr h="253016"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Produkcia odpadu v SK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b="1" u="none" strike="noStrike" dirty="0">
                          <a:effectLst/>
                        </a:rPr>
                        <a:t>2 400 000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1" u="none" strike="noStrike">
                          <a:effectLst/>
                        </a:rPr>
                        <a:t>ton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b="1" u="none" strike="noStrike" dirty="0">
                          <a:effectLst/>
                        </a:rPr>
                        <a:t>421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1" u="none" strike="noStrike" dirty="0">
                          <a:effectLst/>
                        </a:rPr>
                        <a:t>t/hlavu 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80676656"/>
                  </a:ext>
                </a:extLst>
              </a:tr>
              <a:tr h="253016">
                <a:tc>
                  <a:txBody>
                    <a:bodyPr/>
                    <a:lstStyle/>
                    <a:p>
                      <a:pPr algn="l" fontAlgn="b"/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2500352"/>
                  </a:ext>
                </a:extLst>
              </a:tr>
              <a:tr h="253016">
                <a:tc>
                  <a:txBody>
                    <a:bodyPr/>
                    <a:lstStyle/>
                    <a:p>
                      <a:pPr algn="l" fontAlgn="b"/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stavebníctvo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4,4%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105 600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ton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52180460"/>
                  </a:ext>
                </a:extLst>
              </a:tr>
              <a:tr h="253016">
                <a:tc>
                  <a:txBody>
                    <a:bodyPr/>
                    <a:lstStyle/>
                    <a:p>
                      <a:pPr algn="l" fontAlgn="b"/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ťažba a dobývanie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6,0%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144 000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ton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23714819"/>
                  </a:ext>
                </a:extLst>
              </a:tr>
              <a:tr h="253016">
                <a:tc>
                  <a:txBody>
                    <a:bodyPr/>
                    <a:lstStyle/>
                    <a:p>
                      <a:pPr algn="l" fontAlgn="b"/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výroba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27,5%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660 000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ton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67528803"/>
                  </a:ext>
                </a:extLst>
              </a:tr>
              <a:tr h="253016">
                <a:tc>
                  <a:txBody>
                    <a:bodyPr/>
                    <a:lstStyle/>
                    <a:p>
                      <a:pPr algn="l" fontAlgn="b"/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vodárenské a odpadové služby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3,9%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93 600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ton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42391364"/>
                  </a:ext>
                </a:extLst>
              </a:tr>
              <a:tr h="253016">
                <a:tc>
                  <a:txBody>
                    <a:bodyPr/>
                    <a:lstStyle/>
                    <a:p>
                      <a:pPr algn="l" fontAlgn="b"/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domácnosti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18,2%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436 800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ton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914153275"/>
                  </a:ext>
                </a:extLst>
              </a:tr>
              <a:tr h="471133">
                <a:tc>
                  <a:txBody>
                    <a:bodyPr/>
                    <a:lstStyle/>
                    <a:p>
                      <a:pPr algn="l" fontAlgn="b"/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ekonomické služby a výroba energií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40,0%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 dirty="0">
                          <a:effectLst/>
                        </a:rPr>
                        <a:t>960 000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ton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74766866"/>
                  </a:ext>
                </a:extLst>
              </a:tr>
            </a:tbl>
          </a:graphicData>
        </a:graphic>
      </p:graphicFrame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1C9681DE-8DC6-4C85-A28C-B03FF86E26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4608696"/>
              </p:ext>
            </p:extLst>
          </p:nvPr>
        </p:nvGraphicFramePr>
        <p:xfrm>
          <a:off x="7010711" y="3858383"/>
          <a:ext cx="4356599" cy="2641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" name="Rovná spojnica 3">
            <a:extLst>
              <a:ext uri="{FF2B5EF4-FFF2-40B4-BE49-F238E27FC236}">
                <a16:creationId xmlns:a16="http://schemas.microsoft.com/office/drawing/2014/main" id="{FC7C15B9-FF05-4B73-BD0D-51505A5EADF7}"/>
              </a:ext>
            </a:extLst>
          </p:cNvPr>
          <p:cNvCxnSpPr/>
          <p:nvPr/>
        </p:nvCxnSpPr>
        <p:spPr>
          <a:xfrm>
            <a:off x="719843" y="3945931"/>
            <a:ext cx="1034050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BlokTextu 10">
            <a:extLst>
              <a:ext uri="{FF2B5EF4-FFF2-40B4-BE49-F238E27FC236}">
                <a16:creationId xmlns:a16="http://schemas.microsoft.com/office/drawing/2014/main" id="{E966D38B-2D06-475B-85E5-BC83CC0DAD95}"/>
              </a:ext>
            </a:extLst>
          </p:cNvPr>
          <p:cNvSpPr txBox="1"/>
          <p:nvPr/>
        </p:nvSpPr>
        <p:spPr>
          <a:xfrm>
            <a:off x="668773" y="6300393"/>
            <a:ext cx="60943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cs typeface="Arial" panose="020B0604020202020204" pitchFamily="34" charset="0"/>
              </a:rPr>
              <a:t>KO </a:t>
            </a:r>
            <a:r>
              <a:rPr lang="cs-CZ" sz="1600" dirty="0" err="1">
                <a:cs typeface="Arial" panose="020B0604020202020204" pitchFamily="34" charset="0"/>
              </a:rPr>
              <a:t>tvorí</a:t>
            </a:r>
            <a:r>
              <a:rPr lang="cs-CZ" sz="1600" dirty="0">
                <a:cs typeface="Arial" panose="020B0604020202020204" pitchFamily="34" charset="0"/>
              </a:rPr>
              <a:t> ca 10% z celkového odpadu</a:t>
            </a:r>
            <a:endParaRPr lang="sk-SK" sz="1600" dirty="0"/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955B34D1-E6B6-40D5-BA37-95CEB62B3FE3}"/>
              </a:ext>
            </a:extLst>
          </p:cNvPr>
          <p:cNvPicPr/>
          <p:nvPr/>
        </p:nvPicPr>
        <p:blipFill>
          <a:blip r:embed="rId5"/>
          <a:srcRect l="3065" t="19099" r="2150" b="16719"/>
          <a:stretch>
            <a:fillRect/>
          </a:stretch>
        </p:blipFill>
        <p:spPr>
          <a:xfrm>
            <a:off x="9781702" y="99803"/>
            <a:ext cx="2350135" cy="499745"/>
          </a:xfrm>
          <a:prstGeom prst="rect">
            <a:avLst/>
          </a:prstGeom>
          <a:solidFill>
            <a:srgbClr val="FFFFFF"/>
          </a:solidFill>
          <a:ln>
            <a:noFill/>
            <a:prstDash/>
          </a:ln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A92DA10C-BA6C-4CD3-B35C-28B9B97F8A7C}"/>
              </a:ext>
            </a:extLst>
          </p:cNvPr>
          <p:cNvSpPr txBox="1"/>
          <p:nvPr/>
        </p:nvSpPr>
        <p:spPr>
          <a:xfrm>
            <a:off x="8320121" y="6416961"/>
            <a:ext cx="60943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dirty="0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Odpadové  fórum 2021, </a:t>
            </a:r>
            <a:r>
              <a:rPr lang="sk-SK" sz="1600" dirty="0" err="1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Hustopeče</a:t>
            </a:r>
            <a:r>
              <a:rPr lang="sk-SK" sz="1600" dirty="0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 </a:t>
            </a:r>
            <a:endParaRPr lang="sk-SK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585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C473DA-2D90-4A17-B401-13E2FF575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199" y="152400"/>
            <a:ext cx="10346397" cy="1328739"/>
          </a:xfrm>
        </p:spPr>
        <p:txBody>
          <a:bodyPr>
            <a:normAutofit/>
          </a:bodyPr>
          <a:lstStyle/>
          <a:p>
            <a:r>
              <a:rPr lang="cs-CZ" sz="4000" dirty="0">
                <a:cs typeface="Arial" panose="020B0604020202020204" pitchFamily="34" charset="0"/>
              </a:rPr>
              <a:t>ZLOŽENIE  KOMUNÁLNEHO ODPADU v SR </a:t>
            </a:r>
            <a:br>
              <a:rPr lang="cs-CZ" sz="4000" dirty="0">
                <a:cs typeface="Arial" panose="020B0604020202020204" pitchFamily="34" charset="0"/>
              </a:rPr>
            </a:br>
            <a:endParaRPr lang="cs-CZ" sz="2000" u="sng" dirty="0">
              <a:cs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2E5C832-841E-44DC-AA38-C70A91A6A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481" y="1795328"/>
            <a:ext cx="10030381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500">
                <a:solidFill>
                  <a:srgbClr val="FFFFFF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FFFFFF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defRPr>
            </a:lvl9pPr>
          </a:lstStyle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cs-CZ" altLang="cs-CZ" sz="2000" dirty="0">
              <a:solidFill>
                <a:schemeClr val="tx1"/>
              </a:solidFill>
              <a:latin typeface="Gilroy" panose="00000500000000000000" pitchFamily="50" charset="-18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</a:pPr>
            <a:endParaRPr lang="cs-CZ" altLang="cs-CZ" sz="2000" dirty="0">
              <a:solidFill>
                <a:srgbClr val="FF0000"/>
              </a:solidFill>
              <a:latin typeface="Gilroy" panose="00000500000000000000" pitchFamily="50" charset="-18"/>
              <a:cs typeface="Arial" panose="020B0604020202020204" pitchFamily="34" charset="0"/>
            </a:endParaRP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E8C8340C-AFBA-49E9-82F5-F54CB5BDDD5D}"/>
              </a:ext>
            </a:extLst>
          </p:cNvPr>
          <p:cNvPicPr/>
          <p:nvPr/>
        </p:nvPicPr>
        <p:blipFill>
          <a:blip r:embed="rId3"/>
          <a:srcRect l="3065" t="19099" r="2150" b="16719"/>
          <a:stretch>
            <a:fillRect/>
          </a:stretch>
        </p:blipFill>
        <p:spPr>
          <a:xfrm>
            <a:off x="9781702" y="99803"/>
            <a:ext cx="2350135" cy="499745"/>
          </a:xfrm>
          <a:prstGeom prst="rect">
            <a:avLst/>
          </a:prstGeom>
          <a:solidFill>
            <a:srgbClr val="FFFFFF"/>
          </a:solidFill>
          <a:ln>
            <a:noFill/>
            <a:prstDash/>
          </a:ln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279F87FD-8126-4941-BECD-D5FA5DE61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653" y="1533736"/>
            <a:ext cx="8492550" cy="4345580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719D752C-9552-4244-8427-7B9E050D68F3}"/>
              </a:ext>
            </a:extLst>
          </p:cNvPr>
          <p:cNvSpPr txBox="1"/>
          <p:nvPr/>
        </p:nvSpPr>
        <p:spPr>
          <a:xfrm>
            <a:off x="1568585" y="5872343"/>
            <a:ext cx="60943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cs typeface="Arial" panose="020B0604020202020204" pitchFamily="34" charset="0"/>
              </a:rPr>
              <a:t>Zdroj </a:t>
            </a:r>
            <a:r>
              <a:rPr lang="cs-CZ" sz="1400" dirty="0" err="1">
                <a:cs typeface="Arial" panose="020B0604020202020204" pitchFamily="34" charset="0"/>
              </a:rPr>
              <a:t>Incien</a:t>
            </a:r>
            <a:r>
              <a:rPr lang="cs-CZ" sz="1400" dirty="0">
                <a:cs typeface="Arial" panose="020B0604020202020204" pitchFamily="34" charset="0"/>
              </a:rPr>
              <a:t>; r.2020</a:t>
            </a:r>
            <a:endParaRPr lang="sk-SK" sz="1400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41AB1A5C-CAC5-47F5-8565-0E6F3E9AC0CD}"/>
              </a:ext>
            </a:extLst>
          </p:cNvPr>
          <p:cNvSpPr txBox="1"/>
          <p:nvPr/>
        </p:nvSpPr>
        <p:spPr>
          <a:xfrm>
            <a:off x="323435" y="6462357"/>
            <a:ext cx="60943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dirty="0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Odpadové  fórum 2021, </a:t>
            </a:r>
            <a:r>
              <a:rPr lang="sk-SK" sz="1600" dirty="0" err="1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Hustopeče</a:t>
            </a:r>
            <a:r>
              <a:rPr lang="sk-SK" sz="1600" dirty="0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 </a:t>
            </a:r>
            <a:endParaRPr lang="sk-SK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625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Obdélník 15"/>
          <p:cNvSpPr txBox="1"/>
          <p:nvPr/>
        </p:nvSpPr>
        <p:spPr>
          <a:xfrm>
            <a:off x="622571" y="2736502"/>
            <a:ext cx="11128442" cy="2062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4000" b="1">
                <a:solidFill>
                  <a:srgbClr val="FFFFFF"/>
                </a:solidFill>
                <a:latin typeface="Gilroy"/>
                <a:ea typeface="Gilroy"/>
                <a:cs typeface="Gilroy"/>
                <a:sym typeface="Gilroy"/>
              </a:defRPr>
            </a:pPr>
            <a:r>
              <a:rPr lang="sk-SK" sz="4400" dirty="0"/>
              <a:t>TECHNICKÉ  RIEŠENIA NA SPRACOVANIE vybraných foriem KO </a:t>
            </a:r>
          </a:p>
          <a:p>
            <a:pPr algn="ctr">
              <a:defRPr sz="4000" b="1">
                <a:solidFill>
                  <a:srgbClr val="FFFFFF"/>
                </a:solidFill>
                <a:latin typeface="Gilroy"/>
                <a:ea typeface="Gilroy"/>
                <a:cs typeface="Gilroy"/>
                <a:sym typeface="Gilroy"/>
              </a:defRPr>
            </a:pPr>
            <a:r>
              <a:rPr lang="sk-SK" dirty="0"/>
              <a:t> </a:t>
            </a:r>
            <a:endParaRPr lang="sk-SK" sz="3600" dirty="0"/>
          </a:p>
        </p:txBody>
      </p:sp>
      <p:pic>
        <p:nvPicPr>
          <p:cNvPr id="3" name="VUMZ.png" descr="VUMZ.png">
            <a:extLst>
              <a:ext uri="{FF2B5EF4-FFF2-40B4-BE49-F238E27FC236}">
                <a16:creationId xmlns:a16="http://schemas.microsoft.com/office/drawing/2014/main" id="{E5C8177D-97D2-4083-8CB7-E33932902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0187" y="131052"/>
            <a:ext cx="2629488" cy="80645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C541F94D-B1AB-42F4-90E0-07043BF1FC66}"/>
              </a:ext>
            </a:extLst>
          </p:cNvPr>
          <p:cNvSpPr txBox="1"/>
          <p:nvPr/>
        </p:nvSpPr>
        <p:spPr>
          <a:xfrm>
            <a:off x="323435" y="6462357"/>
            <a:ext cx="60943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dirty="0">
                <a:solidFill>
                  <a:srgbClr val="FFFF00"/>
                </a:solidFill>
                <a:effectLst/>
                <a:latin typeface="Segoe UI" panose="020B0502040204020203" pitchFamily="34" charset="0"/>
              </a:rPr>
              <a:t>Odpadové  fórum 2021, </a:t>
            </a:r>
            <a:r>
              <a:rPr lang="sk-SK" sz="1600" dirty="0" err="1">
                <a:solidFill>
                  <a:srgbClr val="FFFF00"/>
                </a:solidFill>
                <a:effectLst/>
                <a:latin typeface="Segoe UI" panose="020B0502040204020203" pitchFamily="34" charset="0"/>
              </a:rPr>
              <a:t>Hustopeče</a:t>
            </a:r>
            <a:r>
              <a:rPr lang="sk-SK" sz="1600" dirty="0">
                <a:solidFill>
                  <a:srgbClr val="FFFF00"/>
                </a:solidFill>
                <a:effectLst/>
                <a:latin typeface="Segoe UI" panose="020B0502040204020203" pitchFamily="34" charset="0"/>
              </a:rPr>
              <a:t> </a:t>
            </a:r>
            <a:endParaRPr lang="sk-SK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400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>
            <a:extLst>
              <a:ext uri="{FF2B5EF4-FFF2-40B4-BE49-F238E27FC236}">
                <a16:creationId xmlns:a16="http://schemas.microsoft.com/office/drawing/2014/main" id="{EE47BAF2-566E-45A7-A101-741EBD2EB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5792" y="1976439"/>
            <a:ext cx="3885555" cy="1725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500">
                <a:solidFill>
                  <a:srgbClr val="FFFFFF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FFFFFF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</a:pPr>
            <a:endParaRPr lang="cs-CZ" altLang="cs-CZ" sz="1800" b="1" dirty="0">
              <a:solidFill>
                <a:schemeClr val="tx1"/>
              </a:solidFill>
              <a:latin typeface="Gilroy" panose="00000500000000000000" pitchFamily="50" charset="-18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</a:pPr>
            <a:r>
              <a:rPr lang="cs-CZ" altLang="cs-CZ" sz="1800" b="1" dirty="0" err="1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Vytriediteľné</a:t>
            </a:r>
            <a:r>
              <a:rPr lang="cs-CZ" altLang="cs-CZ" sz="1800" b="1" dirty="0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zložky</a:t>
            </a:r>
            <a:r>
              <a:rPr lang="cs-CZ" altLang="cs-CZ" sz="1800" b="1" dirty="0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 PKO : </a:t>
            </a:r>
          </a:p>
          <a:p>
            <a:pPr>
              <a:spcBef>
                <a:spcPct val="0"/>
              </a:spcBef>
              <a:buClrTx/>
            </a:pPr>
            <a:r>
              <a:rPr lang="cs-CZ" altLang="cs-CZ" sz="1800" dirty="0" err="1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Folia,PET</a:t>
            </a:r>
            <a:r>
              <a:rPr lang="cs-CZ" altLang="cs-CZ" sz="1800" dirty="0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/HDPE-PE/PP, PS, </a:t>
            </a:r>
            <a:r>
              <a:rPr lang="cs-CZ" altLang="cs-CZ" sz="1800" dirty="0" err="1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Fe</a:t>
            </a:r>
            <a:r>
              <a:rPr lang="cs-CZ" altLang="cs-CZ" sz="1800" dirty="0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, Al, Tetra</a:t>
            </a:r>
          </a:p>
          <a:p>
            <a:pPr>
              <a:spcBef>
                <a:spcPct val="0"/>
              </a:spcBef>
              <a:buClrTx/>
            </a:pPr>
            <a:r>
              <a:rPr lang="cs-CZ" altLang="cs-CZ" sz="1800" b="1" dirty="0" err="1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Využitie</a:t>
            </a:r>
            <a:r>
              <a:rPr lang="cs-CZ" altLang="cs-CZ" sz="1800" b="1" dirty="0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  :</a:t>
            </a:r>
          </a:p>
          <a:p>
            <a:pPr>
              <a:spcBef>
                <a:spcPct val="0"/>
              </a:spcBef>
              <a:buClrTx/>
            </a:pPr>
            <a:r>
              <a:rPr lang="cs-CZ" altLang="cs-CZ" sz="1800" dirty="0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Druhotná surovina / TAP</a:t>
            </a:r>
          </a:p>
          <a:p>
            <a:pPr algn="r">
              <a:spcBef>
                <a:spcPct val="0"/>
              </a:spcBef>
              <a:buClrTx/>
            </a:pPr>
            <a:endParaRPr lang="cs-CZ" altLang="cs-CZ" sz="1600" dirty="0">
              <a:solidFill>
                <a:schemeClr val="tx1"/>
              </a:solidFill>
              <a:latin typeface="Gilroy" panose="00000500000000000000" pitchFamily="50" charset="-18"/>
              <a:cs typeface="Arial" panose="020B060402020202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94DBBDC-FEA2-4210-B200-73DF6B804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396" y="1865472"/>
            <a:ext cx="4876795" cy="2097049"/>
          </a:xfrm>
          <a:prstGeom prst="rect">
            <a:avLst/>
          </a:prstGeom>
        </p:spPr>
      </p:pic>
      <p:sp>
        <p:nvSpPr>
          <p:cNvPr id="13" name="Nadpis 1">
            <a:extLst>
              <a:ext uri="{FF2B5EF4-FFF2-40B4-BE49-F238E27FC236}">
                <a16:creationId xmlns:a16="http://schemas.microsoft.com/office/drawing/2014/main" id="{7894D038-6E80-40F8-9C6F-49A2CB38E857}"/>
              </a:ext>
            </a:extLst>
          </p:cNvPr>
          <p:cNvSpPr txBox="1">
            <a:spLocks/>
          </p:cNvSpPr>
          <p:nvPr/>
        </p:nvSpPr>
        <p:spPr>
          <a:xfrm>
            <a:off x="496048" y="295846"/>
            <a:ext cx="109625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0077BA"/>
                </a:solidFill>
                <a:latin typeface="Gilroy" panose="00000500000000000000" pitchFamily="50" charset="-18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cs-CZ" sz="4000" dirty="0">
                <a:cs typeface="Arial" panose="020B0604020202020204" pitchFamily="34" charset="0"/>
              </a:rPr>
              <a:t>Plastový KO</a:t>
            </a:r>
            <a:br>
              <a:rPr lang="cs-CZ" sz="4000" dirty="0">
                <a:cs typeface="Arial" panose="020B0604020202020204" pitchFamily="34" charset="0"/>
              </a:rPr>
            </a:br>
            <a:endParaRPr lang="cs-CZ" sz="2500" dirty="0">
              <a:cs typeface="Arial" panose="020B0604020202020204" pitchFamily="34" charset="0"/>
            </a:endParaRPr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4C53B541-67DA-4549-AAAF-E4388B3949D3}"/>
              </a:ext>
            </a:extLst>
          </p:cNvPr>
          <p:cNvPicPr/>
          <p:nvPr/>
        </p:nvPicPr>
        <p:blipFill>
          <a:blip r:embed="rId3"/>
          <a:srcRect l="3065" t="19099" r="2150" b="16719"/>
          <a:stretch>
            <a:fillRect/>
          </a:stretch>
        </p:blipFill>
        <p:spPr>
          <a:xfrm>
            <a:off x="9781702" y="99803"/>
            <a:ext cx="2350135" cy="499745"/>
          </a:xfrm>
          <a:prstGeom prst="rect">
            <a:avLst/>
          </a:prstGeom>
          <a:solidFill>
            <a:srgbClr val="FFFFFF"/>
          </a:solidFill>
          <a:ln>
            <a:noFill/>
            <a:prstDash/>
          </a:ln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869AE23C-9DEC-45BB-8461-23083275C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442" y="4074631"/>
            <a:ext cx="5463139" cy="1774846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3A93C128-2197-4886-9B17-49BA20150F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44836" y="4074631"/>
            <a:ext cx="4581785" cy="133776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84D0DC29-FF35-486C-882A-D1D9B50FED91}"/>
              </a:ext>
            </a:extLst>
          </p:cNvPr>
          <p:cNvSpPr txBox="1"/>
          <p:nvPr/>
        </p:nvSpPr>
        <p:spPr>
          <a:xfrm>
            <a:off x="323435" y="6462357"/>
            <a:ext cx="60943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dirty="0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Odpadové  fórum 2021, </a:t>
            </a:r>
            <a:r>
              <a:rPr lang="sk-SK" sz="1600" dirty="0" err="1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Hustopeče</a:t>
            </a:r>
            <a:r>
              <a:rPr lang="sk-SK" sz="1600" dirty="0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 </a:t>
            </a:r>
            <a:endParaRPr lang="sk-SK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668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>
            <a:extLst>
              <a:ext uri="{FF2B5EF4-FFF2-40B4-BE49-F238E27FC236}">
                <a16:creationId xmlns:a16="http://schemas.microsoft.com/office/drawing/2014/main" id="{EE47BAF2-566E-45A7-A101-741EBD2EB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5396" y="1976439"/>
            <a:ext cx="4055951" cy="255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500">
                <a:solidFill>
                  <a:srgbClr val="FFFFFF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FFFFFF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</a:pPr>
            <a:endParaRPr lang="cs-CZ" altLang="cs-CZ" sz="1800" b="1" dirty="0">
              <a:solidFill>
                <a:schemeClr val="tx1"/>
              </a:solidFill>
              <a:latin typeface="Gilroy" panose="00000500000000000000" pitchFamily="50" charset="-18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</a:pPr>
            <a:r>
              <a:rPr lang="cs-CZ" altLang="cs-CZ" sz="1800" b="1" dirty="0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Vstupný druh KO : </a:t>
            </a:r>
          </a:p>
          <a:p>
            <a:pPr>
              <a:spcBef>
                <a:spcPct val="0"/>
              </a:spcBef>
              <a:buClrTx/>
            </a:pPr>
            <a:r>
              <a:rPr lang="cs-CZ" altLang="cs-CZ" sz="1800" dirty="0" err="1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Textilné</a:t>
            </a:r>
            <a:r>
              <a:rPr lang="cs-CZ" altLang="cs-CZ" sz="1800" dirty="0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orezy</a:t>
            </a:r>
            <a:r>
              <a:rPr lang="cs-CZ" altLang="cs-CZ" sz="1800" dirty="0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 a odpady z </a:t>
            </a:r>
            <a:r>
              <a:rPr lang="cs-CZ" altLang="cs-CZ" sz="1800" dirty="0" err="1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automotive</a:t>
            </a:r>
            <a:r>
              <a:rPr lang="cs-CZ" altLang="cs-CZ" sz="1800" dirty="0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 (koberce, </a:t>
            </a:r>
            <a:r>
              <a:rPr lang="cs-CZ" altLang="cs-CZ" sz="1800" dirty="0" err="1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poťahy</a:t>
            </a:r>
            <a:r>
              <a:rPr lang="cs-CZ" altLang="cs-CZ" sz="1800" dirty="0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, návleky)</a:t>
            </a:r>
          </a:p>
          <a:p>
            <a:pPr>
              <a:spcBef>
                <a:spcPct val="0"/>
              </a:spcBef>
              <a:buClrTx/>
            </a:pPr>
            <a:r>
              <a:rPr lang="cs-CZ" altLang="cs-CZ" sz="1800" b="1" dirty="0" err="1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Využitie</a:t>
            </a:r>
            <a:r>
              <a:rPr lang="cs-CZ" altLang="cs-CZ" sz="1800" b="1" dirty="0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 :</a:t>
            </a:r>
          </a:p>
          <a:p>
            <a:pPr>
              <a:spcBef>
                <a:spcPct val="0"/>
              </a:spcBef>
              <a:buClrTx/>
            </a:pPr>
            <a:r>
              <a:rPr lang="cs-CZ" altLang="cs-CZ" sz="1800" dirty="0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Po </a:t>
            </a:r>
            <a:r>
              <a:rPr lang="cs-CZ" altLang="cs-CZ" sz="1800" dirty="0" err="1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rovláknení</a:t>
            </a:r>
            <a:r>
              <a:rPr lang="cs-CZ" altLang="cs-CZ" sz="1800" dirty="0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zapracovanie</a:t>
            </a:r>
            <a:r>
              <a:rPr lang="cs-CZ" altLang="cs-CZ" sz="1800" dirty="0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 do </a:t>
            </a:r>
            <a:r>
              <a:rPr lang="cs-CZ" altLang="cs-CZ" sz="1800" dirty="0" err="1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STEREDu</a:t>
            </a:r>
            <a:r>
              <a:rPr lang="cs-CZ" altLang="cs-CZ" sz="1800" dirty="0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  <a:buClrTx/>
            </a:pPr>
            <a:r>
              <a:rPr lang="cs-CZ" altLang="cs-CZ" sz="1800" dirty="0" err="1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Využitie</a:t>
            </a:r>
            <a:r>
              <a:rPr lang="cs-CZ" altLang="cs-CZ" sz="1800" dirty="0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ako</a:t>
            </a:r>
            <a:r>
              <a:rPr lang="cs-CZ" altLang="cs-CZ" sz="1800" dirty="0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izolácia</a:t>
            </a:r>
            <a:r>
              <a:rPr lang="cs-CZ" altLang="cs-CZ" sz="1800" dirty="0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, </a:t>
            </a:r>
            <a:r>
              <a:rPr lang="cs-CZ" altLang="cs-CZ" sz="1800" dirty="0" err="1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zvukotesný</a:t>
            </a:r>
            <a:r>
              <a:rPr lang="cs-CZ" altLang="cs-CZ" sz="1800" dirty="0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 a </a:t>
            </a:r>
            <a:r>
              <a:rPr lang="cs-CZ" altLang="cs-CZ" sz="1800" dirty="0" err="1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vodozádržný</a:t>
            </a:r>
            <a:r>
              <a:rPr lang="cs-CZ" altLang="cs-CZ" sz="1800" dirty="0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 systém, bio </a:t>
            </a:r>
            <a:r>
              <a:rPr lang="cs-CZ" altLang="cs-CZ" sz="1800" dirty="0" err="1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strechy</a:t>
            </a:r>
            <a:r>
              <a:rPr lang="cs-CZ" altLang="cs-CZ" sz="1800" dirty="0">
                <a:solidFill>
                  <a:schemeClr val="tx1"/>
                </a:solidFill>
                <a:latin typeface="Gilroy" panose="00000500000000000000" pitchFamily="50" charset="-18"/>
                <a:cs typeface="Arial" panose="020B0604020202020204" pitchFamily="34" charset="0"/>
              </a:rPr>
              <a:t>.</a:t>
            </a:r>
          </a:p>
          <a:p>
            <a:pPr algn="r">
              <a:spcBef>
                <a:spcPct val="0"/>
              </a:spcBef>
              <a:buClrTx/>
            </a:pPr>
            <a:endParaRPr lang="cs-CZ" altLang="cs-CZ" sz="1600" dirty="0">
              <a:solidFill>
                <a:schemeClr val="tx1"/>
              </a:solidFill>
              <a:latin typeface="Gilroy" panose="00000500000000000000" pitchFamily="50" charset="-18"/>
              <a:cs typeface="Arial" panose="020B0604020202020204" pitchFamily="34" charset="0"/>
            </a:endParaRP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7894D038-6E80-40F8-9C6F-49A2CB38E857}"/>
              </a:ext>
            </a:extLst>
          </p:cNvPr>
          <p:cNvSpPr txBox="1">
            <a:spLocks/>
          </p:cNvSpPr>
          <p:nvPr/>
        </p:nvSpPr>
        <p:spPr>
          <a:xfrm>
            <a:off x="496048" y="295846"/>
            <a:ext cx="109625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0077BA"/>
                </a:solidFill>
                <a:latin typeface="Gilroy" panose="00000500000000000000" pitchFamily="50" charset="-18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cs-CZ" sz="4000" dirty="0" err="1">
                <a:cs typeface="Arial" panose="020B0604020202020204" pitchFamily="34" charset="0"/>
              </a:rPr>
              <a:t>Textilný</a:t>
            </a:r>
            <a:r>
              <a:rPr lang="cs-CZ" sz="4000" dirty="0">
                <a:cs typeface="Arial" panose="020B0604020202020204" pitchFamily="34" charset="0"/>
              </a:rPr>
              <a:t> KO</a:t>
            </a:r>
            <a:br>
              <a:rPr lang="cs-CZ" sz="4000" dirty="0">
                <a:cs typeface="Arial" panose="020B0604020202020204" pitchFamily="34" charset="0"/>
              </a:rPr>
            </a:br>
            <a:endParaRPr lang="cs-CZ" sz="2500" dirty="0">
              <a:cs typeface="Arial" panose="020B0604020202020204" pitchFamily="34" charset="0"/>
            </a:endParaRPr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4C53B541-67DA-4549-AAAF-E4388B3949D3}"/>
              </a:ext>
            </a:extLst>
          </p:cNvPr>
          <p:cNvPicPr/>
          <p:nvPr/>
        </p:nvPicPr>
        <p:blipFill>
          <a:blip r:embed="rId2"/>
          <a:srcRect l="3065" t="19099" r="2150" b="16719"/>
          <a:stretch>
            <a:fillRect/>
          </a:stretch>
        </p:blipFill>
        <p:spPr>
          <a:xfrm>
            <a:off x="9781702" y="99803"/>
            <a:ext cx="2350135" cy="499745"/>
          </a:xfrm>
          <a:prstGeom prst="rect">
            <a:avLst/>
          </a:prstGeom>
          <a:solidFill>
            <a:srgbClr val="FFFFFF"/>
          </a:solidFill>
          <a:ln>
            <a:noFill/>
            <a:prstDash/>
          </a:ln>
        </p:spPr>
      </p:pic>
      <p:pic>
        <p:nvPicPr>
          <p:cNvPr id="16" name="Zástupný objekt pre obsah 5">
            <a:extLst>
              <a:ext uri="{FF2B5EF4-FFF2-40B4-BE49-F238E27FC236}">
                <a16:creationId xmlns:a16="http://schemas.microsoft.com/office/drawing/2014/main" id="{9EB4835A-08F3-46AA-A7AA-C26A211EFC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54" y="1817452"/>
            <a:ext cx="2686994" cy="2015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EDD3CFF8-7315-45C8-BCB2-E853841F91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348" y="2762178"/>
            <a:ext cx="3350156" cy="2015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Zástupný objekt pre obsah 7">
            <a:extLst>
              <a:ext uri="{FF2B5EF4-FFF2-40B4-BE49-F238E27FC236}">
                <a16:creationId xmlns:a16="http://schemas.microsoft.com/office/drawing/2014/main" id="{FF634463-0363-4F02-B1B5-E49D1E6337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690" y="4792613"/>
            <a:ext cx="2487526" cy="149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Zástupný objekt pre obsah 6">
            <a:extLst>
              <a:ext uri="{FF2B5EF4-FFF2-40B4-BE49-F238E27FC236}">
                <a16:creationId xmlns:a16="http://schemas.microsoft.com/office/drawing/2014/main" id="{F77E9DAC-1116-4743-A2FA-1CDA93CE04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557" y="4780599"/>
            <a:ext cx="2487526" cy="1496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416D2E39-6B8E-4F16-B02E-4A54472490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984" y="4763430"/>
            <a:ext cx="2753203" cy="1499234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A15FDE20-6B1D-49F6-AF68-81E29CA64139}"/>
              </a:ext>
            </a:extLst>
          </p:cNvPr>
          <p:cNvSpPr txBox="1"/>
          <p:nvPr/>
        </p:nvSpPr>
        <p:spPr>
          <a:xfrm>
            <a:off x="323435" y="6462357"/>
            <a:ext cx="60943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dirty="0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Odpadové  fórum 2021, </a:t>
            </a:r>
            <a:r>
              <a:rPr lang="sk-SK" sz="1600" dirty="0" err="1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Hustopeče</a:t>
            </a:r>
            <a:r>
              <a:rPr lang="sk-SK" sz="1600" dirty="0">
                <a:solidFill>
                  <a:schemeClr val="accent6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 </a:t>
            </a:r>
            <a:endParaRPr lang="sk-SK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202782"/>
      </p:ext>
    </p:extLst>
  </p:cSld>
  <p:clrMapOvr>
    <a:masterClrMapping/>
  </p:clrMapOvr>
</p:sld>
</file>

<file path=ppt/theme/theme1.xml><?xml version="1.0" encoding="utf-8"?>
<a:theme xmlns:a="http://schemas.openxmlformats.org/drawingml/2006/main" name="0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19314</TotalTime>
  <Words>1411</Words>
  <Application>Microsoft Office PowerPoint</Application>
  <PresentationFormat>Širokouhlá</PresentationFormat>
  <Paragraphs>224</Paragraphs>
  <Slides>27</Slides>
  <Notes>14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27</vt:i4>
      </vt:variant>
    </vt:vector>
  </HeadingPairs>
  <TitlesOfParts>
    <vt:vector size="35" baseType="lpstr">
      <vt:lpstr>Arial</vt:lpstr>
      <vt:lpstr>Calibri</vt:lpstr>
      <vt:lpstr>Gilroy</vt:lpstr>
      <vt:lpstr>Segoe UI</vt:lpstr>
      <vt:lpstr>Symbol</vt:lpstr>
      <vt:lpstr>Times New Roman</vt:lpstr>
      <vt:lpstr>Wingdings</vt:lpstr>
      <vt:lpstr>01</vt:lpstr>
      <vt:lpstr>Prezentácia programu PowerPoint</vt:lpstr>
      <vt:lpstr>ODPAD  –  PRODUKT ĽUDSKEJ ČINNOSTI  HLAVNÉ ROZDELENIE ODPADOV </vt:lpstr>
      <vt:lpstr>ZHODNOTENIE ANORGANICKÉHO ODPADU </vt:lpstr>
      <vt:lpstr>Prezentácia programu PowerPoint</vt:lpstr>
      <vt:lpstr>PRODUKCIA KOMUNÁLNEHO ODPADU EÚ vs Slovensko  (zdroj Eurostat 2019)</vt:lpstr>
      <vt:lpstr>ZLOŽENIE  KOMUNÁLNEHO ODPADU v SR  </vt:lpstr>
      <vt:lpstr>Prezentácia programu PowerPoint</vt:lpstr>
      <vt:lpstr>Prezentácia programu PowerPoint</vt:lpstr>
      <vt:lpstr>Prezentácia programu PowerPoint</vt:lpstr>
      <vt:lpstr>Prezentácia programu PowerPoint</vt:lpstr>
      <vt:lpstr>SPRACOVANIE KOMUNÁLNEHO ODPADU  EÚ (zdroj Eurostat 2019)</vt:lpstr>
      <vt:lpstr>LEGISLATÍVNE  NASTAVENIE  </vt:lpstr>
      <vt:lpstr>LEGISLATÍVNE  NASTAVENIE  </vt:lpstr>
      <vt:lpstr>DôLEŽITÉ  podklady k uplatneniu novely v praxi </vt:lpstr>
      <vt:lpstr>JEDNODUCHÝ SYSTÉM  MECHANICKEJ RECYKLÁCIE (MR)</vt:lpstr>
      <vt:lpstr>JEDNODUCHÝ SYSTÉM  MR ZÁKLADNÉ LEGISLATÍVNE VYTRIEDENIE HLAVNÝCH ZLOŽIEK ZKO</vt:lpstr>
      <vt:lpstr>Prezentácia programu PowerPoint</vt:lpstr>
      <vt:lpstr>KOMPLEXNÝ SYSTÉM  MR VYŠŠÍ STUPEŇ VYTRIEDENIA HLAVNÝCH A AJ ZHODNOTITEĽNÝCH ZLOŽIEK ZKO</vt:lpstr>
      <vt:lpstr>KOMPLEXNÝ SYSTÉM  MR VYŠŠÍ STUPEŇ VYTRIEDENIA HLAVNÝCH A AJ ZHODNOTITEĽNÝCH ZLOŽIEK ZKO</vt:lpstr>
      <vt:lpstr>ÚPLNÝ STUPEŇ MBÚ S BIOSTABILIZÁCIOU OZ</vt:lpstr>
      <vt:lpstr>Prezentácia programu PowerPoint</vt:lpstr>
      <vt:lpstr>EKONOMICKÉ NASTAVENIE PROJEKTU </vt:lpstr>
      <vt:lpstr>EKONOMICKÉ NASTAVENIE PROJEKTU jednoduchý systém mbú  </vt:lpstr>
      <vt:lpstr>EKONOMICKÉ NASTAVENIE PROJEKTU komplexnÝ systém mbÚ bez využitia inertu – jeho zaskládkovanie </vt:lpstr>
      <vt:lpstr>EKONOMICKÉ NASTAVENIE PROJEKTU komplexnÝ systém mbÚ s využitiM inertu – bez jeho zaskládkovania </vt:lpstr>
      <vt:lpstr>Spoločenský prínos MBÚ sumarizácia  zhodnotenia  spracovania ZKO 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Aneta Čubíková</dc:creator>
  <cp:lastModifiedBy>Robert Prochazka</cp:lastModifiedBy>
  <cp:revision>395</cp:revision>
  <cp:lastPrinted>2021-10-18T20:22:38Z</cp:lastPrinted>
  <dcterms:created xsi:type="dcterms:W3CDTF">2019-10-31T06:24:33Z</dcterms:created>
  <dcterms:modified xsi:type="dcterms:W3CDTF">2021-10-21T07:14:43Z</dcterms:modified>
</cp:coreProperties>
</file>