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70" r:id="rId7"/>
    <p:sldId id="263" r:id="rId8"/>
    <p:sldId id="262" r:id="rId9"/>
    <p:sldId id="268" r:id="rId10"/>
    <p:sldId id="261" r:id="rId11"/>
    <p:sldId id="269" r:id="rId12"/>
    <p:sldId id="264" r:id="rId13"/>
    <p:sldId id="266" r:id="rId14"/>
    <p:sldId id="273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37" autoAdjust="0"/>
    <p:restoredTop sz="90763" autoAdjust="0"/>
  </p:normalViewPr>
  <p:slideViewPr>
    <p:cSldViewPr snapToGrid="0">
      <p:cViewPr varScale="1">
        <p:scale>
          <a:sx n="54" d="100"/>
          <a:sy n="54" d="100"/>
        </p:scale>
        <p:origin x="6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Users\R4oman\Downloads\Jasenie%20SadyNT%20Klenovec%20Poprad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k-SK" sz="1800"/>
              <a:t>Nakladanie</a:t>
            </a:r>
            <a:r>
              <a:rPr lang="sk-SK" sz="1800" baseline="0"/>
              <a:t> S odpadom</a:t>
            </a:r>
            <a:endParaRPr lang="sk-SK" sz="18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1664296617158356E-2"/>
          <c:y val="0.175388412175494"/>
          <c:w val="0.89055890911734104"/>
          <c:h val="0.78959047651866265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0F49-4AEF-8970-34CF900255B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0F49-4AEF-8970-34CF900255B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0F49-4AEF-8970-34CF900255B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0F49-4AEF-8970-34CF900255BA}"/>
              </c:ext>
            </c:extLst>
          </c:dPt>
          <c:dLbls>
            <c:dLbl>
              <c:idx val="0"/>
              <c:layout>
                <c:manualLayout>
                  <c:x val="-2.2061413986885544E-2"/>
                  <c:y val="-1.7641817628415615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k-SK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F49-4AEF-8970-34CF900255BA}"/>
                </c:ext>
              </c:extLst>
            </c:dLbl>
            <c:dLbl>
              <c:idx val="1"/>
              <c:layout>
                <c:manualLayout>
                  <c:x val="-0.15580913129063054"/>
                  <c:y val="-3.438575044736301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k-SK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61279050097947729"/>
                      <c:h val="0.1834030978305037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0F49-4AEF-8970-34CF900255BA}"/>
                </c:ext>
              </c:extLst>
            </c:dLbl>
            <c:dLbl>
              <c:idx val="2"/>
              <c:layout>
                <c:manualLayout>
                  <c:x val="1.2245633196385443E-2"/>
                  <c:y val="-9.104245768200031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spc="0" baseline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600" baseline="0" dirty="0" err="1">
                        <a:solidFill>
                          <a:schemeClr val="bg1">
                            <a:lumMod val="50000"/>
                          </a:schemeClr>
                        </a:solidFill>
                      </a:rPr>
                      <a:t>Zneškodnenie</a:t>
                    </a:r>
                    <a:r>
                      <a:rPr lang="en-US" sz="1600" baseline="0" dirty="0">
                        <a:solidFill>
                          <a:schemeClr val="bg1">
                            <a:lumMod val="50000"/>
                          </a:schemeClr>
                        </a:solidFill>
                      </a:rPr>
                      <a:t>; </a:t>
                    </a:r>
                  </a:p>
                  <a:p>
                    <a:pPr>
                      <a:defRPr sz="1600">
                        <a:solidFill>
                          <a:schemeClr val="bg1">
                            <a:lumMod val="50000"/>
                          </a:schemeClr>
                        </a:solidFill>
                      </a:defRPr>
                    </a:pPr>
                    <a:fld id="{535F418B-8EDC-4C83-B4C8-6D2095339DCC}" type="PERCENTAGE">
                      <a:rPr lang="en-US" sz="1600" baseline="0" smtClean="0">
                        <a:solidFill>
                          <a:schemeClr val="bg1">
                            <a:lumMod val="50000"/>
                          </a:schemeClr>
                        </a:solidFill>
                      </a:rPr>
                      <a:pPr>
                        <a:defRPr sz="1600">
                          <a:solidFill>
                            <a:schemeClr val="bg1">
                              <a:lumMod val="50000"/>
                            </a:schemeClr>
                          </a:solidFill>
                        </a:defRPr>
                      </a:pPr>
                      <a:t>[PERCENTO]</a:t>
                    </a:fld>
                    <a:endParaRPr lang="sk-SK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k-SK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954636258210082"/>
                      <c:h val="0.2512499296738742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0F49-4AEF-8970-34CF900255BA}"/>
                </c:ext>
              </c:extLst>
            </c:dLbl>
            <c:dLbl>
              <c:idx val="3"/>
              <c:layout>
                <c:manualLayout>
                  <c:x val="9.7065309896839189E-2"/>
                  <c:y val="4.651966129695676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k-SK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445819223638593"/>
                      <c:h val="0.1721296735643262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0F49-4AEF-8970-34CF900255B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'KLENOVEC SPOLU'!$A$20:$A$23</c:f>
              <c:strCache>
                <c:ptCount val="4"/>
                <c:pt idx="0">
                  <c:v>Recyklácia</c:v>
                </c:pt>
                <c:pt idx="1">
                  <c:v>Kompostovateľné odpady</c:v>
                </c:pt>
                <c:pt idx="2">
                  <c:v> Skládkovanie</c:v>
                </c:pt>
                <c:pt idx="3">
                  <c:v>Hygienizácia</c:v>
                </c:pt>
              </c:strCache>
            </c:strRef>
          </c:cat>
          <c:val>
            <c:numRef>
              <c:f>'KLENOVEC SPOLU'!$B$20:$B$23</c:f>
              <c:numCache>
                <c:formatCode>0.00</c:formatCode>
                <c:ptCount val="4"/>
                <c:pt idx="0">
                  <c:v>24.780654311194446</c:v>
                </c:pt>
                <c:pt idx="1">
                  <c:v>47.861830244465281</c:v>
                </c:pt>
                <c:pt idx="2">
                  <c:v>14.462392730943966</c:v>
                </c:pt>
                <c:pt idx="3">
                  <c:v>12.895122713396312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F49-4AEF-8970-34CF900255BA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79F226-F399-4FAB-BD01-660BECC2FE57}" type="datetimeFigureOut">
              <a:rPr lang="sk-SK" smtClean="0"/>
              <a:t>19. 10. 2021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881518-AE18-40FD-87D6-A67087F74D7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90988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881518-AE18-40FD-87D6-A67087F74D73}" type="slidenum">
              <a:rPr lang="sk-SK" smtClean="0"/>
              <a:t>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166377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881518-AE18-40FD-87D6-A67087F74D73}" type="slidenum">
              <a:rPr lang="sk-SK" smtClean="0"/>
              <a:t>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187876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881518-AE18-40FD-87D6-A67087F74D73}" type="slidenum">
              <a:rPr lang="sk-SK" smtClean="0"/>
              <a:t>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256396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881518-AE18-40FD-87D6-A67087F74D73}" type="slidenum">
              <a:rPr lang="sk-SK" smtClean="0"/>
              <a:t>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674538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881518-AE18-40FD-87D6-A67087F74D73}" type="slidenum">
              <a:rPr lang="sk-SK" smtClean="0"/>
              <a:t>10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771163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881518-AE18-40FD-87D6-A67087F74D73}" type="slidenum">
              <a:rPr lang="sk-SK" smtClean="0"/>
              <a:t>12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67620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10/19/2021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10/19/2021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10/19/2021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10/19/2021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10/19/2021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10/19/2021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10/19/2021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10/19/2021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10/19/2021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10/19/2021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10/19/2021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10/19/2021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E71B63-FCC6-4B79-BAC1-12F78ADC875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sz="5400" dirty="0"/>
              <a:t>Analýza zmesového odpadu v obciach Jasenie, Sady nad Torysou a Klenovec</a:t>
            </a:r>
            <a:r>
              <a:rPr lang="pl-PL" dirty="0"/>
              <a:t> </a:t>
            </a:r>
            <a:endParaRPr lang="sk-SK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4552E80-175A-4705-BEB9-13EBA19160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1560" y="4924697"/>
            <a:ext cx="7891272" cy="1632857"/>
          </a:xfrm>
        </p:spPr>
        <p:txBody>
          <a:bodyPr>
            <a:normAutofit lnSpcReduction="10000"/>
          </a:bodyPr>
          <a:lstStyle/>
          <a:p>
            <a:r>
              <a:rPr lang="sk-SK" b="1" dirty="0"/>
              <a:t>Mgr. Janka Ševčíková, PhD.</a:t>
            </a:r>
          </a:p>
          <a:p>
            <a:endParaRPr lang="sk-SK" b="1" dirty="0"/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sk-SK" sz="1900" dirty="0"/>
              <a:t>Univerzita Mateja Bela v Banskej Bystrici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sk-SK" sz="1900" dirty="0"/>
              <a:t>Fakulta prírodných vied, Katedra životného prostredia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2566AB8D-EFA1-4F50-A374-1C4BE1535B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809" y="108801"/>
            <a:ext cx="4062413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3861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09FF2725-D811-4E6A-9AEC-287900BD9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78577"/>
            <a:ext cx="10058400" cy="1016824"/>
          </a:xfrm>
        </p:spPr>
        <p:txBody>
          <a:bodyPr>
            <a:normAutofit/>
          </a:bodyPr>
          <a:lstStyle/>
          <a:p>
            <a:r>
              <a:rPr lang="sk-SK" dirty="0"/>
              <a:t>Výsledky Analýzy Jasenie</a:t>
            </a:r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865CC803-5E97-4B2B-8716-093D4867CD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945" y="1295401"/>
            <a:ext cx="11424745" cy="5507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0555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90B59AA0-0571-4340-B9B6-9A0F802EF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4800" dirty="0"/>
              <a:t>Možnosti nakladania a financovania odpadov v obci Jasenie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05F94B5F-ACDD-4C6E-9979-975616EAA7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649" y="2197246"/>
            <a:ext cx="5450296" cy="4176122"/>
          </a:xfrm>
          <a:prstGeom prst="rect">
            <a:avLst/>
          </a:prstGeom>
        </p:spPr>
      </p:pic>
      <p:pic>
        <p:nvPicPr>
          <p:cNvPr id="13" name="Obrázok 12">
            <a:extLst>
              <a:ext uri="{FF2B5EF4-FFF2-40B4-BE49-F238E27FC236}">
                <a16:creationId xmlns:a16="http://schemas.microsoft.com/office/drawing/2014/main" id="{ADABF53C-9341-4B0F-832D-C57A7542FA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197246"/>
            <a:ext cx="5566313" cy="4387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7915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2D75CE-AC22-476B-B2F8-8F45C0DC8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267" y="209006"/>
            <a:ext cx="11671465" cy="1148225"/>
          </a:xfrm>
        </p:spPr>
        <p:txBody>
          <a:bodyPr>
            <a:normAutofit/>
          </a:bodyPr>
          <a:lstStyle/>
          <a:p>
            <a:pPr algn="ctr"/>
            <a:r>
              <a:rPr lang="sk-SK" sz="3200" b="1" dirty="0">
                <a:effectLst/>
                <a:ea typeface="Calibri" panose="020F0502020204030204" pitchFamily="34" charset="0"/>
              </a:rPr>
              <a:t>Percentuálne zastúpenie komodít ZKO v skúmaných obciach</a:t>
            </a:r>
            <a:endParaRPr lang="sk-SK" sz="3200" dirty="0"/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1409068F-F8B9-43BE-A51A-6E2F7431E9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656" y="1333481"/>
            <a:ext cx="11790686" cy="5474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2067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63E537-39AF-4E01-A5C5-298EB7FF9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013968"/>
          </a:xfrm>
        </p:spPr>
        <p:txBody>
          <a:bodyPr/>
          <a:lstStyle/>
          <a:p>
            <a:r>
              <a:rPr lang="sk-SK" dirty="0"/>
              <a:t>Záver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3BFFF2F-D72C-4902-A02E-6609E455C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727200"/>
            <a:ext cx="10058400" cy="44450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 dirty="0">
                <a:ea typeface="+mn-lt"/>
                <a:cs typeface="+mn-lt"/>
              </a:rPr>
              <a:t>Vysoká miera produkcie KO, ktorý je možné separovať.</a:t>
            </a:r>
            <a:endParaRPr lang="sk-SK" dirty="0"/>
          </a:p>
          <a:p>
            <a:pPr>
              <a:buClr>
                <a:srgbClr val="9E3611"/>
              </a:buClr>
            </a:pPr>
            <a:r>
              <a:rPr lang="sk-SK" dirty="0">
                <a:ea typeface="+mn-lt"/>
                <a:cs typeface="+mn-lt"/>
              </a:rPr>
              <a:t>Značné zastúpenie zložky BRO.</a:t>
            </a:r>
            <a:endParaRPr lang="sk-SK" dirty="0"/>
          </a:p>
          <a:p>
            <a:pPr marL="0" indent="0">
              <a:buClr>
                <a:srgbClr val="9E3611"/>
              </a:buClr>
              <a:buNone/>
            </a:pPr>
            <a:endParaRPr lang="sk-SK" dirty="0"/>
          </a:p>
          <a:p>
            <a:pPr>
              <a:buClr>
                <a:srgbClr val="9E3611"/>
              </a:buClr>
            </a:pPr>
            <a:r>
              <a:rPr lang="sk-SK" dirty="0">
                <a:ea typeface="+mn-lt"/>
                <a:cs typeface="+mn-lt"/>
              </a:rPr>
              <a:t>ODPORÚČANIA</a:t>
            </a:r>
            <a:endParaRPr lang="sk-SK" dirty="0"/>
          </a:p>
          <a:p>
            <a:pPr>
              <a:buClr>
                <a:srgbClr val="9E3611"/>
              </a:buClr>
            </a:pPr>
            <a:r>
              <a:rPr lang="sk-SK" dirty="0">
                <a:ea typeface="+mn-lt"/>
                <a:cs typeface="+mn-lt"/>
              </a:rPr>
              <a:t>Súčinnosťou opatrení zo strany štátu, obcí a občanov. </a:t>
            </a:r>
            <a:endParaRPr lang="sk-SK" dirty="0"/>
          </a:p>
          <a:p>
            <a:pPr>
              <a:buClr>
                <a:srgbClr val="9E3611"/>
              </a:buClr>
            </a:pPr>
            <a:r>
              <a:rPr lang="sk-SK" dirty="0">
                <a:ea typeface="+mn-lt"/>
                <a:cs typeface="+mn-lt"/>
              </a:rPr>
              <a:t>Zvýšenie informovanosti verejnosti a prezentácia výhod  separácie.</a:t>
            </a:r>
            <a:endParaRPr lang="sk-SK" dirty="0"/>
          </a:p>
          <a:p>
            <a:pPr>
              <a:buClr>
                <a:srgbClr val="9E3611"/>
              </a:buClr>
            </a:pPr>
            <a:r>
              <a:rPr lang="sk-SK" dirty="0">
                <a:ea typeface="+mn-lt"/>
                <a:cs typeface="+mn-lt"/>
              </a:rPr>
              <a:t>Podpora budovania </a:t>
            </a:r>
            <a:r>
              <a:rPr lang="sk-SK" dirty="0" err="1">
                <a:ea typeface="+mn-lt"/>
                <a:cs typeface="+mn-lt"/>
              </a:rPr>
              <a:t>kompostární</a:t>
            </a:r>
            <a:r>
              <a:rPr lang="sk-SK" dirty="0">
                <a:ea typeface="+mn-lt"/>
                <a:cs typeface="+mn-lt"/>
              </a:rPr>
              <a:t> a zariadení na spracovanie BRO a  vybudovaním zberných dvorov v obciach.</a:t>
            </a:r>
            <a:endParaRPr lang="sk-SK" dirty="0"/>
          </a:p>
          <a:p>
            <a:pPr>
              <a:buClr>
                <a:srgbClr val="9E3611"/>
              </a:buClr>
            </a:pPr>
            <a:r>
              <a:rPr lang="sk-SK" dirty="0">
                <a:ea typeface="+mn-lt"/>
                <a:cs typeface="+mn-lt"/>
              </a:rPr>
              <a:t>Pozitívna motivácia pre občanov, ktorí odpad úspešne separujú.</a:t>
            </a:r>
            <a:endParaRPr lang="sk-SK" dirty="0"/>
          </a:p>
          <a:p>
            <a:pPr>
              <a:buClr>
                <a:srgbClr val="9E3611"/>
              </a:buClr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279930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93CA72-196B-4D64-B103-A038C5F72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373632"/>
            <a:ext cx="10058400" cy="1609344"/>
          </a:xfrm>
        </p:spPr>
        <p:txBody>
          <a:bodyPr>
            <a:normAutofit/>
          </a:bodyPr>
          <a:lstStyle/>
          <a:p>
            <a:r>
              <a:rPr lang="sk-SK" sz="4800" dirty="0">
                <a:latin typeface="Arial Black" panose="020B0A04020102020204" pitchFamily="34" charset="0"/>
              </a:rPr>
              <a:t>Ďakujem za pozornosť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A926C58-FF1A-4630-A20D-ED33570CAE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3251200"/>
            <a:ext cx="9588500" cy="254000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sk-SK" sz="2400" dirty="0"/>
          </a:p>
          <a:p>
            <a:pPr marL="0" indent="0">
              <a:buNone/>
            </a:pPr>
            <a:endParaRPr lang="sk-SK" sz="2400" dirty="0"/>
          </a:p>
          <a:p>
            <a:pPr marL="0" indent="0">
              <a:buNone/>
            </a:pPr>
            <a:r>
              <a:rPr lang="sk-SK" sz="2400" dirty="0"/>
              <a:t>Štúdia vznikla s podporou projektu KEGA 029UMB-4/2021 a so spoluprácou  </a:t>
            </a:r>
            <a:r>
              <a:rPr lang="sk-SK" sz="2400" dirty="0" err="1"/>
              <a:t>Envi</a:t>
            </a:r>
            <a:r>
              <a:rPr lang="sk-SK" sz="2400" dirty="0"/>
              <a:t>-CARE GR </a:t>
            </a:r>
            <a:r>
              <a:rPr lang="sk-SK" sz="2400" dirty="0" err="1"/>
              <a:t>s.r.o</a:t>
            </a:r>
            <a:r>
              <a:rPr lang="sk-SK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77902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B32388-274F-4304-B1D8-12F9A95B1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7322" y="688932"/>
            <a:ext cx="3200400" cy="1280160"/>
          </a:xfrm>
        </p:spPr>
        <p:txBody>
          <a:bodyPr/>
          <a:lstStyle/>
          <a:p>
            <a:r>
              <a:rPr lang="sk-SK" dirty="0"/>
              <a:t>Úvod 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222D06B-0C3A-45CC-A646-7AD1B761AF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k-SK" dirty="0"/>
          </a:p>
          <a:p>
            <a:endParaRPr lang="sk-SK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DEB141B-6142-4CC7-83D9-48D316C19BE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800" dirty="0"/>
              <a:t>ZKO – Zákon o odpadoch  č. 79/2015 </a:t>
            </a:r>
            <a:r>
              <a:rPr lang="sk-SK" sz="1800" dirty="0" err="1"/>
              <a:t>Z.z</a:t>
            </a:r>
            <a:r>
              <a:rPr lang="sk-SK" sz="1800" dirty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8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</a:t>
            </a:r>
            <a:r>
              <a:rPr lang="sk-SK" sz="18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rodukcia za rok 2020 zvýšila o 53 kg/ obyvateľa oproti priemernej ročnej spotrebe za predchádzajúcich 5 rokov</a:t>
            </a:r>
            <a:endParaRPr lang="sk-SK" sz="1800" dirty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Priemerná ročná produkcia </a:t>
            </a:r>
            <a:r>
              <a:rPr lang="sk-SK" sz="1800" dirty="0">
                <a:latin typeface="Arial" panose="020B0604020202020204" pitchFamily="34" charset="0"/>
                <a:ea typeface="Calibri" panose="020F0502020204030204" pitchFamily="34" charset="0"/>
              </a:rPr>
              <a:t>ZKO </a:t>
            </a:r>
            <a:r>
              <a:rPr lang="sk-SK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na Slovensku je </a:t>
            </a:r>
            <a:r>
              <a:rPr lang="sk-SK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254 </a:t>
            </a:r>
            <a:r>
              <a:rPr lang="sk-SK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kg na obyvateľa za rok 2020 </a:t>
            </a:r>
            <a:endParaRPr lang="sk-SK" dirty="0">
              <a:highlight>
                <a:srgbClr val="FFFF00"/>
              </a:highlight>
            </a:endParaRPr>
          </a:p>
          <a:p>
            <a:endParaRPr lang="sk-SK" dirty="0"/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id="{660BF321-3665-432F-AD25-63BB7FB58578}"/>
              </a:ext>
            </a:extLst>
          </p:cNvPr>
          <p:cNvSpPr txBox="1"/>
          <p:nvPr/>
        </p:nvSpPr>
        <p:spPr>
          <a:xfrm>
            <a:off x="838200" y="6405004"/>
            <a:ext cx="4472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i="1" dirty="0"/>
              <a:t>Upravené podľa: datacube.statistics.sk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9E5A68CA-2471-434A-9A33-20D1DDD852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8958"/>
            <a:ext cx="8242506" cy="6066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619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>
            <a:extLst>
              <a:ext uri="{FF2B5EF4-FFF2-40B4-BE49-F238E27FC236}">
                <a16:creationId xmlns:a16="http://schemas.microsoft.com/office/drawing/2014/main" id="{01B203D8-CF26-4DC9-9DA6-5CBCE73B47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0067" y="897844"/>
            <a:ext cx="8000470" cy="418125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C2152CD0-3DF4-44DC-AF27-6D57DC5B4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Skúmané lokality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34C74C7-7404-44FA-870F-4217771FFB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Jasenie </a:t>
            </a:r>
          </a:p>
          <a:p>
            <a:endParaRPr lang="sk-SK" dirty="0"/>
          </a:p>
          <a:p>
            <a:r>
              <a:rPr lang="sk-SK" dirty="0"/>
              <a:t>Sady nad Torysou</a:t>
            </a:r>
          </a:p>
          <a:p>
            <a:pPr marL="0" indent="0">
              <a:buNone/>
            </a:pPr>
            <a:endParaRPr lang="sk-SK" dirty="0"/>
          </a:p>
          <a:p>
            <a:r>
              <a:rPr lang="sk-SK" dirty="0"/>
              <a:t>Klenovec</a:t>
            </a:r>
          </a:p>
          <a:p>
            <a:endParaRPr lang="sk-SK" dirty="0"/>
          </a:p>
          <a:p>
            <a:endParaRPr lang="sk-SK" dirty="0"/>
          </a:p>
          <a:p>
            <a:r>
              <a:rPr lang="sk-SK" b="1" dirty="0">
                <a:latin typeface="Arial" panose="020B0604020202020204" pitchFamily="34" charset="0"/>
                <a:cs typeface="Arial" panose="020B0604020202020204" pitchFamily="34" charset="0"/>
              </a:rPr>
              <a:t>CIEĽ</a:t>
            </a: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  <a:r>
              <a:rPr lang="sk-SK" dirty="0"/>
              <a:t>Analýza produkcie odpadu v skúmaných lokalitách , ktorá </a:t>
            </a:r>
            <a:r>
              <a:rPr lang="sk-SK" dirty="0">
                <a:effectLst/>
                <a:ea typeface="Calibri" panose="020F0502020204030204" pitchFamily="34" charset="0"/>
              </a:rPr>
              <a:t>poskytne reálny obraz stavu tvorby odpadov na danom území 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2594930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2CAD345-F984-44A5-8DFF-E3FB8E1C6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Metodika práce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7F757507-6051-42F8-BA0D-D091D132F9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965434"/>
            <a:ext cx="10058400" cy="4206766"/>
          </a:xfrm>
        </p:spPr>
        <p:txBody>
          <a:bodyPr>
            <a:normAutofit lnSpcReduction="10000"/>
          </a:bodyPr>
          <a:lstStyle/>
          <a:p>
            <a:r>
              <a:rPr lang="sk-SK" sz="1800" dirty="0">
                <a:effectLst/>
                <a:ea typeface="Calibri" panose="020F0502020204030204" pitchFamily="34" charset="0"/>
              </a:rPr>
              <a:t>Opatrenie MŽP SR č. 1/2020 z 29. júla 2020 o metodike analýzy zmesového odpadu </a:t>
            </a:r>
          </a:p>
          <a:p>
            <a:pPr marL="0" indent="0">
              <a:buNone/>
            </a:pPr>
            <a:endParaRPr lang="sk-SK" sz="1800" dirty="0"/>
          </a:p>
          <a:p>
            <a:r>
              <a:rPr lang="sk-SK" sz="1800" b="1" dirty="0"/>
              <a:t>Požiadavky pri analýze odpadu:</a:t>
            </a:r>
          </a:p>
          <a:p>
            <a:pPr indent="172720" algn="just" fontAlgn="base"/>
            <a:r>
              <a:rPr lang="sk-SK" sz="1800" dirty="0">
                <a:effectLst/>
                <a:ea typeface="Times New Roman" panose="02020603050405020304" pitchFamily="18" charset="0"/>
              </a:rPr>
              <a:t>nádoby nesmeli pochádzať z jedného miesta v záujmovom území </a:t>
            </a:r>
          </a:p>
          <a:p>
            <a:pPr indent="172720" algn="just" fontAlgn="base"/>
            <a:r>
              <a:rPr lang="sk-SK" sz="1800" dirty="0">
                <a:effectLst/>
                <a:ea typeface="Times New Roman" panose="02020603050405020304" pitchFamily="18" charset="0"/>
              </a:rPr>
              <a:t>pri výbere zberných nádob na odobratie vzorky boli vylúčené nádoby, ktoré obsahovali neštandardný odpad alebo niektorú zo zložiek odpadu v neštandardnom množstve  </a:t>
            </a:r>
          </a:p>
          <a:p>
            <a:pPr indent="172720" algn="just" fontAlgn="base"/>
            <a:r>
              <a:rPr lang="sk-SK" sz="1800" dirty="0">
                <a:effectLst/>
                <a:ea typeface="Times New Roman" panose="02020603050405020304" pitchFamily="18" charset="0"/>
              </a:rPr>
              <a:t>vzorka odpadov nesmela byť dodatočne premiešavaná a zvoz vzorky sa vykonával vozidlom, ktoré nebolo vybavené lineárnym stláčaním</a:t>
            </a:r>
          </a:p>
          <a:p>
            <a:pPr indent="172720" algn="just" fontAlgn="base"/>
            <a:r>
              <a:rPr lang="sk-SK" sz="1800" dirty="0">
                <a:effectLst/>
                <a:ea typeface="Times New Roman" panose="02020603050405020304" pitchFamily="18" charset="0"/>
              </a:rPr>
              <a:t>analýza bola vykonaná vždy v deň odberu vzorky a po celú dobu analýzy bol odpad chránený pred vlhkosťou a dažďom</a:t>
            </a:r>
          </a:p>
          <a:p>
            <a:pPr indent="172720" algn="just" fontAlgn="base"/>
            <a:r>
              <a:rPr lang="sk-SK" sz="1800" dirty="0">
                <a:ea typeface="Times New Roman" panose="02020603050405020304" pitchFamily="18" charset="0"/>
              </a:rPr>
              <a:t>o</a:t>
            </a:r>
            <a:r>
              <a:rPr lang="sk-SK" sz="1800" dirty="0">
                <a:effectLst/>
                <a:ea typeface="Times New Roman" panose="02020603050405020304" pitchFamily="18" charset="0"/>
              </a:rPr>
              <a:t>dber vzorky 5%</a:t>
            </a:r>
          </a:p>
          <a:p>
            <a:pPr indent="172720" algn="just" fontAlgn="base"/>
            <a:r>
              <a:rPr lang="sk-SK" sz="1800" dirty="0">
                <a:ea typeface="Times New Roman" panose="02020603050405020304" pitchFamily="18" charset="0"/>
              </a:rPr>
              <a:t>obec Klenovec aj KBV</a:t>
            </a:r>
            <a:endParaRPr lang="sk-SK" sz="1800" dirty="0">
              <a:effectLst/>
              <a:ea typeface="Times New Roman" panose="02020603050405020304" pitchFamily="18" charset="0"/>
            </a:endParaRP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8105479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AE89F3-4A69-4393-9006-5CF22C43D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542" y="484637"/>
            <a:ext cx="10325166" cy="962505"/>
          </a:xfrm>
        </p:spPr>
        <p:txBody>
          <a:bodyPr/>
          <a:lstStyle/>
          <a:p>
            <a:r>
              <a:rPr lang="sk-SK" dirty="0"/>
              <a:t>Výsledky Analýzy Sady nad Torysou</a:t>
            </a:r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0158B569-72C5-43D3-BAE3-DFA54A14D6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090" y="1520953"/>
            <a:ext cx="11441469" cy="5337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8050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52F495-4CAD-45DC-A8A7-F0D03F030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4400" dirty="0"/>
              <a:t>Možnosti nakladania a financovania odpadov v obci Sady nad Torysou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D89C5100-6CC7-4F62-9DBD-E9F347EFB8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609" y="2111895"/>
            <a:ext cx="4749196" cy="4261473"/>
          </a:xfrm>
          <a:prstGeom prst="rect">
            <a:avLst/>
          </a:prstGeom>
        </p:spPr>
      </p:pic>
      <p:pic>
        <p:nvPicPr>
          <p:cNvPr id="12" name="Obrázok 11">
            <a:extLst>
              <a:ext uri="{FF2B5EF4-FFF2-40B4-BE49-F238E27FC236}">
                <a16:creationId xmlns:a16="http://schemas.microsoft.com/office/drawing/2014/main" id="{FB656586-693D-4B83-BCAB-C6D0A7488D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2956" y="2147520"/>
            <a:ext cx="5098080" cy="4261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186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E15A09-8A78-45B1-9D17-B4F1CFAD7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738526"/>
          </a:xfrm>
        </p:spPr>
        <p:txBody>
          <a:bodyPr>
            <a:normAutofit fontScale="90000"/>
          </a:bodyPr>
          <a:lstStyle/>
          <a:p>
            <a:pPr algn="ctr"/>
            <a:r>
              <a:rPr lang="sk-SK" dirty="0"/>
              <a:t>Výsledky Analýzy KLENOVEC IBV</a:t>
            </a:r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90302446-A95A-4CD6-A2E2-B01A201474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387" y="1294148"/>
            <a:ext cx="11554075" cy="5563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9680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BD3FF3B-75A2-49F3-A277-29CD145C8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342" y="484633"/>
            <a:ext cx="10398906" cy="810768"/>
          </a:xfrm>
        </p:spPr>
        <p:txBody>
          <a:bodyPr>
            <a:normAutofit fontScale="90000"/>
          </a:bodyPr>
          <a:lstStyle/>
          <a:p>
            <a:pPr algn="ctr"/>
            <a:r>
              <a:rPr lang="sk-SK" dirty="0"/>
              <a:t>Výsledky Analýzy KLENOVEC KBV</a:t>
            </a:r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17A82EDA-EEC9-4DC8-B42D-9426AE95D3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514" y="1349831"/>
            <a:ext cx="11457571" cy="5473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7452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37AEF46C-D818-4970-B7E9-0F8D586A8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/>
              <a:t>Možnosti nakladania a financovania odpadov v obci Klenovec</a:t>
            </a:r>
          </a:p>
        </p:txBody>
      </p:sp>
      <p:pic>
        <p:nvPicPr>
          <p:cNvPr id="14" name="Obrázok 13">
            <a:extLst>
              <a:ext uri="{FF2B5EF4-FFF2-40B4-BE49-F238E27FC236}">
                <a16:creationId xmlns:a16="http://schemas.microsoft.com/office/drawing/2014/main" id="{C796ED9F-F44E-4973-95B4-FD6113014A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3702" y="2093976"/>
            <a:ext cx="5088775" cy="4253695"/>
          </a:xfrm>
          <a:prstGeom prst="rect">
            <a:avLst/>
          </a:prstGeom>
        </p:spPr>
      </p:pic>
      <p:graphicFrame>
        <p:nvGraphicFramePr>
          <p:cNvPr id="17" name="Zástupný objekt pre obsah 6">
            <a:extLst>
              <a:ext uri="{FF2B5EF4-FFF2-40B4-BE49-F238E27FC236}">
                <a16:creationId xmlns:a16="http://schemas.microsoft.com/office/drawing/2014/main" id="{CD600E67-1CF3-4094-9C4F-EF50B0C6812C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810507062"/>
              </p:ext>
            </p:extLst>
          </p:nvPr>
        </p:nvGraphicFramePr>
        <p:xfrm>
          <a:off x="510639" y="2093976"/>
          <a:ext cx="5704115" cy="45324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891918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yp dreva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TM03090434[[fn=Typ dreva]]</Template>
  <TotalTime>1362</TotalTime>
  <Words>364</Words>
  <Application>Microsoft Office PowerPoint</Application>
  <PresentationFormat>Širokouhlá</PresentationFormat>
  <Paragraphs>63</Paragraphs>
  <Slides>14</Slides>
  <Notes>6</Notes>
  <HiddenSlides>0</HiddenSlides>
  <MMClips>0</MMClips>
  <ScaleCrop>false</ScaleCrop>
  <HeadingPairs>
    <vt:vector size="6" baseType="variant">
      <vt:variant>
        <vt:lpstr>Použité písma</vt:lpstr>
      </vt:variant>
      <vt:variant>
        <vt:i4>6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14</vt:i4>
      </vt:variant>
    </vt:vector>
  </HeadingPairs>
  <TitlesOfParts>
    <vt:vector size="21" baseType="lpstr">
      <vt:lpstr>Arial</vt:lpstr>
      <vt:lpstr>Arial Black</vt:lpstr>
      <vt:lpstr>Calibri</vt:lpstr>
      <vt:lpstr>Rockwell</vt:lpstr>
      <vt:lpstr>Rockwell Condensed</vt:lpstr>
      <vt:lpstr>Wingdings</vt:lpstr>
      <vt:lpstr>Typ dreva</vt:lpstr>
      <vt:lpstr>Analýza zmesového odpadu v obciach Jasenie, Sady nad Torysou a Klenovec </vt:lpstr>
      <vt:lpstr>Úvod </vt:lpstr>
      <vt:lpstr>Skúmané lokality</vt:lpstr>
      <vt:lpstr>Metodika práce</vt:lpstr>
      <vt:lpstr>Výsledky Analýzy Sady nad Torysou</vt:lpstr>
      <vt:lpstr>Možnosti nakladania a financovania odpadov v obci Sady nad Torysou</vt:lpstr>
      <vt:lpstr>Výsledky Analýzy KLENOVEC IBV</vt:lpstr>
      <vt:lpstr>Výsledky Analýzy KLENOVEC KBV</vt:lpstr>
      <vt:lpstr>Možnosti nakladania a financovania odpadov v obci Klenovec</vt:lpstr>
      <vt:lpstr>Výsledky Analýzy Jasenie</vt:lpstr>
      <vt:lpstr>Možnosti nakladania a financovania odpadov v obci Jasenie</vt:lpstr>
      <vt:lpstr>Percentuálne zastúpenie komodít ZKO v skúmaných obciach</vt:lpstr>
      <vt:lpstr>Záver</vt:lpstr>
      <vt:lpstr>Ďakujem za pozornosť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Analýza zmesového odpadu v obciach Jasenie, Sady nad Torysou a Klenovec</dc:title>
  <dc:creator>Sevcikova Janka, Mgr., PhD.</dc:creator>
  <cp:lastModifiedBy>Sevcikova Janka, Mgr., PhD.</cp:lastModifiedBy>
  <cp:revision>51</cp:revision>
  <dcterms:created xsi:type="dcterms:W3CDTF">2021-10-08T08:31:21Z</dcterms:created>
  <dcterms:modified xsi:type="dcterms:W3CDTF">2021-10-19T20:54:08Z</dcterms:modified>
</cp:coreProperties>
</file>