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67" r:id="rId4"/>
    <p:sldId id="281" r:id="rId5"/>
    <p:sldId id="279" r:id="rId6"/>
    <p:sldId id="274" r:id="rId7"/>
    <p:sldId id="278" r:id="rId8"/>
    <p:sldId id="260" r:id="rId9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937"/>
    <a:srgbClr val="A50021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88" autoAdjust="0"/>
  </p:normalViewPr>
  <p:slideViewPr>
    <p:cSldViewPr snapToGrid="0" snapToObjects="1">
      <p:cViewPr varScale="1">
        <p:scale>
          <a:sx n="114" d="100"/>
          <a:sy n="114" d="100"/>
        </p:scale>
        <p:origin x="468" y="102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52D49-C811-B648-90C7-A61141363BBE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30E1C-1093-6046-91F9-7B551353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AB31-4E06-BF40-A061-1F441F157F79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59A1F-EA20-D04B-9F76-552DD2CD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6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4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83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5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9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4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6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9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2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F869-07F0-5446-B52A-A728EEA6CA3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4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9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2" y="2210049"/>
            <a:ext cx="9402794" cy="737030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>Informace o projektu </a:t>
            </a:r>
            <a:br>
              <a:rPr lang="cs-CZ" sz="2900" b="1" cap="all" dirty="0" smtClean="0">
                <a:solidFill>
                  <a:schemeClr val="bg1"/>
                </a:solidFill>
                <a:latin typeface="Arial"/>
              </a:rPr>
            </a:br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>zaměřeném na prevenci </a:t>
            </a:r>
            <a:r>
              <a:rPr lang="cs-CZ" sz="2900" b="1" cap="all" dirty="0">
                <a:solidFill>
                  <a:schemeClr val="bg1"/>
                </a:solidFill>
                <a:latin typeface="Arial"/>
              </a:rPr>
              <a:t>závažných havárií </a:t>
            </a:r>
            <a:br>
              <a:rPr lang="cs-CZ" sz="2900" b="1" cap="all" dirty="0">
                <a:solidFill>
                  <a:schemeClr val="bg1"/>
                </a:solidFill>
                <a:latin typeface="Arial"/>
              </a:rPr>
            </a:br>
            <a:r>
              <a:rPr lang="cs-CZ" sz="2900" b="1" cap="all" dirty="0">
                <a:solidFill>
                  <a:schemeClr val="bg1"/>
                </a:solidFill>
                <a:latin typeface="Arial"/>
              </a:rPr>
              <a:t>v oblasti </a:t>
            </a:r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>výbušnin</a:t>
            </a:r>
            <a:r>
              <a:rPr lang="cs-CZ" sz="2900" b="1" cap="all" dirty="0">
                <a:solidFill>
                  <a:schemeClr val="bg1"/>
                </a:solidFill>
                <a:latin typeface="Arial"/>
              </a:rPr>
              <a:t>, střeliva, munice </a:t>
            </a:r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/>
            </a:r>
            <a:br>
              <a:rPr lang="cs-CZ" sz="2900" b="1" cap="all" dirty="0" smtClean="0">
                <a:solidFill>
                  <a:schemeClr val="bg1"/>
                </a:solidFill>
                <a:latin typeface="Arial"/>
              </a:rPr>
            </a:br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>a </a:t>
            </a:r>
            <a:r>
              <a:rPr lang="cs-CZ" sz="2900" b="1" cap="all" dirty="0">
                <a:solidFill>
                  <a:schemeClr val="bg1"/>
                </a:solidFill>
                <a:latin typeface="Arial"/>
              </a:rPr>
              <a:t>pyrotechnických výrobků </a:t>
            </a:r>
            <a:r>
              <a:rPr lang="cs-CZ" sz="2000" b="1" cap="all" dirty="0">
                <a:solidFill>
                  <a:schemeClr val="bg1"/>
                </a:solidFill>
                <a:latin typeface="Arial"/>
              </a:rPr>
              <a:t/>
            </a:r>
            <a:br>
              <a:rPr lang="cs-CZ" sz="2000" b="1" cap="all" dirty="0">
                <a:solidFill>
                  <a:schemeClr val="bg1"/>
                </a:solidFill>
                <a:latin typeface="Arial"/>
              </a:rPr>
            </a:br>
            <a:endParaRPr lang="en-US" sz="2000" b="1" cap="all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22" y="4670558"/>
            <a:ext cx="9402794" cy="459347"/>
          </a:xfrm>
        </p:spPr>
        <p:txBody>
          <a:bodyPr lIns="0" tIns="0" rIns="0" bIns="0" anchor="t" anchorCtr="0">
            <a:normAutofit fontScale="92500" lnSpcReduction="20000"/>
          </a:bodyPr>
          <a:lstStyle/>
          <a:p>
            <a:pPr algn="l"/>
            <a:r>
              <a:rPr lang="cs-CZ" sz="1800" b="1" cap="all" dirty="0" smtClean="0">
                <a:solidFill>
                  <a:srgbClr val="FFFFFF"/>
                </a:solidFill>
                <a:latin typeface="Arial"/>
              </a:rPr>
              <a:t>VÝZKUMNÝ úkol OPPZH VÚBP, v. v. i. v </a:t>
            </a:r>
            <a:r>
              <a:rPr lang="cs-CZ" sz="1800" b="1" cap="all" dirty="0">
                <a:solidFill>
                  <a:srgbClr val="FFFFFF"/>
                </a:solidFill>
                <a:latin typeface="Arial"/>
              </a:rPr>
              <a:t>rámci institucionální podpory MPSV</a:t>
            </a:r>
            <a:br>
              <a:rPr lang="cs-CZ" sz="1800" b="1" cap="all" dirty="0">
                <a:solidFill>
                  <a:srgbClr val="FFFFFF"/>
                </a:solidFill>
                <a:latin typeface="Arial"/>
              </a:rPr>
            </a:br>
            <a:endParaRPr lang="cs-CZ" sz="1800" b="1" cap="all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000" y="6457824"/>
            <a:ext cx="8132598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/>
              </a:rPr>
              <a:t>Ing. </a:t>
            </a:r>
            <a:r>
              <a:rPr lang="cs-CZ" sz="2000" dirty="0" smtClean="0">
                <a:solidFill>
                  <a:schemeClr val="bg1"/>
                </a:solidFill>
                <a:latin typeface="Arial"/>
              </a:rPr>
              <a:t>Martina Pražáková, OPPZH VÚBP, v. v. i., APROCHEM, říjen 2021 </a:t>
            </a:r>
            <a:endParaRPr lang="cs-CZ" sz="2000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5" descr="VUBP_logotyp_ochranna_zona (white) 25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0"/>
            <a:ext cx="2703576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7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53" y="501971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06083" y="6805640"/>
            <a:ext cx="489944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2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Zástupný symbol pro text 9"/>
          <p:cNvSpPr txBox="1">
            <a:spLocks/>
          </p:cNvSpPr>
          <p:nvPr/>
        </p:nvSpPr>
        <p:spPr>
          <a:xfrm>
            <a:off x="430754" y="5821449"/>
            <a:ext cx="4116080" cy="86040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30753" y="1906418"/>
            <a:ext cx="9680695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cap="all" dirty="0">
              <a:solidFill>
                <a:srgbClr val="00B050"/>
              </a:solidFill>
              <a:latin typeface="Arial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9C73F7B9-E0C1-4802-B966-212E41A5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751" y="2295566"/>
            <a:ext cx="9765276" cy="398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dirty="0">
                <a:solidFill>
                  <a:srgbClr val="026937"/>
                </a:solidFill>
              </a:rPr>
              <a:t>Omlouváme se </a:t>
            </a:r>
            <a:r>
              <a:rPr lang="cs-CZ" dirty="0" smtClean="0">
                <a:solidFill>
                  <a:srgbClr val="026937"/>
                </a:solidFill>
              </a:rPr>
              <a:t>organizátorům i posluchačům za neúčast </a:t>
            </a:r>
            <a:r>
              <a:rPr lang="cs-CZ" dirty="0">
                <a:solidFill>
                  <a:srgbClr val="026937"/>
                </a:solidFill>
              </a:rPr>
              <a:t>na </a:t>
            </a:r>
            <a:r>
              <a:rPr lang="cs-CZ" dirty="0" smtClean="0">
                <a:solidFill>
                  <a:srgbClr val="026937"/>
                </a:solidFill>
              </a:rPr>
              <a:t>konferenci APROCHEM, </a:t>
            </a:r>
            <a:r>
              <a:rPr lang="cs-CZ" dirty="0">
                <a:solidFill>
                  <a:srgbClr val="026937"/>
                </a:solidFill>
              </a:rPr>
              <a:t>která je způsobená nečekaným přesunutím našich povinností vůči </a:t>
            </a:r>
            <a:r>
              <a:rPr lang="cs-CZ" dirty="0" smtClean="0">
                <a:solidFill>
                  <a:srgbClr val="026937"/>
                </a:solidFill>
              </a:rPr>
              <a:t>MPSV na shodný termín.</a:t>
            </a:r>
            <a:endParaRPr lang="cs-CZ" dirty="0" smtClean="0">
              <a:solidFill>
                <a:srgbClr val="026937"/>
              </a:solidFill>
            </a:endParaRPr>
          </a:p>
          <a:p>
            <a:pPr algn="just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dirty="0" smtClean="0">
                <a:solidFill>
                  <a:srgbClr val="026937"/>
                </a:solidFill>
              </a:rPr>
              <a:t>Případným </a:t>
            </a:r>
            <a:r>
              <a:rPr lang="cs-CZ" dirty="0">
                <a:solidFill>
                  <a:srgbClr val="026937"/>
                </a:solidFill>
              </a:rPr>
              <a:t>zájemcům </a:t>
            </a:r>
            <a:r>
              <a:rPr lang="cs-CZ" dirty="0" smtClean="0">
                <a:solidFill>
                  <a:srgbClr val="026937"/>
                </a:solidFill>
              </a:rPr>
              <a:t>o výsledky </a:t>
            </a:r>
            <a:r>
              <a:rPr lang="cs-CZ" dirty="0">
                <a:solidFill>
                  <a:srgbClr val="026937"/>
                </a:solidFill>
              </a:rPr>
              <a:t>projektu </a:t>
            </a:r>
            <a:endParaRPr lang="cs-CZ" dirty="0" smtClean="0">
              <a:solidFill>
                <a:srgbClr val="026937"/>
              </a:solidFill>
            </a:endParaRPr>
          </a:p>
          <a:p>
            <a:pPr algn="just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dirty="0" smtClean="0"/>
              <a:t>„Specifikace </a:t>
            </a:r>
            <a:r>
              <a:rPr lang="cs-CZ" dirty="0"/>
              <a:t>požadavků zákona o prevenci závažných havárií v oblasti výroby a skladování výbušnin, střeliva, munice a pyrotechnických </a:t>
            </a:r>
            <a:r>
              <a:rPr lang="cs-CZ" dirty="0" smtClean="0"/>
              <a:t>výrobků“ </a:t>
            </a:r>
          </a:p>
          <a:p>
            <a:pPr algn="just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dirty="0" smtClean="0">
                <a:solidFill>
                  <a:srgbClr val="026937"/>
                </a:solidFill>
              </a:rPr>
              <a:t>předkládáme </a:t>
            </a:r>
            <a:r>
              <a:rPr lang="cs-CZ" dirty="0">
                <a:solidFill>
                  <a:srgbClr val="026937"/>
                </a:solidFill>
              </a:rPr>
              <a:t>výběr základních </a:t>
            </a:r>
            <a:r>
              <a:rPr lang="cs-CZ" dirty="0" smtClean="0">
                <a:solidFill>
                  <a:srgbClr val="026937"/>
                </a:solidFill>
              </a:rPr>
              <a:t>informací.</a:t>
            </a: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cs-CZ" dirty="0">
              <a:solidFill>
                <a:srgbClr val="026937"/>
              </a:solidFill>
            </a:endParaRPr>
          </a:p>
          <a:p>
            <a:pPr algn="r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dirty="0" smtClean="0">
                <a:solidFill>
                  <a:srgbClr val="026937"/>
                </a:solidFill>
              </a:rPr>
              <a:t>Martina Pražáková </a:t>
            </a:r>
          </a:p>
          <a:p>
            <a:pPr algn="r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sz="1600" dirty="0" smtClean="0">
                <a:solidFill>
                  <a:srgbClr val="026937"/>
                </a:solidFill>
              </a:rPr>
              <a:t>za OPPZH VÚBP, v. v. i.</a:t>
            </a:r>
            <a:endParaRPr lang="cs-CZ" sz="1600" dirty="0">
              <a:solidFill>
                <a:srgbClr val="026937"/>
              </a:solidFill>
            </a:endParaRP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cs-CZ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7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2" y="1818752"/>
            <a:ext cx="8933157" cy="1301953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2000" b="1" cap="all" dirty="0">
                <a:solidFill>
                  <a:srgbClr val="026937"/>
                </a:solidFill>
                <a:latin typeface="Arial"/>
              </a:rPr>
              <a:t>Název projektu</a:t>
            </a:r>
            <a:r>
              <a:rPr lang="cs-CZ" sz="2000" b="1" cap="all" dirty="0" smtClean="0">
                <a:solidFill>
                  <a:srgbClr val="026937"/>
                </a:solidFill>
                <a:latin typeface="Arial"/>
              </a:rPr>
              <a:t/>
            </a:r>
            <a:br>
              <a:rPr lang="cs-CZ" sz="2000" b="1" cap="all" dirty="0" smtClean="0">
                <a:solidFill>
                  <a:srgbClr val="026937"/>
                </a:solidFill>
                <a:latin typeface="Arial"/>
              </a:rPr>
            </a:br>
            <a:r>
              <a:rPr lang="cs-CZ" sz="2000" b="1" cap="all" dirty="0" smtClean="0">
                <a:solidFill>
                  <a:srgbClr val="00B050"/>
                </a:solidFill>
                <a:latin typeface="Arial"/>
              </a:rPr>
              <a:t>Specifikace </a:t>
            </a:r>
            <a:r>
              <a:rPr lang="cs-CZ" sz="2000" b="1" cap="all" dirty="0">
                <a:solidFill>
                  <a:srgbClr val="00B050"/>
                </a:solidFill>
                <a:latin typeface="Arial"/>
              </a:rPr>
              <a:t>požadavků zákona o prevenci závažných havárií </a:t>
            </a:r>
            <a:r>
              <a:rPr lang="cs-CZ" sz="2000" b="1" cap="all" dirty="0" smtClean="0">
                <a:solidFill>
                  <a:srgbClr val="00B050"/>
                </a:solidFill>
                <a:latin typeface="Arial"/>
              </a:rPr>
              <a:t>v </a:t>
            </a:r>
            <a:r>
              <a:rPr lang="cs-CZ" sz="2000" b="1" cap="all" dirty="0">
                <a:solidFill>
                  <a:srgbClr val="00B050"/>
                </a:solidFill>
                <a:latin typeface="Arial"/>
              </a:rPr>
              <a:t>oblasti výroby a skladování výbušnin, střeliva, munice a pyrotechnických výrobků</a:t>
            </a:r>
            <a:endParaRPr lang="en-US" sz="2000" b="1" cap="all" dirty="0">
              <a:solidFill>
                <a:srgbClr val="00B050"/>
              </a:solidFill>
              <a:latin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22" y="3347208"/>
            <a:ext cx="9402794" cy="2164360"/>
          </a:xfrm>
        </p:spPr>
        <p:txBody>
          <a:bodyPr lIns="0" tIns="0" rIns="0" bIns="0" anchor="t" anchorCtr="0">
            <a:normAutofit/>
          </a:bodyPr>
          <a:lstStyle/>
          <a:p>
            <a:pPr algn="l"/>
            <a:endParaRPr lang="cs-CZ" sz="2600" b="1" cap="all" dirty="0" smtClean="0">
              <a:solidFill>
                <a:srgbClr val="00B050"/>
              </a:solidFill>
              <a:latin typeface="Arial"/>
            </a:endParaRPr>
          </a:p>
          <a:p>
            <a:pPr algn="l"/>
            <a:endParaRPr lang="cs-CZ" sz="2600" b="1" cap="all" dirty="0">
              <a:solidFill>
                <a:srgbClr val="00B050"/>
              </a:solidFill>
              <a:latin typeface="Arial"/>
            </a:endParaRPr>
          </a:p>
          <a:p>
            <a:pPr algn="l"/>
            <a:endParaRPr lang="cs-CZ" sz="2600" b="1" cap="all" dirty="0" smtClean="0">
              <a:solidFill>
                <a:srgbClr val="00B050"/>
              </a:solidFill>
              <a:latin typeface="Arial"/>
            </a:endParaRPr>
          </a:p>
          <a:p>
            <a:pPr algn="l"/>
            <a:endParaRPr lang="cs-CZ" sz="2600" b="1" cap="all" dirty="0" smtClean="0">
              <a:solidFill>
                <a:srgbClr val="A50021"/>
              </a:solidFill>
              <a:latin typeface="Arial"/>
            </a:endParaRPr>
          </a:p>
          <a:p>
            <a:pPr algn="l"/>
            <a:endParaRPr lang="cs-CZ" sz="2400" cap="all" dirty="0">
              <a:solidFill>
                <a:srgbClr val="A50021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000" y="6457824"/>
            <a:ext cx="7650313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Arial"/>
              </a:rPr>
              <a:t>VÚBP</a:t>
            </a:r>
            <a:r>
              <a:rPr lang="cs-CZ" sz="2000" dirty="0">
                <a:solidFill>
                  <a:schemeClr val="bg1"/>
                </a:solidFill>
                <a:latin typeface="Arial"/>
              </a:rPr>
              <a:t>, v. v. </a:t>
            </a:r>
            <a:r>
              <a:rPr lang="cs-CZ" sz="2000" dirty="0" smtClean="0">
                <a:solidFill>
                  <a:schemeClr val="bg1"/>
                </a:solidFill>
                <a:latin typeface="Arial"/>
              </a:rPr>
              <a:t>i, </a:t>
            </a:r>
            <a:r>
              <a:rPr lang="cs-CZ" sz="2000" dirty="0">
                <a:solidFill>
                  <a:schemeClr val="bg1"/>
                </a:solidFill>
                <a:latin typeface="Arial"/>
              </a:rPr>
              <a:t>APROCHEM, říjen 2021 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</a:endParaRPr>
          </a:p>
        </p:txBody>
      </p:sp>
      <p:pic>
        <p:nvPicPr>
          <p:cNvPr id="8" name="Picture 6" descr="VUBP_logotyp_ochranna_zona (RGB) 15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47" y="566670"/>
            <a:ext cx="2551234" cy="848813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004577"/>
              </p:ext>
            </p:extLst>
          </p:nvPr>
        </p:nvGraphicFramePr>
        <p:xfrm>
          <a:off x="578840" y="3915272"/>
          <a:ext cx="7021586" cy="13920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0822"/>
                <a:gridCol w="3380764"/>
              </a:tblGrid>
              <a:tr h="334692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Řešitel: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VÚBP, v. v. i.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4692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řešení: 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leden 2020 – prosinec 2021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6183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 výzkumného úkolu: 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9151-03-2020-VÚBP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4692">
                <a:tc>
                  <a:txBody>
                    <a:bodyPr/>
                    <a:lstStyle/>
                    <a:p>
                      <a:endParaRPr lang="cs-CZ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59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4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Cílová skupina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502041"/>
            <a:ext cx="8222663" cy="3168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výstupy </a:t>
            </a:r>
            <a:r>
              <a:rPr lang="cs-CZ" sz="2400" dirty="0">
                <a:solidFill>
                  <a:schemeClr val="tx1"/>
                </a:solidFill>
                <a:cs typeface="Arial" panose="020B0604020202020204" pitchFamily="34" charset="0"/>
              </a:rPr>
              <a:t>projektu jsou určeny </a:t>
            </a:r>
            <a:r>
              <a:rPr lang="cs-CZ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specifické skupině provozovatelů ve smyslu zákona o prevenci závažných havárií, </a:t>
            </a:r>
            <a:r>
              <a:rPr lang="cs-CZ" sz="2400" dirty="0">
                <a:solidFill>
                  <a:schemeClr val="tx1"/>
                </a:solidFill>
                <a:cs typeface="Arial" panose="020B0604020202020204" pitchFamily="34" charset="0"/>
              </a:rPr>
              <a:t>kteří nakládají s výbušninami, střelivem, municí, nebo pyrotechnickými </a:t>
            </a:r>
            <a:r>
              <a:rPr lang="cs-CZ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výrobky, orgánům </a:t>
            </a:r>
            <a:r>
              <a:rPr lang="cs-CZ" sz="2400" dirty="0">
                <a:solidFill>
                  <a:schemeClr val="tx1"/>
                </a:solidFill>
                <a:cs typeface="Arial" panose="020B0604020202020204" pitchFamily="34" charset="0"/>
              </a:rPr>
              <a:t>státní správy i dalším subjektům zapojeným do systému </a:t>
            </a:r>
            <a:r>
              <a:rPr lang="cs-CZ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prevence</a:t>
            </a:r>
            <a:endParaRPr lang="cs-CZ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5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Přínos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206305"/>
            <a:ext cx="8413952" cy="4689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400" dirty="0" smtClean="0">
                <a:cs typeface="Arial" panose="020B0604020202020204" pitchFamily="34" charset="0"/>
              </a:rPr>
              <a:t>upřesnění, zjednodušení a </a:t>
            </a:r>
            <a:r>
              <a:rPr lang="cs-CZ" sz="2400" dirty="0" smtClean="0">
                <a:cs typeface="Arial" panose="020B0604020202020204" pitchFamily="34" charset="0"/>
              </a:rPr>
              <a:t>sjednocení stávajících </a:t>
            </a:r>
            <a:r>
              <a:rPr lang="cs-CZ" sz="2400" dirty="0" smtClean="0">
                <a:cs typeface="Arial" panose="020B0604020202020204" pitchFamily="34" charset="0"/>
              </a:rPr>
              <a:t>postupů </a:t>
            </a:r>
            <a:endParaRPr lang="cs-CZ" sz="2400" dirty="0">
              <a:cs typeface="Arial" panose="020B0604020202020204" pitchFamily="34" charset="0"/>
            </a:endParaRP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400" dirty="0" smtClean="0">
                <a:cs typeface="Arial" panose="020B0604020202020204" pitchFamily="34" charset="0"/>
              </a:rPr>
              <a:t>přizpůsobení vybraných </a:t>
            </a:r>
            <a:r>
              <a:rPr lang="cs-CZ" sz="2400" dirty="0">
                <a:cs typeface="Arial" panose="020B0604020202020204" pitchFamily="34" charset="0"/>
              </a:rPr>
              <a:t>standardně </a:t>
            </a:r>
            <a:r>
              <a:rPr lang="cs-CZ" sz="2400" dirty="0" smtClean="0">
                <a:cs typeface="Arial" panose="020B0604020202020204" pitchFamily="34" charset="0"/>
              </a:rPr>
              <a:t>zavedených principů </a:t>
            </a:r>
            <a:r>
              <a:rPr lang="cs-CZ" sz="2400" dirty="0">
                <a:cs typeface="Arial" panose="020B0604020202020204" pitchFamily="34" charset="0"/>
              </a:rPr>
              <a:t>ochrany okolí před účinky výbušnin a příbuzných komodit </a:t>
            </a:r>
            <a:r>
              <a:rPr lang="cs-CZ" sz="2400" dirty="0" smtClean="0">
                <a:cs typeface="Arial" panose="020B0604020202020204" pitchFamily="34" charset="0"/>
              </a:rPr>
              <a:t>požadavkům v oblasti </a:t>
            </a:r>
            <a:r>
              <a:rPr lang="cs-CZ" sz="2400" dirty="0">
                <a:cs typeface="Arial" panose="020B0604020202020204" pitchFamily="34" charset="0"/>
              </a:rPr>
              <a:t>prevence závažných havárií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400" dirty="0" smtClean="0">
                <a:cs typeface="Arial" panose="020B0604020202020204" pitchFamily="34" charset="0"/>
              </a:rPr>
              <a:t>upřesnění možností </a:t>
            </a:r>
            <a:r>
              <a:rPr lang="cs-CZ" sz="2400" dirty="0">
                <a:cs typeface="Arial" panose="020B0604020202020204" pitchFamily="34" charset="0"/>
              </a:rPr>
              <a:t>využití dokumentů a postupů zpracovaných podle jiných právních předpisů pro naplnění požadavků v oblasti prevence závažných havárií s cílem omezit duplicity</a:t>
            </a:r>
          </a:p>
          <a:p>
            <a:pPr marL="742950" lvl="2" indent="-342900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400" dirty="0" smtClean="0">
                <a:cs typeface="Arial" panose="020B0604020202020204" pitchFamily="34" charset="0"/>
              </a:rPr>
              <a:t>poskytnutí užitečných informací </a:t>
            </a:r>
            <a:r>
              <a:rPr lang="cs-CZ" sz="2400" dirty="0">
                <a:cs typeface="Arial" panose="020B0604020202020204" pitchFamily="34" charset="0"/>
              </a:rPr>
              <a:t>o vlastnostech a nebezpečnosti výbušných látek všem zájemcům o tuto </a:t>
            </a:r>
            <a:r>
              <a:rPr lang="cs-CZ" sz="2400" dirty="0" smtClean="0">
                <a:cs typeface="Arial" panose="020B0604020202020204" pitchFamily="34" charset="0"/>
              </a:rPr>
              <a:t>oblast </a:t>
            </a:r>
            <a:endParaRPr lang="cs-CZ" sz="24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5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6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155560"/>
            <a:ext cx="7856309" cy="82396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VÝSTUPY PROJEKTU</a:t>
            </a:r>
          </a:p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METODICKÉ A DALŠÍ MATERIÁLY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0" y="2120083"/>
            <a:ext cx="9391448" cy="4685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26937"/>
                </a:solidFill>
              </a:rPr>
              <a:t>Metodický </a:t>
            </a:r>
            <a:r>
              <a:rPr lang="cs-CZ" sz="2000" dirty="0">
                <a:solidFill>
                  <a:srgbClr val="026937"/>
                </a:solidFill>
              </a:rPr>
              <a:t>materiál ke splnění požadavku zpracování </a:t>
            </a:r>
            <a:r>
              <a:rPr lang="cs-CZ" sz="2000" b="1" dirty="0" smtClean="0">
                <a:solidFill>
                  <a:srgbClr val="026937"/>
                </a:solidFill>
              </a:rPr>
              <a:t>POSOUZENÍ RIZIK </a:t>
            </a:r>
            <a:r>
              <a:rPr lang="cs-CZ" sz="2000" dirty="0" smtClean="0">
                <a:solidFill>
                  <a:srgbClr val="026937"/>
                </a:solidFill>
              </a:rPr>
              <a:t>pro </a:t>
            </a:r>
            <a:r>
              <a:rPr lang="cs-CZ" sz="2000" dirty="0">
                <a:solidFill>
                  <a:srgbClr val="026937"/>
                </a:solidFill>
              </a:rPr>
              <a:t>oblast výbušnin, střeliva, munice a pyrotechnických výrobků u provozovatelů, na které se vztahuje zákon o prevenci závažných </a:t>
            </a:r>
            <a:r>
              <a:rPr lang="cs-CZ" sz="2000" dirty="0" smtClean="0">
                <a:solidFill>
                  <a:srgbClr val="026937"/>
                </a:solidFill>
              </a:rPr>
              <a:t>havárií</a:t>
            </a:r>
            <a:endParaRPr lang="cs-CZ" sz="2000" dirty="0">
              <a:solidFill>
                <a:srgbClr val="026937"/>
              </a:solidFill>
            </a:endParaRPr>
          </a:p>
          <a:p>
            <a:pPr lvl="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26937"/>
                </a:solidFill>
              </a:rPr>
              <a:t>Metodický materiál pro podporu </a:t>
            </a:r>
            <a:r>
              <a:rPr lang="cs-CZ" sz="2000" b="1" cap="all" dirty="0">
                <a:solidFill>
                  <a:srgbClr val="026937"/>
                </a:solidFill>
              </a:rPr>
              <a:t>zpracování</a:t>
            </a:r>
            <a:r>
              <a:rPr lang="cs-CZ" sz="2000" dirty="0">
                <a:solidFill>
                  <a:srgbClr val="026937"/>
                </a:solidFill>
              </a:rPr>
              <a:t> </a:t>
            </a:r>
            <a:r>
              <a:rPr lang="cs-CZ" sz="2000" b="1" cap="all" dirty="0">
                <a:solidFill>
                  <a:srgbClr val="026937"/>
                </a:solidFill>
              </a:rPr>
              <a:t>systémových částí </a:t>
            </a:r>
            <a:r>
              <a:rPr lang="cs-CZ" sz="2000" dirty="0">
                <a:solidFill>
                  <a:srgbClr val="026937"/>
                </a:solidFill>
              </a:rPr>
              <a:t>bezpečnostních dokumentů zpracovávaných podle požadavků zákona o prevenci závažných havárií pro provozovatele v oblasti výroby a skladování výbušnin, střeliva, munice a pyrotechnických </a:t>
            </a:r>
            <a:r>
              <a:rPr lang="cs-CZ" sz="2000" dirty="0" smtClean="0">
                <a:solidFill>
                  <a:srgbClr val="026937"/>
                </a:solidFill>
              </a:rPr>
              <a:t>výrobků</a:t>
            </a:r>
          </a:p>
          <a:p>
            <a:pPr lvl="0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Podpůrný materiál pro </a:t>
            </a:r>
            <a:r>
              <a:rPr lang="cs-CZ" sz="2000" b="1" cap="all" dirty="0"/>
              <a:t>výkon</a:t>
            </a:r>
            <a:r>
              <a:rPr lang="cs-CZ" sz="2000" dirty="0"/>
              <a:t> </a:t>
            </a:r>
            <a:r>
              <a:rPr lang="cs-CZ" sz="2000" b="1" dirty="0"/>
              <a:t>INSPEKČNÍ ČINNOSTI </a:t>
            </a:r>
            <a:r>
              <a:rPr lang="cs-CZ" sz="2000" dirty="0"/>
              <a:t>v rámci integrované inspekce u provozovatelů, kteří nakládají s výbušninami, střelivem, municí a pyrotechnickými výrobky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cs-CZ" sz="2000" b="1" cap="all" dirty="0"/>
              <a:t>Repetitorium</a:t>
            </a:r>
            <a:r>
              <a:rPr lang="cs-CZ" sz="2000" dirty="0"/>
              <a:t> výbušných látek jako zdrojů rizik / Příručka pro orgány státní správy na úseku prevence závažných havárií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cs-CZ" sz="2000" b="1" cap="all" dirty="0"/>
              <a:t>Materiál k poučení </a:t>
            </a:r>
            <a:r>
              <a:rPr lang="cs-CZ" sz="2000" dirty="0"/>
              <a:t>z proběhlých havárií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0" indent="0">
              <a:buClr>
                <a:srgbClr val="00B050"/>
              </a:buClr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57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7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Publikování výstupů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080010"/>
            <a:ext cx="8413952" cy="4009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2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400" dirty="0"/>
              <a:t>Výstupy budou dostupné nejprve </a:t>
            </a:r>
            <a:r>
              <a:rPr lang="cs-CZ" sz="2400" dirty="0" smtClean="0"/>
              <a:t>zde:</a:t>
            </a:r>
            <a:endParaRPr lang="cs-CZ" sz="24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400" b="1" dirty="0"/>
              <a:t>https://vubp.cz/vyzkum-a-vyvoj/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400" dirty="0"/>
              <a:t>V roce 2022 budou publikovány v časopisu JOSRA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400" b="1" dirty="0"/>
              <a:t>https://www.bozpinfo.cz/casopis-josra</a:t>
            </a: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https://www.bozpinfo.cz/sites/default/files/obsah/josra/obrazky/josra-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602" y="4763325"/>
            <a:ext cx="154305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77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53" y="501971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06083" y="6805640"/>
            <a:ext cx="489944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8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Zástupný symbol pro text 9"/>
          <p:cNvSpPr txBox="1">
            <a:spLocks/>
          </p:cNvSpPr>
          <p:nvPr/>
        </p:nvSpPr>
        <p:spPr>
          <a:xfrm>
            <a:off x="430754" y="5821449"/>
            <a:ext cx="4116080" cy="86040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email: </a:t>
            </a:r>
            <a:r>
              <a:rPr lang="cs-CZ" sz="2000" dirty="0" smtClean="0">
                <a:solidFill>
                  <a:srgbClr val="00B050"/>
                </a:solidFill>
                <a:cs typeface="Arial" panose="020B0604020202020204" pitchFamily="34" charset="0"/>
              </a:rPr>
              <a:t>prazakova@vubp-praha.cz   </a:t>
            </a:r>
            <a:endParaRPr lang="cs-CZ" sz="20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tel.:     </a:t>
            </a:r>
            <a:r>
              <a:rPr lang="cs-CZ" sz="2000" dirty="0" smtClean="0">
                <a:solidFill>
                  <a:srgbClr val="00B050"/>
                </a:solidFill>
                <a:cs typeface="Arial" panose="020B0604020202020204" pitchFamily="34" charset="0"/>
              </a:rPr>
              <a:t>221 015 886, 728 333 691</a:t>
            </a:r>
            <a:endParaRPr lang="cs-CZ" sz="20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9C73F7B9-E0C1-4802-B966-212E41A5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25" y="3017280"/>
            <a:ext cx="6838440" cy="208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b="1" dirty="0">
                <a:solidFill>
                  <a:srgbClr val="0269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Ing. </a:t>
            </a:r>
            <a:r>
              <a:rPr lang="cs-CZ" b="1" dirty="0" smtClean="0">
                <a:solidFill>
                  <a:srgbClr val="0269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Martina Pražáková</a:t>
            </a:r>
            <a:endParaRPr lang="cs-CZ" b="1" dirty="0">
              <a:solidFill>
                <a:srgbClr val="0269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vedoucí </a:t>
            </a:r>
            <a:r>
              <a:rPr lang="cs-CZ" sz="2000" dirty="0" smtClean="0">
                <a:solidFill>
                  <a:srgbClr val="00B050"/>
                </a:solidFill>
                <a:cs typeface="Arial" panose="020B0604020202020204" pitchFamily="34" charset="0"/>
              </a:rPr>
              <a:t>odborného pracoviště pro prevenci závažných havárií</a:t>
            </a:r>
            <a:endParaRPr lang="cs-CZ" sz="20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9CCF5631-3BE6-4034-9F1A-97F2326A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019" y="5821451"/>
            <a:ext cx="4644008" cy="67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cs-CZ" sz="1800" dirty="0">
                <a:solidFill>
                  <a:srgbClr val="00B050"/>
                </a:solidFill>
                <a:cs typeface="Arial" panose="020B0604020202020204" pitchFamily="34" charset="0"/>
              </a:rPr>
              <a:t>Výzkumný ústav bezpečnosti práce, v. v. i., </a:t>
            </a:r>
          </a:p>
          <a:p>
            <a:pPr algn="r">
              <a:spcBef>
                <a:spcPts val="0"/>
              </a:spcBef>
            </a:pPr>
            <a:r>
              <a:rPr lang="cs-CZ" sz="1800" dirty="0">
                <a:solidFill>
                  <a:srgbClr val="00B050"/>
                </a:solidFill>
                <a:cs typeface="Arial" panose="020B0604020202020204" pitchFamily="34" charset="0"/>
              </a:rPr>
              <a:t>Jeruzalémská 1283/9, 110 00 Praha 1 </a:t>
            </a:r>
          </a:p>
          <a:p>
            <a:pPr algn="r">
              <a:spcBef>
                <a:spcPts val="0"/>
              </a:spcBef>
            </a:pPr>
            <a:endParaRPr lang="cs-CZ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Kontakt pro další INFORMACE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540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347</Words>
  <Application>Microsoft Office PowerPoint</Application>
  <PresentationFormat>Vlastní</PresentationFormat>
  <Paragraphs>64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Wingdings 3</vt:lpstr>
      <vt:lpstr>Office Theme</vt:lpstr>
      <vt:lpstr>Informace o projektu  zaměřeném na prevenci závažných havárií  v oblasti výbušnin, střeliva, munice  a pyrotechnických výrobků  </vt:lpstr>
      <vt:lpstr>Prezentace aplikace PowerPoint</vt:lpstr>
      <vt:lpstr>Název projektu Specifikace požadavků zákona o prevenci závažných havárií v oblasti výroby a skladování výbušnin, střeliva, munice a pyrotechnických výrobků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Base>www.vubp.cz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VUBP Presentation</dc:title>
  <dc:subject/>
  <dc:creator>Martin Chrenko</dc:creator>
  <cp:keywords>VUBP</cp:keywords>
  <dc:description/>
  <cp:lastModifiedBy>Pražáková Martina</cp:lastModifiedBy>
  <cp:revision>131</cp:revision>
  <dcterms:created xsi:type="dcterms:W3CDTF">2019-12-02T19:27:04Z</dcterms:created>
  <dcterms:modified xsi:type="dcterms:W3CDTF">2021-10-16T05:54:42Z</dcterms:modified>
  <cp:category/>
</cp:coreProperties>
</file>