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9"/>
  </p:notesMasterIdLst>
  <p:sldIdLst>
    <p:sldId id="721" r:id="rId2"/>
    <p:sldId id="966" r:id="rId3"/>
    <p:sldId id="771" r:id="rId4"/>
    <p:sldId id="767" r:id="rId5"/>
    <p:sldId id="626" r:id="rId6"/>
    <p:sldId id="968" r:id="rId7"/>
    <p:sldId id="931" r:id="rId8"/>
    <p:sldId id="447" r:id="rId9"/>
    <p:sldId id="963" r:id="rId10"/>
    <p:sldId id="964" r:id="rId11"/>
    <p:sldId id="930" r:id="rId12"/>
    <p:sldId id="934" r:id="rId13"/>
    <p:sldId id="932" r:id="rId14"/>
    <p:sldId id="639" r:id="rId15"/>
    <p:sldId id="663" r:id="rId16"/>
    <p:sldId id="926" r:id="rId17"/>
    <p:sldId id="720" r:id="rId18"/>
    <p:sldId id="581" r:id="rId19"/>
    <p:sldId id="961" r:id="rId20"/>
    <p:sldId id="942" r:id="rId21"/>
    <p:sldId id="967" r:id="rId22"/>
    <p:sldId id="962" r:id="rId23"/>
    <p:sldId id="940" r:id="rId24"/>
    <p:sldId id="929" r:id="rId25"/>
    <p:sldId id="640" r:id="rId26"/>
    <p:sldId id="965" r:id="rId27"/>
    <p:sldId id="718" r:id="rId28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6060" autoAdjust="0"/>
    <p:restoredTop sz="95845" autoAdjust="0"/>
  </p:normalViewPr>
  <p:slideViewPr>
    <p:cSldViewPr>
      <p:cViewPr>
        <p:scale>
          <a:sx n="88" d="100"/>
          <a:sy n="88" d="100"/>
        </p:scale>
        <p:origin x="-1824" y="-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E3C82-AAE6-4846-A021-F1A999DD6499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8B28A-314F-4532-BBA3-757FC34743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29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4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72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60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7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80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15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89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28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84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79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03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D12B4-66A4-44C5-BFB8-5B6E58EB92D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5800F-0C73-4B5D-9EB0-7B345540CC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74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af.cz/" TargetMode="External"/><Relationship Id="rId2" Type="http://schemas.openxmlformats.org/officeDocument/2006/relationships/hyperlink" Target="mailto:kovar@eaf.cz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fif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912"/>
            <a:ext cx="2880320" cy="109210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FFC7A299-3511-4D40-B407-74A893904AD8}"/>
              </a:ext>
            </a:extLst>
          </p:cNvPr>
          <p:cNvCxnSpPr/>
          <p:nvPr/>
        </p:nvCxnSpPr>
        <p:spPr>
          <a:xfrm>
            <a:off x="179512" y="1196752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E36FCEF0-6A9E-4A46-8F99-C69AAF15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2271"/>
            <a:ext cx="8640959" cy="2173457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00B0F0"/>
                </a:solidFill>
                <a:cs typeface="Arial" panose="020B0604020202020204" pitchFamily="34" charset="0"/>
              </a:rPr>
              <a:t/>
            </a:r>
            <a:br>
              <a:rPr lang="cs-CZ" sz="4800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r>
              <a:rPr lang="cs-CZ" sz="4800" b="1" dirty="0">
                <a:solidFill>
                  <a:srgbClr val="FF0000"/>
                </a:solidFill>
                <a:cs typeface="Arial" panose="020B0604020202020204" pitchFamily="34" charset="0"/>
              </a:rPr>
              <a:t>Sběr a následné zneškodnění regulovaných látek na konci životnosti  v používaných v požární ochraně</a:t>
            </a:r>
          </a:p>
        </p:txBody>
      </p:sp>
    </p:spTree>
    <p:extLst>
      <p:ext uri="{BB962C8B-B14F-4D97-AF65-F5344CB8AC3E}">
        <p14:creationId xmlns:p14="http://schemas.microsoft.com/office/powerpoint/2010/main" val="4222821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636996" cy="62068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0E104BB-E554-428B-A22A-D50F9D5333C3}"/>
              </a:ext>
            </a:extLst>
          </p:cNvPr>
          <p:cNvCxnSpPr/>
          <p:nvPr/>
        </p:nvCxnSpPr>
        <p:spPr>
          <a:xfrm>
            <a:off x="167416" y="1292685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Nadpis 1">
            <a:extLst>
              <a:ext uri="{FF2B5EF4-FFF2-40B4-BE49-F238E27FC236}">
                <a16:creationId xmlns:a16="http://schemas.microsoft.com/office/drawing/2014/main" xmlns="" id="{C404385F-AA35-4F63-9602-34698D2F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28" y="15887"/>
            <a:ext cx="8507288" cy="1228996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Regulované látky v ČR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vojenská technika a letectví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49EBC22-8987-4193-98DA-514619EF7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72" y="4252226"/>
            <a:ext cx="4050129" cy="2520273"/>
          </a:xfrm>
          <a:prstGeom prst="rect">
            <a:avLst/>
          </a:prstGeom>
        </p:spPr>
      </p:pic>
      <p:pic>
        <p:nvPicPr>
          <p:cNvPr id="11" name="Zástupný obsah 7">
            <a:extLst>
              <a:ext uri="{FF2B5EF4-FFF2-40B4-BE49-F238E27FC236}">
                <a16:creationId xmlns:a16="http://schemas.microsoft.com/office/drawing/2014/main" xmlns="" id="{839EB2B1-6093-4E05-BD8A-231E7C0AC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72" y="1552106"/>
            <a:ext cx="4043515" cy="2520273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A7D011AD-B63C-4457-9DAB-B0A0F994B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2106"/>
            <a:ext cx="3895666" cy="25202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8EB6893-4ED7-415E-AEDD-BB586AFA23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40272"/>
            <a:ext cx="3914046" cy="25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7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636996" cy="62068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0E104BB-E554-428B-A22A-D50F9D5333C3}"/>
              </a:ext>
            </a:extLst>
          </p:cNvPr>
          <p:cNvCxnSpPr/>
          <p:nvPr/>
        </p:nvCxnSpPr>
        <p:spPr>
          <a:xfrm>
            <a:off x="179512" y="130689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4D30CF32-C1AF-4DCC-85BA-8D6C59C3E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1" y="1556792"/>
            <a:ext cx="8561718" cy="522330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9180AE41-1564-4C92-AC73-B7F7D7D3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32" y="-47047"/>
            <a:ext cx="8507288" cy="1228996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Odborný sběr a následné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zneškodnění regulovaných látek</a:t>
            </a:r>
            <a:endParaRPr lang="cs-CZ" sz="36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3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A7BFB15-849F-4D47-9069-A3070F75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7769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Přehled regulovaných látek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používaných v požární ochraně v ČR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xmlns="" id="{C9E13480-8583-41D0-8F41-1C4606F12E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512" y="1600200"/>
          <a:ext cx="8784976" cy="512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9461">
                  <a:extLst>
                    <a:ext uri="{9D8B030D-6E8A-4147-A177-3AD203B41FA5}">
                      <a16:colId xmlns:a16="http://schemas.microsoft.com/office/drawing/2014/main" xmlns="" val="490893132"/>
                    </a:ext>
                  </a:extLst>
                </a:gridCol>
                <a:gridCol w="2543505">
                  <a:extLst>
                    <a:ext uri="{9D8B030D-6E8A-4147-A177-3AD203B41FA5}">
                      <a16:colId xmlns:a16="http://schemas.microsoft.com/office/drawing/2014/main" xmlns="" val="1101939261"/>
                    </a:ext>
                  </a:extLst>
                </a:gridCol>
                <a:gridCol w="2932010">
                  <a:extLst>
                    <a:ext uri="{9D8B030D-6E8A-4147-A177-3AD203B41FA5}">
                      <a16:colId xmlns:a16="http://schemas.microsoft.com/office/drawing/2014/main" xmlns="" val="400739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Halon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Poznámka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2517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1301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Kritické použití  EU 744/2010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799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2402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Kritické použití EU 744/2010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911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1211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Kritické použití EU 744/2010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102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1201 (FM 100)</a:t>
                      </a:r>
                    </a:p>
                    <a:p>
                      <a:r>
                        <a:rPr lang="cs-CZ" sz="1600" b="0" kern="1200" dirty="0" err="1">
                          <a:solidFill>
                            <a:schemeClr val="dk1"/>
                          </a:solidFill>
                          <a:effectLst/>
                        </a:rPr>
                        <a:t>Bromdifluormethan</a:t>
                      </a:r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0,74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 a zneškodnění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1875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1040 </a:t>
                      </a:r>
                    </a:p>
                    <a:p>
                      <a:r>
                        <a:rPr lang="cs-CZ" sz="1600" dirty="0" err="1"/>
                        <a:t>Tetrachlormethan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Sběr a zneškodnění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25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1011</a:t>
                      </a:r>
                    </a:p>
                    <a:p>
                      <a:r>
                        <a:rPr lang="cs-CZ" sz="1600" dirty="0" err="1"/>
                        <a:t>Bromchlormethan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Sběr a zneškodnění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40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3,5 směs</a:t>
                      </a:r>
                    </a:p>
                    <a:p>
                      <a:r>
                        <a:rPr lang="cs-CZ" sz="1600" dirty="0" err="1"/>
                        <a:t>Ethylbromid</a:t>
                      </a:r>
                      <a:r>
                        <a:rPr lang="cs-CZ" sz="1600" dirty="0"/>
                        <a:t> </a:t>
                      </a:r>
                      <a:r>
                        <a:rPr lang="cs-CZ" sz="1600" b="0" kern="1200" dirty="0">
                          <a:solidFill>
                            <a:schemeClr val="dk1"/>
                          </a:solidFill>
                          <a:effectLst/>
                        </a:rPr>
                        <a:t>s chloroformem a CO</a:t>
                      </a:r>
                      <a:r>
                        <a:rPr lang="cs-CZ" sz="1600" b="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0,15</a:t>
                      </a:r>
                    </a:p>
                    <a:p>
                      <a:pPr algn="ctr"/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Sběr a zneškodnění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0995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Halon 2001</a:t>
                      </a:r>
                    </a:p>
                    <a:p>
                      <a:r>
                        <a:rPr lang="cs-CZ" sz="1600" dirty="0" err="1"/>
                        <a:t>Ethylbromid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Sběr a zneškodnění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9358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/>
                        <a:t>Halotron</a:t>
                      </a:r>
                      <a:r>
                        <a:rPr lang="cs-CZ" sz="1600" dirty="0"/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Sběr a zneškodnění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687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8582629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8429ACE-6242-4154-87CB-E197937A6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899320" cy="720148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10CC834B-155B-4A17-A8AC-32B2664FCE75}"/>
              </a:ext>
            </a:extLst>
          </p:cNvPr>
          <p:cNvCxnSpPr/>
          <p:nvPr/>
        </p:nvCxnSpPr>
        <p:spPr>
          <a:xfrm>
            <a:off x="179512" y="1340768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87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3079BF-63E1-4FAE-9729-6E2E691B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5903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Současné zdroje </a:t>
            </a:r>
            <a:b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 regulovaných látek v ČR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xmlns="" id="{6B057886-49D9-4E10-B204-C35DE5DA1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4979" cy="540296"/>
          </a:xfrm>
          <a:prstGeom prst="rect">
            <a:avLst/>
          </a:prstGeom>
        </p:spPr>
      </p:pic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xmlns="" id="{E5A29347-9BCA-449F-968A-1167CD600014}"/>
              </a:ext>
            </a:extLst>
          </p:cNvPr>
          <p:cNvCxnSpPr/>
          <p:nvPr/>
        </p:nvCxnSpPr>
        <p:spPr>
          <a:xfrm>
            <a:off x="179512" y="1417638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Obdélník 42">
            <a:extLst>
              <a:ext uri="{FF2B5EF4-FFF2-40B4-BE49-F238E27FC236}">
                <a16:creationId xmlns:a16="http://schemas.microsoft.com/office/drawing/2014/main" xmlns="" id="{BEFB4590-AAAC-4245-B6C7-100296CF71AC}"/>
              </a:ext>
            </a:extLst>
          </p:cNvPr>
          <p:cNvSpPr/>
          <p:nvPr/>
        </p:nvSpPr>
        <p:spPr>
          <a:xfrm>
            <a:off x="251522" y="2736783"/>
            <a:ext cx="1997950" cy="6551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Vojenství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xmlns="" id="{B5EBC710-44B1-436D-AC7A-7098D695E6C5}"/>
              </a:ext>
            </a:extLst>
          </p:cNvPr>
          <p:cNvCxnSpPr>
            <a:cxnSpLocks/>
          </p:cNvCxnSpPr>
          <p:nvPr/>
        </p:nvCxnSpPr>
        <p:spPr>
          <a:xfrm flipH="1">
            <a:off x="1259632" y="2539663"/>
            <a:ext cx="655272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0C8C37E5-B404-4C3B-B2C8-9B16E76F4B46}"/>
              </a:ext>
            </a:extLst>
          </p:cNvPr>
          <p:cNvSpPr/>
          <p:nvPr/>
        </p:nvSpPr>
        <p:spPr>
          <a:xfrm>
            <a:off x="4573064" y="2745763"/>
            <a:ext cx="2081636" cy="6551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Jaderná energetika (EDU)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41C949E5-8857-4FA5-9DDC-2B9A645CF7C7}"/>
              </a:ext>
            </a:extLst>
          </p:cNvPr>
          <p:cNvSpPr/>
          <p:nvPr/>
        </p:nvSpPr>
        <p:spPr>
          <a:xfrm>
            <a:off x="2411760" y="2736783"/>
            <a:ext cx="1997952" cy="6551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Letectví</a:t>
            </a: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xmlns="" id="{9AF46E00-9FB1-4703-9D0F-9227C999FF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3564"/>
            <a:ext cx="0" cy="21916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xmlns="" id="{840F72B9-111E-4A41-8AC9-756E9AC33ECC}"/>
              </a:ext>
            </a:extLst>
          </p:cNvPr>
          <p:cNvCxnSpPr>
            <a:cxnSpLocks/>
          </p:cNvCxnSpPr>
          <p:nvPr/>
        </p:nvCxnSpPr>
        <p:spPr>
          <a:xfrm flipV="1">
            <a:off x="3131840" y="2539663"/>
            <a:ext cx="0" cy="1433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xmlns="" id="{2532C0F1-863D-400C-86BE-A9865CA983B4}"/>
              </a:ext>
            </a:extLst>
          </p:cNvPr>
          <p:cNvCxnSpPr>
            <a:cxnSpLocks/>
          </p:cNvCxnSpPr>
          <p:nvPr/>
        </p:nvCxnSpPr>
        <p:spPr>
          <a:xfrm flipV="1">
            <a:off x="7812360" y="2539663"/>
            <a:ext cx="0" cy="1433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xmlns="" id="{72FF82FE-6697-437D-9744-EF0C1BDA86D3}"/>
              </a:ext>
            </a:extLst>
          </p:cNvPr>
          <p:cNvCxnSpPr>
            <a:cxnSpLocks/>
          </p:cNvCxnSpPr>
          <p:nvPr/>
        </p:nvCxnSpPr>
        <p:spPr>
          <a:xfrm flipV="1">
            <a:off x="1259632" y="2539663"/>
            <a:ext cx="0" cy="1433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49071C65-5E1F-4FA5-A325-F29E7541D60C}"/>
              </a:ext>
            </a:extLst>
          </p:cNvPr>
          <p:cNvSpPr/>
          <p:nvPr/>
        </p:nvSpPr>
        <p:spPr>
          <a:xfrm>
            <a:off x="3280424" y="1535002"/>
            <a:ext cx="2583151" cy="7808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Současné zdroje regulovaných látek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B43C7CE0-2501-4A89-9C17-DB0E60317F7D}"/>
              </a:ext>
            </a:extLst>
          </p:cNvPr>
          <p:cNvSpPr/>
          <p:nvPr/>
        </p:nvSpPr>
        <p:spPr>
          <a:xfrm>
            <a:off x="6810842" y="2736783"/>
            <a:ext cx="2081636" cy="655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Hasicí přístroje na konci životnosti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xmlns="" id="{ECE5241D-8B5D-4602-B8C1-E4C36A2001B5}"/>
              </a:ext>
            </a:extLst>
          </p:cNvPr>
          <p:cNvCxnSpPr>
            <a:cxnSpLocks/>
          </p:cNvCxnSpPr>
          <p:nvPr/>
        </p:nvCxnSpPr>
        <p:spPr>
          <a:xfrm flipV="1">
            <a:off x="5652120" y="2561707"/>
            <a:ext cx="0" cy="1433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Zástupný obsah 12">
            <a:extLst>
              <a:ext uri="{FF2B5EF4-FFF2-40B4-BE49-F238E27FC236}">
                <a16:creationId xmlns:a16="http://schemas.microsoft.com/office/drawing/2014/main" xmlns="" id="{E1C5161B-6698-4B57-8E9B-511B767F328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42" y="3501009"/>
            <a:ext cx="2102325" cy="151216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7DDD8875-6E53-4FA2-84C9-2007BC593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00265"/>
            <a:ext cx="1997952" cy="15129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6EFA7E14-95F7-4BEE-9F25-603E2E89F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14178"/>
            <a:ext cx="2081634" cy="15121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E21368AE-2DCD-48A6-9D8C-EE3BC4C48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5" y="3520669"/>
            <a:ext cx="1997273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9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2264" y="115687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EAF </a:t>
            </a:r>
            <a:r>
              <a:rPr lang="cs-CZ" sz="3600" b="1" dirty="0" err="1">
                <a:solidFill>
                  <a:srgbClr val="FF0000"/>
                </a:solidFill>
              </a:rPr>
              <a:t>protect</a:t>
            </a:r>
            <a:r>
              <a:rPr lang="cs-CZ" sz="3600" b="1" dirty="0">
                <a:solidFill>
                  <a:srgbClr val="FF0000"/>
                </a:solidFill>
              </a:rPr>
              <a:t/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sběrné místo RL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899320" cy="720148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0F1EE316-EAC9-4C8B-82A8-DDCCA365A8D5}"/>
              </a:ext>
            </a:extLst>
          </p:cNvPr>
          <p:cNvCxnSpPr/>
          <p:nvPr/>
        </p:nvCxnSpPr>
        <p:spPr>
          <a:xfrm>
            <a:off x="179512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ástupný obsah 9">
            <a:extLst>
              <a:ext uri="{FF2B5EF4-FFF2-40B4-BE49-F238E27FC236}">
                <a16:creationId xmlns:a16="http://schemas.microsoft.com/office/drawing/2014/main" xmlns="" id="{B068419E-113D-45AC-BBA8-313FE392B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540696" cy="5141163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cs-CZ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Přebírá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vyřazené hasicí přístroje a nádoby z vyřazených hasicích systémů zejména s</a:t>
            </a:r>
            <a:r>
              <a:rPr lang="cs-CZ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katalogovým číslem nebezpečných odpadů:</a:t>
            </a:r>
          </a:p>
          <a:p>
            <a:pPr lvl="0" algn="just"/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01 10 Obaly obsahující zbytky nebezpečných látek nebo obaly těmito látkami znečištěné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01 11 Kontaminovaný kovový obal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02 11 Vyřazená zařízení obsahující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chlorofluorouhlovodíky,hydrochloruhlovodíky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hydrofuoruhlovodíky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02 13 Vyřazená zařízení obsahující nebezpečné složky neuvedená pod čísly 16 02 09 až 16 02 12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02 15 Nebezpečné složky odstraněné z vyřazených zařízení</a:t>
            </a:r>
          </a:p>
          <a:p>
            <a:pPr lvl="0" algn="just"/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05 04 Plyny v tlakových nádobách (včetně halonů) obsahující nebezpečné látky</a:t>
            </a:r>
            <a:endParaRPr lang="cs-CZ" sz="1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0A2E175-9CBA-4734-8E7E-35EFCA3EA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644824"/>
            <a:ext cx="4388296" cy="5213176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cs-CZ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Zabezpečuje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základě finanční podpory ze Státního fondu životního prostředí</a:t>
            </a:r>
            <a:r>
              <a:rPr lang="cs-CZ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„Odborný sběr regulovaných látek na konci životnosti v požární ochraně“.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cs-CZ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Přebírá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vyřazené hasicí přístroje a nádoby z vyřazených hasicích systémů s regulovanými látkami</a:t>
            </a:r>
            <a:r>
              <a:rPr lang="cs-CZ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Halon 1301, Halon 2402, Halon 1211,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Halotron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Bromchlormethan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Bromethan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Bromdifluormethan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Tetrachlormethan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02B69AA-E5C7-41D8-BCFA-6089DF02F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251411"/>
            <a:ext cx="4218591" cy="227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9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Dotační projekty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částečně spolufinancované ze SFŽP ČR    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400" y="1695947"/>
            <a:ext cx="5931768" cy="4887414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endParaRPr lang="cs-CZ" b="1" i="0" dirty="0">
              <a:solidFill>
                <a:srgbClr val="000000"/>
              </a:solidFill>
              <a:effectLst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b="1" i="0" dirty="0">
                <a:solidFill>
                  <a:srgbClr val="000000"/>
                </a:solidFill>
                <a:effectLst/>
              </a:rPr>
              <a:t>Zajištění odborného sběru </a:t>
            </a:r>
            <a:r>
              <a:rPr lang="cs-CZ" b="1" dirty="0">
                <a:solidFill>
                  <a:srgbClr val="000000"/>
                </a:solidFill>
              </a:rPr>
              <a:t>regulovaných látek</a:t>
            </a:r>
            <a:r>
              <a:rPr lang="cs-CZ" b="1" i="0" dirty="0">
                <a:solidFill>
                  <a:srgbClr val="000000"/>
                </a:solidFill>
                <a:effectLst/>
              </a:rPr>
              <a:t> v zařízeních na konci životnosti používaných v </a:t>
            </a:r>
            <a:r>
              <a:rPr lang="cs-CZ" b="1" dirty="0">
                <a:solidFill>
                  <a:srgbClr val="000000"/>
                </a:solidFill>
              </a:rPr>
              <a:t>požární ochraně</a:t>
            </a:r>
            <a:r>
              <a:rPr lang="cs-CZ" b="1" i="0" dirty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 algn="just">
              <a:buNone/>
            </a:pPr>
            <a:endParaRPr lang="cs-CZ" b="1" i="0" dirty="0">
              <a:solidFill>
                <a:srgbClr val="000000"/>
              </a:solidFill>
              <a:effectLst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b="1" i="0" dirty="0">
                <a:solidFill>
                  <a:srgbClr val="000000"/>
                </a:solidFill>
                <a:effectLst/>
              </a:rPr>
              <a:t>Odborný sběr </a:t>
            </a:r>
            <a:r>
              <a:rPr lang="cs-CZ" b="1" dirty="0">
                <a:solidFill>
                  <a:srgbClr val="000000"/>
                </a:solidFill>
              </a:rPr>
              <a:t>regulovaných látek</a:t>
            </a:r>
            <a:r>
              <a:rPr lang="cs-CZ" b="1" i="0" dirty="0">
                <a:solidFill>
                  <a:srgbClr val="000000"/>
                </a:solidFill>
                <a:effectLst/>
              </a:rPr>
              <a:t> v zařízeních na konci životnosti používaných v </a:t>
            </a:r>
            <a:r>
              <a:rPr lang="cs-CZ" b="1" dirty="0">
                <a:solidFill>
                  <a:srgbClr val="000000"/>
                </a:solidFill>
              </a:rPr>
              <a:t>požární ochraně</a:t>
            </a:r>
            <a:r>
              <a:rPr lang="cs-CZ" b="1" i="0" dirty="0">
                <a:solidFill>
                  <a:srgbClr val="000000"/>
                </a:solidFill>
                <a:effectLst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cs-CZ" b="1" i="0" dirty="0">
              <a:solidFill>
                <a:srgbClr val="000000"/>
              </a:solidFill>
              <a:effectLst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b="1" i="0" dirty="0">
                <a:solidFill>
                  <a:srgbClr val="000000"/>
                </a:solidFill>
                <a:effectLst/>
              </a:rPr>
              <a:t>Následné zneškodnění </a:t>
            </a:r>
            <a:r>
              <a:rPr lang="cs-CZ" b="1" dirty="0">
                <a:solidFill>
                  <a:srgbClr val="000000"/>
                </a:solidFill>
              </a:rPr>
              <a:t>regulovaných látek</a:t>
            </a:r>
            <a:r>
              <a:rPr lang="cs-CZ" b="1" i="0" dirty="0">
                <a:solidFill>
                  <a:srgbClr val="000000"/>
                </a:solidFill>
                <a:effectLst/>
              </a:rPr>
              <a:t> ze zařízení na konci životnosti používaných v </a:t>
            </a:r>
            <a:r>
              <a:rPr lang="cs-CZ" b="1" dirty="0">
                <a:solidFill>
                  <a:srgbClr val="000000"/>
                </a:solidFill>
              </a:rPr>
              <a:t>požární ochraně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899320" cy="720148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DD2FB458-7CD3-4F8C-8607-58E5F1969AAA}"/>
              </a:ext>
            </a:extLst>
          </p:cNvPr>
          <p:cNvCxnSpPr/>
          <p:nvPr/>
        </p:nvCxnSpPr>
        <p:spPr>
          <a:xfrm>
            <a:off x="179512" y="1556792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1849F8B-A85C-4818-A0B1-A3B068861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95947"/>
            <a:ext cx="2520280" cy="49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34" y="193240"/>
            <a:ext cx="9015362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Zajištění odborné sběru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regulovaných látek - vybavení Sběrného místa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742554" cy="660708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0E104BB-E554-428B-A22A-D50F9D5333C3}"/>
              </a:ext>
            </a:extLst>
          </p:cNvPr>
          <p:cNvCxnSpPr/>
          <p:nvPr/>
        </p:nvCxnSpPr>
        <p:spPr>
          <a:xfrm>
            <a:off x="152400" y="1556792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Zástupný obsah 8">
            <a:extLst>
              <a:ext uri="{FF2B5EF4-FFF2-40B4-BE49-F238E27FC236}">
                <a16:creationId xmlns:a16="http://schemas.microsoft.com/office/drawing/2014/main" xmlns="" id="{F466C6C8-49C4-433F-9E59-FD6F4F8DF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35484"/>
            <a:ext cx="3816424" cy="2542989"/>
          </a:xfrm>
          <a:prstGeom prst="rect">
            <a:avLst/>
          </a:prstGeom>
        </p:spPr>
      </p:pic>
      <p:pic>
        <p:nvPicPr>
          <p:cNvPr id="9" name="Zástupný obsah 7">
            <a:extLst>
              <a:ext uri="{FF2B5EF4-FFF2-40B4-BE49-F238E27FC236}">
                <a16:creationId xmlns:a16="http://schemas.microsoft.com/office/drawing/2014/main" xmlns="" id="{CC6F3FA3-0526-4A0F-9A88-A17772EA3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41137"/>
            <a:ext cx="3676100" cy="2541050"/>
          </a:xfrm>
          <a:prstGeom prst="rect">
            <a:avLst/>
          </a:prstGeom>
        </p:spPr>
      </p:pic>
      <p:sp>
        <p:nvSpPr>
          <p:cNvPr id="10" name="Zástupný obsah 5">
            <a:extLst>
              <a:ext uri="{FF2B5EF4-FFF2-40B4-BE49-F238E27FC236}">
                <a16:creationId xmlns:a16="http://schemas.microsoft.com/office/drawing/2014/main" xmlns="" id="{70ED71B6-C500-40A1-A310-76E4B4E04605}"/>
              </a:ext>
            </a:extLst>
          </p:cNvPr>
          <p:cNvSpPr txBox="1">
            <a:spLocks/>
          </p:cNvSpPr>
          <p:nvPr/>
        </p:nvSpPr>
        <p:spPr>
          <a:xfrm>
            <a:off x="323528" y="1726640"/>
            <a:ext cx="4464496" cy="2541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Dosažené výsledky – nákup: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>
                <a:cs typeface="Arial" panose="020B0604020202020204" pitchFamily="34" charset="0"/>
              </a:rPr>
              <a:t>Identifikátoru čistoty regulovaných látek</a:t>
            </a:r>
            <a:endParaRPr lang="cs-CZ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Zařízení pro recyklaci a regeneraci regulovaných látek REACH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Vozidla pro sběr regulovaných látek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A84D782-BC24-4D06-89A6-4EEA66E1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15" y="1726641"/>
            <a:ext cx="3655533" cy="24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5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9"/>
            <a:ext cx="8937376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Zařízení pro recyklaci a regeneraci</a:t>
            </a:r>
            <a:br>
              <a:rPr lang="cs-CZ" sz="3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regulovaných látek REACH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899320" cy="720148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0E104BB-E554-428B-A22A-D50F9D5333C3}"/>
              </a:ext>
            </a:extLst>
          </p:cNvPr>
          <p:cNvCxnSpPr/>
          <p:nvPr/>
        </p:nvCxnSpPr>
        <p:spPr>
          <a:xfrm>
            <a:off x="152400" y="1484784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03B1C609-C2E6-442B-9D97-8CC358275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" y="1700808"/>
            <a:ext cx="6554688" cy="5040553"/>
          </a:xfrm>
          <a:prstGeom prst="rect">
            <a:avLst/>
          </a:prstGeom>
        </p:spPr>
      </p:pic>
      <p:sp>
        <p:nvSpPr>
          <p:cNvPr id="6" name="Zástupný obsah 3">
            <a:extLst>
              <a:ext uri="{FF2B5EF4-FFF2-40B4-BE49-F238E27FC236}">
                <a16:creationId xmlns:a16="http://schemas.microsoft.com/office/drawing/2014/main" xmlns="" id="{E0346EB2-5E2F-4C8E-8E05-A8FA90DB4DC4}"/>
              </a:ext>
            </a:extLst>
          </p:cNvPr>
          <p:cNvSpPr txBox="1">
            <a:spLocks/>
          </p:cNvSpPr>
          <p:nvPr/>
        </p:nvSpPr>
        <p:spPr>
          <a:xfrm>
            <a:off x="6876256" y="1700808"/>
            <a:ext cx="2160240" cy="41659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Recyklace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900" dirty="0"/>
              <a:t>Opětovné použití znovuzískaných regulovaných látek pro základním předčištěním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/>
          </a:p>
          <a:p>
            <a:r>
              <a:rPr lang="cs-CZ" sz="2400" b="1" dirty="0"/>
              <a:t>Regenerace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900" dirty="0"/>
              <a:t>Přepracování znovuzískaných regulovaných látek, aby odpovídaly     vlastnostem nově vyrobené látky a ohledem na jejich zamýšlené použití</a:t>
            </a:r>
          </a:p>
        </p:txBody>
      </p:sp>
    </p:spTree>
    <p:extLst>
      <p:ext uri="{BB962C8B-B14F-4D97-AF65-F5344CB8AC3E}">
        <p14:creationId xmlns:p14="http://schemas.microsoft.com/office/powerpoint/2010/main" val="323339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2672"/>
            <a:ext cx="8867526" cy="1228996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Legislativa k </a:t>
            </a:r>
            <a:r>
              <a:rPr lang="cs-CZ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znovuzískávání </a:t>
            </a:r>
            <a:br>
              <a:rPr lang="cs-CZ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regulovaných látek a F - plynů</a:t>
            </a:r>
            <a:endParaRPr lang="cs-CZ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" y="8929"/>
            <a:ext cx="1514305" cy="57416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FFC7A299-3511-4D40-B407-74A893904AD8}"/>
              </a:ext>
            </a:extLst>
          </p:cNvPr>
          <p:cNvCxnSpPr/>
          <p:nvPr/>
        </p:nvCxnSpPr>
        <p:spPr>
          <a:xfrm>
            <a:off x="179512" y="1484784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ástupný obsah 10">
            <a:extLst>
              <a:ext uri="{FF2B5EF4-FFF2-40B4-BE49-F238E27FC236}">
                <a16:creationId xmlns:a16="http://schemas.microsoft.com/office/drawing/2014/main" xmlns="" id="{82B0E9C9-7B28-4356-81F5-C5ABAD14F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8784976" cy="50405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b="1" i="0" u="none" strike="noStrike" baseline="0" dirty="0">
                <a:cs typeface="Calibri" panose="020F0502020204030204" pitchFamily="34" charset="0"/>
              </a:rPr>
              <a:t>Vyhláška č. 257/2012 Sb., Příloha 5, </a:t>
            </a:r>
            <a:r>
              <a:rPr lang="cs-CZ" sz="2400" b="1" i="0" dirty="0">
                <a:effectLst/>
              </a:rPr>
              <a:t>Postup znovuzískávání regulovaných látek a fluorovaných skleníkových plynů při recyklaci výrobků určených k požární ochraně.</a:t>
            </a:r>
            <a:endParaRPr lang="cs-CZ" sz="2400" b="1" dirty="0"/>
          </a:p>
          <a:p>
            <a:pPr marL="0" indent="0" algn="just">
              <a:buNone/>
            </a:pPr>
            <a:endParaRPr lang="cs-CZ" sz="24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2.2 Recyklace hasicích přístrojů systémů protipožární ochrany a znovuzískávání regulovaných látek a fluorovaných skleníkových plynů.</a:t>
            </a:r>
          </a:p>
          <a:p>
            <a:pPr marL="0" indent="0" algn="just">
              <a:buNone/>
            </a:pPr>
            <a:endParaRPr lang="cs-CZ" sz="24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„Není přípustné opětovné uvedení hasicího přístroje do oběhu bez recyklace nebo regenerace obsažených regulovaných látek a fluorovaných skleníkových plynů.“</a:t>
            </a:r>
            <a:endParaRPr lang="cs-CZ" sz="2400" b="1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2FBFD7A-DBD1-46B1-84CF-62A17166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5397611"/>
            <a:ext cx="1512169" cy="127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40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255" y="139754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Odborný sběr a Následné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zneškodnění regulovaných látek</a:t>
            </a:r>
            <a:endParaRPr lang="cs-CZ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29409" y="1722781"/>
            <a:ext cx="8663072" cy="499107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cs-CZ" sz="2200" dirty="0">
                <a:cs typeface="Arial" panose="020B0604020202020204" pitchFamily="34" charset="0"/>
              </a:rPr>
              <a:t>Odborný sběr regulovaných látek </a:t>
            </a:r>
            <a:r>
              <a:rPr lang="cs-CZ" sz="2200" dirty="0">
                <a:ea typeface="Calibri" panose="020F0502020204030204" pitchFamily="34" charset="0"/>
                <a:cs typeface="Arial" panose="020B0604020202020204" pitchFamily="34" charset="0"/>
              </a:rPr>
              <a:t>v zařízeních na konci životnosti používaných v PO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2200" dirty="0">
                <a:ea typeface="Calibri" panose="020F0502020204030204" pitchFamily="34" charset="0"/>
                <a:cs typeface="Arial" panose="020B0604020202020204" pitchFamily="34" charset="0"/>
              </a:rPr>
              <a:t>Odčerpání </a:t>
            </a:r>
            <a:r>
              <a:rPr lang="cs-CZ" sz="2200" dirty="0"/>
              <a:t>regulovaných látek ze zařízení  konci životnosti </a:t>
            </a:r>
            <a:r>
              <a:rPr lang="cs-CZ" sz="2200" dirty="0">
                <a:ea typeface="Calibri" panose="020F0502020204030204" pitchFamily="34" charset="0"/>
                <a:cs typeface="Arial" panose="020B0604020202020204" pitchFamily="34" charset="0"/>
              </a:rPr>
              <a:t>používaných v PO </a:t>
            </a:r>
            <a:r>
              <a:rPr lang="cs-CZ" sz="2200" dirty="0"/>
              <a:t>k následnému zneškodnění a jejich skladování </a:t>
            </a:r>
            <a:endParaRPr lang="cs-CZ" sz="2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2200" dirty="0"/>
              <a:t>Předání regulovaných látek ze zařízení  konci životnosti </a:t>
            </a:r>
            <a:r>
              <a:rPr lang="cs-CZ" sz="2200" dirty="0">
                <a:ea typeface="Calibri" panose="020F0502020204030204" pitchFamily="34" charset="0"/>
                <a:cs typeface="Arial" panose="020B0604020202020204" pitchFamily="34" charset="0"/>
              </a:rPr>
              <a:t>používaných v PO </a:t>
            </a:r>
            <a:r>
              <a:rPr lang="cs-CZ" sz="2200" dirty="0"/>
              <a:t>k následnému zneškodnění do 9 měsíců od převzetí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Následné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zneškodnění  regulovaných látek v zařízeních na konci životnosti používaných v PO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endParaRPr lang="cs-CZ" sz="2400" b="1" dirty="0"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899320" cy="720148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DD2FB458-7CD3-4F8C-8607-58E5F1969AAA}"/>
              </a:ext>
            </a:extLst>
          </p:cNvPr>
          <p:cNvCxnSpPr/>
          <p:nvPr/>
        </p:nvCxnSpPr>
        <p:spPr>
          <a:xfrm>
            <a:off x="179512" y="1484784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78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912"/>
            <a:ext cx="2880320" cy="109210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FFC7A299-3511-4D40-B407-74A893904AD8}"/>
              </a:ext>
            </a:extLst>
          </p:cNvPr>
          <p:cNvCxnSpPr/>
          <p:nvPr/>
        </p:nvCxnSpPr>
        <p:spPr>
          <a:xfrm>
            <a:off x="179512" y="1196752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90C37B10-9527-4C69-98AE-29F764EC9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25334"/>
            <a:ext cx="8784975" cy="5416031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1CB0E7C3-3DFB-4404-9368-49CFE6024691}"/>
              </a:ext>
            </a:extLst>
          </p:cNvPr>
          <p:cNvSpPr txBox="1"/>
          <p:nvPr/>
        </p:nvSpPr>
        <p:spPr>
          <a:xfrm>
            <a:off x="179510" y="6156590"/>
            <a:ext cx="8784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 pro názornost presentace jsou používány ilustrační fotografie a materiály dostupné z veřejných zdrojů a od společnosti EAF </a:t>
            </a:r>
            <a:r>
              <a:rPr lang="cs-CZ" sz="1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cs-CZ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s.r.o.,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17ABD964-482C-49FE-BAFF-87790FA71DA1}"/>
              </a:ext>
            </a:extLst>
          </p:cNvPr>
          <p:cNvSpPr txBox="1"/>
          <p:nvPr/>
        </p:nvSpPr>
        <p:spPr>
          <a:xfrm>
            <a:off x="179511" y="1354410"/>
            <a:ext cx="8784975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Certifikovaná osoba pro nakládání s regulovanými látkami a fluorovanými skleníkovými plyny </a:t>
            </a: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dle § 10, zákona č. 73/2012 Sb.</a:t>
            </a: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Hodnotící subjekt MŽP ČR </a:t>
            </a: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dle § 9, zákona č. 73/2012 Sb.</a:t>
            </a:r>
          </a:p>
          <a:p>
            <a:pPr algn="ctr"/>
            <a:endParaRPr lang="cs-CZ" sz="3300" dirty="0"/>
          </a:p>
        </p:txBody>
      </p:sp>
    </p:spTree>
    <p:extLst>
      <p:ext uri="{BB962C8B-B14F-4D97-AF65-F5344CB8AC3E}">
        <p14:creationId xmlns:p14="http://schemas.microsoft.com/office/powerpoint/2010/main" val="3698315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0674"/>
            <a:ext cx="8966989" cy="1143000"/>
          </a:xfrm>
        </p:spPr>
        <p:txBody>
          <a:bodyPr>
            <a:noAutofit/>
          </a:bodyPr>
          <a:lstStyle/>
          <a:p>
            <a:pPr algn="r"/>
            <a:r>
              <a:rPr lang="cs-CZ" sz="3500" b="1" dirty="0">
                <a:solidFill>
                  <a:srgbClr val="FF0000"/>
                </a:solidFill>
              </a:rPr>
              <a:t>Odborný sběr </a:t>
            </a:r>
            <a:br>
              <a:rPr lang="cs-CZ" sz="3500" b="1" dirty="0">
                <a:solidFill>
                  <a:srgbClr val="FF0000"/>
                </a:solidFill>
              </a:rPr>
            </a:br>
            <a:r>
              <a:rPr lang="cs-CZ" sz="3500" b="1" dirty="0">
                <a:solidFill>
                  <a:srgbClr val="FF0000"/>
                </a:solidFill>
              </a:rPr>
              <a:t>regulovaných látek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"/>
            <a:ext cx="1424979" cy="540296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5E5E25C4-EE20-42AB-B2F0-5CF49E258265}"/>
              </a:ext>
            </a:extLst>
          </p:cNvPr>
          <p:cNvCxnSpPr/>
          <p:nvPr/>
        </p:nvCxnSpPr>
        <p:spPr>
          <a:xfrm>
            <a:off x="179512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Zástupný obsah 8">
            <a:extLst>
              <a:ext uri="{FF2B5EF4-FFF2-40B4-BE49-F238E27FC236}">
                <a16:creationId xmlns:a16="http://schemas.microsoft.com/office/drawing/2014/main" xmlns="" id="{1197C631-C17D-4C70-BE85-917AB4EFF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79" y="1555576"/>
            <a:ext cx="6747421" cy="5166944"/>
          </a:xfrm>
        </p:spPr>
      </p:pic>
    </p:spTree>
    <p:extLst>
      <p:ext uri="{BB962C8B-B14F-4D97-AF65-F5344CB8AC3E}">
        <p14:creationId xmlns:p14="http://schemas.microsoft.com/office/powerpoint/2010/main" val="3574636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05782"/>
            <a:ext cx="8966989" cy="1143000"/>
          </a:xfrm>
        </p:spPr>
        <p:txBody>
          <a:bodyPr>
            <a:noAutofit/>
          </a:bodyPr>
          <a:lstStyle/>
          <a:p>
            <a:pPr algn="r"/>
            <a:r>
              <a:rPr lang="cs-CZ" sz="3500" b="1" dirty="0">
                <a:solidFill>
                  <a:srgbClr val="FF0000"/>
                </a:solidFill>
              </a:rPr>
              <a:t>Odčerpání regulovaných látek</a:t>
            </a:r>
            <a:br>
              <a:rPr lang="cs-CZ" sz="3500" b="1" dirty="0">
                <a:solidFill>
                  <a:srgbClr val="FF0000"/>
                </a:solidFill>
              </a:rPr>
            </a:br>
            <a:r>
              <a:rPr lang="cs-CZ" sz="3500" b="1" dirty="0">
                <a:solidFill>
                  <a:srgbClr val="FF0000"/>
                </a:solidFill>
              </a:rPr>
              <a:t>ze zařízení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"/>
            <a:ext cx="1424979" cy="540296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5E5E25C4-EE20-42AB-B2F0-5CF49E258265}"/>
              </a:ext>
            </a:extLst>
          </p:cNvPr>
          <p:cNvCxnSpPr/>
          <p:nvPr/>
        </p:nvCxnSpPr>
        <p:spPr>
          <a:xfrm>
            <a:off x="179512" y="1484784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xmlns="" id="{1E40C095-CBF9-47C6-A423-9354F02B6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0201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val="90777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3890" y="116113"/>
            <a:ext cx="9108503" cy="1143000"/>
          </a:xfrm>
        </p:spPr>
        <p:txBody>
          <a:bodyPr>
            <a:noAutofit/>
          </a:bodyPr>
          <a:lstStyle/>
          <a:p>
            <a:pPr algn="r"/>
            <a:r>
              <a:rPr lang="cs-CZ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" y="42198"/>
            <a:ext cx="1633562" cy="619383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0F1EE316-EAC9-4C8B-82A8-DDCCA365A8D5}"/>
              </a:ext>
            </a:extLst>
          </p:cNvPr>
          <p:cNvCxnSpPr/>
          <p:nvPr/>
        </p:nvCxnSpPr>
        <p:spPr>
          <a:xfrm>
            <a:off x="179512" y="1431380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53DBB99-444F-4833-B2FB-D706AA515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9163" y="16036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D8902529-F292-46D1-8566-8C5FF35EA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9163" y="175802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7409828-AF67-48FC-A574-F5109C23E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2" y="1593234"/>
            <a:ext cx="3215772" cy="241182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721BE87A-63F7-4ECC-81E0-6345BA300690}"/>
              </a:ext>
            </a:extLst>
          </p:cNvPr>
          <p:cNvSpPr txBox="1">
            <a:spLocks/>
          </p:cNvSpPr>
          <p:nvPr/>
        </p:nvSpPr>
        <p:spPr>
          <a:xfrm>
            <a:off x="315514" y="133296"/>
            <a:ext cx="86684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>
                <a:solidFill>
                  <a:srgbClr val="FF0000"/>
                </a:solidFill>
              </a:rPr>
              <a:t/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14400" b="1" dirty="0">
                <a:solidFill>
                  <a:srgbClr val="FF0000"/>
                </a:solidFill>
              </a:rPr>
              <a:t>Předání regulovaných látek ze zařízení </a:t>
            </a:r>
          </a:p>
          <a:p>
            <a:pPr algn="r"/>
            <a:r>
              <a:rPr lang="cs-CZ" sz="14400" b="1" dirty="0">
                <a:solidFill>
                  <a:srgbClr val="FF0000"/>
                </a:solidFill>
              </a:rPr>
              <a:t> konci životnosti k následnému zneškodnění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354C9874-F0DF-4DD2-B03B-5174BBB08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24" y="1563298"/>
            <a:ext cx="3336979" cy="25027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71F33FC-B127-4CD1-9CC5-B55CD5D1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8" y="4125425"/>
            <a:ext cx="3215773" cy="260238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C0EF7BEA-75D5-4C33-B8B4-D88DE9258A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151164"/>
            <a:ext cx="3336980" cy="25766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A54A8AF-9E67-4F20-B81E-9B1E9DC08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49" y="2101198"/>
            <a:ext cx="4968552" cy="32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75454"/>
            <a:ext cx="8928992" cy="1228996"/>
          </a:xfrm>
        </p:spPr>
        <p:txBody>
          <a:bodyPr>
            <a:noAutofit/>
          </a:bodyPr>
          <a:lstStyle/>
          <a:p>
            <a:pPr algn="r"/>
            <a:r>
              <a:rPr lang="cs-CZ" sz="33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Následné</a:t>
            </a:r>
            <a:r>
              <a:rPr lang="cs-CZ" sz="3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33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zneškodnění  regulovaných látek ze zařízeních na konci životnosti používaných v PO</a:t>
            </a:r>
            <a:endParaRPr lang="cs-CZ" sz="33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" y="8930"/>
            <a:ext cx="1325364" cy="502526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FFC7A299-3511-4D40-B407-74A893904AD8}"/>
              </a:ext>
            </a:extLst>
          </p:cNvPr>
          <p:cNvCxnSpPr/>
          <p:nvPr/>
        </p:nvCxnSpPr>
        <p:spPr>
          <a:xfrm>
            <a:off x="179512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3" descr="s_8">
            <a:extLst>
              <a:ext uri="{FF2B5EF4-FFF2-40B4-BE49-F238E27FC236}">
                <a16:creationId xmlns:a16="http://schemas.microsoft.com/office/drawing/2014/main" xmlns="" id="{B258DE66-02CA-4774-A6E0-E50084D5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1103"/>
            <a:ext cx="7488830" cy="52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8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5DAB9C-6F78-40E0-8439-5AC8B928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32292"/>
            <a:ext cx="8784976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Celkový přehled regulovaných </a:t>
            </a:r>
            <a:br>
              <a:rPr lang="cs-CZ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látek předaných ke zneškodnění</a:t>
            </a:r>
            <a:endParaRPr lang="cs-CZ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xmlns="" id="{7455753C-CBE9-41AF-8CCD-98966289E8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512" y="1581388"/>
          <a:ext cx="8784975" cy="47971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171444097"/>
                    </a:ext>
                  </a:extLst>
                </a:gridCol>
                <a:gridCol w="1785798">
                  <a:extLst>
                    <a:ext uri="{9D8B030D-6E8A-4147-A177-3AD203B41FA5}">
                      <a16:colId xmlns:a16="http://schemas.microsoft.com/office/drawing/2014/main" xmlns="" val="1759759393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xmlns="" val="155660879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xmlns="" val="1958739492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xmlns="" val="995092630"/>
                    </a:ext>
                  </a:extLst>
                </a:gridCol>
              </a:tblGrid>
              <a:tr h="407981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2021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4289228"/>
                  </a:ext>
                </a:extLst>
              </a:tr>
              <a:tr h="1307775">
                <a:tc>
                  <a:txBody>
                    <a:bodyPr/>
                    <a:lstStyle/>
                    <a:p>
                      <a:r>
                        <a:rPr lang="cs-CZ" sz="1600" dirty="0"/>
                        <a:t>Celkem zneškodněno </a:t>
                      </a:r>
                    </a:p>
                    <a:p>
                      <a:r>
                        <a:rPr lang="cs-CZ" sz="1600" dirty="0"/>
                        <a:t>regulovaných látek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2 777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2 377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1 190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  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6 344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1883924"/>
                  </a:ext>
                </a:extLst>
              </a:tr>
              <a:tr h="1540695">
                <a:tc>
                  <a:txBody>
                    <a:bodyPr/>
                    <a:lstStyle/>
                    <a:p>
                      <a:r>
                        <a:rPr lang="cs-CZ" sz="1600" dirty="0"/>
                        <a:t>Celkem </a:t>
                      </a:r>
                    </a:p>
                    <a:p>
                      <a:r>
                        <a:rPr lang="cs-CZ" sz="1600" dirty="0"/>
                        <a:t>ODP jednotek zneškodněných regulovaných látek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17 662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6889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algn="ctr"/>
                      <a:r>
                        <a:rPr lang="cs-CZ" dirty="0"/>
                        <a:t>743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25 294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7344310"/>
                  </a:ext>
                </a:extLst>
              </a:tr>
              <a:tr h="1540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Celkem tun ekvivalentu </a:t>
                      </a:r>
                      <a:r>
                        <a:rPr lang="cs-CZ" sz="1600" dirty="0">
                          <a:effectLst/>
                        </a:rPr>
                        <a:t>CO2 zneškodněných regulovaných látek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algn="ctr"/>
                      <a:endParaRPr lang="cs-CZ" dirty="0"/>
                    </a:p>
                    <a:p>
                      <a:pPr algn="ctr"/>
                      <a:r>
                        <a:rPr lang="cs-CZ" dirty="0"/>
                        <a:t>138 568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algn="ctr"/>
                      <a:endParaRPr lang="cs-CZ" dirty="0"/>
                    </a:p>
                    <a:p>
                      <a:pPr algn="ctr"/>
                      <a:r>
                        <a:rPr lang="cs-CZ" dirty="0"/>
                        <a:t>131 220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</a:p>
                    <a:p>
                      <a:pPr algn="ctr"/>
                      <a:endParaRPr lang="cs-CZ" dirty="0"/>
                    </a:p>
                    <a:p>
                      <a:pPr algn="ctr"/>
                      <a:r>
                        <a:rPr lang="cs-CZ" dirty="0"/>
                        <a:t>3 212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273 000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7603146"/>
                  </a:ext>
                </a:extLst>
              </a:tr>
            </a:tbl>
          </a:graphicData>
        </a:graphic>
      </p:graphicFrame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xmlns="" id="{FAB9A1C3-15F1-4658-9E41-EC9E4E90FD06}"/>
              </a:ext>
            </a:extLst>
          </p:cNvPr>
          <p:cNvCxnSpPr/>
          <p:nvPr/>
        </p:nvCxnSpPr>
        <p:spPr>
          <a:xfrm>
            <a:off x="179512" y="1431380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FD85F92-1C56-4F54-AF89-FA2D11EA1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" y="0"/>
            <a:ext cx="1633562" cy="619383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xmlns="" id="{61312D2A-26FC-415D-B70C-8D1FAE2318CA}"/>
              </a:ext>
            </a:extLst>
          </p:cNvPr>
          <p:cNvSpPr txBox="1">
            <a:spLocks/>
          </p:cNvSpPr>
          <p:nvPr/>
        </p:nvSpPr>
        <p:spPr>
          <a:xfrm>
            <a:off x="107504" y="6453336"/>
            <a:ext cx="9144000" cy="459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cs typeface="Arial" panose="020B0604020202020204" pitchFamily="34" charset="0"/>
              </a:rPr>
              <a:t>Poznámka: </a:t>
            </a:r>
            <a:r>
              <a:rPr lang="en-US" sz="1200" b="1" dirty="0">
                <a:cs typeface="Arial" panose="020B0604020202020204" pitchFamily="34" charset="0"/>
              </a:rPr>
              <a:t>Stav k </a:t>
            </a:r>
            <a:r>
              <a:rPr lang="cs-CZ" sz="1200" b="1" dirty="0">
                <a:cs typeface="Arial" panose="020B0604020202020204" pitchFamily="34" charset="0"/>
              </a:rPr>
              <a:t>30.6.2021</a:t>
            </a:r>
            <a:r>
              <a:rPr lang="en-US" sz="1200" b="1" dirty="0">
                <a:cs typeface="Arial" panose="020B0604020202020204" pitchFamily="34" charset="0"/>
              </a:rPr>
              <a:t> </a:t>
            </a:r>
            <a:endParaRPr lang="cs-CZ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80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"/>
            <a:ext cx="1608562" cy="609903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0F1EE316-EAC9-4C8B-82A8-DDCCA365A8D5}"/>
              </a:ext>
            </a:extLst>
          </p:cNvPr>
          <p:cNvCxnSpPr/>
          <p:nvPr/>
        </p:nvCxnSpPr>
        <p:spPr>
          <a:xfrm>
            <a:off x="179512" y="1437178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2861F275-9C67-455A-BEEE-7BB1AACFAE5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707643"/>
            <a:ext cx="8291264" cy="50096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4F8238ED-C9C7-4A58-8216-149917D3814C}"/>
              </a:ext>
            </a:extLst>
          </p:cNvPr>
          <p:cNvSpPr txBox="1"/>
          <p:nvPr/>
        </p:nvSpPr>
        <p:spPr>
          <a:xfrm>
            <a:off x="251520" y="123788"/>
            <a:ext cx="8640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Staňte se  i Vy partnery </a:t>
            </a:r>
          </a:p>
          <a:p>
            <a:pPr algn="r"/>
            <a:r>
              <a:rPr lang="cs-CZ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Sběrného místa</a:t>
            </a:r>
            <a:endParaRPr lang="cs-CZ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42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75454"/>
            <a:ext cx="8928992" cy="1228996"/>
          </a:xfrm>
        </p:spPr>
        <p:txBody>
          <a:bodyPr>
            <a:noAutofit/>
          </a:bodyPr>
          <a:lstStyle/>
          <a:p>
            <a:pPr algn="r"/>
            <a:r>
              <a:rPr lang="cs-CZ" sz="33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RETRADEABLES</a:t>
            </a:r>
            <a:br>
              <a:rPr lang="cs-CZ" sz="33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33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cs-CZ" sz="3600" b="1" i="0" dirty="0">
                <a:solidFill>
                  <a:srgbClr val="FF0000"/>
                </a:solidFill>
                <a:effectLst/>
                <a:latin typeface="+mn-lt"/>
              </a:rPr>
              <a:t>Obnovit, znovu získat a znovu použít“</a:t>
            </a:r>
            <a:endParaRPr lang="cs-CZ" sz="36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" y="8930"/>
            <a:ext cx="1325364" cy="502526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FFC7A299-3511-4D40-B407-74A893904AD8}"/>
              </a:ext>
            </a:extLst>
          </p:cNvPr>
          <p:cNvCxnSpPr/>
          <p:nvPr/>
        </p:nvCxnSpPr>
        <p:spPr>
          <a:xfrm>
            <a:off x="179512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D62A22A-B222-4394-BDF3-78419FA0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15161"/>
            <a:ext cx="5544616" cy="52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3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786648"/>
            <a:ext cx="8712968" cy="1130184"/>
          </a:xfrm>
        </p:spPr>
        <p:txBody>
          <a:bodyPr>
            <a:normAutofit fontScale="90000"/>
          </a:bodyPr>
          <a:lstStyle/>
          <a:p>
            <a:r>
              <a:rPr lang="cs-CZ" sz="5400" b="1" dirty="0">
                <a:solidFill>
                  <a:srgbClr val="FF0000"/>
                </a:solidFill>
              </a:rPr>
              <a:t/>
            </a:r>
            <a:br>
              <a:rPr lang="cs-CZ" sz="5400" b="1" dirty="0">
                <a:solidFill>
                  <a:srgbClr val="FF0000"/>
                </a:solidFill>
              </a:rPr>
            </a:br>
            <a:r>
              <a:rPr lang="cs-CZ" sz="5400" b="1" dirty="0">
                <a:solidFill>
                  <a:srgbClr val="FF0000"/>
                </a:solidFill>
              </a:rPr>
              <a:t/>
            </a:r>
            <a:br>
              <a:rPr lang="cs-CZ" sz="5400" b="1" dirty="0">
                <a:solidFill>
                  <a:srgbClr val="FF0000"/>
                </a:solidFill>
              </a:rPr>
            </a:br>
            <a:r>
              <a:rPr lang="cs-CZ" sz="5400" b="1" dirty="0">
                <a:solidFill>
                  <a:srgbClr val="FF0000"/>
                </a:solidFill>
              </a:rPr>
              <a:t/>
            </a:r>
            <a:br>
              <a:rPr lang="cs-CZ" sz="5400" b="1" dirty="0">
                <a:solidFill>
                  <a:srgbClr val="FF0000"/>
                </a:solidFill>
              </a:rPr>
            </a:br>
            <a:r>
              <a:rPr lang="cs-CZ" sz="4800" b="1" dirty="0">
                <a:solidFill>
                  <a:srgbClr val="FF0000"/>
                </a:solidFill>
              </a:rPr>
              <a:t/>
            </a:r>
            <a:br>
              <a:rPr lang="cs-CZ" sz="4800" b="1" dirty="0">
                <a:solidFill>
                  <a:srgbClr val="FF0000"/>
                </a:solidFill>
              </a:rPr>
            </a:br>
            <a:endParaRPr lang="cs-CZ" sz="4800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1115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7400" dirty="0">
                <a:solidFill>
                  <a:schemeClr val="tx1"/>
                </a:solidFill>
              </a:rPr>
              <a:t>Ing. Aleš Kovář</a:t>
            </a:r>
          </a:p>
          <a:p>
            <a:pPr marL="0" indent="0">
              <a:buNone/>
            </a:pPr>
            <a:r>
              <a:rPr lang="cs-CZ" sz="7400" dirty="0">
                <a:solidFill>
                  <a:schemeClr val="tx1"/>
                </a:solidFill>
              </a:rPr>
              <a:t>EAF </a:t>
            </a:r>
            <a:r>
              <a:rPr lang="cs-CZ" sz="7400" dirty="0" err="1">
                <a:solidFill>
                  <a:schemeClr val="tx1"/>
                </a:solidFill>
              </a:rPr>
              <a:t>protect</a:t>
            </a:r>
            <a:r>
              <a:rPr lang="cs-CZ" sz="7400" dirty="0">
                <a:solidFill>
                  <a:schemeClr val="tx1"/>
                </a:solidFill>
              </a:rPr>
              <a:t> s.r.o.</a:t>
            </a:r>
          </a:p>
          <a:p>
            <a:pPr marL="0" indent="0">
              <a:buNone/>
            </a:pPr>
            <a:r>
              <a:rPr lang="cs-CZ" sz="7400" dirty="0">
                <a:solidFill>
                  <a:schemeClr val="tx1"/>
                </a:solidFill>
              </a:rPr>
              <a:t>Karlovarská 131/50</a:t>
            </a:r>
          </a:p>
          <a:p>
            <a:pPr marL="0" indent="0">
              <a:buNone/>
            </a:pPr>
            <a:r>
              <a:rPr lang="cs-CZ" sz="7400" dirty="0">
                <a:solidFill>
                  <a:schemeClr val="tx1"/>
                </a:solidFill>
              </a:rPr>
              <a:t>350 02 Cheb</a:t>
            </a:r>
          </a:p>
          <a:p>
            <a:pPr marL="0" indent="0">
              <a:buNone/>
            </a:pPr>
            <a:r>
              <a:rPr lang="cs-CZ" sz="7400" dirty="0">
                <a:solidFill>
                  <a:schemeClr val="tx1"/>
                </a:solidFill>
              </a:rPr>
              <a:t>e-mail: </a:t>
            </a:r>
            <a:r>
              <a:rPr lang="cs-CZ" sz="7400" u="sng" dirty="0">
                <a:hlinkClick r:id="rId2"/>
              </a:rPr>
              <a:t>kovar@eaf.cz</a:t>
            </a:r>
            <a:endParaRPr lang="cs-CZ" sz="7400" dirty="0"/>
          </a:p>
          <a:p>
            <a:pPr marL="0" indent="0">
              <a:buNone/>
            </a:pPr>
            <a:r>
              <a:rPr lang="cs-CZ" sz="7400" dirty="0">
                <a:solidFill>
                  <a:schemeClr val="tx1"/>
                </a:solidFill>
              </a:rPr>
              <a:t>Tel : +420 725 864 019</a:t>
            </a:r>
          </a:p>
          <a:p>
            <a:pPr marL="0" indent="0">
              <a:buNone/>
            </a:pPr>
            <a:r>
              <a:rPr lang="cs-CZ" sz="7400" u="sng" dirty="0">
                <a:hlinkClick r:id="rId3"/>
              </a:rPr>
              <a:t>http://eaf.cz/</a:t>
            </a:r>
            <a:r>
              <a:rPr lang="cs-CZ" sz="7400" dirty="0"/>
              <a:t>.</a:t>
            </a:r>
          </a:p>
          <a:p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899320" cy="720148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B479AF70-6C4B-4788-BAD6-088CEE5D6A8F}"/>
              </a:ext>
            </a:extLst>
          </p:cNvPr>
          <p:cNvCxnSpPr/>
          <p:nvPr/>
        </p:nvCxnSpPr>
        <p:spPr>
          <a:xfrm>
            <a:off x="251520" y="1356034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4375C1A4-D045-47F0-805C-42CBC60A5A4B}"/>
              </a:ext>
            </a:extLst>
          </p:cNvPr>
          <p:cNvSpPr txBox="1"/>
          <p:nvPr/>
        </p:nvSpPr>
        <p:spPr>
          <a:xfrm>
            <a:off x="323528" y="2421547"/>
            <a:ext cx="81713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  <a:endParaRPr lang="cs-CZ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7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3079BF-63E1-4FAE-9729-6E2E691B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5903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Evropská a národní legislativa</a:t>
            </a:r>
            <a:b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pro regulované látky a F - plyny 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xmlns="" id="{6B057886-49D9-4E10-B204-C35DE5DA1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4979" cy="540296"/>
          </a:xfrm>
          <a:prstGeom prst="rect">
            <a:avLst/>
          </a:prstGeom>
        </p:spPr>
      </p:pic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xmlns="" id="{E5A29347-9BCA-449F-968A-1167CD600014}"/>
              </a:ext>
            </a:extLst>
          </p:cNvPr>
          <p:cNvCxnSpPr/>
          <p:nvPr/>
        </p:nvCxnSpPr>
        <p:spPr>
          <a:xfrm>
            <a:off x="179512" y="1417638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Obdélník 42">
            <a:extLst>
              <a:ext uri="{FF2B5EF4-FFF2-40B4-BE49-F238E27FC236}">
                <a16:creationId xmlns:a16="http://schemas.microsoft.com/office/drawing/2014/main" xmlns="" id="{BEFB4590-AAAC-4245-B6C7-100296CF71AC}"/>
              </a:ext>
            </a:extLst>
          </p:cNvPr>
          <p:cNvSpPr/>
          <p:nvPr/>
        </p:nvSpPr>
        <p:spPr>
          <a:xfrm>
            <a:off x="179511" y="2356775"/>
            <a:ext cx="2071429" cy="5824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NEP ES </a:t>
            </a:r>
            <a:r>
              <a:rPr lang="cs-CZ" sz="2000" dirty="0">
                <a:solidFill>
                  <a:schemeClr val="tx1"/>
                </a:solidFill>
              </a:rPr>
              <a:t>1005/2009</a:t>
            </a: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41C949E5-8857-4FA5-9DDC-2B9A645CF7C7}"/>
              </a:ext>
            </a:extLst>
          </p:cNvPr>
          <p:cNvSpPr/>
          <p:nvPr/>
        </p:nvSpPr>
        <p:spPr>
          <a:xfrm>
            <a:off x="6864797" y="1619291"/>
            <a:ext cx="2061086" cy="655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F - plyny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xmlns="" id="{00F479BA-1BCA-401C-88EC-3B404A6086A6}"/>
              </a:ext>
            </a:extLst>
          </p:cNvPr>
          <p:cNvCxnSpPr>
            <a:cxnSpLocks/>
          </p:cNvCxnSpPr>
          <p:nvPr/>
        </p:nvCxnSpPr>
        <p:spPr>
          <a:xfrm flipV="1">
            <a:off x="3203848" y="1772817"/>
            <a:ext cx="0" cy="11072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xmlns="" id="{3CDBA866-0FC3-4A9B-8589-E261E379D11A}"/>
              </a:ext>
            </a:extLst>
          </p:cNvPr>
          <p:cNvCxnSpPr>
            <a:cxnSpLocks/>
          </p:cNvCxnSpPr>
          <p:nvPr/>
        </p:nvCxnSpPr>
        <p:spPr>
          <a:xfrm flipH="1" flipV="1">
            <a:off x="3203848" y="2871358"/>
            <a:ext cx="2872391" cy="86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bdélník 30">
            <a:extLst>
              <a:ext uri="{FF2B5EF4-FFF2-40B4-BE49-F238E27FC236}">
                <a16:creationId xmlns:a16="http://schemas.microsoft.com/office/drawing/2014/main" xmlns="" id="{8DA49DB5-8D25-463E-B9F5-509311ACEF36}"/>
              </a:ext>
            </a:extLst>
          </p:cNvPr>
          <p:cNvSpPr/>
          <p:nvPr/>
        </p:nvSpPr>
        <p:spPr>
          <a:xfrm>
            <a:off x="179511" y="1619291"/>
            <a:ext cx="2081635" cy="6551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Regulované látky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xmlns="" id="{DA4DD3C6-E993-4849-93F8-75A23D6F283C}"/>
              </a:ext>
            </a:extLst>
          </p:cNvPr>
          <p:cNvSpPr/>
          <p:nvPr/>
        </p:nvSpPr>
        <p:spPr>
          <a:xfrm>
            <a:off x="174846" y="3021571"/>
            <a:ext cx="2071428" cy="5824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NK EU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744/2010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xmlns="" id="{8643E396-8A09-402A-8557-A9A9055547DF}"/>
              </a:ext>
            </a:extLst>
          </p:cNvPr>
          <p:cNvSpPr/>
          <p:nvPr/>
        </p:nvSpPr>
        <p:spPr>
          <a:xfrm>
            <a:off x="3721076" y="3227811"/>
            <a:ext cx="2081635" cy="6551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Zákon 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č. 73/2012 Sb.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xmlns="" id="{78A2BFF9-664D-4C21-9990-AEFB2A16CA01}"/>
              </a:ext>
            </a:extLst>
          </p:cNvPr>
          <p:cNvSpPr/>
          <p:nvPr/>
        </p:nvSpPr>
        <p:spPr>
          <a:xfrm>
            <a:off x="3726692" y="4077072"/>
            <a:ext cx="2098629" cy="582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Vyhláška č. 257/2012 Sb.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xmlns="" id="{89CEFA54-F8BE-4238-9AE1-E3891ABAE843}"/>
              </a:ext>
            </a:extLst>
          </p:cNvPr>
          <p:cNvSpPr/>
          <p:nvPr/>
        </p:nvSpPr>
        <p:spPr>
          <a:xfrm>
            <a:off x="6878260" y="2361294"/>
            <a:ext cx="2071429" cy="582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NEP ES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517/2014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xmlns="" id="{01469888-8FBD-4C91-B40F-82801A59542D}"/>
              </a:ext>
            </a:extLst>
          </p:cNvPr>
          <p:cNvSpPr/>
          <p:nvPr/>
        </p:nvSpPr>
        <p:spPr>
          <a:xfrm>
            <a:off x="6904912" y="3030609"/>
            <a:ext cx="2081635" cy="582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NK EU </a:t>
            </a:r>
          </a:p>
          <a:p>
            <a:pPr algn="ctr"/>
            <a:r>
              <a:rPr lang="de-DE" sz="2000" b="1" i="0" u="none" strike="noStrike" baseline="0" dirty="0">
                <a:solidFill>
                  <a:schemeClr val="tx1"/>
                </a:solidFill>
              </a:rPr>
              <a:t>304/2008</a:t>
            </a:r>
            <a:r>
              <a:rPr lang="cs-CZ" sz="2000" b="1" i="0" u="none" strike="noStrike" baseline="0" dirty="0">
                <a:solidFill>
                  <a:schemeClr val="tx1"/>
                </a:solidFill>
              </a:rPr>
              <a:t> </a:t>
            </a:r>
            <a:endParaRPr lang="cs-CZ" sz="2000" b="1" dirty="0">
              <a:solidFill>
                <a:schemeClr val="tx1"/>
              </a:solidFill>
            </a:endParaRP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xmlns="" id="{BE8DB41B-C3EB-4BF0-9BE0-0B86A9575418}"/>
              </a:ext>
            </a:extLst>
          </p:cNvPr>
          <p:cNvCxnSpPr>
            <a:cxnSpLocks/>
          </p:cNvCxnSpPr>
          <p:nvPr/>
        </p:nvCxnSpPr>
        <p:spPr>
          <a:xfrm flipV="1">
            <a:off x="6076239" y="1766613"/>
            <a:ext cx="0" cy="11134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AE164E95-BCE4-41AE-8024-DFAFE28136FB}"/>
              </a:ext>
            </a:extLst>
          </p:cNvPr>
          <p:cNvCxnSpPr>
            <a:cxnSpLocks/>
          </p:cNvCxnSpPr>
          <p:nvPr/>
        </p:nvCxnSpPr>
        <p:spPr>
          <a:xfrm>
            <a:off x="2261146" y="1772816"/>
            <a:ext cx="94270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xmlns="" id="{745AD2B7-E8F2-4599-B748-9D1558E3AAEB}"/>
              </a:ext>
            </a:extLst>
          </p:cNvPr>
          <p:cNvCxnSpPr>
            <a:cxnSpLocks/>
          </p:cNvCxnSpPr>
          <p:nvPr/>
        </p:nvCxnSpPr>
        <p:spPr>
          <a:xfrm flipH="1">
            <a:off x="6037634" y="1780980"/>
            <a:ext cx="827163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xmlns="" id="{29D020CA-8F04-4815-A9B8-F32A2A08EDAC}"/>
              </a:ext>
            </a:extLst>
          </p:cNvPr>
          <p:cNvCxnSpPr>
            <a:cxnSpLocks/>
          </p:cNvCxnSpPr>
          <p:nvPr/>
        </p:nvCxnSpPr>
        <p:spPr>
          <a:xfrm>
            <a:off x="4716016" y="2904337"/>
            <a:ext cx="0" cy="2991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3CE9438-693A-407B-883C-39243CEC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59" y="3699924"/>
            <a:ext cx="2081633" cy="303429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B96D1FF0-C192-429E-AF7B-E2EE480D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08" y="3697564"/>
            <a:ext cx="2095938" cy="30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0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3079BF-63E1-4FAE-9729-6E2E691B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5903"/>
            <a:ext cx="8733656" cy="1143000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EAF </a:t>
            </a:r>
            <a:r>
              <a:rPr lang="cs-CZ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protect</a:t>
            </a:r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 - Certifikovaná osoba pro </a:t>
            </a:r>
            <a:b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nakládání s regulovanými látkami (RL)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xmlns="" id="{6B057886-49D9-4E10-B204-C35DE5DA1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4979" cy="540296"/>
          </a:xfrm>
          <a:prstGeom prst="rect">
            <a:avLst/>
          </a:prstGeom>
        </p:spPr>
      </p:pic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xmlns="" id="{E5A29347-9BCA-449F-968A-1167CD600014}"/>
              </a:ext>
            </a:extLst>
          </p:cNvPr>
          <p:cNvCxnSpPr/>
          <p:nvPr/>
        </p:nvCxnSpPr>
        <p:spPr>
          <a:xfrm>
            <a:off x="179512" y="1417638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bdélník 35">
            <a:extLst>
              <a:ext uri="{FF2B5EF4-FFF2-40B4-BE49-F238E27FC236}">
                <a16:creationId xmlns:a16="http://schemas.microsoft.com/office/drawing/2014/main" xmlns="" id="{BE80A6DC-D6ED-47C8-BF24-E11CB1D2C2D3}"/>
              </a:ext>
            </a:extLst>
          </p:cNvPr>
          <p:cNvSpPr/>
          <p:nvPr/>
        </p:nvSpPr>
        <p:spPr>
          <a:xfrm>
            <a:off x="3419873" y="1550600"/>
            <a:ext cx="2304254" cy="6696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xmlns="" id="{8AF3614A-B324-4BBE-811E-DCBB0D354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15" y="1591505"/>
            <a:ext cx="1476164" cy="577265"/>
          </a:xfrm>
          <a:prstGeom prst="rect">
            <a:avLst/>
          </a:prstGeom>
        </p:spPr>
      </p:pic>
      <p:sp>
        <p:nvSpPr>
          <p:cNvPr id="43" name="Obdélník 42">
            <a:extLst>
              <a:ext uri="{FF2B5EF4-FFF2-40B4-BE49-F238E27FC236}">
                <a16:creationId xmlns:a16="http://schemas.microsoft.com/office/drawing/2014/main" xmlns="" id="{BEFB4590-AAAC-4245-B6C7-100296CF71AC}"/>
              </a:ext>
            </a:extLst>
          </p:cNvPr>
          <p:cNvSpPr/>
          <p:nvPr/>
        </p:nvSpPr>
        <p:spPr>
          <a:xfrm>
            <a:off x="179512" y="4977317"/>
            <a:ext cx="1972724" cy="5397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Recyklace a regenerace RL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xmlns="" id="{B5EBC710-44B1-436D-AC7A-7098D695E6C5}"/>
              </a:ext>
            </a:extLst>
          </p:cNvPr>
          <p:cNvCxnSpPr>
            <a:cxnSpLocks/>
          </p:cNvCxnSpPr>
          <p:nvPr/>
        </p:nvCxnSpPr>
        <p:spPr>
          <a:xfrm flipH="1">
            <a:off x="1259632" y="2466909"/>
            <a:ext cx="6696744" cy="915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0C8C37E5-B404-4C3B-B2C8-9B16E76F4B46}"/>
              </a:ext>
            </a:extLst>
          </p:cNvPr>
          <p:cNvSpPr/>
          <p:nvPr/>
        </p:nvSpPr>
        <p:spPr>
          <a:xfrm>
            <a:off x="6831532" y="2744011"/>
            <a:ext cx="1844924" cy="6551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Následné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zneškodnění RL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41C949E5-8857-4FA5-9DDC-2B9A645CF7C7}"/>
              </a:ext>
            </a:extLst>
          </p:cNvPr>
          <p:cNvSpPr/>
          <p:nvPr/>
        </p:nvSpPr>
        <p:spPr>
          <a:xfrm>
            <a:off x="2445778" y="2744011"/>
            <a:ext cx="1997952" cy="655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Údržba zařízení 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s RL</a:t>
            </a: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xmlns="" id="{9AF46E00-9FB1-4703-9D0F-9227C999FF1F}"/>
              </a:ext>
            </a:extLst>
          </p:cNvPr>
          <p:cNvCxnSpPr>
            <a:cxnSpLocks/>
          </p:cNvCxnSpPr>
          <p:nvPr/>
        </p:nvCxnSpPr>
        <p:spPr>
          <a:xfrm flipV="1">
            <a:off x="4531997" y="2220289"/>
            <a:ext cx="0" cy="21916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xmlns="" id="{840F72B9-111E-4A41-8AC9-756E9AC33ECC}"/>
              </a:ext>
            </a:extLst>
          </p:cNvPr>
          <p:cNvCxnSpPr>
            <a:cxnSpLocks/>
          </p:cNvCxnSpPr>
          <p:nvPr/>
        </p:nvCxnSpPr>
        <p:spPr>
          <a:xfrm flipV="1">
            <a:off x="3419873" y="2476061"/>
            <a:ext cx="0" cy="2367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xmlns="" id="{2532C0F1-863D-400C-86BE-A9865CA983B4}"/>
              </a:ext>
            </a:extLst>
          </p:cNvPr>
          <p:cNvCxnSpPr>
            <a:cxnSpLocks/>
          </p:cNvCxnSpPr>
          <p:nvPr/>
        </p:nvCxnSpPr>
        <p:spPr>
          <a:xfrm flipV="1">
            <a:off x="7956376" y="2439452"/>
            <a:ext cx="0" cy="22411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xmlns="" id="{72FF82FE-6697-437D-9744-EF0C1BDA86D3}"/>
              </a:ext>
            </a:extLst>
          </p:cNvPr>
          <p:cNvCxnSpPr>
            <a:cxnSpLocks/>
          </p:cNvCxnSpPr>
          <p:nvPr/>
        </p:nvCxnSpPr>
        <p:spPr>
          <a:xfrm flipV="1">
            <a:off x="1259632" y="2456364"/>
            <a:ext cx="0" cy="23944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C62A6BA3-6CBB-4308-AC72-C2B4317760C8}"/>
              </a:ext>
            </a:extLst>
          </p:cNvPr>
          <p:cNvSpPr/>
          <p:nvPr/>
        </p:nvSpPr>
        <p:spPr>
          <a:xfrm>
            <a:off x="4833309" y="2744011"/>
            <a:ext cx="1844924" cy="6551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Odborný sběr 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RL 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xmlns="" id="{6CF96369-D83D-4771-8C88-54ED60B49134}"/>
              </a:ext>
            </a:extLst>
          </p:cNvPr>
          <p:cNvCxnSpPr>
            <a:cxnSpLocks/>
          </p:cNvCxnSpPr>
          <p:nvPr/>
        </p:nvCxnSpPr>
        <p:spPr>
          <a:xfrm flipV="1">
            <a:off x="5796136" y="2476061"/>
            <a:ext cx="0" cy="2285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xmlns="" id="{00F479BA-1BCA-401C-88EC-3B404A6086A6}"/>
              </a:ext>
            </a:extLst>
          </p:cNvPr>
          <p:cNvCxnSpPr>
            <a:cxnSpLocks/>
          </p:cNvCxnSpPr>
          <p:nvPr/>
        </p:nvCxnSpPr>
        <p:spPr>
          <a:xfrm flipV="1">
            <a:off x="2337944" y="2466910"/>
            <a:ext cx="0" cy="23480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xmlns="" id="{3CDBA866-0FC3-4A9B-8589-E261E379D11A}"/>
              </a:ext>
            </a:extLst>
          </p:cNvPr>
          <p:cNvCxnSpPr>
            <a:cxnSpLocks/>
          </p:cNvCxnSpPr>
          <p:nvPr/>
        </p:nvCxnSpPr>
        <p:spPr>
          <a:xfrm flipH="1">
            <a:off x="848210" y="4814912"/>
            <a:ext cx="302433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bdélník 30">
            <a:extLst>
              <a:ext uri="{FF2B5EF4-FFF2-40B4-BE49-F238E27FC236}">
                <a16:creationId xmlns:a16="http://schemas.microsoft.com/office/drawing/2014/main" xmlns="" id="{8DA49DB5-8D25-463E-B9F5-509311ACEF36}"/>
              </a:ext>
            </a:extLst>
          </p:cNvPr>
          <p:cNvSpPr/>
          <p:nvPr/>
        </p:nvSpPr>
        <p:spPr>
          <a:xfrm>
            <a:off x="215230" y="2740862"/>
            <a:ext cx="1997950" cy="6551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Kontrola zařízení s RL </a:t>
            </a: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xmlns="" id="{AA477184-B8F8-42EA-9DC5-439929333EB1}"/>
              </a:ext>
            </a:extLst>
          </p:cNvPr>
          <p:cNvCxnSpPr>
            <a:cxnSpLocks/>
          </p:cNvCxnSpPr>
          <p:nvPr/>
        </p:nvCxnSpPr>
        <p:spPr>
          <a:xfrm flipV="1">
            <a:off x="848210" y="4814912"/>
            <a:ext cx="0" cy="1624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Obdélník 39">
            <a:extLst>
              <a:ext uri="{FF2B5EF4-FFF2-40B4-BE49-F238E27FC236}">
                <a16:creationId xmlns:a16="http://schemas.microsoft.com/office/drawing/2014/main" xmlns="" id="{DA4DD3C6-E993-4849-93F8-75A23D6F283C}"/>
              </a:ext>
            </a:extLst>
          </p:cNvPr>
          <p:cNvSpPr/>
          <p:nvPr/>
        </p:nvSpPr>
        <p:spPr>
          <a:xfrm>
            <a:off x="2487700" y="4971018"/>
            <a:ext cx="1972724" cy="535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Skladování 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RL pro 744/2010</a:t>
            </a: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xmlns="" id="{0BC94E82-3E80-4011-AB4B-BAE9E5327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99043"/>
            <a:ext cx="1972724" cy="1208711"/>
          </a:xfrm>
          <a:prstGeom prst="rect">
            <a:avLst/>
          </a:prstGeom>
        </p:spPr>
      </p:pic>
      <p:pic>
        <p:nvPicPr>
          <p:cNvPr id="44" name="Zástupný obsah 9">
            <a:extLst>
              <a:ext uri="{FF2B5EF4-FFF2-40B4-BE49-F238E27FC236}">
                <a16:creationId xmlns:a16="http://schemas.microsoft.com/office/drawing/2014/main" xmlns="" id="{DE352E6D-7C0D-47A8-A1E1-AF5AE5B4C8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09" y="3454965"/>
            <a:ext cx="1871902" cy="1292361"/>
          </a:xfrm>
          <a:prstGeom prst="rect">
            <a:avLst/>
          </a:prstGeom>
        </p:spPr>
      </p:pic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xmlns="" id="{33FF310B-1EFC-4055-B5E6-9FE6940B27B0}"/>
              </a:ext>
            </a:extLst>
          </p:cNvPr>
          <p:cNvCxnSpPr>
            <a:cxnSpLocks/>
          </p:cNvCxnSpPr>
          <p:nvPr/>
        </p:nvCxnSpPr>
        <p:spPr>
          <a:xfrm flipV="1">
            <a:off x="3872546" y="4797152"/>
            <a:ext cx="0" cy="17386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6" name="Zástupný obsah 7">
            <a:extLst>
              <a:ext uri="{FF2B5EF4-FFF2-40B4-BE49-F238E27FC236}">
                <a16:creationId xmlns:a16="http://schemas.microsoft.com/office/drawing/2014/main" xmlns="" id="{E569372B-6F68-4C24-BF43-04C2ECE83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65" y="5599043"/>
            <a:ext cx="1887452" cy="1208711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xmlns="" id="{F84C729D-C71D-454E-B5A8-838E7A687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90" y="3455415"/>
            <a:ext cx="2014880" cy="1284133"/>
          </a:xfrm>
          <a:prstGeom prst="rect">
            <a:avLst/>
          </a:prstGeom>
        </p:spPr>
      </p:pic>
      <p:pic>
        <p:nvPicPr>
          <p:cNvPr id="61" name="Zástupný obsah 8">
            <a:extLst>
              <a:ext uri="{FF2B5EF4-FFF2-40B4-BE49-F238E27FC236}">
                <a16:creationId xmlns:a16="http://schemas.microsoft.com/office/drawing/2014/main" xmlns="" id="{D1CB3D72-F609-4840-A21E-2BC94FD00A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00" y="5585792"/>
            <a:ext cx="1972724" cy="122196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xmlns="" id="{9B422A1F-8FAF-48A0-95E7-F2B15AC1F7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70" y="3463194"/>
            <a:ext cx="1827991" cy="1284132"/>
          </a:xfrm>
          <a:prstGeom prst="rect">
            <a:avLst/>
          </a:prstGeom>
        </p:spPr>
      </p:pic>
      <p:pic>
        <p:nvPicPr>
          <p:cNvPr id="33" name="Picture 3" descr="s_8">
            <a:extLst>
              <a:ext uri="{FF2B5EF4-FFF2-40B4-BE49-F238E27FC236}">
                <a16:creationId xmlns:a16="http://schemas.microsoft.com/office/drawing/2014/main" xmlns="" id="{6600659D-6D6A-44CB-905D-EEFBA9145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15" y="5585793"/>
            <a:ext cx="1855289" cy="122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DA11A4A-AEE9-4869-A410-2972EE2275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0" y="3458023"/>
            <a:ext cx="2008942" cy="1252029"/>
          </a:xfrm>
          <a:prstGeom prst="rect">
            <a:avLst/>
          </a:prstGeom>
        </p:spPr>
      </p:pic>
      <p:sp>
        <p:nvSpPr>
          <p:cNvPr id="37" name="Obdélník 36">
            <a:extLst>
              <a:ext uri="{FF2B5EF4-FFF2-40B4-BE49-F238E27FC236}">
                <a16:creationId xmlns:a16="http://schemas.microsoft.com/office/drawing/2014/main" xmlns="" id="{BCB5279A-406A-4413-A554-40E863520510}"/>
              </a:ext>
            </a:extLst>
          </p:cNvPr>
          <p:cNvSpPr/>
          <p:nvPr/>
        </p:nvSpPr>
        <p:spPr>
          <a:xfrm>
            <a:off x="4855465" y="4934674"/>
            <a:ext cx="1871902" cy="5824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Doprava od partnerů SM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xmlns="" id="{AC3043C3-F1AA-462F-ADF0-831BBB88DE6B}"/>
              </a:ext>
            </a:extLst>
          </p:cNvPr>
          <p:cNvSpPr/>
          <p:nvPr/>
        </p:nvSpPr>
        <p:spPr>
          <a:xfrm>
            <a:off x="6866135" y="4934673"/>
            <a:ext cx="1844924" cy="5733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Spalování RL</a:t>
            </a:r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xmlns="" id="{83641672-B1F3-423D-80F6-B738C11D7F55}"/>
              </a:ext>
            </a:extLst>
          </p:cNvPr>
          <p:cNvCxnSpPr>
            <a:cxnSpLocks/>
          </p:cNvCxnSpPr>
          <p:nvPr/>
        </p:nvCxnSpPr>
        <p:spPr>
          <a:xfrm flipV="1">
            <a:off x="5812299" y="4747326"/>
            <a:ext cx="0" cy="17386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xmlns="" id="{09F130C7-9DD6-45AF-9191-C551A45D948A}"/>
              </a:ext>
            </a:extLst>
          </p:cNvPr>
          <p:cNvCxnSpPr>
            <a:cxnSpLocks/>
          </p:cNvCxnSpPr>
          <p:nvPr/>
        </p:nvCxnSpPr>
        <p:spPr>
          <a:xfrm flipV="1">
            <a:off x="7812360" y="4739548"/>
            <a:ext cx="0" cy="17386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51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348"/>
            <a:ext cx="8579296" cy="1393426"/>
          </a:xfrm>
        </p:spPr>
        <p:txBody>
          <a:bodyPr>
            <a:normAutofit/>
          </a:bodyPr>
          <a:lstStyle/>
          <a:p>
            <a:pPr algn="r"/>
            <a:r>
              <a:rPr lang="cs-CZ" altLang="cs-CZ" sz="3600" b="1" dirty="0">
                <a:solidFill>
                  <a:srgbClr val="FF0000"/>
                </a:solidFill>
              </a:rPr>
              <a:t>Hodnotící subjekt MŽP ČR 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dle § 9 zákona č. 73/2012 Sb.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920" cy="692696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xmlns="" id="{6AF0C888-4B74-41FB-A4F7-2F426154D2FC}"/>
              </a:ext>
            </a:extLst>
          </p:cNvPr>
          <p:cNvCxnSpPr/>
          <p:nvPr/>
        </p:nvCxnSpPr>
        <p:spPr>
          <a:xfrm>
            <a:off x="179512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Zástupný obsah 18">
            <a:extLst>
              <a:ext uri="{FF2B5EF4-FFF2-40B4-BE49-F238E27FC236}">
                <a16:creationId xmlns:a16="http://schemas.microsoft.com/office/drawing/2014/main" xmlns="" id="{506095C9-D2FC-4E9C-8B7E-B68DF76E7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40923"/>
            <a:ext cx="6984776" cy="5200445"/>
          </a:xfrm>
        </p:spPr>
      </p:pic>
    </p:spTree>
    <p:extLst>
      <p:ext uri="{BB962C8B-B14F-4D97-AF65-F5344CB8AC3E}">
        <p14:creationId xmlns:p14="http://schemas.microsoft.com/office/powerpoint/2010/main" val="138564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348"/>
            <a:ext cx="8579296" cy="1393426"/>
          </a:xfrm>
        </p:spPr>
        <p:txBody>
          <a:bodyPr>
            <a:normAutofit/>
          </a:bodyPr>
          <a:lstStyle/>
          <a:p>
            <a:pPr algn="r"/>
            <a:r>
              <a:rPr lang="cs-CZ" altLang="cs-CZ" sz="3600" b="1" dirty="0">
                <a:solidFill>
                  <a:srgbClr val="FF0000"/>
                </a:solidFill>
              </a:rPr>
              <a:t>Hodnotící subjekt MŽP ČR 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praktické zkoušky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920" cy="692696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xmlns="" id="{6AF0C888-4B74-41FB-A4F7-2F426154D2FC}"/>
              </a:ext>
            </a:extLst>
          </p:cNvPr>
          <p:cNvCxnSpPr/>
          <p:nvPr/>
        </p:nvCxnSpPr>
        <p:spPr>
          <a:xfrm>
            <a:off x="179512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E99A6D70-1C6F-46E1-B53F-026863D89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264336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636996" cy="62068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0E104BB-E554-428B-A22A-D50F9D5333C3}"/>
              </a:ext>
            </a:extLst>
          </p:cNvPr>
          <p:cNvCxnSpPr/>
          <p:nvPr/>
        </p:nvCxnSpPr>
        <p:spPr>
          <a:xfrm>
            <a:off x="172278" y="1412776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Nadpis 1">
            <a:extLst>
              <a:ext uri="{FF2B5EF4-FFF2-40B4-BE49-F238E27FC236}">
                <a16:creationId xmlns:a16="http://schemas.microsoft.com/office/drawing/2014/main" xmlns="" id="{C404385F-AA35-4F63-9602-34698D2F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28" y="15887"/>
            <a:ext cx="8507288" cy="1228996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EAF </a:t>
            </a:r>
            <a:r>
              <a:rPr lang="cs-CZ" sz="3600" b="1" dirty="0" err="1">
                <a:solidFill>
                  <a:srgbClr val="FF0000"/>
                </a:solidFill>
              </a:rPr>
              <a:t>protect</a:t>
            </a:r>
            <a:r>
              <a:rPr lang="cs-CZ" sz="3600" b="1" dirty="0">
                <a:solidFill>
                  <a:srgbClr val="FF0000"/>
                </a:solidFill>
              </a:rPr>
              <a:t> s.r.o. navazuje na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činnost </a:t>
            </a:r>
            <a:r>
              <a:rPr lang="cs-CZ" sz="3600" b="1" dirty="0" err="1">
                <a:solidFill>
                  <a:srgbClr val="FF0000"/>
                </a:solidFill>
              </a:rPr>
              <a:t>Halonové</a:t>
            </a:r>
            <a:r>
              <a:rPr lang="cs-CZ" sz="3600" b="1" dirty="0">
                <a:solidFill>
                  <a:srgbClr val="FF0000"/>
                </a:solidFill>
              </a:rPr>
              <a:t> banky ČR ESTO Cheb s.r.o.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3" descr="halon">
            <a:extLst>
              <a:ext uri="{FF2B5EF4-FFF2-40B4-BE49-F238E27FC236}">
                <a16:creationId xmlns:a16="http://schemas.microsoft.com/office/drawing/2014/main" xmlns="" id="{FF5E0225-AD17-4437-BA28-CF7325B6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1" y="1580670"/>
            <a:ext cx="7712090" cy="51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69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1221" y="97466"/>
            <a:ext cx="875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Kritické použití regulovaných látek</a:t>
            </a:r>
          </a:p>
          <a:p>
            <a:pPr algn="r"/>
            <a:r>
              <a:rPr lang="cs-CZ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Nařízení komise (EU) č. 744/2010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683296" cy="6382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2711544" cy="21862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23" y="3933057"/>
            <a:ext cx="2898680" cy="21862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7"/>
            <a:ext cx="2711544" cy="21172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71773"/>
            <a:ext cx="2952328" cy="21544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33057"/>
            <a:ext cx="2952328" cy="2186244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xmlns="" id="{9701705E-24CE-456C-BDE4-5F783098EB37}"/>
              </a:ext>
            </a:extLst>
          </p:cNvPr>
          <p:cNvCxnSpPr/>
          <p:nvPr/>
        </p:nvCxnSpPr>
        <p:spPr>
          <a:xfrm>
            <a:off x="152400" y="1340768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714E962-4AC3-4B0E-A475-BFEBD6CDE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03" y="1671774"/>
            <a:ext cx="2917000" cy="21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1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" y="0"/>
            <a:ext cx="1636996" cy="62068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0E104BB-E554-428B-A22A-D50F9D5333C3}"/>
              </a:ext>
            </a:extLst>
          </p:cNvPr>
          <p:cNvCxnSpPr/>
          <p:nvPr/>
        </p:nvCxnSpPr>
        <p:spPr>
          <a:xfrm>
            <a:off x="179140" y="1305937"/>
            <a:ext cx="87849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Nadpis 1">
            <a:extLst>
              <a:ext uri="{FF2B5EF4-FFF2-40B4-BE49-F238E27FC236}">
                <a16:creationId xmlns:a16="http://schemas.microsoft.com/office/drawing/2014/main" xmlns="" id="{C404385F-AA35-4F63-9602-34698D2F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28" y="15887"/>
            <a:ext cx="8507288" cy="1228996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EDU výměna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GHZ s Halon 1301 za GHZ s 3M NOVEC 1230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302FE54-F23F-4F0C-8687-1B1256EC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26777"/>
            <a:ext cx="7056784" cy="52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298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3995</TotalTime>
  <Words>519</Words>
  <Application>Microsoft Office PowerPoint</Application>
  <PresentationFormat>Předvádění na obrazovce (4:3)</PresentationFormat>
  <Paragraphs>185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 Sběr a následné zneškodnění regulovaných látek na konci životnosti  v používaných v požární ochraně</vt:lpstr>
      <vt:lpstr>Prezentace aplikace PowerPoint</vt:lpstr>
      <vt:lpstr>Evropská a národní legislativa pro regulované látky a F - plyny </vt:lpstr>
      <vt:lpstr>EAF protect - Certifikovaná osoba pro  nakládání s regulovanými látkami (RL)</vt:lpstr>
      <vt:lpstr>Hodnotící subjekt MŽP ČR  dle § 9 zákona č. 73/2012 Sb.</vt:lpstr>
      <vt:lpstr>Hodnotící subjekt MŽP ČR  praktické zkoušky</vt:lpstr>
      <vt:lpstr>EAF protect s.r.o. navazuje na činnost Halonové banky ČR ESTO Cheb s.r.o. </vt:lpstr>
      <vt:lpstr>Prezentace aplikace PowerPoint</vt:lpstr>
      <vt:lpstr>EDU výměna  GHZ s Halon 1301 za GHZ s 3M NOVEC 1230 </vt:lpstr>
      <vt:lpstr>Regulované látky v ČR vojenská technika a letectví</vt:lpstr>
      <vt:lpstr>Odborný sběr a následné  zneškodnění regulovaných látek</vt:lpstr>
      <vt:lpstr>Přehled regulovaných látek používaných v požární ochraně v ČR</vt:lpstr>
      <vt:lpstr>Současné zdroje   regulovaných látek v ČR</vt:lpstr>
      <vt:lpstr>EAF protect sběrné místo RL</vt:lpstr>
      <vt:lpstr>Dotační projekty  částečně spolufinancované ze SFŽP ČR      </vt:lpstr>
      <vt:lpstr>Zajištění odborné sběru  regulovaných látek - vybavení Sběrného místa</vt:lpstr>
      <vt:lpstr>Zařízení pro recyklaci a regeneraci regulovaných látek REACH</vt:lpstr>
      <vt:lpstr>Legislativa k znovuzískávání  regulovaných látek a F - plynů</vt:lpstr>
      <vt:lpstr>Odborný sběr a Následné  zneškodnění regulovaných látek</vt:lpstr>
      <vt:lpstr>Odborný sběr  regulovaných látek</vt:lpstr>
      <vt:lpstr>Odčerpání regulovaných látek ze zařízení</vt:lpstr>
      <vt:lpstr>   </vt:lpstr>
      <vt:lpstr>Následné zneškodnění  regulovaných látek ze zařízeních na konci životnosti používaných v PO</vt:lpstr>
      <vt:lpstr>Celkový přehled regulovaných  látek předaných ke zneškodnění</vt:lpstr>
      <vt:lpstr> </vt:lpstr>
      <vt:lpstr>RETRADEABLES „Obnovit, znovu získat a znovu použít“</vt:lpstr>
      <vt:lpstr>   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Snižujeme Vaše požární riziko</dc:title>
  <dc:creator>Kovar</dc:creator>
  <cp:lastModifiedBy>reditelsj</cp:lastModifiedBy>
  <cp:revision>370</cp:revision>
  <cp:lastPrinted>2021-10-14T04:42:07Z</cp:lastPrinted>
  <dcterms:created xsi:type="dcterms:W3CDTF">2017-01-24T19:41:35Z</dcterms:created>
  <dcterms:modified xsi:type="dcterms:W3CDTF">2021-10-14T08:06:27Z</dcterms:modified>
</cp:coreProperties>
</file>