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432" r:id="rId3"/>
    <p:sldId id="433" r:id="rId4"/>
    <p:sldId id="434" r:id="rId5"/>
    <p:sldId id="424" r:id="rId6"/>
    <p:sldId id="426" r:id="rId7"/>
    <p:sldId id="427" r:id="rId8"/>
    <p:sldId id="428" r:id="rId9"/>
    <p:sldId id="429" r:id="rId10"/>
    <p:sldId id="430" r:id="rId11"/>
    <p:sldId id="431" r:id="rId12"/>
    <p:sldId id="405" r:id="rId13"/>
  </p:sldIdLst>
  <p:sldSz cx="12190413" cy="6858000"/>
  <p:notesSz cx="6735763" cy="98663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07A"/>
    <a:srgbClr val="803D06"/>
    <a:srgbClr val="4770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1" autoAdjust="0"/>
    <p:restoredTop sz="94634" autoAdjust="0"/>
  </p:normalViewPr>
  <p:slideViewPr>
    <p:cSldViewPr>
      <p:cViewPr varScale="1">
        <p:scale>
          <a:sx n="82" d="100"/>
          <a:sy n="82" d="100"/>
        </p:scale>
        <p:origin x="662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3C491C-1770-4EFB-859D-B10FB5C98378}" type="datetimeFigureOut">
              <a:rPr lang="cs-CZ" smtClean="0"/>
              <a:t>19.09.2022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E41B64-7D8A-4975-9CA5-0539C6A35A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4846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7AF16-823C-4EF6-9423-BCFFD50CCF51}" type="datetimeFigureOut">
              <a:rPr lang="cs-CZ" smtClean="0"/>
              <a:pPr/>
              <a:t>19.09.2022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F7F13-A0E5-4E30-B50D-5DF73A8FF28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7AF16-823C-4EF6-9423-BCFFD50CCF51}" type="datetimeFigureOut">
              <a:rPr lang="cs-CZ" smtClean="0"/>
              <a:pPr/>
              <a:t>19.09.2022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F7F13-A0E5-4E30-B50D-5DF73A8FF28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7AF16-823C-4EF6-9423-BCFFD50CCF51}" type="datetimeFigureOut">
              <a:rPr lang="cs-CZ" smtClean="0"/>
              <a:pPr/>
              <a:t>19.09.2022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F7F13-A0E5-4E30-B50D-5DF73A8FF28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7AF16-823C-4EF6-9423-BCFFD50CCF51}" type="datetimeFigureOut">
              <a:rPr lang="cs-CZ" smtClean="0"/>
              <a:pPr/>
              <a:t>19.09.2022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F7F13-A0E5-4E30-B50D-5DF73A8FF28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7AF16-823C-4EF6-9423-BCFFD50CCF51}" type="datetimeFigureOut">
              <a:rPr lang="cs-CZ" smtClean="0"/>
              <a:pPr/>
              <a:t>19.09.2022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F7F13-A0E5-4E30-B50D-5DF73A8FF28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7AF16-823C-4EF6-9423-BCFFD50CCF51}" type="datetimeFigureOut">
              <a:rPr lang="cs-CZ" smtClean="0"/>
              <a:pPr/>
              <a:t>19.09.2022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F7F13-A0E5-4E30-B50D-5DF73A8FF28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7AF16-823C-4EF6-9423-BCFFD50CCF51}" type="datetimeFigureOut">
              <a:rPr lang="cs-CZ" smtClean="0"/>
              <a:pPr/>
              <a:t>19.09.2022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F7F13-A0E5-4E30-B50D-5DF73A8FF28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7AF16-823C-4EF6-9423-BCFFD50CCF51}" type="datetimeFigureOut">
              <a:rPr lang="cs-CZ" smtClean="0"/>
              <a:pPr/>
              <a:t>19.09.2022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F7F13-A0E5-4E30-B50D-5DF73A8FF28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7AF16-823C-4EF6-9423-BCFFD50CCF51}" type="datetimeFigureOut">
              <a:rPr lang="cs-CZ" smtClean="0"/>
              <a:pPr/>
              <a:t>19.09.2022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F7F13-A0E5-4E30-B50D-5DF73A8FF28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7AF16-823C-4EF6-9423-BCFFD50CCF51}" type="datetimeFigureOut">
              <a:rPr lang="cs-CZ" smtClean="0"/>
              <a:pPr/>
              <a:t>19.09.2022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F7F13-A0E5-4E30-B50D-5DF73A8FF28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7AF16-823C-4EF6-9423-BCFFD50CCF51}" type="datetimeFigureOut">
              <a:rPr lang="cs-CZ" smtClean="0"/>
              <a:pPr/>
              <a:t>19.09.2022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F7F13-A0E5-4E30-B50D-5DF73A8FF28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7AF16-823C-4EF6-9423-BCFFD50CCF51}" type="datetimeFigureOut">
              <a:rPr lang="cs-CZ" smtClean="0"/>
              <a:pPr/>
              <a:t>19.09.2022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F7F13-A0E5-4E30-B50D-5DF73A8FF28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šablona široká ASIO TE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356" y="0"/>
            <a:ext cx="12189683" cy="685812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281" y="2492897"/>
            <a:ext cx="10361851" cy="1370583"/>
          </a:xfrm>
        </p:spPr>
        <p:txBody>
          <a:bodyPr>
            <a:noAutofit/>
          </a:bodyPr>
          <a:lstStyle/>
          <a:p>
            <a:r>
              <a:rPr lang="cs-CZ" b="1" dirty="0">
                <a:solidFill>
                  <a:srgbClr val="1F407A"/>
                </a:solidFill>
                <a:latin typeface="Arial" pitchFamily="34" charset="0"/>
                <a:cs typeface="Arial" pitchFamily="34" charset="0"/>
              </a:rPr>
              <a:t>LCA v sektore vodného </a:t>
            </a:r>
            <a:r>
              <a:rPr lang="cs-CZ" b="1" dirty="0" err="1">
                <a:solidFill>
                  <a:srgbClr val="1F407A"/>
                </a:solidFill>
                <a:latin typeface="Arial" pitchFamily="34" charset="0"/>
                <a:cs typeface="Arial" pitchFamily="34" charset="0"/>
              </a:rPr>
              <a:t>hospodárstva</a:t>
            </a:r>
            <a:br>
              <a:rPr lang="cs-CZ" sz="4000" dirty="0">
                <a:solidFill>
                  <a:srgbClr val="1F407A"/>
                </a:solidFill>
                <a:latin typeface="Arial" pitchFamily="34" charset="0"/>
                <a:cs typeface="Arial" pitchFamily="34" charset="0"/>
              </a:rPr>
            </a:br>
            <a:endParaRPr lang="cs-CZ" sz="2000" dirty="0">
              <a:solidFill>
                <a:srgbClr val="1F407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838622" y="3429000"/>
            <a:ext cx="10361851" cy="17406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1F407A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Michaela Majčinová¹, Marek Holba¹, Aleš Paulu², Vladimír Kočí²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" b="0" i="0" u="none" strike="noStrike" kern="1200" cap="none" spc="0" normalizeH="0" baseline="0" noProof="0" dirty="0">
              <a:ln>
                <a:noFill/>
              </a:ln>
              <a:solidFill>
                <a:srgbClr val="1F407A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3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>
                <a:solidFill>
                  <a:srgbClr val="1F407A"/>
                </a:solidFill>
                <a:latin typeface="Arial" pitchFamily="34" charset="0"/>
                <a:ea typeface="+mj-ea"/>
                <a:cs typeface="Arial" pitchFamily="34" charset="0"/>
              </a:rPr>
              <a:t>¹ASIO TECH, spol. s.r.o., Kšírova 552/45, 619 00 Brno, e-mail: majcinova@asio.cz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>
                <a:solidFill>
                  <a:srgbClr val="1F407A"/>
                </a:solidFill>
                <a:latin typeface="Arial" pitchFamily="34" charset="0"/>
                <a:ea typeface="+mj-ea"/>
                <a:cs typeface="Arial" pitchFamily="34" charset="0"/>
              </a:rPr>
              <a:t>²Ústav udržitelnosti a produktové ekologie, Fakulta technologie ochrany prostředí, Vysoká škola chemicko-technologická v Praze, Jankovcova 23, 170 00 Praha 7</a:t>
            </a:r>
          </a:p>
        </p:txBody>
      </p:sp>
      <p:pic>
        <p:nvPicPr>
          <p:cNvPr id="1026" name="Picture 2" descr="Úvodní stránka - Ústav udržitelnosti a produktové ekologie">
            <a:extLst>
              <a:ext uri="{FF2B5EF4-FFF2-40B4-BE49-F238E27FC236}">
                <a16:creationId xmlns:a16="http://schemas.microsoft.com/office/drawing/2014/main" id="{2271FEF2-338F-0511-037D-51125247B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82" y="369574"/>
            <a:ext cx="2779294" cy="71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D97005-8EB3-438D-97FD-A1F43482C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rgbClr val="1F40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LCA </a:t>
            </a:r>
            <a:r>
              <a:rPr lang="cs-CZ" sz="3600" b="1" dirty="0" err="1">
                <a:solidFill>
                  <a:srgbClr val="1F40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technológií</a:t>
            </a:r>
            <a:r>
              <a:rPr lang="cs-CZ" sz="3600" b="1" dirty="0">
                <a:solidFill>
                  <a:srgbClr val="1F40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mechanicko-biologického </a:t>
            </a:r>
            <a:r>
              <a:rPr lang="cs-CZ" sz="3600" b="1" dirty="0" err="1">
                <a:solidFill>
                  <a:srgbClr val="1F40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čistenia</a:t>
            </a:r>
            <a:r>
              <a:rPr lang="cs-CZ" sz="3600" b="1" dirty="0">
                <a:solidFill>
                  <a:srgbClr val="1F40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OV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EB4DFB-0DD5-43ED-B5D9-E4CA3F5F2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21" y="1600201"/>
            <a:ext cx="3901509" cy="4525963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cs-CZ" sz="3100" dirty="0" err="1">
                <a:solidFill>
                  <a:schemeClr val="accent3"/>
                </a:solidFill>
              </a:rPr>
              <a:t>Porovnanie</a:t>
            </a:r>
            <a:r>
              <a:rPr lang="cs-CZ" sz="3100" dirty="0">
                <a:solidFill>
                  <a:schemeClr val="accent3"/>
                </a:solidFill>
              </a:rPr>
              <a:t> celkového dopadu </a:t>
            </a:r>
            <a:r>
              <a:rPr lang="cs-CZ" sz="3100" dirty="0" err="1">
                <a:solidFill>
                  <a:schemeClr val="accent3"/>
                </a:solidFill>
              </a:rPr>
              <a:t>pomocou</a:t>
            </a:r>
            <a:endParaRPr lang="cs-CZ" sz="3100" dirty="0">
              <a:solidFill>
                <a:schemeClr val="accent3"/>
              </a:solidFill>
            </a:endParaRPr>
          </a:p>
          <a:p>
            <a:pPr marL="0" indent="0" algn="ctr">
              <a:buNone/>
            </a:pPr>
            <a:r>
              <a:rPr lang="cs-CZ" sz="3100" i="1" dirty="0" err="1">
                <a:solidFill>
                  <a:schemeClr val="accent3"/>
                </a:solidFill>
              </a:rPr>
              <a:t>Environmental</a:t>
            </a:r>
            <a:r>
              <a:rPr lang="cs-CZ" sz="3100" i="1" dirty="0">
                <a:solidFill>
                  <a:schemeClr val="accent3"/>
                </a:solidFill>
              </a:rPr>
              <a:t> </a:t>
            </a:r>
            <a:r>
              <a:rPr lang="cs-CZ" sz="3100" i="1" dirty="0" err="1">
                <a:solidFill>
                  <a:schemeClr val="accent3"/>
                </a:solidFill>
              </a:rPr>
              <a:t>Footprint</a:t>
            </a:r>
            <a:r>
              <a:rPr lang="cs-CZ" sz="3100" i="1" dirty="0">
                <a:solidFill>
                  <a:schemeClr val="accent3"/>
                </a:solidFill>
              </a:rPr>
              <a:t> </a:t>
            </a:r>
            <a:r>
              <a:rPr lang="cs-CZ" sz="3100" dirty="0">
                <a:solidFill>
                  <a:schemeClr val="accent3"/>
                </a:solidFill>
              </a:rPr>
              <a:t>(</a:t>
            </a:r>
            <a:r>
              <a:rPr lang="cs-CZ" sz="3100" dirty="0" err="1">
                <a:solidFill>
                  <a:schemeClr val="accent3"/>
                </a:solidFill>
              </a:rPr>
              <a:t>vľavo</a:t>
            </a:r>
            <a:r>
              <a:rPr lang="cs-CZ" sz="3100" dirty="0">
                <a:solidFill>
                  <a:schemeClr val="accent3"/>
                </a:solidFill>
              </a:rPr>
              <a:t>)</a:t>
            </a:r>
          </a:p>
          <a:p>
            <a:pPr marL="0" indent="0" algn="ctr">
              <a:buNone/>
            </a:pPr>
            <a:r>
              <a:rPr lang="cs-CZ" sz="3100" dirty="0">
                <a:solidFill>
                  <a:schemeClr val="accent3"/>
                </a:solidFill>
              </a:rPr>
              <a:t>a </a:t>
            </a:r>
            <a:r>
              <a:rPr lang="cs-CZ" sz="3100" dirty="0" err="1">
                <a:solidFill>
                  <a:schemeClr val="accent3"/>
                </a:solidFill>
              </a:rPr>
              <a:t>Porovnanie</a:t>
            </a:r>
            <a:r>
              <a:rPr lang="cs-CZ" sz="3100" dirty="0">
                <a:solidFill>
                  <a:schemeClr val="accent3"/>
                </a:solidFill>
              </a:rPr>
              <a:t> </a:t>
            </a:r>
            <a:r>
              <a:rPr lang="cs-CZ" sz="3100" dirty="0" err="1">
                <a:solidFill>
                  <a:schemeClr val="accent3"/>
                </a:solidFill>
              </a:rPr>
              <a:t>kategórie</a:t>
            </a:r>
            <a:r>
              <a:rPr lang="cs-CZ" sz="3100" dirty="0">
                <a:solidFill>
                  <a:schemeClr val="accent3"/>
                </a:solidFill>
              </a:rPr>
              <a:t> dopadu klimatická</a:t>
            </a:r>
          </a:p>
          <a:p>
            <a:pPr marL="0" indent="0" algn="ctr">
              <a:buNone/>
            </a:pPr>
            <a:r>
              <a:rPr lang="cs-CZ" sz="3100" dirty="0" err="1">
                <a:solidFill>
                  <a:schemeClr val="accent3"/>
                </a:solidFill>
              </a:rPr>
              <a:t>zmena</a:t>
            </a:r>
            <a:r>
              <a:rPr lang="cs-CZ" sz="3100" dirty="0">
                <a:solidFill>
                  <a:schemeClr val="accent3"/>
                </a:solidFill>
              </a:rPr>
              <a:t> (vpravo) </a:t>
            </a:r>
            <a:r>
              <a:rPr lang="cs-CZ" sz="3100" dirty="0" err="1">
                <a:solidFill>
                  <a:schemeClr val="accent3"/>
                </a:solidFill>
              </a:rPr>
              <a:t>pre</a:t>
            </a:r>
            <a:r>
              <a:rPr lang="cs-CZ" sz="3100" dirty="0">
                <a:solidFill>
                  <a:schemeClr val="accent3"/>
                </a:solidFill>
              </a:rPr>
              <a:t> </a:t>
            </a:r>
            <a:r>
              <a:rPr lang="cs-CZ" sz="3100" dirty="0" err="1">
                <a:solidFill>
                  <a:schemeClr val="accent3"/>
                </a:solidFill>
              </a:rPr>
              <a:t>všetky</a:t>
            </a:r>
            <a:r>
              <a:rPr lang="cs-CZ" sz="3100" dirty="0">
                <a:solidFill>
                  <a:schemeClr val="accent3"/>
                </a:solidFill>
              </a:rPr>
              <a:t> </a:t>
            </a:r>
            <a:r>
              <a:rPr lang="cs-CZ" sz="3100" dirty="0" err="1">
                <a:solidFill>
                  <a:schemeClr val="accent3"/>
                </a:solidFill>
              </a:rPr>
              <a:t>posudzované</a:t>
            </a:r>
            <a:endParaRPr lang="cs-CZ" sz="3100" dirty="0">
              <a:solidFill>
                <a:schemeClr val="accent3"/>
              </a:solidFill>
            </a:endParaRPr>
          </a:p>
          <a:p>
            <a:pPr marL="0" indent="0" algn="ctr">
              <a:buNone/>
            </a:pPr>
            <a:r>
              <a:rPr lang="cs-CZ" sz="3100" dirty="0" err="1">
                <a:solidFill>
                  <a:schemeClr val="accent3"/>
                </a:solidFill>
              </a:rPr>
              <a:t>scenáre</a:t>
            </a:r>
            <a:endParaRPr lang="cs-CZ" sz="3100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cs-CZ" sz="1500" dirty="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cs-CZ" sz="3500" b="1" dirty="0" err="1">
                <a:solidFill>
                  <a:schemeClr val="tx2"/>
                </a:solidFill>
              </a:rPr>
              <a:t>Scenár</a:t>
            </a:r>
            <a:r>
              <a:rPr lang="cs-CZ" sz="3500" b="1" dirty="0">
                <a:solidFill>
                  <a:schemeClr val="tx2"/>
                </a:solidFill>
              </a:rPr>
              <a:t> HSBR Plast má vyšší </a:t>
            </a:r>
          </a:p>
          <a:p>
            <a:pPr marL="0" indent="0">
              <a:buNone/>
            </a:pPr>
            <a:r>
              <a:rPr lang="cs-CZ" sz="3500" b="1" dirty="0" err="1">
                <a:solidFill>
                  <a:schemeClr val="tx2"/>
                </a:solidFill>
              </a:rPr>
              <a:t>environmentálny</a:t>
            </a:r>
            <a:r>
              <a:rPr lang="cs-CZ" sz="3500" b="1" dirty="0">
                <a:solidFill>
                  <a:schemeClr val="tx2"/>
                </a:solidFill>
              </a:rPr>
              <a:t> dopad a </a:t>
            </a:r>
            <a:r>
              <a:rPr lang="cs-CZ" sz="3500" b="1" dirty="0" err="1">
                <a:solidFill>
                  <a:schemeClr val="tx2"/>
                </a:solidFill>
              </a:rPr>
              <a:t>uhlíkovú</a:t>
            </a:r>
            <a:endParaRPr lang="cs-CZ" sz="35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cs-CZ" sz="3500" b="1" dirty="0" err="1">
                <a:solidFill>
                  <a:schemeClr val="tx2"/>
                </a:solidFill>
              </a:rPr>
              <a:t>ako</a:t>
            </a:r>
            <a:r>
              <a:rPr lang="cs-CZ" sz="3500" b="1" dirty="0">
                <a:solidFill>
                  <a:schemeClr val="tx2"/>
                </a:solidFill>
              </a:rPr>
              <a:t> </a:t>
            </a:r>
            <a:r>
              <a:rPr lang="cs-CZ" sz="3500" b="1" dirty="0" err="1">
                <a:solidFill>
                  <a:schemeClr val="tx2"/>
                </a:solidFill>
              </a:rPr>
              <a:t>Scenár</a:t>
            </a:r>
            <a:r>
              <a:rPr lang="cs-CZ" sz="3500" b="1" dirty="0">
                <a:solidFill>
                  <a:schemeClr val="tx2"/>
                </a:solidFill>
              </a:rPr>
              <a:t> HSBR </a:t>
            </a:r>
            <a:r>
              <a:rPr lang="cs-CZ" sz="3500" b="1" dirty="0" err="1">
                <a:solidFill>
                  <a:schemeClr val="tx2"/>
                </a:solidFill>
              </a:rPr>
              <a:t>Betón</a:t>
            </a:r>
            <a:r>
              <a:rPr lang="cs-CZ" sz="3500" b="1" dirty="0">
                <a:solidFill>
                  <a:schemeClr val="tx2"/>
                </a:solidFill>
              </a:rPr>
              <a:t>. </a:t>
            </a:r>
          </a:p>
          <a:p>
            <a:pPr marL="0" indent="0">
              <a:buNone/>
            </a:pPr>
            <a:endParaRPr lang="cs-CZ" sz="15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cs-CZ" sz="3100" b="1" dirty="0" err="1">
                <a:solidFill>
                  <a:schemeClr val="tx2"/>
                </a:solidFill>
              </a:rPr>
              <a:t>Dôvod</a:t>
            </a:r>
            <a:r>
              <a:rPr lang="cs-CZ" sz="3100" b="1" dirty="0">
                <a:solidFill>
                  <a:schemeClr val="tx2"/>
                </a:solidFill>
              </a:rPr>
              <a:t>: </a:t>
            </a:r>
            <a:r>
              <a:rPr lang="cs-CZ" sz="3100" dirty="0" err="1">
                <a:solidFill>
                  <a:schemeClr val="tx2"/>
                </a:solidFill>
              </a:rPr>
              <a:t>Sekundárne</a:t>
            </a:r>
            <a:r>
              <a:rPr lang="cs-CZ" sz="3100" b="1" dirty="0">
                <a:solidFill>
                  <a:schemeClr val="tx2"/>
                </a:solidFill>
              </a:rPr>
              <a:t> </a:t>
            </a:r>
            <a:r>
              <a:rPr lang="cs-CZ" sz="3100" dirty="0" err="1">
                <a:solidFill>
                  <a:schemeClr val="tx2"/>
                </a:solidFill>
              </a:rPr>
              <a:t>emisie</a:t>
            </a:r>
            <a:r>
              <a:rPr lang="cs-CZ" sz="3100" dirty="0">
                <a:solidFill>
                  <a:schemeClr val="tx2"/>
                </a:solidFill>
              </a:rPr>
              <a:t> skleníkových </a:t>
            </a:r>
          </a:p>
          <a:p>
            <a:pPr marL="0" indent="0">
              <a:buNone/>
            </a:pPr>
            <a:r>
              <a:rPr lang="cs-CZ" sz="3100" dirty="0" err="1">
                <a:solidFill>
                  <a:schemeClr val="tx2"/>
                </a:solidFill>
              </a:rPr>
              <a:t>plynov</a:t>
            </a:r>
            <a:r>
              <a:rPr lang="cs-CZ" sz="3100" dirty="0">
                <a:solidFill>
                  <a:schemeClr val="tx2"/>
                </a:solidFill>
              </a:rPr>
              <a:t> spojené s výrobou PP</a:t>
            </a:r>
          </a:p>
          <a:p>
            <a:pPr marL="0" indent="0">
              <a:buNone/>
            </a:pPr>
            <a:endParaRPr lang="cs-CZ" sz="15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cs-CZ" sz="3000" b="1" dirty="0" err="1">
                <a:solidFill>
                  <a:schemeClr val="tx2"/>
                </a:solidFill>
              </a:rPr>
              <a:t>Technológia</a:t>
            </a:r>
            <a:r>
              <a:rPr lang="cs-CZ" sz="3000" b="1" dirty="0">
                <a:solidFill>
                  <a:schemeClr val="tx2"/>
                </a:solidFill>
              </a:rPr>
              <a:t> na </a:t>
            </a:r>
            <a:r>
              <a:rPr lang="cs-CZ" sz="3000" b="1" dirty="0" err="1">
                <a:solidFill>
                  <a:schemeClr val="tx2"/>
                </a:solidFill>
              </a:rPr>
              <a:t>zrážanie</a:t>
            </a:r>
            <a:r>
              <a:rPr lang="cs-CZ" sz="3000" b="1" dirty="0">
                <a:solidFill>
                  <a:schemeClr val="tx2"/>
                </a:solidFill>
              </a:rPr>
              <a:t> fosforu </a:t>
            </a:r>
            <a:r>
              <a:rPr lang="cs-CZ" sz="3000" b="1" dirty="0" err="1">
                <a:solidFill>
                  <a:schemeClr val="tx2"/>
                </a:solidFill>
              </a:rPr>
              <a:t>znižuje</a:t>
            </a:r>
            <a:endParaRPr lang="cs-CZ" sz="30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cs-CZ" sz="3000" b="1" dirty="0" err="1">
                <a:solidFill>
                  <a:schemeClr val="tx2"/>
                </a:solidFill>
              </a:rPr>
              <a:t>environmentálny</a:t>
            </a:r>
            <a:r>
              <a:rPr lang="cs-CZ" sz="3000" b="1" dirty="0">
                <a:solidFill>
                  <a:schemeClr val="tx2"/>
                </a:solidFill>
              </a:rPr>
              <a:t> dopad ČOV AS-HSBR.</a:t>
            </a:r>
          </a:p>
          <a:p>
            <a:pPr marL="0" indent="0">
              <a:buNone/>
            </a:pPr>
            <a:r>
              <a:rPr lang="cs-CZ" sz="3000" dirty="0">
                <a:solidFill>
                  <a:schemeClr val="tx2"/>
                </a:solidFill>
              </a:rPr>
              <a:t>A to aj </a:t>
            </a:r>
            <a:r>
              <a:rPr lang="cs-CZ" sz="3000" dirty="0" err="1">
                <a:solidFill>
                  <a:schemeClr val="tx2"/>
                </a:solidFill>
              </a:rPr>
              <a:t>napriek</a:t>
            </a:r>
            <a:r>
              <a:rPr lang="cs-CZ" sz="3000" dirty="0">
                <a:solidFill>
                  <a:schemeClr val="tx2"/>
                </a:solidFill>
              </a:rPr>
              <a:t> </a:t>
            </a:r>
            <a:r>
              <a:rPr lang="cs-CZ" sz="3000" dirty="0" err="1">
                <a:solidFill>
                  <a:schemeClr val="tx2"/>
                </a:solidFill>
              </a:rPr>
              <a:t>počiatočnej</a:t>
            </a:r>
            <a:r>
              <a:rPr lang="cs-CZ" sz="3000" dirty="0">
                <a:solidFill>
                  <a:schemeClr val="tx2"/>
                </a:solidFill>
              </a:rPr>
              <a:t> </a:t>
            </a:r>
            <a:r>
              <a:rPr lang="cs-CZ" sz="3000" dirty="0" err="1">
                <a:solidFill>
                  <a:schemeClr val="tx2"/>
                </a:solidFill>
              </a:rPr>
              <a:t>materiálovej</a:t>
            </a:r>
            <a:r>
              <a:rPr lang="cs-CZ" sz="3000" dirty="0">
                <a:solidFill>
                  <a:schemeClr val="tx2"/>
                </a:solidFill>
              </a:rPr>
              <a:t> </a:t>
            </a:r>
          </a:p>
          <a:p>
            <a:pPr marL="0" indent="0">
              <a:buNone/>
            </a:pPr>
            <a:r>
              <a:rPr lang="cs-CZ" sz="3000" dirty="0" err="1">
                <a:solidFill>
                  <a:schemeClr val="tx2"/>
                </a:solidFill>
              </a:rPr>
              <a:t>investícií</a:t>
            </a:r>
            <a:r>
              <a:rPr lang="cs-CZ" sz="3000" dirty="0">
                <a:solidFill>
                  <a:schemeClr val="tx2"/>
                </a:solidFill>
              </a:rPr>
              <a:t>, </a:t>
            </a:r>
            <a:r>
              <a:rPr lang="cs-CZ" sz="3000" dirty="0" err="1">
                <a:solidFill>
                  <a:schemeClr val="tx2"/>
                </a:solidFill>
              </a:rPr>
              <a:t>spotrebe</a:t>
            </a:r>
            <a:r>
              <a:rPr lang="cs-CZ" sz="3000" dirty="0">
                <a:solidFill>
                  <a:schemeClr val="tx2"/>
                </a:solidFill>
              </a:rPr>
              <a:t> </a:t>
            </a:r>
            <a:r>
              <a:rPr lang="cs-CZ" sz="3000" dirty="0" err="1">
                <a:solidFill>
                  <a:schemeClr val="tx2"/>
                </a:solidFill>
              </a:rPr>
              <a:t>elektriny</a:t>
            </a:r>
            <a:r>
              <a:rPr lang="cs-CZ" sz="3000" dirty="0">
                <a:solidFill>
                  <a:schemeClr val="tx2"/>
                </a:solidFill>
              </a:rPr>
              <a:t> a </a:t>
            </a:r>
            <a:r>
              <a:rPr lang="cs-CZ" sz="3000" dirty="0" err="1">
                <a:solidFill>
                  <a:schemeClr val="tx2"/>
                </a:solidFill>
              </a:rPr>
              <a:t>koagulantu</a:t>
            </a:r>
            <a:endParaRPr lang="cs-CZ" sz="3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cs-CZ" sz="3000" dirty="0">
                <a:solidFill>
                  <a:schemeClr val="tx2"/>
                </a:solidFill>
              </a:rPr>
              <a:t>a </a:t>
            </a:r>
            <a:r>
              <a:rPr lang="cs-CZ" sz="3000" dirty="0" err="1">
                <a:solidFill>
                  <a:schemeClr val="tx2"/>
                </a:solidFill>
              </a:rPr>
              <a:t>produkcii</a:t>
            </a:r>
            <a:r>
              <a:rPr lang="cs-CZ" sz="3000" dirty="0">
                <a:solidFill>
                  <a:schemeClr val="tx2"/>
                </a:solidFill>
              </a:rPr>
              <a:t> chemického kalu.</a:t>
            </a:r>
          </a:p>
          <a:p>
            <a:pPr marL="0" indent="0">
              <a:buNone/>
            </a:pPr>
            <a:endParaRPr lang="cs-CZ" sz="30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BAE71D0-289B-E92F-236A-1CCD1F0819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6" b="5714"/>
          <a:stretch/>
        </p:blipFill>
        <p:spPr bwMode="auto">
          <a:xfrm>
            <a:off x="4439022" y="1600201"/>
            <a:ext cx="7553627" cy="40945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11387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D97005-8EB3-438D-97FD-A1F43482C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err="1">
                <a:solidFill>
                  <a:srgbClr val="1F40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Záver</a:t>
            </a:r>
            <a:endParaRPr lang="cs-CZ" sz="3600" b="1" dirty="0">
              <a:solidFill>
                <a:srgbClr val="1F407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EB4DFB-0DD5-43ED-B5D9-E4CA3F5F2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21" y="1417638"/>
            <a:ext cx="8438013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sz="3000" b="1" dirty="0">
                <a:solidFill>
                  <a:schemeClr val="tx2"/>
                </a:solidFill>
              </a:rPr>
              <a:t>LCA </a:t>
            </a:r>
            <a:r>
              <a:rPr lang="cs-CZ" sz="3000" b="1" dirty="0" err="1">
                <a:solidFill>
                  <a:schemeClr val="tx2"/>
                </a:solidFill>
              </a:rPr>
              <a:t>technológií</a:t>
            </a:r>
            <a:r>
              <a:rPr lang="cs-CZ" sz="3000" b="1" dirty="0">
                <a:solidFill>
                  <a:schemeClr val="tx2"/>
                </a:solidFill>
              </a:rPr>
              <a:t> úpravy bazénových </a:t>
            </a:r>
            <a:r>
              <a:rPr lang="cs-CZ" sz="3000" b="1" dirty="0" err="1">
                <a:solidFill>
                  <a:schemeClr val="tx2"/>
                </a:solidFill>
              </a:rPr>
              <a:t>vôd</a:t>
            </a:r>
            <a:endParaRPr lang="cs-CZ" sz="3000" b="1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cs-CZ" sz="2600" dirty="0" err="1">
                <a:solidFill>
                  <a:schemeClr val="tx2"/>
                </a:solidFill>
              </a:rPr>
              <a:t>Scenár</a:t>
            </a:r>
            <a:r>
              <a:rPr lang="cs-CZ" sz="2600" dirty="0">
                <a:solidFill>
                  <a:schemeClr val="tx2"/>
                </a:solidFill>
              </a:rPr>
              <a:t> s </a:t>
            </a:r>
            <a:r>
              <a:rPr lang="cs-CZ" sz="2600" dirty="0" err="1">
                <a:solidFill>
                  <a:schemeClr val="tx2"/>
                </a:solidFill>
              </a:rPr>
              <a:t>recykláciou</a:t>
            </a:r>
            <a:r>
              <a:rPr lang="cs-CZ" sz="2600" dirty="0">
                <a:solidFill>
                  <a:schemeClr val="tx2"/>
                </a:solidFill>
              </a:rPr>
              <a:t> </a:t>
            </a:r>
            <a:r>
              <a:rPr lang="cs-CZ" sz="2600" b="1" dirty="0">
                <a:solidFill>
                  <a:schemeClr val="tx2"/>
                </a:solidFill>
              </a:rPr>
              <a:t>↑</a:t>
            </a:r>
            <a:r>
              <a:rPr lang="cs-CZ" sz="2600" dirty="0">
                <a:solidFill>
                  <a:schemeClr val="tx2"/>
                </a:solidFill>
              </a:rPr>
              <a:t> </a:t>
            </a:r>
            <a:r>
              <a:rPr lang="cs-CZ" sz="2600" dirty="0" err="1">
                <a:solidFill>
                  <a:schemeClr val="tx2"/>
                </a:solidFill>
              </a:rPr>
              <a:t>environmentálny</a:t>
            </a:r>
            <a:r>
              <a:rPr lang="cs-CZ" sz="2600" dirty="0">
                <a:solidFill>
                  <a:schemeClr val="tx2"/>
                </a:solidFill>
              </a:rPr>
              <a:t> dopad </a:t>
            </a:r>
            <a:r>
              <a:rPr lang="cs-CZ" sz="2600" b="1" dirty="0">
                <a:solidFill>
                  <a:schemeClr val="tx2"/>
                </a:solidFill>
              </a:rPr>
              <a:t>↓</a:t>
            </a:r>
            <a:r>
              <a:rPr lang="cs-CZ" sz="2600" dirty="0">
                <a:solidFill>
                  <a:schemeClr val="tx2"/>
                </a:solidFill>
              </a:rPr>
              <a:t> uhlíková stopa </a:t>
            </a:r>
            <a:r>
              <a:rPr lang="cs-CZ" sz="2600" dirty="0" err="1">
                <a:solidFill>
                  <a:schemeClr val="tx2"/>
                </a:solidFill>
              </a:rPr>
              <a:t>ako</a:t>
            </a:r>
            <a:r>
              <a:rPr lang="cs-CZ" sz="2600" dirty="0">
                <a:solidFill>
                  <a:schemeClr val="tx2"/>
                </a:solidFill>
              </a:rPr>
              <a:t> </a:t>
            </a:r>
            <a:r>
              <a:rPr lang="cs-CZ" sz="2600" dirty="0" err="1">
                <a:solidFill>
                  <a:schemeClr val="tx2"/>
                </a:solidFill>
              </a:rPr>
              <a:t>Scenár</a:t>
            </a:r>
            <a:r>
              <a:rPr lang="cs-CZ" sz="2600" dirty="0">
                <a:solidFill>
                  <a:schemeClr val="tx2"/>
                </a:solidFill>
              </a:rPr>
              <a:t> bez </a:t>
            </a:r>
            <a:r>
              <a:rPr lang="cs-CZ" sz="2600" dirty="0" err="1">
                <a:solidFill>
                  <a:schemeClr val="tx2"/>
                </a:solidFill>
              </a:rPr>
              <a:t>recyklácie</a:t>
            </a:r>
            <a:endParaRPr lang="cs-CZ" sz="260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cs-CZ" sz="2600" dirty="0" err="1">
                <a:solidFill>
                  <a:schemeClr val="tx2"/>
                </a:solidFill>
              </a:rPr>
              <a:t>Najvýznamnejšie</a:t>
            </a:r>
            <a:r>
              <a:rPr lang="cs-CZ" sz="2600" dirty="0">
                <a:solidFill>
                  <a:schemeClr val="tx2"/>
                </a:solidFill>
              </a:rPr>
              <a:t> </a:t>
            </a:r>
            <a:r>
              <a:rPr lang="cs-CZ" sz="2600" dirty="0" err="1">
                <a:solidFill>
                  <a:schemeClr val="tx2"/>
                </a:solidFill>
              </a:rPr>
              <a:t>príspevky</a:t>
            </a:r>
            <a:r>
              <a:rPr lang="cs-CZ" sz="2600" dirty="0">
                <a:solidFill>
                  <a:schemeClr val="tx2"/>
                </a:solidFill>
              </a:rPr>
              <a:t> k celkovému </a:t>
            </a:r>
            <a:r>
              <a:rPr lang="cs-CZ" sz="2600" dirty="0" err="1">
                <a:solidFill>
                  <a:schemeClr val="tx2"/>
                </a:solidFill>
              </a:rPr>
              <a:t>environmentálnemu</a:t>
            </a:r>
            <a:r>
              <a:rPr lang="cs-CZ" sz="2600" dirty="0">
                <a:solidFill>
                  <a:schemeClr val="tx2"/>
                </a:solidFill>
              </a:rPr>
              <a:t> dopadu: </a:t>
            </a:r>
            <a:r>
              <a:rPr lang="cs-CZ" sz="2600" dirty="0" err="1">
                <a:solidFill>
                  <a:schemeClr val="accent3"/>
                </a:solidFill>
              </a:rPr>
              <a:t>spotreba</a:t>
            </a:r>
            <a:r>
              <a:rPr lang="cs-CZ" sz="2600" dirty="0">
                <a:solidFill>
                  <a:schemeClr val="accent3"/>
                </a:solidFill>
              </a:rPr>
              <a:t> el. energie a tepla </a:t>
            </a:r>
            <a:r>
              <a:rPr lang="cs-CZ" sz="2600" dirty="0">
                <a:solidFill>
                  <a:schemeClr val="tx2"/>
                </a:solidFill>
              </a:rPr>
              <a:t>(vplyv na </a:t>
            </a:r>
            <a:r>
              <a:rPr lang="cs-CZ" sz="2600" dirty="0" err="1">
                <a:solidFill>
                  <a:schemeClr val="tx2"/>
                </a:solidFill>
              </a:rPr>
              <a:t>zmenu</a:t>
            </a:r>
            <a:r>
              <a:rPr lang="cs-CZ" sz="2600" dirty="0">
                <a:solidFill>
                  <a:schemeClr val="tx2"/>
                </a:solidFill>
              </a:rPr>
              <a:t> </a:t>
            </a:r>
            <a:r>
              <a:rPr lang="cs-CZ" sz="2600" dirty="0" err="1">
                <a:solidFill>
                  <a:schemeClr val="tx2"/>
                </a:solidFill>
              </a:rPr>
              <a:t>klímy</a:t>
            </a:r>
            <a:r>
              <a:rPr lang="cs-CZ" sz="2600" dirty="0">
                <a:solidFill>
                  <a:schemeClr val="tx2"/>
                </a:solidFill>
              </a:rPr>
              <a:t> a </a:t>
            </a:r>
            <a:r>
              <a:rPr lang="cs-CZ" sz="2600" dirty="0" err="1">
                <a:solidFill>
                  <a:schemeClr val="tx2"/>
                </a:solidFill>
              </a:rPr>
              <a:t>spotrebu</a:t>
            </a:r>
            <a:r>
              <a:rPr lang="cs-CZ" sz="2600" dirty="0">
                <a:solidFill>
                  <a:schemeClr val="tx2"/>
                </a:solidFill>
              </a:rPr>
              <a:t> </a:t>
            </a:r>
            <a:r>
              <a:rPr lang="cs-CZ" sz="2600" dirty="0" err="1">
                <a:solidFill>
                  <a:schemeClr val="tx2"/>
                </a:solidFill>
              </a:rPr>
              <a:t>fosílnych</a:t>
            </a:r>
            <a:r>
              <a:rPr lang="cs-CZ" sz="2600" dirty="0">
                <a:solidFill>
                  <a:schemeClr val="tx2"/>
                </a:solidFill>
              </a:rPr>
              <a:t> </a:t>
            </a:r>
            <a:r>
              <a:rPr lang="cs-CZ" sz="2600" dirty="0" err="1">
                <a:solidFill>
                  <a:schemeClr val="tx2"/>
                </a:solidFill>
              </a:rPr>
              <a:t>surovín</a:t>
            </a:r>
            <a:r>
              <a:rPr lang="cs-CZ" sz="2600" dirty="0">
                <a:solidFill>
                  <a:schemeClr val="tx2"/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v"/>
            </a:pPr>
            <a:endParaRPr lang="cs-CZ" sz="2600" dirty="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cs-CZ" sz="3000" b="1" dirty="0">
                <a:solidFill>
                  <a:schemeClr val="tx2"/>
                </a:solidFill>
              </a:rPr>
              <a:t>LCA </a:t>
            </a:r>
            <a:r>
              <a:rPr lang="cs-CZ" sz="3000" b="1" dirty="0" err="1">
                <a:solidFill>
                  <a:schemeClr val="tx2"/>
                </a:solidFill>
              </a:rPr>
              <a:t>technológií</a:t>
            </a:r>
            <a:r>
              <a:rPr lang="cs-CZ" sz="3000" b="1" dirty="0">
                <a:solidFill>
                  <a:schemeClr val="tx2"/>
                </a:solidFill>
              </a:rPr>
              <a:t> mechanicko-biologického </a:t>
            </a:r>
            <a:r>
              <a:rPr lang="cs-CZ" sz="3000" b="1" dirty="0" err="1">
                <a:solidFill>
                  <a:schemeClr val="tx2"/>
                </a:solidFill>
              </a:rPr>
              <a:t>čistenia</a:t>
            </a:r>
            <a:r>
              <a:rPr lang="cs-CZ" sz="3000" b="1" dirty="0">
                <a:solidFill>
                  <a:schemeClr val="tx2"/>
                </a:solidFill>
              </a:rPr>
              <a:t> OV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2600" dirty="0" err="1">
                <a:solidFill>
                  <a:schemeClr val="tx2"/>
                </a:solidFill>
              </a:rPr>
              <a:t>Scenár</a:t>
            </a:r>
            <a:r>
              <a:rPr lang="cs-CZ" sz="2600" dirty="0">
                <a:solidFill>
                  <a:schemeClr val="tx2"/>
                </a:solidFill>
              </a:rPr>
              <a:t> HSBR Plast </a:t>
            </a:r>
            <a:r>
              <a:rPr lang="cs-CZ" sz="2600" b="1" dirty="0">
                <a:solidFill>
                  <a:schemeClr val="tx2"/>
                </a:solidFill>
              </a:rPr>
              <a:t>↑</a:t>
            </a:r>
            <a:r>
              <a:rPr lang="cs-CZ" sz="2600" dirty="0">
                <a:solidFill>
                  <a:schemeClr val="tx2"/>
                </a:solidFill>
              </a:rPr>
              <a:t> </a:t>
            </a:r>
            <a:r>
              <a:rPr lang="cs-CZ" sz="2600" dirty="0" err="1">
                <a:solidFill>
                  <a:schemeClr val="tx2"/>
                </a:solidFill>
              </a:rPr>
              <a:t>environmentálny</a:t>
            </a:r>
            <a:r>
              <a:rPr lang="cs-CZ" sz="2600" dirty="0">
                <a:solidFill>
                  <a:schemeClr val="tx2"/>
                </a:solidFill>
              </a:rPr>
              <a:t> dopad </a:t>
            </a:r>
            <a:r>
              <a:rPr lang="cs-CZ" sz="2600" b="1" dirty="0">
                <a:solidFill>
                  <a:schemeClr val="tx2"/>
                </a:solidFill>
              </a:rPr>
              <a:t>↑</a:t>
            </a:r>
            <a:r>
              <a:rPr lang="cs-CZ" sz="2600" dirty="0">
                <a:solidFill>
                  <a:schemeClr val="tx2"/>
                </a:solidFill>
              </a:rPr>
              <a:t> uhlíková stopa </a:t>
            </a:r>
            <a:r>
              <a:rPr lang="cs-CZ" sz="2600" dirty="0" err="1">
                <a:solidFill>
                  <a:schemeClr val="tx2"/>
                </a:solidFill>
              </a:rPr>
              <a:t>ako</a:t>
            </a:r>
            <a:r>
              <a:rPr lang="cs-CZ" sz="2600" dirty="0">
                <a:solidFill>
                  <a:schemeClr val="tx2"/>
                </a:solidFill>
              </a:rPr>
              <a:t> </a:t>
            </a:r>
            <a:r>
              <a:rPr lang="cs-CZ" sz="2600" dirty="0" err="1">
                <a:solidFill>
                  <a:schemeClr val="tx2"/>
                </a:solidFill>
              </a:rPr>
              <a:t>Scenár</a:t>
            </a:r>
            <a:r>
              <a:rPr lang="cs-CZ" sz="2600" dirty="0">
                <a:solidFill>
                  <a:schemeClr val="tx2"/>
                </a:solidFill>
              </a:rPr>
              <a:t> HSBR </a:t>
            </a:r>
            <a:r>
              <a:rPr lang="cs-CZ" sz="2600" dirty="0" err="1">
                <a:solidFill>
                  <a:schemeClr val="tx2"/>
                </a:solidFill>
              </a:rPr>
              <a:t>Betón</a:t>
            </a:r>
            <a:endParaRPr lang="cs-CZ" sz="260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cs-CZ" sz="2600" dirty="0" err="1">
                <a:solidFill>
                  <a:schemeClr val="tx2"/>
                </a:solidFill>
              </a:rPr>
              <a:t>Najvýznamnejšie</a:t>
            </a:r>
            <a:r>
              <a:rPr lang="cs-CZ" sz="2600" dirty="0">
                <a:solidFill>
                  <a:schemeClr val="tx2"/>
                </a:solidFill>
              </a:rPr>
              <a:t> </a:t>
            </a:r>
            <a:r>
              <a:rPr lang="cs-CZ" sz="2600" dirty="0" err="1">
                <a:solidFill>
                  <a:schemeClr val="tx2"/>
                </a:solidFill>
              </a:rPr>
              <a:t>príspevky</a:t>
            </a:r>
            <a:r>
              <a:rPr lang="cs-CZ" sz="2600" dirty="0">
                <a:solidFill>
                  <a:schemeClr val="tx2"/>
                </a:solidFill>
              </a:rPr>
              <a:t> k celkovému </a:t>
            </a:r>
            <a:r>
              <a:rPr lang="cs-CZ" sz="2600" dirty="0" err="1">
                <a:solidFill>
                  <a:schemeClr val="tx2"/>
                </a:solidFill>
              </a:rPr>
              <a:t>environmentálnemu</a:t>
            </a:r>
            <a:r>
              <a:rPr lang="cs-CZ" sz="2600" dirty="0">
                <a:solidFill>
                  <a:schemeClr val="tx2"/>
                </a:solidFill>
              </a:rPr>
              <a:t> dopadu: </a:t>
            </a:r>
            <a:r>
              <a:rPr lang="cs-CZ" sz="2600" dirty="0" err="1">
                <a:solidFill>
                  <a:schemeClr val="accent3"/>
                </a:solidFill>
              </a:rPr>
              <a:t>emisie</a:t>
            </a:r>
            <a:r>
              <a:rPr lang="cs-CZ" sz="2600" dirty="0">
                <a:solidFill>
                  <a:schemeClr val="accent3"/>
                </a:solidFill>
              </a:rPr>
              <a:t> P do vody a </a:t>
            </a:r>
            <a:r>
              <a:rPr lang="cs-CZ" sz="2600" dirty="0" err="1">
                <a:solidFill>
                  <a:schemeClr val="accent3"/>
                </a:solidFill>
              </a:rPr>
              <a:t>spotreba</a:t>
            </a:r>
            <a:r>
              <a:rPr lang="cs-CZ" sz="2600" dirty="0">
                <a:solidFill>
                  <a:schemeClr val="accent3"/>
                </a:solidFill>
              </a:rPr>
              <a:t> el. energie </a:t>
            </a:r>
            <a:r>
              <a:rPr lang="cs-CZ" sz="2600" dirty="0">
                <a:solidFill>
                  <a:schemeClr val="tx2"/>
                </a:solidFill>
              </a:rPr>
              <a:t>(vplyv na </a:t>
            </a:r>
            <a:r>
              <a:rPr lang="cs-CZ" sz="2600" dirty="0" err="1">
                <a:solidFill>
                  <a:schemeClr val="tx2"/>
                </a:solidFill>
              </a:rPr>
              <a:t>eutrofizáciu</a:t>
            </a:r>
            <a:r>
              <a:rPr lang="cs-CZ" sz="2600" dirty="0">
                <a:solidFill>
                  <a:schemeClr val="tx2"/>
                </a:solidFill>
              </a:rPr>
              <a:t> a </a:t>
            </a:r>
            <a:r>
              <a:rPr lang="cs-CZ" sz="2600" dirty="0" err="1">
                <a:solidFill>
                  <a:schemeClr val="tx2"/>
                </a:solidFill>
              </a:rPr>
              <a:t>zmenu</a:t>
            </a:r>
            <a:r>
              <a:rPr lang="cs-CZ" sz="2600" dirty="0">
                <a:solidFill>
                  <a:schemeClr val="tx2"/>
                </a:solidFill>
              </a:rPr>
              <a:t> </a:t>
            </a:r>
            <a:r>
              <a:rPr lang="cs-CZ" sz="2600" dirty="0" err="1">
                <a:solidFill>
                  <a:schemeClr val="tx2"/>
                </a:solidFill>
              </a:rPr>
              <a:t>klímy</a:t>
            </a:r>
            <a:r>
              <a:rPr lang="cs-CZ" sz="2600" dirty="0">
                <a:solidFill>
                  <a:schemeClr val="tx2"/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2600" dirty="0" err="1">
                <a:solidFill>
                  <a:schemeClr val="tx2"/>
                </a:solidFill>
              </a:rPr>
              <a:t>Scenár</a:t>
            </a:r>
            <a:r>
              <a:rPr lang="cs-CZ" sz="2600" dirty="0">
                <a:solidFill>
                  <a:schemeClr val="tx2"/>
                </a:solidFill>
              </a:rPr>
              <a:t> HSBR </a:t>
            </a:r>
            <a:r>
              <a:rPr lang="cs-CZ" sz="2600" dirty="0" err="1">
                <a:solidFill>
                  <a:schemeClr val="tx2"/>
                </a:solidFill>
              </a:rPr>
              <a:t>Betón</a:t>
            </a:r>
            <a:r>
              <a:rPr lang="cs-CZ" sz="2600" dirty="0">
                <a:solidFill>
                  <a:schemeClr val="tx2"/>
                </a:solidFill>
              </a:rPr>
              <a:t> (P): </a:t>
            </a:r>
            <a:r>
              <a:rPr lang="cs-CZ" sz="2600" b="1" dirty="0">
                <a:solidFill>
                  <a:schemeClr val="tx2"/>
                </a:solidFill>
              </a:rPr>
              <a:t>↓ </a:t>
            </a:r>
            <a:r>
              <a:rPr lang="cs-CZ" sz="2600" dirty="0" err="1">
                <a:solidFill>
                  <a:schemeClr val="tx2"/>
                </a:solidFill>
              </a:rPr>
              <a:t>emisie</a:t>
            </a:r>
            <a:r>
              <a:rPr lang="cs-CZ" sz="2600" dirty="0">
                <a:solidFill>
                  <a:schemeClr val="tx2"/>
                </a:solidFill>
              </a:rPr>
              <a:t> P … </a:t>
            </a:r>
            <a:r>
              <a:rPr lang="cs-CZ" sz="2600" b="1" dirty="0">
                <a:solidFill>
                  <a:schemeClr val="tx2"/>
                </a:solidFill>
              </a:rPr>
              <a:t>↓</a:t>
            </a:r>
            <a:r>
              <a:rPr lang="cs-CZ" sz="2600" dirty="0">
                <a:solidFill>
                  <a:schemeClr val="tx2"/>
                </a:solidFill>
              </a:rPr>
              <a:t> dopad na </a:t>
            </a:r>
            <a:r>
              <a:rPr lang="cs-CZ" sz="2600" dirty="0" err="1">
                <a:solidFill>
                  <a:schemeClr val="tx2"/>
                </a:solidFill>
              </a:rPr>
              <a:t>eutrofizáciu</a:t>
            </a:r>
            <a:r>
              <a:rPr lang="cs-CZ" sz="2600" dirty="0">
                <a:solidFill>
                  <a:schemeClr val="tx2"/>
                </a:solidFill>
              </a:rPr>
              <a:t> … </a:t>
            </a:r>
            <a:r>
              <a:rPr lang="cs-CZ" sz="2600" b="1" dirty="0">
                <a:solidFill>
                  <a:schemeClr val="tx2"/>
                </a:solidFill>
              </a:rPr>
              <a:t>↓</a:t>
            </a:r>
            <a:r>
              <a:rPr lang="cs-CZ" sz="2600" dirty="0">
                <a:solidFill>
                  <a:schemeClr val="tx2"/>
                </a:solidFill>
              </a:rPr>
              <a:t> </a:t>
            </a:r>
            <a:r>
              <a:rPr lang="cs-CZ" sz="2600" dirty="0" err="1">
                <a:solidFill>
                  <a:schemeClr val="tx2"/>
                </a:solidFill>
              </a:rPr>
              <a:t>environmentálny</a:t>
            </a:r>
            <a:r>
              <a:rPr lang="cs-CZ" sz="2600" dirty="0">
                <a:solidFill>
                  <a:schemeClr val="tx2"/>
                </a:solidFill>
              </a:rPr>
              <a:t> dopad</a:t>
            </a:r>
            <a:endParaRPr lang="cs-CZ" sz="300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cs-CZ" sz="30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Picture 2" descr="Photo: Biologické čistírny odpadních vod AS-HSBR (60-300 EO)">
            <a:extLst>
              <a:ext uri="{FF2B5EF4-FFF2-40B4-BE49-F238E27FC236}">
                <a16:creationId xmlns:a16="http://schemas.microsoft.com/office/drawing/2014/main" id="{94FC3F0C-A274-AF9D-F836-2E78FB9B1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8892" y="3344004"/>
            <a:ext cx="26642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Photo: Recyklace bazénových vod AS-POOLREC">
            <a:extLst>
              <a:ext uri="{FF2B5EF4-FFF2-40B4-BE49-F238E27FC236}">
                <a16:creationId xmlns:a16="http://schemas.microsoft.com/office/drawing/2014/main" id="{244C2CC6-C40C-1C2B-A2C9-2532AA975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567" y="1749673"/>
            <a:ext cx="1930946" cy="1930946"/>
          </a:xfrm>
          <a:prstGeom prst="rect">
            <a:avLst/>
          </a:prstGeom>
          <a:noFill/>
          <a:ln w="28575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915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šablona široká ASIO TE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600" y="0"/>
            <a:ext cx="12189683" cy="685812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281" y="2492897"/>
            <a:ext cx="10361851" cy="1370583"/>
          </a:xfrm>
        </p:spPr>
        <p:txBody>
          <a:bodyPr>
            <a:noAutofit/>
          </a:bodyPr>
          <a:lstStyle/>
          <a:p>
            <a:r>
              <a:rPr lang="cs-CZ" sz="5400" b="1" dirty="0" err="1">
                <a:solidFill>
                  <a:srgbClr val="1F407A"/>
                </a:solidFill>
                <a:latin typeface="Arial" pitchFamily="34" charset="0"/>
                <a:cs typeface="Arial" pitchFamily="34" charset="0"/>
              </a:rPr>
              <a:t>Ďakujem</a:t>
            </a:r>
            <a:r>
              <a:rPr lang="cs-CZ" sz="5400" b="1" dirty="0">
                <a:solidFill>
                  <a:srgbClr val="1F407A"/>
                </a:solidFill>
                <a:latin typeface="Arial" pitchFamily="34" charset="0"/>
                <a:cs typeface="Arial" pitchFamily="34" charset="0"/>
              </a:rPr>
              <a:t> za </a:t>
            </a:r>
            <a:r>
              <a:rPr lang="cs-CZ" sz="5400" b="1" dirty="0" err="1">
                <a:solidFill>
                  <a:srgbClr val="1F407A"/>
                </a:solidFill>
                <a:latin typeface="Arial" pitchFamily="34" charset="0"/>
                <a:cs typeface="Arial" pitchFamily="34" charset="0"/>
              </a:rPr>
              <a:t>pozornosť</a:t>
            </a:r>
            <a:br>
              <a:rPr lang="cs-CZ" sz="4000" dirty="0">
                <a:solidFill>
                  <a:srgbClr val="1F407A"/>
                </a:solidFill>
                <a:latin typeface="Arial" pitchFamily="34" charset="0"/>
                <a:cs typeface="Arial" pitchFamily="34" charset="0"/>
              </a:rPr>
            </a:br>
            <a:endParaRPr lang="cs-CZ" sz="2000" dirty="0">
              <a:solidFill>
                <a:srgbClr val="1F407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935515" y="3657428"/>
            <a:ext cx="10361851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1F407A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Projekt „Aplikace LCA analýzy ve vodním hospodářství“ č. CZ.01.1.02/0.0/0.0/20_358/0027733 je financovaný s podporou Ministerstva průmyslu a obchodu v rámci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F407A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operačného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1F407A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programu Podnikaní a inovace pro konkurenceschopnost. Projekt je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F407A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riešený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1F407A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firmou ASIO TECH, spol. s.r.o. v spolupráci s Vysokou školou chemicko-technologickou v Prahe v období od 12/2021 do 7/2022.</a:t>
            </a:r>
            <a:endParaRPr kumimoji="0" lang="cs-CZ" b="0" i="0" u="none" strike="noStrike" kern="1200" cap="none" spc="0" normalizeH="0" baseline="0" noProof="0" dirty="0">
              <a:ln>
                <a:noFill/>
              </a:ln>
              <a:solidFill>
                <a:srgbClr val="1F407A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3" name="obrázek 3">
            <a:extLst>
              <a:ext uri="{FF2B5EF4-FFF2-40B4-BE49-F238E27FC236}">
                <a16:creationId xmlns:a16="http://schemas.microsoft.com/office/drawing/2014/main" id="{F99EF038-F4B3-CB9C-80CB-13A449579E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418" y="4821959"/>
            <a:ext cx="6559576" cy="122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Úvodní stránka - Ústav udržitelnosti a produktové ekologie">
            <a:extLst>
              <a:ext uri="{FF2B5EF4-FFF2-40B4-BE49-F238E27FC236}">
                <a16:creationId xmlns:a16="http://schemas.microsoft.com/office/drawing/2014/main" id="{E5B697E5-58B5-08A4-2D89-D98865B8F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82" y="369574"/>
            <a:ext cx="2779294" cy="71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859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D97005-8EB3-438D-97FD-A1F43482C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rgbClr val="1F40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LCA (</a:t>
            </a:r>
            <a:r>
              <a:rPr lang="cs-CZ" sz="3600" b="1" dirty="0" err="1">
                <a:solidFill>
                  <a:srgbClr val="1F40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cs-CZ" sz="3600" dirty="0" err="1">
                <a:solidFill>
                  <a:srgbClr val="1F40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ife</a:t>
            </a:r>
            <a:r>
              <a:rPr lang="cs-CZ" sz="3600" b="1" dirty="0">
                <a:solidFill>
                  <a:srgbClr val="1F40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600" b="1" dirty="0" err="1">
                <a:solidFill>
                  <a:srgbClr val="1F40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cs-CZ" sz="3600" dirty="0" err="1">
                <a:solidFill>
                  <a:srgbClr val="1F40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ycle</a:t>
            </a:r>
            <a:r>
              <a:rPr lang="cs-CZ" sz="3600" b="1" dirty="0">
                <a:solidFill>
                  <a:srgbClr val="1F40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600" b="1" dirty="0" err="1">
                <a:solidFill>
                  <a:srgbClr val="1F40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cs-CZ" sz="3600" dirty="0" err="1">
                <a:solidFill>
                  <a:srgbClr val="1F40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ssessment</a:t>
            </a:r>
            <a:r>
              <a:rPr lang="cs-CZ" sz="3600" b="1" dirty="0">
                <a:solidFill>
                  <a:srgbClr val="1F40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EB4DFB-0DD5-43ED-B5D9-E4CA3F5F2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700" dirty="0">
                <a:solidFill>
                  <a:schemeClr val="bg1"/>
                </a:solidFill>
              </a:rPr>
              <a:t>x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DAB03014-3F44-3FBE-62FA-BEFAC8620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697" y="1526566"/>
            <a:ext cx="6516799" cy="3804867"/>
          </a:xfrm>
          <a:prstGeom prst="rect">
            <a:avLst/>
          </a:prstGeom>
        </p:spPr>
      </p:pic>
      <p:sp>
        <p:nvSpPr>
          <p:cNvPr id="15" name="Zástupný obsah 2">
            <a:extLst>
              <a:ext uri="{FF2B5EF4-FFF2-40B4-BE49-F238E27FC236}">
                <a16:creationId xmlns:a16="http://schemas.microsoft.com/office/drawing/2014/main" id="{7842176F-2F0F-F05C-7AEF-C1BA72246E68}"/>
              </a:ext>
            </a:extLst>
          </p:cNvPr>
          <p:cNvSpPr txBox="1">
            <a:spLocks/>
          </p:cNvSpPr>
          <p:nvPr/>
        </p:nvSpPr>
        <p:spPr>
          <a:xfrm>
            <a:off x="609521" y="1600201"/>
            <a:ext cx="5917733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cs-CZ" sz="2200" dirty="0" err="1">
                <a:solidFill>
                  <a:schemeClr val="tx2"/>
                </a:solidFill>
              </a:rPr>
              <a:t>Posúdenie</a:t>
            </a:r>
            <a:r>
              <a:rPr lang="cs-CZ" sz="2200" dirty="0">
                <a:solidFill>
                  <a:schemeClr val="tx2"/>
                </a:solidFill>
              </a:rPr>
              <a:t> </a:t>
            </a:r>
            <a:r>
              <a:rPr lang="cs-CZ" sz="2200" dirty="0" err="1">
                <a:solidFill>
                  <a:schemeClr val="tx2"/>
                </a:solidFill>
              </a:rPr>
              <a:t>environmentálnych</a:t>
            </a:r>
            <a:r>
              <a:rPr lang="cs-CZ" sz="2200" dirty="0">
                <a:solidFill>
                  <a:schemeClr val="tx2"/>
                </a:solidFill>
              </a:rPr>
              <a:t> </a:t>
            </a:r>
            <a:r>
              <a:rPr lang="cs-CZ" sz="2200" dirty="0" err="1">
                <a:solidFill>
                  <a:schemeClr val="tx2"/>
                </a:solidFill>
              </a:rPr>
              <a:t>vplyvov</a:t>
            </a:r>
            <a:r>
              <a:rPr lang="cs-CZ" sz="2200" dirty="0">
                <a:solidFill>
                  <a:schemeClr val="tx2"/>
                </a:solidFill>
              </a:rPr>
              <a:t> </a:t>
            </a:r>
            <a:r>
              <a:rPr lang="cs-CZ" sz="2200" dirty="0" err="1">
                <a:solidFill>
                  <a:schemeClr val="tx2"/>
                </a:solidFill>
              </a:rPr>
              <a:t>produktov</a:t>
            </a:r>
            <a:r>
              <a:rPr lang="cs-CZ" sz="2200" dirty="0">
                <a:solidFill>
                  <a:schemeClr val="tx2"/>
                </a:solidFill>
              </a:rPr>
              <a:t> v </a:t>
            </a:r>
            <a:r>
              <a:rPr lang="cs-CZ" sz="2200" dirty="0" err="1">
                <a:solidFill>
                  <a:schemeClr val="tx2"/>
                </a:solidFill>
              </a:rPr>
              <a:t>priebehu</a:t>
            </a:r>
            <a:r>
              <a:rPr lang="cs-CZ" sz="2200" dirty="0">
                <a:solidFill>
                  <a:schemeClr val="tx2"/>
                </a:solidFill>
              </a:rPr>
              <a:t> celého </a:t>
            </a:r>
            <a:r>
              <a:rPr lang="cs-CZ" sz="2200" dirty="0" err="1">
                <a:solidFill>
                  <a:schemeClr val="tx2"/>
                </a:solidFill>
              </a:rPr>
              <a:t>ich</a:t>
            </a:r>
            <a:r>
              <a:rPr lang="cs-CZ" sz="2200" dirty="0">
                <a:solidFill>
                  <a:schemeClr val="tx2"/>
                </a:solidFill>
              </a:rPr>
              <a:t> životného cyklu</a:t>
            </a:r>
          </a:p>
          <a:p>
            <a:pPr>
              <a:buFont typeface="Wingdings" panose="05000000000000000000" pitchFamily="2" charset="2"/>
              <a:buChar char="v"/>
            </a:pPr>
            <a:endParaRPr lang="cs-CZ" sz="90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cs-CZ" sz="2200" b="1" dirty="0">
                <a:solidFill>
                  <a:schemeClr val="tx2"/>
                </a:solidFill>
              </a:rPr>
              <a:t>Životný cyklus </a:t>
            </a:r>
            <a:r>
              <a:rPr lang="cs-CZ" sz="2200" dirty="0">
                <a:solidFill>
                  <a:schemeClr val="tx2"/>
                </a:solidFill>
              </a:rPr>
              <a:t>= </a:t>
            </a:r>
            <a:r>
              <a:rPr lang="cs-CZ" sz="2200" dirty="0" err="1">
                <a:solidFill>
                  <a:schemeClr val="tx2"/>
                </a:solidFill>
              </a:rPr>
              <a:t>všetky</a:t>
            </a:r>
            <a:r>
              <a:rPr lang="cs-CZ" sz="2200" dirty="0">
                <a:solidFill>
                  <a:schemeClr val="tx2"/>
                </a:solidFill>
              </a:rPr>
              <a:t> </a:t>
            </a:r>
            <a:r>
              <a:rPr lang="cs-CZ" sz="2200" dirty="0" err="1">
                <a:solidFill>
                  <a:schemeClr val="tx2"/>
                </a:solidFill>
              </a:rPr>
              <a:t>fázy</a:t>
            </a:r>
            <a:r>
              <a:rPr lang="cs-CZ" sz="2200" dirty="0">
                <a:solidFill>
                  <a:schemeClr val="tx2"/>
                </a:solidFill>
              </a:rPr>
              <a:t> „života“ produktu: </a:t>
            </a:r>
            <a:r>
              <a:rPr lang="cs-CZ" sz="2200" dirty="0" err="1">
                <a:solidFill>
                  <a:schemeClr val="tx2"/>
                </a:solidFill>
              </a:rPr>
              <a:t>získavanie</a:t>
            </a:r>
            <a:r>
              <a:rPr lang="cs-CZ" sz="2200" dirty="0">
                <a:solidFill>
                  <a:schemeClr val="tx2"/>
                </a:solidFill>
              </a:rPr>
              <a:t> </a:t>
            </a:r>
            <a:r>
              <a:rPr lang="cs-CZ" sz="2200" dirty="0" err="1">
                <a:solidFill>
                  <a:schemeClr val="tx2"/>
                </a:solidFill>
              </a:rPr>
              <a:t>surovín</a:t>
            </a:r>
            <a:r>
              <a:rPr lang="cs-CZ" sz="2200" dirty="0">
                <a:solidFill>
                  <a:schemeClr val="tx2"/>
                </a:solidFill>
              </a:rPr>
              <a:t> – výroba –  doprava – </a:t>
            </a:r>
            <a:r>
              <a:rPr lang="cs-CZ" sz="2200" dirty="0" err="1">
                <a:solidFill>
                  <a:schemeClr val="tx2"/>
                </a:solidFill>
              </a:rPr>
              <a:t>predaj</a:t>
            </a:r>
            <a:r>
              <a:rPr lang="cs-CZ" sz="2200" dirty="0">
                <a:solidFill>
                  <a:schemeClr val="tx2"/>
                </a:solidFill>
              </a:rPr>
              <a:t> a </a:t>
            </a:r>
            <a:r>
              <a:rPr lang="cs-CZ" sz="2200" dirty="0" err="1">
                <a:solidFill>
                  <a:schemeClr val="tx2"/>
                </a:solidFill>
              </a:rPr>
              <a:t>využitie</a:t>
            </a:r>
            <a:r>
              <a:rPr lang="cs-CZ" sz="2200" dirty="0">
                <a:solidFill>
                  <a:schemeClr val="tx2"/>
                </a:solidFill>
              </a:rPr>
              <a:t> – </a:t>
            </a:r>
            <a:r>
              <a:rPr lang="cs-CZ" sz="2200" dirty="0" err="1">
                <a:solidFill>
                  <a:schemeClr val="tx2"/>
                </a:solidFill>
              </a:rPr>
              <a:t>zneškodnenie</a:t>
            </a:r>
            <a:endParaRPr lang="cs-CZ" sz="220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cs-CZ" sz="90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cs-CZ" sz="2200" dirty="0" err="1">
                <a:solidFill>
                  <a:schemeClr val="tx2"/>
                </a:solidFill>
              </a:rPr>
              <a:t>Voľba</a:t>
            </a:r>
            <a:r>
              <a:rPr lang="cs-CZ" sz="2200" dirty="0">
                <a:solidFill>
                  <a:schemeClr val="tx2"/>
                </a:solidFill>
              </a:rPr>
              <a:t> </a:t>
            </a:r>
            <a:r>
              <a:rPr lang="cs-CZ" sz="2200" dirty="0" err="1">
                <a:solidFill>
                  <a:schemeClr val="tx2"/>
                </a:solidFill>
              </a:rPr>
              <a:t>funkčnej</a:t>
            </a:r>
            <a:r>
              <a:rPr lang="cs-CZ" sz="2200" dirty="0">
                <a:solidFill>
                  <a:schemeClr val="tx2"/>
                </a:solidFill>
              </a:rPr>
              <a:t> jednotky </a:t>
            </a:r>
            <a:r>
              <a:rPr lang="cs-CZ" sz="2200" b="1" dirty="0">
                <a:solidFill>
                  <a:schemeClr val="tx2"/>
                </a:solidFill>
              </a:rPr>
              <a:t>→</a:t>
            </a:r>
            <a:r>
              <a:rPr lang="cs-CZ" sz="2200" dirty="0">
                <a:solidFill>
                  <a:schemeClr val="tx2"/>
                </a:solidFill>
              </a:rPr>
              <a:t> tvorba </a:t>
            </a:r>
            <a:r>
              <a:rPr lang="cs-CZ" sz="2200" dirty="0" err="1">
                <a:solidFill>
                  <a:schemeClr val="tx2"/>
                </a:solidFill>
              </a:rPr>
              <a:t>inventarizačného</a:t>
            </a:r>
            <a:r>
              <a:rPr lang="cs-CZ" sz="2200" dirty="0">
                <a:solidFill>
                  <a:schemeClr val="tx2"/>
                </a:solidFill>
              </a:rPr>
              <a:t> profilu produktu </a:t>
            </a:r>
            <a:r>
              <a:rPr lang="cs-CZ" sz="2200" b="1" dirty="0">
                <a:solidFill>
                  <a:schemeClr val="tx2"/>
                </a:solidFill>
              </a:rPr>
              <a:t>→ </a:t>
            </a:r>
            <a:r>
              <a:rPr lang="cs-CZ" sz="2200" dirty="0" err="1">
                <a:solidFill>
                  <a:schemeClr val="tx2"/>
                </a:solidFill>
              </a:rPr>
              <a:t>prevedenie</a:t>
            </a:r>
            <a:r>
              <a:rPr lang="cs-CZ" sz="2200" dirty="0">
                <a:solidFill>
                  <a:schemeClr val="tx2"/>
                </a:solidFill>
              </a:rPr>
              <a:t> </a:t>
            </a:r>
            <a:r>
              <a:rPr lang="cs-CZ" sz="2200" dirty="0" err="1">
                <a:solidFill>
                  <a:schemeClr val="tx2"/>
                </a:solidFill>
              </a:rPr>
              <a:t>inventarizačného</a:t>
            </a:r>
            <a:r>
              <a:rPr lang="cs-CZ" sz="2200" dirty="0">
                <a:solidFill>
                  <a:schemeClr val="tx2"/>
                </a:solidFill>
              </a:rPr>
              <a:t> profilu na indikátory </a:t>
            </a:r>
            <a:r>
              <a:rPr lang="cs-CZ" sz="2200" dirty="0" err="1">
                <a:solidFill>
                  <a:schemeClr val="tx2"/>
                </a:solidFill>
              </a:rPr>
              <a:t>kategórií</a:t>
            </a:r>
            <a:r>
              <a:rPr lang="cs-CZ" sz="2200" dirty="0">
                <a:solidFill>
                  <a:schemeClr val="tx2"/>
                </a:solidFill>
              </a:rPr>
              <a:t> dopadu </a:t>
            </a:r>
            <a:r>
              <a:rPr lang="cs-CZ" sz="2200" b="1" dirty="0">
                <a:solidFill>
                  <a:schemeClr val="tx2"/>
                </a:solidFill>
              </a:rPr>
              <a:t>→ </a:t>
            </a:r>
            <a:r>
              <a:rPr lang="cs-CZ" sz="2200" dirty="0" err="1">
                <a:solidFill>
                  <a:schemeClr val="tx2"/>
                </a:solidFill>
              </a:rPr>
              <a:t>interpretácia</a:t>
            </a:r>
            <a:endParaRPr lang="cs-CZ" sz="220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cs-CZ" sz="90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cs-CZ" sz="2200" dirty="0" err="1">
                <a:solidFill>
                  <a:schemeClr val="tx2"/>
                </a:solidFill>
              </a:rPr>
              <a:t>Univerzálna</a:t>
            </a:r>
            <a:r>
              <a:rPr lang="cs-CZ" sz="2200" dirty="0">
                <a:solidFill>
                  <a:schemeClr val="tx2"/>
                </a:solidFill>
              </a:rPr>
              <a:t> </a:t>
            </a:r>
            <a:r>
              <a:rPr lang="cs-CZ" sz="2200" dirty="0" err="1">
                <a:solidFill>
                  <a:schemeClr val="tx2"/>
                </a:solidFill>
              </a:rPr>
              <a:t>metóda</a:t>
            </a:r>
            <a:r>
              <a:rPr lang="cs-CZ" sz="2200" dirty="0">
                <a:solidFill>
                  <a:schemeClr val="tx2"/>
                </a:solidFill>
              </a:rPr>
              <a:t> </a:t>
            </a:r>
            <a:r>
              <a:rPr lang="cs-CZ" sz="2200" dirty="0" err="1">
                <a:solidFill>
                  <a:schemeClr val="tx2"/>
                </a:solidFill>
              </a:rPr>
              <a:t>pre</a:t>
            </a:r>
            <a:r>
              <a:rPr lang="cs-CZ" sz="2200" dirty="0">
                <a:solidFill>
                  <a:schemeClr val="tx2"/>
                </a:solidFill>
              </a:rPr>
              <a:t> </a:t>
            </a:r>
            <a:r>
              <a:rPr lang="cs-CZ" sz="2200" dirty="0" err="1">
                <a:solidFill>
                  <a:schemeClr val="tx2"/>
                </a:solidFill>
              </a:rPr>
              <a:t>širokú</a:t>
            </a:r>
            <a:r>
              <a:rPr lang="cs-CZ" sz="2200" dirty="0">
                <a:solidFill>
                  <a:schemeClr val="tx2"/>
                </a:solidFill>
              </a:rPr>
              <a:t> škálu </a:t>
            </a:r>
            <a:r>
              <a:rPr lang="cs-CZ" sz="2200" dirty="0" err="1">
                <a:solidFill>
                  <a:schemeClr val="tx2"/>
                </a:solidFill>
              </a:rPr>
              <a:t>priemyselných</a:t>
            </a:r>
            <a:r>
              <a:rPr lang="cs-CZ" sz="2200" dirty="0">
                <a:solidFill>
                  <a:schemeClr val="tx2"/>
                </a:solidFill>
              </a:rPr>
              <a:t> </a:t>
            </a:r>
            <a:r>
              <a:rPr lang="cs-CZ" sz="2200" dirty="0" err="1">
                <a:solidFill>
                  <a:schemeClr val="tx2"/>
                </a:solidFill>
              </a:rPr>
              <a:t>odvetví</a:t>
            </a:r>
            <a:endParaRPr lang="cs-CZ" sz="220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cs-CZ" sz="900" dirty="0">
              <a:solidFill>
                <a:schemeClr val="tx2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cs-CZ" sz="2700" dirty="0">
                <a:solidFill>
                  <a:schemeClr val="bg1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585418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D97005-8EB3-438D-97FD-A1F43482C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rgbClr val="1F40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LCA </a:t>
            </a:r>
            <a:r>
              <a:rPr lang="cs-CZ" sz="3600" b="1" dirty="0" err="1">
                <a:solidFill>
                  <a:srgbClr val="1F40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</a:t>
            </a:r>
            <a:r>
              <a:rPr lang="cs-CZ" sz="3600" b="1" dirty="0">
                <a:solidFill>
                  <a:srgbClr val="1F40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600" b="1" dirty="0" err="1">
                <a:solidFill>
                  <a:srgbClr val="1F40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vodohospodárstve</a:t>
            </a:r>
            <a:endParaRPr lang="cs-CZ" sz="3600" b="1" dirty="0">
              <a:solidFill>
                <a:srgbClr val="1F407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EB4DFB-0DD5-43ED-B5D9-E4CA3F5F2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21" y="1600201"/>
            <a:ext cx="6156759" cy="4525963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sz="2400" dirty="0">
                <a:solidFill>
                  <a:schemeClr val="tx2"/>
                </a:solidFill>
              </a:rPr>
              <a:t>Prvá </a:t>
            </a:r>
            <a:r>
              <a:rPr lang="cs-CZ" sz="2400" dirty="0" err="1">
                <a:solidFill>
                  <a:schemeClr val="tx2"/>
                </a:solidFill>
              </a:rPr>
              <a:t>aplikácia</a:t>
            </a:r>
            <a:r>
              <a:rPr lang="cs-CZ" sz="2400" dirty="0">
                <a:solidFill>
                  <a:schemeClr val="tx2"/>
                </a:solidFill>
              </a:rPr>
              <a:t> už v 90-tych </a:t>
            </a:r>
            <a:r>
              <a:rPr lang="cs-CZ" sz="2400" dirty="0" err="1">
                <a:solidFill>
                  <a:schemeClr val="tx2"/>
                </a:solidFill>
              </a:rPr>
              <a:t>rokoch</a:t>
            </a:r>
            <a:r>
              <a:rPr lang="cs-CZ" sz="2400" dirty="0">
                <a:solidFill>
                  <a:schemeClr val="tx2"/>
                </a:solidFill>
              </a:rPr>
              <a:t> minulého </a:t>
            </a:r>
            <a:r>
              <a:rPr lang="cs-CZ" sz="2400" dirty="0" err="1">
                <a:solidFill>
                  <a:schemeClr val="tx2"/>
                </a:solidFill>
              </a:rPr>
              <a:t>storočia</a:t>
            </a:r>
            <a:endParaRPr lang="cs-CZ" sz="240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cs-CZ" sz="90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cs-CZ" sz="2400" b="1" dirty="0" err="1">
                <a:solidFill>
                  <a:schemeClr val="tx2"/>
                </a:solidFill>
              </a:rPr>
              <a:t>Komparatívne</a:t>
            </a:r>
            <a:r>
              <a:rPr lang="cs-CZ" sz="2400" b="1" dirty="0">
                <a:solidFill>
                  <a:schemeClr val="tx2"/>
                </a:solidFill>
              </a:rPr>
              <a:t> </a:t>
            </a:r>
            <a:r>
              <a:rPr lang="cs-CZ" sz="2400" b="1" dirty="0" err="1">
                <a:solidFill>
                  <a:schemeClr val="tx2"/>
                </a:solidFill>
              </a:rPr>
              <a:t>štúdie</a:t>
            </a:r>
            <a:r>
              <a:rPr lang="cs-CZ" sz="2400" dirty="0">
                <a:solidFill>
                  <a:schemeClr val="tx2"/>
                </a:solidFill>
              </a:rPr>
              <a:t>: </a:t>
            </a:r>
            <a:r>
              <a:rPr lang="cs-CZ" sz="2400" dirty="0" err="1">
                <a:solidFill>
                  <a:schemeClr val="tx2"/>
                </a:solidFill>
              </a:rPr>
              <a:t>porovnanie</a:t>
            </a:r>
            <a:r>
              <a:rPr lang="cs-CZ" sz="2400" dirty="0">
                <a:solidFill>
                  <a:schemeClr val="tx2"/>
                </a:solidFill>
              </a:rPr>
              <a:t> </a:t>
            </a:r>
            <a:r>
              <a:rPr lang="cs-CZ" sz="2400" dirty="0" err="1">
                <a:solidFill>
                  <a:schemeClr val="tx2"/>
                </a:solidFill>
              </a:rPr>
              <a:t>rôznych</a:t>
            </a:r>
            <a:r>
              <a:rPr lang="cs-CZ" sz="2400" dirty="0">
                <a:solidFill>
                  <a:schemeClr val="tx2"/>
                </a:solidFill>
              </a:rPr>
              <a:t> </a:t>
            </a:r>
            <a:r>
              <a:rPr lang="cs-CZ" sz="2400" dirty="0" err="1">
                <a:solidFill>
                  <a:schemeClr val="tx2"/>
                </a:solidFill>
              </a:rPr>
              <a:t>technológií</a:t>
            </a:r>
            <a:r>
              <a:rPr lang="cs-CZ" sz="2400" dirty="0">
                <a:solidFill>
                  <a:schemeClr val="tx2"/>
                </a:solidFill>
              </a:rPr>
              <a:t> </a:t>
            </a:r>
            <a:r>
              <a:rPr lang="cs-CZ" sz="2400" dirty="0" err="1">
                <a:solidFill>
                  <a:schemeClr val="tx2"/>
                </a:solidFill>
              </a:rPr>
              <a:t>čistenia</a:t>
            </a:r>
            <a:r>
              <a:rPr lang="cs-CZ" sz="2400" dirty="0">
                <a:solidFill>
                  <a:schemeClr val="tx2"/>
                </a:solidFill>
              </a:rPr>
              <a:t> OV a </a:t>
            </a:r>
            <a:r>
              <a:rPr lang="cs-CZ" sz="2400" dirty="0" err="1">
                <a:solidFill>
                  <a:schemeClr val="tx2"/>
                </a:solidFill>
              </a:rPr>
              <a:t>procesných</a:t>
            </a:r>
            <a:r>
              <a:rPr lang="cs-CZ" sz="2400" dirty="0">
                <a:solidFill>
                  <a:schemeClr val="tx2"/>
                </a:solidFill>
              </a:rPr>
              <a:t> </a:t>
            </a:r>
            <a:r>
              <a:rPr lang="cs-CZ" sz="2400" dirty="0" err="1">
                <a:solidFill>
                  <a:schemeClr val="tx2"/>
                </a:solidFill>
              </a:rPr>
              <a:t>scenárov</a:t>
            </a:r>
            <a:r>
              <a:rPr lang="cs-CZ" sz="2400" dirty="0">
                <a:solidFill>
                  <a:schemeClr val="tx2"/>
                </a:solidFill>
              </a:rPr>
              <a:t> na ČOV</a:t>
            </a:r>
          </a:p>
          <a:p>
            <a:pPr>
              <a:buFont typeface="Wingdings" panose="05000000000000000000" pitchFamily="2" charset="2"/>
              <a:buChar char="v"/>
            </a:pPr>
            <a:endParaRPr lang="cs-CZ" sz="90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cs-CZ" sz="2400" b="1" dirty="0" err="1">
                <a:solidFill>
                  <a:schemeClr val="tx2"/>
                </a:solidFill>
              </a:rPr>
              <a:t>Funkčná</a:t>
            </a:r>
            <a:r>
              <a:rPr lang="cs-CZ" sz="2400" b="1" dirty="0">
                <a:solidFill>
                  <a:schemeClr val="tx2"/>
                </a:solidFill>
              </a:rPr>
              <a:t> jednotka</a:t>
            </a:r>
            <a:r>
              <a:rPr lang="cs-CZ" sz="2400" dirty="0">
                <a:solidFill>
                  <a:schemeClr val="tx2"/>
                </a:solidFill>
              </a:rPr>
              <a:t>: objem </a:t>
            </a:r>
            <a:r>
              <a:rPr lang="cs-CZ" sz="2400" dirty="0" err="1">
                <a:solidFill>
                  <a:schemeClr val="tx2"/>
                </a:solidFill>
              </a:rPr>
              <a:t>surovej</a:t>
            </a:r>
            <a:r>
              <a:rPr lang="cs-CZ" sz="2400" dirty="0">
                <a:solidFill>
                  <a:schemeClr val="tx2"/>
                </a:solidFill>
              </a:rPr>
              <a:t>/</a:t>
            </a:r>
            <a:r>
              <a:rPr lang="cs-CZ" sz="2400" dirty="0" err="1">
                <a:solidFill>
                  <a:schemeClr val="tx2"/>
                </a:solidFill>
              </a:rPr>
              <a:t>vyčistenej</a:t>
            </a:r>
            <a:r>
              <a:rPr lang="cs-CZ" sz="2400" dirty="0">
                <a:solidFill>
                  <a:schemeClr val="tx2"/>
                </a:solidFill>
              </a:rPr>
              <a:t> vody, EO, </a:t>
            </a:r>
            <a:r>
              <a:rPr lang="cs-CZ" sz="2400" dirty="0" err="1">
                <a:solidFill>
                  <a:schemeClr val="tx2"/>
                </a:solidFill>
              </a:rPr>
              <a:t>prevádzkový</a:t>
            </a:r>
            <a:r>
              <a:rPr lang="cs-CZ" sz="2400" dirty="0">
                <a:solidFill>
                  <a:schemeClr val="tx2"/>
                </a:solidFill>
              </a:rPr>
              <a:t> </a:t>
            </a:r>
            <a:r>
              <a:rPr lang="cs-CZ" sz="2400" dirty="0" err="1">
                <a:solidFill>
                  <a:schemeClr val="tx2"/>
                </a:solidFill>
              </a:rPr>
              <a:t>deň</a:t>
            </a:r>
            <a:r>
              <a:rPr lang="cs-CZ" sz="2400" dirty="0">
                <a:solidFill>
                  <a:schemeClr val="tx2"/>
                </a:solidFill>
              </a:rPr>
              <a:t>, celková </a:t>
            </a:r>
            <a:r>
              <a:rPr lang="cs-CZ" sz="2400" dirty="0" err="1">
                <a:solidFill>
                  <a:schemeClr val="tx2"/>
                </a:solidFill>
              </a:rPr>
              <a:t>životnosť</a:t>
            </a:r>
            <a:r>
              <a:rPr lang="cs-CZ" sz="2400" dirty="0">
                <a:solidFill>
                  <a:schemeClr val="tx2"/>
                </a:solidFill>
              </a:rPr>
              <a:t> </a:t>
            </a:r>
            <a:r>
              <a:rPr lang="cs-CZ" sz="2400" dirty="0" err="1">
                <a:solidFill>
                  <a:schemeClr val="tx2"/>
                </a:solidFill>
              </a:rPr>
              <a:t>technológie</a:t>
            </a:r>
            <a:r>
              <a:rPr lang="cs-CZ" sz="2400" dirty="0">
                <a:solidFill>
                  <a:schemeClr val="tx2"/>
                </a:solidFill>
              </a:rPr>
              <a:t>,…</a:t>
            </a:r>
          </a:p>
          <a:p>
            <a:pPr>
              <a:buFont typeface="Wingdings" panose="05000000000000000000" pitchFamily="2" charset="2"/>
              <a:buChar char="v"/>
            </a:pPr>
            <a:endParaRPr lang="cs-CZ" sz="90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cs-CZ" sz="2400" b="1" dirty="0" err="1">
                <a:solidFill>
                  <a:schemeClr val="tx2"/>
                </a:solidFill>
              </a:rPr>
              <a:t>Kategórie</a:t>
            </a:r>
            <a:r>
              <a:rPr lang="cs-CZ" sz="2400" b="1" dirty="0">
                <a:solidFill>
                  <a:schemeClr val="tx2"/>
                </a:solidFill>
              </a:rPr>
              <a:t> dopadu</a:t>
            </a:r>
            <a:r>
              <a:rPr lang="cs-CZ" sz="2400" dirty="0">
                <a:solidFill>
                  <a:schemeClr val="tx2"/>
                </a:solidFill>
              </a:rPr>
              <a:t>: </a:t>
            </a:r>
            <a:r>
              <a:rPr lang="cs-CZ" sz="2400" dirty="0">
                <a:solidFill>
                  <a:schemeClr val="accent3"/>
                </a:solidFill>
              </a:rPr>
              <a:t>klimatická </a:t>
            </a:r>
            <a:r>
              <a:rPr lang="cs-CZ" sz="2400" dirty="0" err="1">
                <a:solidFill>
                  <a:schemeClr val="accent3"/>
                </a:solidFill>
              </a:rPr>
              <a:t>zmena</a:t>
            </a:r>
            <a:r>
              <a:rPr lang="cs-CZ" sz="2400" dirty="0">
                <a:solidFill>
                  <a:schemeClr val="accent3"/>
                </a:solidFill>
              </a:rPr>
              <a:t> </a:t>
            </a:r>
            <a:r>
              <a:rPr lang="cs-CZ" sz="2400" dirty="0">
                <a:solidFill>
                  <a:schemeClr val="tx2"/>
                </a:solidFill>
              </a:rPr>
              <a:t>(</a:t>
            </a:r>
            <a:r>
              <a:rPr lang="cs-CZ" sz="2400" dirty="0" err="1">
                <a:solidFill>
                  <a:schemeClr val="tx2"/>
                </a:solidFill>
              </a:rPr>
              <a:t>priame</a:t>
            </a:r>
            <a:r>
              <a:rPr lang="cs-CZ" sz="2400" dirty="0">
                <a:solidFill>
                  <a:schemeClr val="tx2"/>
                </a:solidFill>
              </a:rPr>
              <a:t> </a:t>
            </a:r>
            <a:r>
              <a:rPr lang="cs-CZ" sz="2400" dirty="0" err="1">
                <a:solidFill>
                  <a:schemeClr val="tx2"/>
                </a:solidFill>
              </a:rPr>
              <a:t>emisie</a:t>
            </a:r>
            <a:r>
              <a:rPr lang="cs-CZ" sz="2400" dirty="0">
                <a:solidFill>
                  <a:schemeClr val="tx2"/>
                </a:solidFill>
              </a:rPr>
              <a:t> CH</a:t>
            </a:r>
            <a:r>
              <a:rPr lang="cs-CZ" sz="1300" dirty="0">
                <a:solidFill>
                  <a:schemeClr val="tx2"/>
                </a:solidFill>
              </a:rPr>
              <a:t>4</a:t>
            </a:r>
            <a:r>
              <a:rPr lang="cs-CZ" sz="2400" dirty="0">
                <a:solidFill>
                  <a:schemeClr val="tx2"/>
                </a:solidFill>
              </a:rPr>
              <a:t> a N</a:t>
            </a:r>
            <a:r>
              <a:rPr lang="cs-CZ" sz="1300" dirty="0">
                <a:solidFill>
                  <a:schemeClr val="tx2"/>
                </a:solidFill>
              </a:rPr>
              <a:t>2</a:t>
            </a:r>
            <a:r>
              <a:rPr lang="cs-CZ" sz="2400" dirty="0">
                <a:solidFill>
                  <a:schemeClr val="tx2"/>
                </a:solidFill>
              </a:rPr>
              <a:t>O, </a:t>
            </a:r>
            <a:r>
              <a:rPr lang="cs-CZ" sz="2400" dirty="0" err="1">
                <a:solidFill>
                  <a:schemeClr val="tx2"/>
                </a:solidFill>
              </a:rPr>
              <a:t>nepriame</a:t>
            </a:r>
            <a:r>
              <a:rPr lang="cs-CZ" sz="2400" dirty="0">
                <a:solidFill>
                  <a:schemeClr val="tx2"/>
                </a:solidFill>
              </a:rPr>
              <a:t> </a:t>
            </a:r>
            <a:r>
              <a:rPr lang="cs-CZ" sz="2400" dirty="0" err="1">
                <a:solidFill>
                  <a:schemeClr val="tx2"/>
                </a:solidFill>
              </a:rPr>
              <a:t>emisie</a:t>
            </a:r>
            <a:r>
              <a:rPr lang="cs-CZ" sz="2400" dirty="0">
                <a:solidFill>
                  <a:schemeClr val="tx2"/>
                </a:solidFill>
              </a:rPr>
              <a:t> CO</a:t>
            </a:r>
            <a:r>
              <a:rPr lang="cs-CZ" sz="1300" dirty="0">
                <a:solidFill>
                  <a:schemeClr val="tx2"/>
                </a:solidFill>
              </a:rPr>
              <a:t>2</a:t>
            </a:r>
            <a:r>
              <a:rPr lang="cs-CZ" sz="2400" dirty="0">
                <a:solidFill>
                  <a:schemeClr val="tx2"/>
                </a:solidFill>
              </a:rPr>
              <a:t> </a:t>
            </a:r>
            <a:r>
              <a:rPr lang="cs-CZ" sz="2400" dirty="0" err="1">
                <a:solidFill>
                  <a:schemeClr val="tx2"/>
                </a:solidFill>
              </a:rPr>
              <a:t>súvisiace</a:t>
            </a:r>
            <a:r>
              <a:rPr lang="cs-CZ" sz="2400" dirty="0">
                <a:solidFill>
                  <a:schemeClr val="tx2"/>
                </a:solidFill>
              </a:rPr>
              <a:t> so </a:t>
            </a:r>
            <a:r>
              <a:rPr lang="cs-CZ" sz="2400" dirty="0" err="1">
                <a:solidFill>
                  <a:schemeClr val="tx2"/>
                </a:solidFill>
              </a:rPr>
              <a:t>spotrebou</a:t>
            </a:r>
            <a:r>
              <a:rPr lang="cs-CZ" sz="2400" dirty="0">
                <a:solidFill>
                  <a:schemeClr val="tx2"/>
                </a:solidFill>
              </a:rPr>
              <a:t> el. energie), </a:t>
            </a:r>
            <a:r>
              <a:rPr lang="cs-CZ" sz="2400" dirty="0" err="1">
                <a:solidFill>
                  <a:schemeClr val="accent3"/>
                </a:solidFill>
              </a:rPr>
              <a:t>eutrofizácia</a:t>
            </a:r>
            <a:r>
              <a:rPr lang="cs-CZ" sz="2400" dirty="0">
                <a:solidFill>
                  <a:schemeClr val="tx2"/>
                </a:solidFill>
              </a:rPr>
              <a:t> (</a:t>
            </a:r>
            <a:r>
              <a:rPr lang="cs-CZ" sz="2400" dirty="0" err="1">
                <a:solidFill>
                  <a:schemeClr val="tx2"/>
                </a:solidFill>
              </a:rPr>
              <a:t>emisie</a:t>
            </a:r>
            <a:r>
              <a:rPr lang="cs-CZ" sz="2400" dirty="0">
                <a:solidFill>
                  <a:schemeClr val="tx2"/>
                </a:solidFill>
              </a:rPr>
              <a:t> N a P </a:t>
            </a:r>
            <a:r>
              <a:rPr lang="cs-CZ" sz="2400" dirty="0" err="1">
                <a:solidFill>
                  <a:schemeClr val="tx2"/>
                </a:solidFill>
              </a:rPr>
              <a:t>vo</a:t>
            </a:r>
            <a:r>
              <a:rPr lang="cs-CZ" sz="2400" dirty="0">
                <a:solidFill>
                  <a:schemeClr val="tx2"/>
                </a:solidFill>
              </a:rPr>
              <a:t> </a:t>
            </a:r>
            <a:r>
              <a:rPr lang="cs-CZ" sz="2400" dirty="0" err="1">
                <a:solidFill>
                  <a:schemeClr val="tx2"/>
                </a:solidFill>
              </a:rPr>
              <a:t>vode</a:t>
            </a:r>
            <a:r>
              <a:rPr lang="cs-CZ" sz="2400" dirty="0">
                <a:solidFill>
                  <a:schemeClr val="tx2"/>
                </a:solidFill>
              </a:rPr>
              <a:t>, </a:t>
            </a:r>
            <a:r>
              <a:rPr lang="cs-CZ" sz="2400" dirty="0" err="1">
                <a:solidFill>
                  <a:schemeClr val="tx2"/>
                </a:solidFill>
              </a:rPr>
              <a:t>emisie</a:t>
            </a:r>
            <a:r>
              <a:rPr lang="cs-CZ" sz="2400" dirty="0">
                <a:solidFill>
                  <a:schemeClr val="tx2"/>
                </a:solidFill>
              </a:rPr>
              <a:t> N</a:t>
            </a:r>
            <a:r>
              <a:rPr lang="cs-CZ" sz="1300" dirty="0">
                <a:solidFill>
                  <a:schemeClr val="tx2"/>
                </a:solidFill>
              </a:rPr>
              <a:t>2</a:t>
            </a:r>
            <a:r>
              <a:rPr lang="cs-CZ" sz="2400" dirty="0">
                <a:solidFill>
                  <a:schemeClr val="tx2"/>
                </a:solidFill>
              </a:rPr>
              <a:t>O do </a:t>
            </a:r>
            <a:r>
              <a:rPr lang="cs-CZ" sz="2400" dirty="0" err="1">
                <a:solidFill>
                  <a:schemeClr val="tx2"/>
                </a:solidFill>
              </a:rPr>
              <a:t>ovzdušia</a:t>
            </a:r>
            <a:r>
              <a:rPr lang="cs-CZ" sz="2400" dirty="0">
                <a:solidFill>
                  <a:schemeClr val="tx2"/>
                </a:solidFill>
              </a:rPr>
              <a:t>), </a:t>
            </a:r>
            <a:r>
              <a:rPr lang="cs-CZ" sz="2400" dirty="0">
                <a:solidFill>
                  <a:schemeClr val="accent3"/>
                </a:solidFill>
              </a:rPr>
              <a:t>toxicita</a:t>
            </a:r>
            <a:r>
              <a:rPr lang="cs-CZ" sz="2400" dirty="0">
                <a:solidFill>
                  <a:schemeClr val="tx2"/>
                </a:solidFill>
              </a:rPr>
              <a:t> (</a:t>
            </a:r>
            <a:r>
              <a:rPr lang="cs-CZ" sz="2400" dirty="0" err="1">
                <a:solidFill>
                  <a:schemeClr val="tx2"/>
                </a:solidFill>
              </a:rPr>
              <a:t>ťažké</a:t>
            </a:r>
            <a:r>
              <a:rPr lang="cs-CZ" sz="2400" dirty="0">
                <a:solidFill>
                  <a:schemeClr val="tx2"/>
                </a:solidFill>
              </a:rPr>
              <a:t> kovy v kale), </a:t>
            </a:r>
            <a:r>
              <a:rPr lang="cs-CZ" sz="2400" dirty="0" err="1">
                <a:solidFill>
                  <a:schemeClr val="accent3"/>
                </a:solidFill>
              </a:rPr>
              <a:t>spotreba</a:t>
            </a:r>
            <a:r>
              <a:rPr lang="cs-CZ" sz="2400" dirty="0">
                <a:solidFill>
                  <a:schemeClr val="accent3"/>
                </a:solidFill>
              </a:rPr>
              <a:t> </a:t>
            </a:r>
            <a:r>
              <a:rPr lang="cs-CZ" sz="2400" dirty="0" err="1">
                <a:solidFill>
                  <a:schemeClr val="accent3"/>
                </a:solidFill>
              </a:rPr>
              <a:t>surovín</a:t>
            </a:r>
            <a:r>
              <a:rPr lang="cs-CZ" sz="2400" dirty="0">
                <a:solidFill>
                  <a:schemeClr val="tx2"/>
                </a:solidFill>
              </a:rPr>
              <a:t> (výstavba </a:t>
            </a:r>
            <a:r>
              <a:rPr lang="cs-CZ" sz="2400" dirty="0" err="1">
                <a:solidFill>
                  <a:schemeClr val="tx2"/>
                </a:solidFill>
              </a:rPr>
              <a:t>technológie</a:t>
            </a:r>
            <a:r>
              <a:rPr lang="cs-CZ" sz="2400" dirty="0">
                <a:solidFill>
                  <a:schemeClr val="tx2"/>
                </a:solidFill>
              </a:rPr>
              <a:t>)</a:t>
            </a:r>
          </a:p>
          <a:p>
            <a:pPr marL="0" indent="0">
              <a:buNone/>
            </a:pPr>
            <a:r>
              <a:rPr lang="cs-CZ" sz="2700" dirty="0">
                <a:solidFill>
                  <a:schemeClr val="bg1"/>
                </a:solidFill>
              </a:rPr>
              <a:t>x</a:t>
            </a:r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42D3ADF6-25EC-7A68-0C13-AF74AF0B5E17}"/>
              </a:ext>
            </a:extLst>
          </p:cNvPr>
          <p:cNvGrpSpPr/>
          <p:nvPr/>
        </p:nvGrpSpPr>
        <p:grpSpPr>
          <a:xfrm>
            <a:off x="6959302" y="1700808"/>
            <a:ext cx="4850464" cy="3969471"/>
            <a:chOff x="6311230" y="1772816"/>
            <a:chExt cx="4994480" cy="4066833"/>
          </a:xfrm>
        </p:grpSpPr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id="{65CD4A68-6153-C4ED-0856-7BA93615C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1230" y="1772816"/>
              <a:ext cx="4994480" cy="3978887"/>
            </a:xfrm>
            <a:prstGeom prst="rect">
              <a:avLst/>
            </a:prstGeom>
          </p:spPr>
        </p:pic>
        <p:sp>
          <p:nvSpPr>
            <p:cNvPr id="6" name="TextovéPole 5">
              <a:extLst>
                <a:ext uri="{FF2B5EF4-FFF2-40B4-BE49-F238E27FC236}">
                  <a16:creationId xmlns:a16="http://schemas.microsoft.com/office/drawing/2014/main" id="{771C3F8C-4F57-91BC-20E6-D1E41A2F92EC}"/>
                </a:ext>
              </a:extLst>
            </p:cNvPr>
            <p:cNvSpPr txBox="1"/>
            <p:nvPr/>
          </p:nvSpPr>
          <p:spPr>
            <a:xfrm>
              <a:off x="9191550" y="2132856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CH</a:t>
              </a:r>
              <a:r>
                <a:rPr lang="cs-CZ" sz="1200" b="1" dirty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</a:p>
          </p:txBody>
        </p:sp>
        <p:sp>
          <p:nvSpPr>
            <p:cNvPr id="8" name="TextovéPole 7">
              <a:extLst>
                <a:ext uri="{FF2B5EF4-FFF2-40B4-BE49-F238E27FC236}">
                  <a16:creationId xmlns:a16="http://schemas.microsoft.com/office/drawing/2014/main" id="{A21002D3-6AA9-C321-BCFC-50F856FCC687}"/>
                </a:ext>
              </a:extLst>
            </p:cNvPr>
            <p:cNvSpPr txBox="1"/>
            <p:nvPr/>
          </p:nvSpPr>
          <p:spPr>
            <a:xfrm>
              <a:off x="8873940" y="1948190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r>
                <a:rPr lang="cs-CZ" sz="1200" b="1" dirty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r>
                <a:rPr lang="cs-CZ" b="1" dirty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</a:t>
              </a:r>
            </a:p>
          </p:txBody>
        </p:sp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id="{AF41B988-38AD-34DD-492A-DDFBA3736A20}"/>
                </a:ext>
              </a:extLst>
            </p:cNvPr>
            <p:cNvSpPr txBox="1"/>
            <p:nvPr/>
          </p:nvSpPr>
          <p:spPr>
            <a:xfrm>
              <a:off x="9551590" y="2517675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err="1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Emisie</a:t>
              </a:r>
              <a:endParaRPr lang="cs-CZ" sz="1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TextovéPole 9">
              <a:extLst>
                <a:ext uri="{FF2B5EF4-FFF2-40B4-BE49-F238E27FC236}">
                  <a16:creationId xmlns:a16="http://schemas.microsoft.com/office/drawing/2014/main" id="{9E4A35D8-83BB-1481-527B-689E50D9DA5B}"/>
                </a:ext>
              </a:extLst>
            </p:cNvPr>
            <p:cNvSpPr txBox="1"/>
            <p:nvPr/>
          </p:nvSpPr>
          <p:spPr>
            <a:xfrm>
              <a:off x="8288446" y="5470317"/>
              <a:ext cx="30172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err="1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Energia</a:t>
              </a:r>
              <a:r>
                <a:rPr lang="cs-CZ" b="1" dirty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&amp; materiálové zdroje </a:t>
              </a:r>
              <a:endParaRPr lang="cs-CZ" sz="1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TextovéPole 10">
              <a:extLst>
                <a:ext uri="{FF2B5EF4-FFF2-40B4-BE49-F238E27FC236}">
                  <a16:creationId xmlns:a16="http://schemas.microsoft.com/office/drawing/2014/main" id="{61C6A3FF-4DDD-A7BD-BEF1-76E2C7029A0D}"/>
                </a:ext>
              </a:extLst>
            </p:cNvPr>
            <p:cNvSpPr txBox="1"/>
            <p:nvPr/>
          </p:nvSpPr>
          <p:spPr>
            <a:xfrm>
              <a:off x="6671270" y="5382371"/>
              <a:ext cx="12377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err="1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Priesaky</a:t>
              </a:r>
              <a:r>
                <a:rPr lang="cs-CZ" b="1" dirty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N</a:t>
              </a:r>
              <a:endParaRPr lang="cs-CZ" sz="1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TextovéPole 11">
              <a:extLst>
                <a:ext uri="{FF2B5EF4-FFF2-40B4-BE49-F238E27FC236}">
                  <a16:creationId xmlns:a16="http://schemas.microsoft.com/office/drawing/2014/main" id="{4EB3DF65-A253-80AF-550E-43BB18A6DDD5}"/>
                </a:ext>
              </a:extLst>
            </p:cNvPr>
            <p:cNvSpPr txBox="1"/>
            <p:nvPr/>
          </p:nvSpPr>
          <p:spPr>
            <a:xfrm>
              <a:off x="10451652" y="5188930"/>
              <a:ext cx="805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Odtok</a:t>
              </a:r>
              <a:endParaRPr lang="cs-CZ" sz="1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5925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D97005-8EB3-438D-97FD-A1F43482C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rgbClr val="1F40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Projekt „Aplikace LCA analýzy ve vodním hospodářství“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EB4DFB-0DD5-43ED-B5D9-E4CA3F5F2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21" y="3140968"/>
            <a:ext cx="10971372" cy="2448272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sz="2700" dirty="0">
                <a:solidFill>
                  <a:schemeClr val="tx2"/>
                </a:solidFill>
              </a:rPr>
              <a:t>LCA analýza vybraných </a:t>
            </a:r>
            <a:r>
              <a:rPr lang="cs-CZ" sz="2700" dirty="0" err="1">
                <a:solidFill>
                  <a:schemeClr val="tx2"/>
                </a:solidFill>
              </a:rPr>
              <a:t>výrobkov</a:t>
            </a:r>
            <a:r>
              <a:rPr lang="cs-CZ" sz="2700" dirty="0">
                <a:solidFill>
                  <a:schemeClr val="tx2"/>
                </a:solidFill>
              </a:rPr>
              <a:t> a technologických </a:t>
            </a:r>
            <a:r>
              <a:rPr lang="cs-CZ" sz="2700" dirty="0" err="1">
                <a:solidFill>
                  <a:schemeClr val="tx2"/>
                </a:solidFill>
              </a:rPr>
              <a:t>celkov</a:t>
            </a:r>
            <a:r>
              <a:rPr lang="cs-CZ" sz="2700" dirty="0">
                <a:solidFill>
                  <a:schemeClr val="tx2"/>
                </a:solidFill>
              </a:rPr>
              <a:t> </a:t>
            </a:r>
            <a:r>
              <a:rPr lang="cs-CZ" sz="2700" dirty="0" err="1">
                <a:solidFill>
                  <a:schemeClr val="tx2"/>
                </a:solidFill>
              </a:rPr>
              <a:t>firemného</a:t>
            </a:r>
            <a:r>
              <a:rPr lang="cs-CZ" sz="2700" dirty="0">
                <a:solidFill>
                  <a:schemeClr val="tx2"/>
                </a:solidFill>
              </a:rPr>
              <a:t> </a:t>
            </a:r>
            <a:r>
              <a:rPr lang="cs-CZ" sz="2700" dirty="0" err="1">
                <a:solidFill>
                  <a:schemeClr val="tx2"/>
                </a:solidFill>
              </a:rPr>
              <a:t>portfólia</a:t>
            </a:r>
            <a:r>
              <a:rPr lang="cs-CZ" sz="2700" dirty="0">
                <a:solidFill>
                  <a:schemeClr val="tx2"/>
                </a:solidFill>
              </a:rPr>
              <a:t> a </a:t>
            </a:r>
            <a:r>
              <a:rPr lang="cs-CZ" sz="2700" dirty="0" err="1">
                <a:solidFill>
                  <a:schemeClr val="tx2"/>
                </a:solidFill>
              </a:rPr>
              <a:t>posúdenie</a:t>
            </a:r>
            <a:r>
              <a:rPr lang="cs-CZ" sz="2700" dirty="0">
                <a:solidFill>
                  <a:schemeClr val="tx2"/>
                </a:solidFill>
              </a:rPr>
              <a:t> </a:t>
            </a:r>
            <a:r>
              <a:rPr lang="cs-CZ" sz="2700" dirty="0" err="1">
                <a:solidFill>
                  <a:schemeClr val="tx2"/>
                </a:solidFill>
              </a:rPr>
              <a:t>ich</a:t>
            </a:r>
            <a:r>
              <a:rPr lang="cs-CZ" sz="2700" dirty="0">
                <a:solidFill>
                  <a:schemeClr val="tx2"/>
                </a:solidFill>
              </a:rPr>
              <a:t> </a:t>
            </a:r>
            <a:r>
              <a:rPr lang="cs-CZ" sz="2700" dirty="0" err="1">
                <a:solidFill>
                  <a:schemeClr val="tx2"/>
                </a:solidFill>
              </a:rPr>
              <a:t>dopadov</a:t>
            </a:r>
            <a:r>
              <a:rPr lang="cs-CZ" sz="2700" dirty="0">
                <a:solidFill>
                  <a:schemeClr val="tx2"/>
                </a:solidFill>
              </a:rPr>
              <a:t> na životné </a:t>
            </a:r>
            <a:r>
              <a:rPr lang="cs-CZ" sz="2700" dirty="0" err="1">
                <a:solidFill>
                  <a:schemeClr val="tx2"/>
                </a:solidFill>
              </a:rPr>
              <a:t>prostredie</a:t>
            </a:r>
            <a:endParaRPr lang="cs-CZ" sz="270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cs-CZ" sz="2700" dirty="0" err="1">
                <a:solidFill>
                  <a:schemeClr val="tx2"/>
                </a:solidFill>
              </a:rPr>
              <a:t>Prehľad</a:t>
            </a:r>
            <a:r>
              <a:rPr lang="cs-CZ" sz="2700" dirty="0">
                <a:solidFill>
                  <a:schemeClr val="tx2"/>
                </a:solidFill>
              </a:rPr>
              <a:t> o </a:t>
            </a:r>
            <a:r>
              <a:rPr lang="cs-CZ" sz="2700" dirty="0" err="1">
                <a:solidFill>
                  <a:schemeClr val="tx2"/>
                </a:solidFill>
              </a:rPr>
              <a:t>uhlíkovej</a:t>
            </a:r>
            <a:r>
              <a:rPr lang="cs-CZ" sz="2700" dirty="0">
                <a:solidFill>
                  <a:schemeClr val="tx2"/>
                </a:solidFill>
              </a:rPr>
              <a:t> stope </a:t>
            </a:r>
            <a:r>
              <a:rPr lang="cs-CZ" sz="2700" dirty="0" err="1">
                <a:solidFill>
                  <a:schemeClr val="tx2"/>
                </a:solidFill>
              </a:rPr>
              <a:t>produktov</a:t>
            </a:r>
            <a:r>
              <a:rPr lang="cs-CZ" sz="2700" dirty="0">
                <a:solidFill>
                  <a:schemeClr val="tx2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2700" dirty="0">
                <a:solidFill>
                  <a:schemeClr val="tx2"/>
                </a:solidFill>
              </a:rPr>
              <a:t>Základ </a:t>
            </a:r>
            <a:r>
              <a:rPr lang="cs-CZ" sz="2700" dirty="0" err="1">
                <a:solidFill>
                  <a:schemeClr val="tx2"/>
                </a:solidFill>
              </a:rPr>
              <a:t>pre</a:t>
            </a:r>
            <a:r>
              <a:rPr lang="cs-CZ" sz="2700" dirty="0">
                <a:solidFill>
                  <a:schemeClr val="tx2"/>
                </a:solidFill>
              </a:rPr>
              <a:t> </a:t>
            </a:r>
            <a:r>
              <a:rPr lang="cs-CZ" sz="2700" dirty="0" err="1">
                <a:solidFill>
                  <a:schemeClr val="tx2"/>
                </a:solidFill>
              </a:rPr>
              <a:t>skvalitnenie</a:t>
            </a:r>
            <a:r>
              <a:rPr lang="cs-CZ" sz="2700" dirty="0">
                <a:solidFill>
                  <a:schemeClr val="tx2"/>
                </a:solidFill>
              </a:rPr>
              <a:t> </a:t>
            </a:r>
            <a:r>
              <a:rPr lang="cs-CZ" sz="2700" dirty="0" err="1">
                <a:solidFill>
                  <a:schemeClr val="tx2"/>
                </a:solidFill>
              </a:rPr>
              <a:t>firemného</a:t>
            </a:r>
            <a:r>
              <a:rPr lang="cs-CZ" sz="2700" dirty="0">
                <a:solidFill>
                  <a:schemeClr val="tx2"/>
                </a:solidFill>
              </a:rPr>
              <a:t> </a:t>
            </a:r>
            <a:r>
              <a:rPr lang="cs-CZ" sz="2700" dirty="0" err="1">
                <a:solidFill>
                  <a:schemeClr val="tx2"/>
                </a:solidFill>
              </a:rPr>
              <a:t>portfólia</a:t>
            </a:r>
            <a:r>
              <a:rPr lang="cs-CZ" sz="2700" dirty="0">
                <a:solidFill>
                  <a:schemeClr val="tx2"/>
                </a:solidFill>
              </a:rPr>
              <a:t> z </a:t>
            </a:r>
            <a:r>
              <a:rPr lang="cs-CZ" sz="2700" dirty="0" err="1">
                <a:solidFill>
                  <a:schemeClr val="tx2"/>
                </a:solidFill>
              </a:rPr>
              <a:t>hľadiska</a:t>
            </a:r>
            <a:r>
              <a:rPr lang="cs-CZ" sz="2700" dirty="0">
                <a:solidFill>
                  <a:schemeClr val="tx2"/>
                </a:solidFill>
              </a:rPr>
              <a:t> </a:t>
            </a:r>
            <a:r>
              <a:rPr lang="cs-CZ" sz="2700" dirty="0" err="1">
                <a:solidFill>
                  <a:schemeClr val="tx2"/>
                </a:solidFill>
              </a:rPr>
              <a:t>udržateľnosti</a:t>
            </a:r>
            <a:endParaRPr lang="cs-CZ" sz="270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cs-CZ" sz="800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cs-CZ" sz="2700" b="1" dirty="0">
                <a:solidFill>
                  <a:schemeClr val="accent3"/>
                </a:solidFill>
              </a:rPr>
              <a:t>LCA </a:t>
            </a:r>
            <a:r>
              <a:rPr lang="cs-CZ" sz="2700" b="1" dirty="0" err="1">
                <a:solidFill>
                  <a:schemeClr val="accent3"/>
                </a:solidFill>
              </a:rPr>
              <a:t>technológií</a:t>
            </a:r>
            <a:r>
              <a:rPr lang="cs-CZ" sz="2700" b="1" dirty="0">
                <a:solidFill>
                  <a:schemeClr val="accent3"/>
                </a:solidFill>
              </a:rPr>
              <a:t> úpravy bazénových </a:t>
            </a:r>
            <a:r>
              <a:rPr lang="cs-CZ" sz="2700" b="1" dirty="0" err="1">
                <a:solidFill>
                  <a:schemeClr val="accent3"/>
                </a:solidFill>
              </a:rPr>
              <a:t>vôd</a:t>
            </a:r>
            <a:endParaRPr lang="cs-CZ" sz="2700" b="1" dirty="0">
              <a:solidFill>
                <a:schemeClr val="accent3"/>
              </a:solidFill>
            </a:endParaRPr>
          </a:p>
          <a:p>
            <a:pPr marL="0" indent="0" algn="ctr">
              <a:buNone/>
            </a:pPr>
            <a:r>
              <a:rPr lang="cs-CZ" sz="2700" b="1" dirty="0">
                <a:solidFill>
                  <a:schemeClr val="accent3"/>
                </a:solidFill>
              </a:rPr>
              <a:t>LCA </a:t>
            </a:r>
            <a:r>
              <a:rPr lang="cs-CZ" sz="2700" b="1" dirty="0" err="1">
                <a:solidFill>
                  <a:schemeClr val="accent3"/>
                </a:solidFill>
              </a:rPr>
              <a:t>technológií</a:t>
            </a:r>
            <a:r>
              <a:rPr lang="cs-CZ" sz="2700" b="1" dirty="0">
                <a:solidFill>
                  <a:schemeClr val="accent3"/>
                </a:solidFill>
              </a:rPr>
              <a:t> mechanicko-biologického </a:t>
            </a:r>
            <a:r>
              <a:rPr lang="cs-CZ" sz="2700" b="1" dirty="0" err="1">
                <a:solidFill>
                  <a:schemeClr val="accent3"/>
                </a:solidFill>
              </a:rPr>
              <a:t>čistenia</a:t>
            </a:r>
            <a:r>
              <a:rPr lang="cs-CZ" sz="2700" b="1" dirty="0">
                <a:solidFill>
                  <a:schemeClr val="accent3"/>
                </a:solidFill>
              </a:rPr>
              <a:t> OV</a:t>
            </a:r>
          </a:p>
        </p:txBody>
      </p:sp>
      <p:pic>
        <p:nvPicPr>
          <p:cNvPr id="1026" name="Picture 2" descr="Úspěšné dokončení modernizace ČOV pro Vodňanské Kuře : ASIO, spol. s r.o.">
            <a:extLst>
              <a:ext uri="{FF2B5EF4-FFF2-40B4-BE49-F238E27FC236}">
                <a16:creationId xmlns:a16="http://schemas.microsoft.com/office/drawing/2014/main" id="{D11451CC-78B4-63DE-75D6-7F0E90AA2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326" y="1804912"/>
            <a:ext cx="2384337" cy="98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Úvodní stránka - Ústav udržitelnosti a produktové ekologie">
            <a:extLst>
              <a:ext uri="{FF2B5EF4-FFF2-40B4-BE49-F238E27FC236}">
                <a16:creationId xmlns:a16="http://schemas.microsoft.com/office/drawing/2014/main" id="{65004E7B-6ECF-699C-5D2F-185B0CFF7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814" y="1937518"/>
            <a:ext cx="2779294" cy="71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403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D97005-8EB3-438D-97FD-A1F43482C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rgbClr val="1F40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LCA </a:t>
            </a:r>
            <a:r>
              <a:rPr lang="cs-CZ" sz="3600" b="1" dirty="0" err="1">
                <a:solidFill>
                  <a:srgbClr val="1F40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technológií</a:t>
            </a:r>
            <a:r>
              <a:rPr lang="cs-CZ" sz="3600" b="1" dirty="0">
                <a:solidFill>
                  <a:srgbClr val="1F40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úpravy bazénových </a:t>
            </a:r>
            <a:r>
              <a:rPr lang="cs-CZ" sz="3600" b="1" dirty="0" err="1">
                <a:solidFill>
                  <a:srgbClr val="1F40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vôd</a:t>
            </a:r>
            <a:endParaRPr lang="cs-CZ" sz="3600" b="1" dirty="0">
              <a:solidFill>
                <a:srgbClr val="1F407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EB4DFB-0DD5-43ED-B5D9-E4CA3F5F2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sz="3000" b="1" dirty="0" err="1">
                <a:solidFill>
                  <a:schemeClr val="tx2"/>
                </a:solidFill>
              </a:rPr>
              <a:t>Cieľ</a:t>
            </a:r>
            <a:endParaRPr lang="cs-CZ" sz="30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cs-CZ" sz="2700" dirty="0" err="1">
                <a:solidFill>
                  <a:schemeClr val="tx2"/>
                </a:solidFill>
              </a:rPr>
              <a:t>Porovnanie</a:t>
            </a:r>
            <a:r>
              <a:rPr lang="cs-CZ" sz="2700" dirty="0">
                <a:solidFill>
                  <a:schemeClr val="tx2"/>
                </a:solidFill>
              </a:rPr>
              <a:t> </a:t>
            </a:r>
            <a:r>
              <a:rPr lang="cs-CZ" sz="2700" dirty="0" err="1">
                <a:solidFill>
                  <a:schemeClr val="tx2"/>
                </a:solidFill>
              </a:rPr>
              <a:t>environmentálnych</a:t>
            </a:r>
            <a:r>
              <a:rPr lang="cs-CZ" sz="2700" dirty="0">
                <a:solidFill>
                  <a:schemeClr val="tx2"/>
                </a:solidFill>
              </a:rPr>
              <a:t> </a:t>
            </a:r>
            <a:r>
              <a:rPr lang="cs-CZ" sz="2700" dirty="0" err="1">
                <a:solidFill>
                  <a:schemeClr val="tx2"/>
                </a:solidFill>
              </a:rPr>
              <a:t>dopadov</a:t>
            </a:r>
            <a:endParaRPr lang="cs-CZ" sz="27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cs-CZ" sz="2700" dirty="0" err="1">
                <a:solidFill>
                  <a:schemeClr val="tx2"/>
                </a:solidFill>
              </a:rPr>
              <a:t>technológie</a:t>
            </a:r>
            <a:r>
              <a:rPr lang="cs-CZ" sz="2700" dirty="0">
                <a:solidFill>
                  <a:schemeClr val="tx2"/>
                </a:solidFill>
              </a:rPr>
              <a:t> </a:t>
            </a:r>
            <a:r>
              <a:rPr lang="cs-CZ" sz="2700" dirty="0" err="1">
                <a:solidFill>
                  <a:schemeClr val="tx2"/>
                </a:solidFill>
              </a:rPr>
              <a:t>čistenia</a:t>
            </a:r>
            <a:r>
              <a:rPr lang="cs-CZ" sz="2700" dirty="0">
                <a:solidFill>
                  <a:schemeClr val="tx2"/>
                </a:solidFill>
              </a:rPr>
              <a:t> a </a:t>
            </a:r>
            <a:r>
              <a:rPr lang="cs-CZ" sz="2700" dirty="0" err="1">
                <a:solidFill>
                  <a:schemeClr val="tx2"/>
                </a:solidFill>
              </a:rPr>
              <a:t>recyklácie</a:t>
            </a:r>
            <a:r>
              <a:rPr lang="cs-CZ" sz="2700" dirty="0">
                <a:solidFill>
                  <a:schemeClr val="tx2"/>
                </a:solidFill>
              </a:rPr>
              <a:t> bazénových </a:t>
            </a:r>
          </a:p>
          <a:p>
            <a:pPr marL="0" indent="0">
              <a:buNone/>
            </a:pPr>
            <a:r>
              <a:rPr lang="cs-CZ" sz="2700" dirty="0" err="1">
                <a:solidFill>
                  <a:schemeClr val="tx2"/>
                </a:solidFill>
              </a:rPr>
              <a:t>vôd</a:t>
            </a:r>
            <a:r>
              <a:rPr lang="cs-CZ" sz="2700" dirty="0">
                <a:solidFill>
                  <a:schemeClr val="tx2"/>
                </a:solidFill>
              </a:rPr>
              <a:t> AS-POOLREC s </a:t>
            </a:r>
            <a:r>
              <a:rPr lang="cs-CZ" sz="2700" dirty="0" err="1">
                <a:solidFill>
                  <a:schemeClr val="tx2"/>
                </a:solidFill>
              </a:rPr>
              <a:t>konvenčnou</a:t>
            </a:r>
            <a:r>
              <a:rPr lang="cs-CZ" sz="2700" dirty="0">
                <a:solidFill>
                  <a:schemeClr val="tx2"/>
                </a:solidFill>
              </a:rPr>
              <a:t> bazénovou</a:t>
            </a:r>
          </a:p>
          <a:p>
            <a:pPr marL="0" indent="0">
              <a:buNone/>
            </a:pPr>
            <a:r>
              <a:rPr lang="cs-CZ" sz="2700" dirty="0" err="1">
                <a:solidFill>
                  <a:schemeClr val="tx2"/>
                </a:solidFill>
              </a:rPr>
              <a:t>technológiou</a:t>
            </a:r>
            <a:r>
              <a:rPr lang="cs-CZ" sz="2700" dirty="0">
                <a:solidFill>
                  <a:schemeClr val="tx2"/>
                </a:solidFill>
              </a:rPr>
              <a:t> bez </a:t>
            </a:r>
            <a:r>
              <a:rPr lang="cs-CZ" sz="2700" dirty="0" err="1">
                <a:solidFill>
                  <a:schemeClr val="tx2"/>
                </a:solidFill>
              </a:rPr>
              <a:t>recyklácie</a:t>
            </a:r>
            <a:r>
              <a:rPr lang="cs-CZ" sz="2700" dirty="0">
                <a:solidFill>
                  <a:schemeClr val="tx2"/>
                </a:solidFill>
              </a:rPr>
              <a:t> </a:t>
            </a:r>
          </a:p>
          <a:p>
            <a:pPr marL="0" indent="0">
              <a:buNone/>
            </a:pPr>
            <a:endParaRPr lang="cs-CZ" sz="11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cs-CZ" sz="3000" b="1" dirty="0" err="1">
                <a:solidFill>
                  <a:schemeClr val="tx2"/>
                </a:solidFill>
              </a:rPr>
              <a:t>Posudzované</a:t>
            </a:r>
            <a:r>
              <a:rPr lang="cs-CZ" sz="3000" b="1" dirty="0">
                <a:solidFill>
                  <a:schemeClr val="tx2"/>
                </a:solidFill>
              </a:rPr>
              <a:t> </a:t>
            </a:r>
            <a:r>
              <a:rPr lang="cs-CZ" sz="3000" b="1" dirty="0" err="1">
                <a:solidFill>
                  <a:schemeClr val="tx2"/>
                </a:solidFill>
              </a:rPr>
              <a:t>technológie</a:t>
            </a:r>
            <a:endParaRPr lang="cs-CZ" sz="3000" b="1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cs-CZ" sz="2700" i="1" dirty="0" err="1">
                <a:solidFill>
                  <a:schemeClr val="tx2"/>
                </a:solidFill>
              </a:rPr>
              <a:t>Scenár</a:t>
            </a:r>
            <a:r>
              <a:rPr lang="cs-CZ" sz="2700" i="1" dirty="0">
                <a:solidFill>
                  <a:schemeClr val="tx2"/>
                </a:solidFill>
              </a:rPr>
              <a:t> bez </a:t>
            </a:r>
            <a:r>
              <a:rPr lang="cs-CZ" sz="2700" i="1" dirty="0" err="1">
                <a:solidFill>
                  <a:schemeClr val="tx2"/>
                </a:solidFill>
              </a:rPr>
              <a:t>recyklácie</a:t>
            </a:r>
            <a:endParaRPr lang="cs-CZ" sz="27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cs-CZ" sz="2700" dirty="0" err="1">
                <a:solidFill>
                  <a:schemeClr val="accent3"/>
                </a:solidFill>
              </a:rPr>
              <a:t>Konvenčná</a:t>
            </a:r>
            <a:r>
              <a:rPr lang="cs-CZ" sz="2700" dirty="0">
                <a:solidFill>
                  <a:schemeClr val="accent3"/>
                </a:solidFill>
              </a:rPr>
              <a:t> bazénová </a:t>
            </a:r>
            <a:r>
              <a:rPr lang="cs-CZ" sz="2700" dirty="0" err="1">
                <a:solidFill>
                  <a:schemeClr val="accent3"/>
                </a:solidFill>
              </a:rPr>
              <a:t>technológia</a:t>
            </a:r>
            <a:endParaRPr lang="cs-CZ" sz="2700" dirty="0">
              <a:solidFill>
                <a:schemeClr val="accent3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cs-CZ" sz="2700" i="1" dirty="0" err="1">
                <a:solidFill>
                  <a:schemeClr val="tx2"/>
                </a:solidFill>
              </a:rPr>
              <a:t>Scenár</a:t>
            </a:r>
            <a:r>
              <a:rPr lang="cs-CZ" sz="2700" i="1" dirty="0">
                <a:solidFill>
                  <a:schemeClr val="tx2"/>
                </a:solidFill>
              </a:rPr>
              <a:t> s </a:t>
            </a:r>
            <a:r>
              <a:rPr lang="cs-CZ" sz="2700" i="1" dirty="0" err="1">
                <a:solidFill>
                  <a:schemeClr val="tx2"/>
                </a:solidFill>
              </a:rPr>
              <a:t>recykláciou</a:t>
            </a:r>
            <a:r>
              <a:rPr lang="cs-CZ" sz="2700" i="1" dirty="0">
                <a:solidFill>
                  <a:schemeClr val="tx2"/>
                </a:solidFill>
              </a:rPr>
              <a:t>	</a:t>
            </a:r>
          </a:p>
          <a:p>
            <a:pPr marL="0" indent="0">
              <a:buNone/>
            </a:pPr>
            <a:r>
              <a:rPr lang="cs-CZ" sz="2700" dirty="0" err="1">
                <a:solidFill>
                  <a:schemeClr val="accent3"/>
                </a:solidFill>
              </a:rPr>
              <a:t>Technológia</a:t>
            </a:r>
            <a:r>
              <a:rPr lang="cs-CZ" sz="2700" dirty="0">
                <a:solidFill>
                  <a:schemeClr val="accent3"/>
                </a:solidFill>
              </a:rPr>
              <a:t> AS-POOLREC</a:t>
            </a:r>
          </a:p>
          <a:p>
            <a:pPr marL="0" indent="0">
              <a:buNone/>
            </a:pPr>
            <a:endParaRPr lang="cs-CZ" sz="11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cs-CZ" sz="3000" b="1" dirty="0" err="1">
                <a:solidFill>
                  <a:schemeClr val="tx2"/>
                </a:solidFill>
              </a:rPr>
              <a:t>Funkčná</a:t>
            </a:r>
            <a:r>
              <a:rPr lang="cs-CZ" sz="3000" b="1" dirty="0">
                <a:solidFill>
                  <a:schemeClr val="tx2"/>
                </a:solidFill>
              </a:rPr>
              <a:t> jednotka</a:t>
            </a:r>
          </a:p>
          <a:p>
            <a:pPr marL="0" indent="0">
              <a:buNone/>
            </a:pPr>
            <a:r>
              <a:rPr lang="cs-CZ" sz="2700" dirty="0">
                <a:solidFill>
                  <a:schemeClr val="tx2"/>
                </a:solidFill>
              </a:rPr>
              <a:t>1 </a:t>
            </a:r>
            <a:r>
              <a:rPr lang="cs-CZ" sz="2700" dirty="0" err="1">
                <a:solidFill>
                  <a:schemeClr val="tx2"/>
                </a:solidFill>
              </a:rPr>
              <a:t>prevádzkový</a:t>
            </a:r>
            <a:r>
              <a:rPr lang="cs-CZ" sz="2700" dirty="0">
                <a:solidFill>
                  <a:schemeClr val="tx2"/>
                </a:solidFill>
              </a:rPr>
              <a:t> </a:t>
            </a:r>
            <a:r>
              <a:rPr lang="cs-CZ" sz="2700" dirty="0" err="1">
                <a:solidFill>
                  <a:schemeClr val="tx2"/>
                </a:solidFill>
              </a:rPr>
              <a:t>deň</a:t>
            </a:r>
            <a:r>
              <a:rPr lang="cs-CZ" sz="2700" dirty="0">
                <a:solidFill>
                  <a:schemeClr val="tx2"/>
                </a:solidFill>
              </a:rPr>
              <a:t> = 268 m³ </a:t>
            </a:r>
            <a:r>
              <a:rPr lang="cs-CZ" sz="2700" dirty="0" err="1">
                <a:solidFill>
                  <a:schemeClr val="tx2"/>
                </a:solidFill>
              </a:rPr>
              <a:t>upravenej</a:t>
            </a:r>
            <a:endParaRPr lang="cs-CZ" sz="27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cs-CZ" sz="2700" dirty="0" err="1">
                <a:solidFill>
                  <a:schemeClr val="tx2"/>
                </a:solidFill>
              </a:rPr>
              <a:t>bazénovej</a:t>
            </a:r>
            <a:r>
              <a:rPr lang="cs-CZ" sz="2700" dirty="0">
                <a:solidFill>
                  <a:schemeClr val="tx2"/>
                </a:solidFill>
              </a:rPr>
              <a:t> vody</a:t>
            </a:r>
          </a:p>
          <a:p>
            <a:pPr marL="0" indent="0">
              <a:buNone/>
            </a:pPr>
            <a:endParaRPr lang="cs-CZ" sz="11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cs-CZ" sz="3000" b="1" dirty="0">
                <a:solidFill>
                  <a:schemeClr val="tx2"/>
                </a:solidFill>
              </a:rPr>
              <a:t>Hranice systému </a:t>
            </a:r>
            <a:r>
              <a:rPr lang="cs-CZ" sz="2700" dirty="0">
                <a:solidFill>
                  <a:schemeClr val="tx2"/>
                </a:solidFill>
              </a:rPr>
              <a:t>„</a:t>
            </a:r>
            <a:r>
              <a:rPr lang="cs-CZ" sz="2700" dirty="0" err="1">
                <a:solidFill>
                  <a:schemeClr val="tx2"/>
                </a:solidFill>
              </a:rPr>
              <a:t>cradle</a:t>
            </a:r>
            <a:r>
              <a:rPr lang="cs-CZ" sz="2700" dirty="0">
                <a:solidFill>
                  <a:schemeClr val="tx2"/>
                </a:solidFill>
              </a:rPr>
              <a:t>-to-</a:t>
            </a:r>
            <a:r>
              <a:rPr lang="cs-CZ" sz="2700" dirty="0" err="1">
                <a:solidFill>
                  <a:schemeClr val="tx2"/>
                </a:solidFill>
              </a:rPr>
              <a:t>grave</a:t>
            </a:r>
            <a:r>
              <a:rPr lang="cs-CZ" sz="2700" dirty="0">
                <a:solidFill>
                  <a:schemeClr val="tx2"/>
                </a:solidFill>
              </a:rPr>
              <a:t>“</a:t>
            </a:r>
          </a:p>
          <a:p>
            <a:pPr marL="0" indent="0">
              <a:buNone/>
            </a:pPr>
            <a:r>
              <a:rPr lang="cs-CZ" sz="2700" dirty="0">
                <a:solidFill>
                  <a:schemeClr val="bg1"/>
                </a:solidFill>
              </a:rPr>
              <a:t>x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AB116D5-A766-4569-6FAF-67101D5862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0" t="7840" r="5038" b="11150"/>
          <a:stretch/>
        </p:blipFill>
        <p:spPr bwMode="auto">
          <a:xfrm>
            <a:off x="4727054" y="2028679"/>
            <a:ext cx="7255944" cy="36690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 descr="Photo: Recyklace bazénových vod AS-POOLREC">
            <a:extLst>
              <a:ext uri="{FF2B5EF4-FFF2-40B4-BE49-F238E27FC236}">
                <a16:creationId xmlns:a16="http://schemas.microsoft.com/office/drawing/2014/main" id="{9C3AB02C-AA30-1CDD-53C6-262F29ADC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1770">
            <a:off x="4774445" y="1503974"/>
            <a:ext cx="1573560" cy="1573560"/>
          </a:xfrm>
          <a:prstGeom prst="rect">
            <a:avLst/>
          </a:prstGeom>
          <a:noFill/>
          <a:ln w="28575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220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D97005-8EB3-438D-97FD-A1F43482C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rgbClr val="1F40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LCA </a:t>
            </a:r>
            <a:r>
              <a:rPr lang="cs-CZ" sz="3600" b="1" dirty="0" err="1">
                <a:solidFill>
                  <a:srgbClr val="1F40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technológií</a:t>
            </a:r>
            <a:r>
              <a:rPr lang="cs-CZ" sz="3600" b="1" dirty="0">
                <a:solidFill>
                  <a:srgbClr val="1F40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úpravy bazénových </a:t>
            </a:r>
            <a:r>
              <a:rPr lang="cs-CZ" sz="3600" b="1" dirty="0" err="1">
                <a:solidFill>
                  <a:srgbClr val="1F40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vôd</a:t>
            </a:r>
            <a:endParaRPr lang="cs-CZ" sz="3600" b="1" dirty="0">
              <a:solidFill>
                <a:srgbClr val="1F407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EB4DFB-0DD5-43ED-B5D9-E4CA3F5F2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21" y="1600201"/>
            <a:ext cx="3829501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1700" i="1" dirty="0" err="1">
                <a:solidFill>
                  <a:schemeClr val="accent3"/>
                </a:solidFill>
              </a:rPr>
              <a:t>Environmental</a:t>
            </a:r>
            <a:r>
              <a:rPr lang="cs-CZ" sz="1700" i="1" dirty="0">
                <a:solidFill>
                  <a:schemeClr val="accent3"/>
                </a:solidFill>
              </a:rPr>
              <a:t> </a:t>
            </a:r>
            <a:r>
              <a:rPr lang="cs-CZ" sz="1700" i="1" dirty="0" err="1">
                <a:solidFill>
                  <a:schemeClr val="accent3"/>
                </a:solidFill>
              </a:rPr>
              <a:t>Footprint</a:t>
            </a:r>
            <a:r>
              <a:rPr lang="cs-CZ" sz="1700" i="1" dirty="0">
                <a:solidFill>
                  <a:schemeClr val="accent3"/>
                </a:solidFill>
              </a:rPr>
              <a:t> </a:t>
            </a:r>
            <a:r>
              <a:rPr lang="cs-CZ" sz="1700" dirty="0" err="1">
                <a:solidFill>
                  <a:schemeClr val="accent3"/>
                </a:solidFill>
              </a:rPr>
              <a:t>posudzovaných</a:t>
            </a:r>
            <a:endParaRPr lang="cs-CZ" sz="1700" dirty="0">
              <a:solidFill>
                <a:schemeClr val="accent3"/>
              </a:solidFill>
            </a:endParaRPr>
          </a:p>
          <a:p>
            <a:pPr marL="0" indent="0" algn="ctr">
              <a:buNone/>
            </a:pPr>
            <a:r>
              <a:rPr lang="cs-CZ" sz="1700" dirty="0" err="1">
                <a:solidFill>
                  <a:schemeClr val="accent3"/>
                </a:solidFill>
              </a:rPr>
              <a:t>skupín</a:t>
            </a:r>
            <a:r>
              <a:rPr lang="cs-CZ" sz="1700" dirty="0">
                <a:solidFill>
                  <a:schemeClr val="accent3"/>
                </a:solidFill>
              </a:rPr>
              <a:t> </a:t>
            </a:r>
            <a:r>
              <a:rPr lang="cs-CZ" sz="1700" dirty="0" err="1">
                <a:solidFill>
                  <a:schemeClr val="accent3"/>
                </a:solidFill>
              </a:rPr>
              <a:t>pre</a:t>
            </a:r>
            <a:r>
              <a:rPr lang="cs-CZ" sz="1700" dirty="0">
                <a:solidFill>
                  <a:schemeClr val="accent3"/>
                </a:solidFill>
              </a:rPr>
              <a:t> </a:t>
            </a:r>
            <a:r>
              <a:rPr lang="cs-CZ" sz="1700" dirty="0" err="1">
                <a:solidFill>
                  <a:schemeClr val="accent3"/>
                </a:solidFill>
              </a:rPr>
              <a:t>Scenár</a:t>
            </a:r>
            <a:r>
              <a:rPr lang="cs-CZ" sz="1700" dirty="0">
                <a:solidFill>
                  <a:schemeClr val="accent3"/>
                </a:solidFill>
              </a:rPr>
              <a:t> bez </a:t>
            </a:r>
            <a:r>
              <a:rPr lang="cs-CZ" sz="1700" dirty="0" err="1">
                <a:solidFill>
                  <a:schemeClr val="accent3"/>
                </a:solidFill>
              </a:rPr>
              <a:t>recyklácie</a:t>
            </a:r>
            <a:endParaRPr lang="cs-CZ" sz="1700" dirty="0">
              <a:solidFill>
                <a:schemeClr val="accent3"/>
              </a:solidFill>
            </a:endParaRPr>
          </a:p>
          <a:p>
            <a:pPr marL="0" indent="0" algn="ctr">
              <a:buNone/>
            </a:pPr>
            <a:r>
              <a:rPr lang="cs-CZ" sz="1700" dirty="0">
                <a:solidFill>
                  <a:schemeClr val="accent3"/>
                </a:solidFill>
              </a:rPr>
              <a:t>a </a:t>
            </a:r>
            <a:r>
              <a:rPr lang="cs-CZ" sz="1700" dirty="0" err="1">
                <a:solidFill>
                  <a:schemeClr val="accent3"/>
                </a:solidFill>
              </a:rPr>
              <a:t>Scenár</a:t>
            </a:r>
            <a:r>
              <a:rPr lang="cs-CZ" sz="1700" dirty="0">
                <a:solidFill>
                  <a:schemeClr val="accent3"/>
                </a:solidFill>
              </a:rPr>
              <a:t> s </a:t>
            </a:r>
            <a:r>
              <a:rPr lang="cs-CZ" sz="1700" dirty="0" err="1">
                <a:solidFill>
                  <a:schemeClr val="accent3"/>
                </a:solidFill>
              </a:rPr>
              <a:t>recykláciou</a:t>
            </a:r>
            <a:r>
              <a:rPr lang="cs-CZ" sz="1700" dirty="0">
                <a:solidFill>
                  <a:schemeClr val="accent3"/>
                </a:solidFill>
              </a:rPr>
              <a:t> </a:t>
            </a:r>
          </a:p>
          <a:p>
            <a:pPr marL="0" indent="0">
              <a:buNone/>
            </a:pPr>
            <a:endParaRPr lang="cs-CZ" sz="800" dirty="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cs-CZ" sz="1700" b="1" dirty="0" err="1">
                <a:solidFill>
                  <a:schemeClr val="tx2"/>
                </a:solidFill>
              </a:rPr>
              <a:t>Spotreba</a:t>
            </a:r>
            <a:r>
              <a:rPr lang="cs-CZ" sz="1700" b="1" dirty="0">
                <a:solidFill>
                  <a:schemeClr val="tx2"/>
                </a:solidFill>
              </a:rPr>
              <a:t> vody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1700" dirty="0">
                <a:solidFill>
                  <a:schemeClr val="tx2"/>
                </a:solidFill>
              </a:rPr>
              <a:t>vplyv životného cyklu </a:t>
            </a:r>
            <a:r>
              <a:rPr lang="cs-CZ" sz="1700" dirty="0" err="1">
                <a:solidFill>
                  <a:schemeClr val="tx2"/>
                </a:solidFill>
              </a:rPr>
              <a:t>pitnej</a:t>
            </a:r>
            <a:r>
              <a:rPr lang="cs-CZ" sz="1700" dirty="0">
                <a:solidFill>
                  <a:schemeClr val="tx2"/>
                </a:solidFill>
              </a:rPr>
              <a:t> vody a OV; nižší u </a:t>
            </a:r>
            <a:r>
              <a:rPr lang="cs-CZ" sz="1700" dirty="0" err="1">
                <a:solidFill>
                  <a:schemeClr val="tx2"/>
                </a:solidFill>
              </a:rPr>
              <a:t>Scenára</a:t>
            </a:r>
            <a:r>
              <a:rPr lang="cs-CZ" sz="1700" dirty="0">
                <a:solidFill>
                  <a:schemeClr val="tx2"/>
                </a:solidFill>
              </a:rPr>
              <a:t> s </a:t>
            </a:r>
            <a:r>
              <a:rPr lang="cs-CZ" sz="1700" dirty="0" err="1">
                <a:solidFill>
                  <a:schemeClr val="tx2"/>
                </a:solidFill>
              </a:rPr>
              <a:t>recykláciou</a:t>
            </a:r>
            <a:r>
              <a:rPr lang="cs-CZ" sz="1700" dirty="0">
                <a:solidFill>
                  <a:schemeClr val="tx2"/>
                </a:solidFill>
              </a:rPr>
              <a:t> v </a:t>
            </a:r>
            <a:r>
              <a:rPr lang="cs-CZ" sz="1700" dirty="0" err="1">
                <a:solidFill>
                  <a:schemeClr val="tx2"/>
                </a:solidFill>
              </a:rPr>
              <a:t>dôsledku</a:t>
            </a:r>
            <a:r>
              <a:rPr lang="cs-CZ" sz="1700" dirty="0">
                <a:solidFill>
                  <a:schemeClr val="tx2"/>
                </a:solidFill>
              </a:rPr>
              <a:t> </a:t>
            </a:r>
            <a:r>
              <a:rPr lang="cs-CZ" sz="1700" dirty="0" err="1">
                <a:solidFill>
                  <a:schemeClr val="tx2"/>
                </a:solidFill>
              </a:rPr>
              <a:t>recyklácie</a:t>
            </a:r>
            <a:r>
              <a:rPr lang="cs-CZ" sz="1700" dirty="0">
                <a:solidFill>
                  <a:schemeClr val="tx2"/>
                </a:solidFill>
              </a:rPr>
              <a:t> časti </a:t>
            </a:r>
            <a:r>
              <a:rPr lang="cs-CZ" sz="1700" dirty="0" err="1">
                <a:solidFill>
                  <a:schemeClr val="tx2"/>
                </a:solidFill>
              </a:rPr>
              <a:t>pracej</a:t>
            </a:r>
            <a:r>
              <a:rPr lang="cs-CZ" sz="1700" dirty="0">
                <a:solidFill>
                  <a:schemeClr val="tx2"/>
                </a:solidFill>
              </a:rPr>
              <a:t> vody</a:t>
            </a:r>
          </a:p>
          <a:p>
            <a:pPr marL="0" indent="0">
              <a:buNone/>
            </a:pPr>
            <a:endParaRPr lang="cs-CZ" sz="8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cs-CZ" sz="1700" b="1" dirty="0" err="1">
                <a:solidFill>
                  <a:schemeClr val="tx2"/>
                </a:solidFill>
              </a:rPr>
              <a:t>Zmena</a:t>
            </a:r>
            <a:r>
              <a:rPr lang="cs-CZ" sz="1700" b="1" dirty="0">
                <a:solidFill>
                  <a:schemeClr val="tx2"/>
                </a:solidFill>
              </a:rPr>
              <a:t> </a:t>
            </a:r>
            <a:r>
              <a:rPr lang="cs-CZ" sz="1700" b="1" dirty="0" err="1">
                <a:solidFill>
                  <a:schemeClr val="tx2"/>
                </a:solidFill>
              </a:rPr>
              <a:t>klímy</a:t>
            </a:r>
            <a:r>
              <a:rPr lang="cs-CZ" sz="1700" b="1" dirty="0">
                <a:solidFill>
                  <a:schemeClr val="tx2"/>
                </a:solidFill>
              </a:rPr>
              <a:t>, </a:t>
            </a:r>
            <a:r>
              <a:rPr lang="cs-CZ" sz="1700" b="1" dirty="0" err="1">
                <a:solidFill>
                  <a:schemeClr val="tx2"/>
                </a:solidFill>
              </a:rPr>
              <a:t>spotreba</a:t>
            </a:r>
            <a:r>
              <a:rPr lang="cs-CZ" sz="1700" b="1" dirty="0">
                <a:solidFill>
                  <a:schemeClr val="tx2"/>
                </a:solidFill>
              </a:rPr>
              <a:t> </a:t>
            </a:r>
            <a:r>
              <a:rPr lang="cs-CZ" sz="1700" b="1" dirty="0" err="1">
                <a:solidFill>
                  <a:schemeClr val="tx2"/>
                </a:solidFill>
              </a:rPr>
              <a:t>fosílnych</a:t>
            </a:r>
            <a:r>
              <a:rPr lang="cs-CZ" sz="1700" b="1" dirty="0">
                <a:solidFill>
                  <a:schemeClr val="tx2"/>
                </a:solidFill>
              </a:rPr>
              <a:t> </a:t>
            </a:r>
            <a:r>
              <a:rPr lang="cs-CZ" sz="1700" b="1" dirty="0" err="1">
                <a:solidFill>
                  <a:schemeClr val="tx2"/>
                </a:solidFill>
              </a:rPr>
              <a:t>surovín</a:t>
            </a:r>
            <a:endParaRPr lang="cs-CZ" sz="1700" b="1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cs-CZ" sz="1700" dirty="0" err="1">
                <a:solidFill>
                  <a:schemeClr val="tx2"/>
                </a:solidFill>
              </a:rPr>
              <a:t>najviac</a:t>
            </a:r>
            <a:r>
              <a:rPr lang="cs-CZ" sz="1700" dirty="0">
                <a:solidFill>
                  <a:schemeClr val="tx2"/>
                </a:solidFill>
              </a:rPr>
              <a:t> </a:t>
            </a:r>
            <a:r>
              <a:rPr lang="cs-CZ" sz="1700" dirty="0" err="1">
                <a:solidFill>
                  <a:schemeClr val="tx2"/>
                </a:solidFill>
              </a:rPr>
              <a:t>zasiahnuté</a:t>
            </a:r>
            <a:r>
              <a:rPr lang="cs-CZ" sz="1700" dirty="0">
                <a:solidFill>
                  <a:schemeClr val="tx2"/>
                </a:solidFill>
              </a:rPr>
              <a:t> </a:t>
            </a:r>
            <a:r>
              <a:rPr lang="cs-CZ" sz="1700" dirty="0" err="1">
                <a:solidFill>
                  <a:schemeClr val="tx2"/>
                </a:solidFill>
              </a:rPr>
              <a:t>kategórie</a:t>
            </a:r>
            <a:r>
              <a:rPr lang="cs-CZ" sz="1700" dirty="0">
                <a:solidFill>
                  <a:schemeClr val="tx2"/>
                </a:solidFill>
              </a:rPr>
              <a:t> dopadu; vplyv </a:t>
            </a:r>
            <a:r>
              <a:rPr lang="cs-CZ" sz="1700" dirty="0" err="1">
                <a:solidFill>
                  <a:schemeClr val="tx2"/>
                </a:solidFill>
              </a:rPr>
              <a:t>spotrebovanej</a:t>
            </a:r>
            <a:r>
              <a:rPr lang="cs-CZ" sz="1700" dirty="0">
                <a:solidFill>
                  <a:schemeClr val="tx2"/>
                </a:solidFill>
              </a:rPr>
              <a:t> </a:t>
            </a:r>
            <a:r>
              <a:rPr lang="cs-CZ" sz="1700" dirty="0" err="1">
                <a:solidFill>
                  <a:schemeClr val="tx2"/>
                </a:solidFill>
              </a:rPr>
              <a:t>elektriny</a:t>
            </a:r>
            <a:r>
              <a:rPr lang="cs-CZ" sz="1700" dirty="0">
                <a:solidFill>
                  <a:schemeClr val="tx2"/>
                </a:solidFill>
              </a:rPr>
              <a:t> a tepla</a:t>
            </a:r>
          </a:p>
          <a:p>
            <a:pPr marL="0" indent="0">
              <a:buNone/>
            </a:pPr>
            <a:endParaRPr lang="cs-CZ" sz="8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cs-CZ" sz="1700" b="1" dirty="0" err="1">
                <a:solidFill>
                  <a:schemeClr val="tx2"/>
                </a:solidFill>
              </a:rPr>
              <a:t>Scenár</a:t>
            </a:r>
            <a:r>
              <a:rPr lang="cs-CZ" sz="1700" b="1" dirty="0">
                <a:solidFill>
                  <a:schemeClr val="tx2"/>
                </a:solidFill>
              </a:rPr>
              <a:t> s </a:t>
            </a:r>
            <a:r>
              <a:rPr lang="cs-CZ" sz="1700" b="1" dirty="0" err="1">
                <a:solidFill>
                  <a:schemeClr val="tx2"/>
                </a:solidFill>
              </a:rPr>
              <a:t>recykláciou</a:t>
            </a:r>
            <a:endParaRPr lang="cs-CZ" sz="17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cs-CZ" sz="1700" b="1" dirty="0">
                <a:solidFill>
                  <a:schemeClr val="tx2"/>
                </a:solidFill>
              </a:rPr>
              <a:t>↑</a:t>
            </a:r>
            <a:r>
              <a:rPr lang="cs-CZ" sz="1700" dirty="0">
                <a:solidFill>
                  <a:schemeClr val="tx2"/>
                </a:solidFill>
              </a:rPr>
              <a:t> </a:t>
            </a:r>
            <a:r>
              <a:rPr lang="cs-CZ" sz="1700" dirty="0" err="1">
                <a:solidFill>
                  <a:schemeClr val="tx2"/>
                </a:solidFill>
              </a:rPr>
              <a:t>spotreba</a:t>
            </a:r>
            <a:r>
              <a:rPr lang="cs-CZ" sz="1700" dirty="0">
                <a:solidFill>
                  <a:schemeClr val="tx2"/>
                </a:solidFill>
              </a:rPr>
              <a:t> </a:t>
            </a:r>
            <a:r>
              <a:rPr lang="cs-CZ" sz="1700" dirty="0" err="1">
                <a:solidFill>
                  <a:schemeClr val="tx2"/>
                </a:solidFill>
              </a:rPr>
              <a:t>elektriny</a:t>
            </a:r>
            <a:r>
              <a:rPr lang="cs-CZ" sz="1700" dirty="0">
                <a:solidFill>
                  <a:schemeClr val="tx2"/>
                </a:solidFill>
              </a:rPr>
              <a:t> </a:t>
            </a:r>
            <a:r>
              <a:rPr lang="cs-CZ" sz="1700" b="1" dirty="0">
                <a:solidFill>
                  <a:schemeClr val="tx2"/>
                </a:solidFill>
              </a:rPr>
              <a:t>↓</a:t>
            </a:r>
            <a:r>
              <a:rPr lang="cs-CZ" sz="1700" dirty="0">
                <a:solidFill>
                  <a:schemeClr val="tx2"/>
                </a:solidFill>
              </a:rPr>
              <a:t> </a:t>
            </a:r>
            <a:r>
              <a:rPr lang="cs-CZ" sz="1700" dirty="0" err="1">
                <a:solidFill>
                  <a:schemeClr val="tx2"/>
                </a:solidFill>
              </a:rPr>
              <a:t>spotreba</a:t>
            </a:r>
            <a:r>
              <a:rPr lang="cs-CZ" sz="1700" dirty="0">
                <a:solidFill>
                  <a:schemeClr val="tx2"/>
                </a:solidFill>
              </a:rPr>
              <a:t> tepla</a:t>
            </a:r>
          </a:p>
          <a:p>
            <a:pPr marL="0" indent="0">
              <a:buNone/>
            </a:pPr>
            <a:endParaRPr lang="cs-CZ" sz="1700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C196A91-37EB-4858-98F1-94728FED37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006" y="1600201"/>
            <a:ext cx="7992298" cy="44958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7993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D97005-8EB3-438D-97FD-A1F43482C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rgbClr val="1F40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LCA </a:t>
            </a:r>
            <a:r>
              <a:rPr lang="cs-CZ" sz="3600" b="1" dirty="0" err="1">
                <a:solidFill>
                  <a:srgbClr val="1F40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technológií</a:t>
            </a:r>
            <a:r>
              <a:rPr lang="cs-CZ" sz="3600" b="1" dirty="0">
                <a:solidFill>
                  <a:srgbClr val="1F40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úpravy bazénových </a:t>
            </a:r>
            <a:r>
              <a:rPr lang="cs-CZ" sz="3600" b="1" dirty="0" err="1">
                <a:solidFill>
                  <a:srgbClr val="1F40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vôd</a:t>
            </a:r>
            <a:endParaRPr lang="cs-CZ" sz="3600" b="1" dirty="0">
              <a:solidFill>
                <a:srgbClr val="1F407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EB4DFB-0DD5-43ED-B5D9-E4CA3F5F2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21" y="1600201"/>
            <a:ext cx="4261549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1700" dirty="0" err="1">
                <a:solidFill>
                  <a:schemeClr val="accent3"/>
                </a:solidFill>
              </a:rPr>
              <a:t>Porovnanie</a:t>
            </a:r>
            <a:r>
              <a:rPr lang="cs-CZ" sz="1700" dirty="0">
                <a:solidFill>
                  <a:schemeClr val="accent3"/>
                </a:solidFill>
              </a:rPr>
              <a:t> celkového dopadu </a:t>
            </a:r>
            <a:r>
              <a:rPr lang="cs-CZ" sz="1700" dirty="0" err="1">
                <a:solidFill>
                  <a:schemeClr val="accent3"/>
                </a:solidFill>
              </a:rPr>
              <a:t>pomocou</a:t>
            </a:r>
            <a:r>
              <a:rPr lang="cs-CZ" sz="1700" dirty="0">
                <a:solidFill>
                  <a:schemeClr val="accent3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cs-CZ" sz="1700" i="1" dirty="0" err="1">
                <a:solidFill>
                  <a:schemeClr val="accent3"/>
                </a:solidFill>
              </a:rPr>
              <a:t>Environmental</a:t>
            </a:r>
            <a:r>
              <a:rPr lang="cs-CZ" sz="1700" i="1" dirty="0">
                <a:solidFill>
                  <a:schemeClr val="accent3"/>
                </a:solidFill>
              </a:rPr>
              <a:t> </a:t>
            </a:r>
            <a:r>
              <a:rPr lang="cs-CZ" sz="1700" i="1" dirty="0" err="1">
                <a:solidFill>
                  <a:schemeClr val="accent3"/>
                </a:solidFill>
              </a:rPr>
              <a:t>Footprint</a:t>
            </a:r>
            <a:r>
              <a:rPr lang="cs-CZ" sz="1700" i="1" dirty="0">
                <a:solidFill>
                  <a:schemeClr val="accent3"/>
                </a:solidFill>
              </a:rPr>
              <a:t> </a:t>
            </a:r>
            <a:r>
              <a:rPr lang="cs-CZ" sz="1700" dirty="0">
                <a:solidFill>
                  <a:schemeClr val="accent3"/>
                </a:solidFill>
              </a:rPr>
              <a:t>(</a:t>
            </a:r>
            <a:r>
              <a:rPr lang="cs-CZ" sz="1700" dirty="0" err="1">
                <a:solidFill>
                  <a:schemeClr val="accent3"/>
                </a:solidFill>
              </a:rPr>
              <a:t>vľavo</a:t>
            </a:r>
            <a:r>
              <a:rPr lang="cs-CZ" sz="1700" dirty="0">
                <a:solidFill>
                  <a:schemeClr val="accent3"/>
                </a:solidFill>
              </a:rPr>
              <a:t>) a </a:t>
            </a:r>
            <a:r>
              <a:rPr lang="cs-CZ" sz="1700" dirty="0" err="1">
                <a:solidFill>
                  <a:schemeClr val="accent3"/>
                </a:solidFill>
              </a:rPr>
              <a:t>Porovnanie</a:t>
            </a:r>
            <a:r>
              <a:rPr lang="cs-CZ" sz="1700" dirty="0">
                <a:solidFill>
                  <a:schemeClr val="accent3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cs-CZ" sz="1700" dirty="0" err="1">
                <a:solidFill>
                  <a:schemeClr val="accent3"/>
                </a:solidFill>
              </a:rPr>
              <a:t>kategórie</a:t>
            </a:r>
            <a:r>
              <a:rPr lang="cs-CZ" sz="1700" dirty="0">
                <a:solidFill>
                  <a:schemeClr val="accent3"/>
                </a:solidFill>
              </a:rPr>
              <a:t> dopadu klimatická </a:t>
            </a:r>
            <a:r>
              <a:rPr lang="cs-CZ" sz="1700" dirty="0" err="1">
                <a:solidFill>
                  <a:schemeClr val="accent3"/>
                </a:solidFill>
              </a:rPr>
              <a:t>zmena</a:t>
            </a:r>
            <a:r>
              <a:rPr lang="cs-CZ" sz="1700" dirty="0">
                <a:solidFill>
                  <a:schemeClr val="accent3"/>
                </a:solidFill>
              </a:rPr>
              <a:t> (vpravo) </a:t>
            </a:r>
          </a:p>
          <a:p>
            <a:pPr marL="0" indent="0" algn="ctr">
              <a:buNone/>
            </a:pPr>
            <a:r>
              <a:rPr lang="cs-CZ" sz="1700" dirty="0" err="1">
                <a:solidFill>
                  <a:schemeClr val="accent3"/>
                </a:solidFill>
              </a:rPr>
              <a:t>pre</a:t>
            </a:r>
            <a:r>
              <a:rPr lang="cs-CZ" sz="1700" dirty="0">
                <a:solidFill>
                  <a:schemeClr val="accent3"/>
                </a:solidFill>
              </a:rPr>
              <a:t> oba </a:t>
            </a:r>
            <a:r>
              <a:rPr lang="cs-CZ" sz="1700" dirty="0" err="1">
                <a:solidFill>
                  <a:schemeClr val="accent3"/>
                </a:solidFill>
              </a:rPr>
              <a:t>posudzované</a:t>
            </a:r>
            <a:r>
              <a:rPr lang="cs-CZ" sz="1700" dirty="0">
                <a:solidFill>
                  <a:schemeClr val="accent3"/>
                </a:solidFill>
              </a:rPr>
              <a:t> </a:t>
            </a:r>
            <a:r>
              <a:rPr lang="cs-CZ" sz="1700" dirty="0" err="1">
                <a:solidFill>
                  <a:schemeClr val="accent3"/>
                </a:solidFill>
              </a:rPr>
              <a:t>scenáre</a:t>
            </a:r>
            <a:endParaRPr lang="cs-CZ" sz="1700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cs-CZ" sz="8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cs-CZ" sz="1900" b="1" dirty="0">
                <a:solidFill>
                  <a:schemeClr val="tx2"/>
                </a:solidFill>
              </a:rPr>
              <a:t>Zavedením </a:t>
            </a:r>
            <a:r>
              <a:rPr lang="cs-CZ" sz="1900" b="1" dirty="0" err="1">
                <a:solidFill>
                  <a:schemeClr val="tx2"/>
                </a:solidFill>
              </a:rPr>
              <a:t>recyklačnej</a:t>
            </a:r>
            <a:r>
              <a:rPr lang="cs-CZ" sz="1900" b="1" dirty="0">
                <a:solidFill>
                  <a:schemeClr val="tx2"/>
                </a:solidFill>
              </a:rPr>
              <a:t> </a:t>
            </a:r>
            <a:r>
              <a:rPr lang="cs-CZ" sz="1900" b="1" dirty="0" err="1">
                <a:solidFill>
                  <a:schemeClr val="tx2"/>
                </a:solidFill>
              </a:rPr>
              <a:t>technológie</a:t>
            </a:r>
            <a:r>
              <a:rPr lang="cs-CZ" sz="1900" b="1" dirty="0">
                <a:solidFill>
                  <a:schemeClr val="tx2"/>
                </a:solidFill>
              </a:rPr>
              <a:t> </a:t>
            </a:r>
            <a:r>
              <a:rPr lang="cs-CZ" sz="1900" b="1" dirty="0" err="1">
                <a:solidFill>
                  <a:schemeClr val="tx2"/>
                </a:solidFill>
              </a:rPr>
              <a:t>sa</a:t>
            </a:r>
            <a:r>
              <a:rPr lang="cs-CZ" sz="1900" b="1" dirty="0">
                <a:solidFill>
                  <a:schemeClr val="tx2"/>
                </a:solidFill>
              </a:rPr>
              <a:t> zvýšil celkový </a:t>
            </a:r>
            <a:r>
              <a:rPr lang="cs-CZ" sz="1900" b="1" dirty="0" err="1">
                <a:solidFill>
                  <a:schemeClr val="tx2"/>
                </a:solidFill>
              </a:rPr>
              <a:t>environmentálny</a:t>
            </a:r>
            <a:r>
              <a:rPr lang="cs-CZ" sz="1900" b="1" dirty="0">
                <a:solidFill>
                  <a:schemeClr val="tx2"/>
                </a:solidFill>
              </a:rPr>
              <a:t> dopad,  ale </a:t>
            </a:r>
            <a:r>
              <a:rPr lang="cs-CZ" sz="1900" b="1" dirty="0" err="1">
                <a:solidFill>
                  <a:schemeClr val="tx2"/>
                </a:solidFill>
              </a:rPr>
              <a:t>znížila</a:t>
            </a:r>
            <a:r>
              <a:rPr lang="cs-CZ" sz="1900" b="1" dirty="0">
                <a:solidFill>
                  <a:schemeClr val="tx2"/>
                </a:solidFill>
              </a:rPr>
              <a:t> </a:t>
            </a:r>
            <a:r>
              <a:rPr lang="cs-CZ" sz="1900" b="1" dirty="0" err="1">
                <a:solidFill>
                  <a:schemeClr val="tx2"/>
                </a:solidFill>
              </a:rPr>
              <a:t>sa</a:t>
            </a:r>
            <a:r>
              <a:rPr lang="cs-CZ" sz="1900" b="1" dirty="0">
                <a:solidFill>
                  <a:schemeClr val="tx2"/>
                </a:solidFill>
              </a:rPr>
              <a:t> uhlíková stopa.</a:t>
            </a:r>
          </a:p>
          <a:p>
            <a:pPr marL="0" indent="0">
              <a:buNone/>
            </a:pPr>
            <a:endParaRPr lang="cs-CZ" sz="8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cs-CZ" sz="1700" b="1" dirty="0" err="1">
                <a:solidFill>
                  <a:schemeClr val="tx2"/>
                </a:solidFill>
              </a:rPr>
              <a:t>Dôvod</a:t>
            </a:r>
            <a:r>
              <a:rPr lang="cs-CZ" sz="1700" b="1" dirty="0">
                <a:solidFill>
                  <a:schemeClr val="tx2"/>
                </a:solidFill>
              </a:rPr>
              <a:t>:</a:t>
            </a:r>
            <a:r>
              <a:rPr lang="cs-CZ" sz="1700" dirty="0">
                <a:solidFill>
                  <a:schemeClr val="tx2"/>
                </a:solidFill>
              </a:rPr>
              <a:t> Výstavba </a:t>
            </a:r>
            <a:r>
              <a:rPr lang="cs-CZ" sz="1700" dirty="0" err="1">
                <a:solidFill>
                  <a:schemeClr val="tx2"/>
                </a:solidFill>
              </a:rPr>
              <a:t>technológie</a:t>
            </a:r>
            <a:r>
              <a:rPr lang="cs-CZ" sz="1700" dirty="0">
                <a:solidFill>
                  <a:schemeClr val="tx2"/>
                </a:solidFill>
              </a:rPr>
              <a:t> a </a:t>
            </a:r>
            <a:r>
              <a:rPr lang="cs-CZ" sz="1700" dirty="0" err="1">
                <a:solidFill>
                  <a:schemeClr val="tx2"/>
                </a:solidFill>
              </a:rPr>
              <a:t>využitie</a:t>
            </a:r>
            <a:r>
              <a:rPr lang="cs-CZ" sz="1700" dirty="0">
                <a:solidFill>
                  <a:schemeClr val="tx2"/>
                </a:solidFill>
              </a:rPr>
              <a:t> membránových </a:t>
            </a:r>
            <a:r>
              <a:rPr lang="cs-CZ" sz="1700" dirty="0" err="1">
                <a:solidFill>
                  <a:schemeClr val="tx2"/>
                </a:solidFill>
              </a:rPr>
              <a:t>modulov</a:t>
            </a:r>
            <a:r>
              <a:rPr lang="cs-CZ" sz="1700" dirty="0">
                <a:solidFill>
                  <a:schemeClr val="tx2"/>
                </a:solidFill>
              </a:rPr>
              <a:t> (vplyv na </a:t>
            </a:r>
            <a:r>
              <a:rPr lang="cs-CZ" sz="1700" dirty="0" err="1">
                <a:solidFill>
                  <a:schemeClr val="tx2"/>
                </a:solidFill>
              </a:rPr>
              <a:t>humánnu</a:t>
            </a:r>
            <a:r>
              <a:rPr lang="cs-CZ" sz="1700" dirty="0">
                <a:solidFill>
                  <a:schemeClr val="tx2"/>
                </a:solidFill>
              </a:rPr>
              <a:t> toxicitu, </a:t>
            </a:r>
            <a:r>
              <a:rPr lang="cs-CZ" sz="1700" dirty="0" err="1">
                <a:solidFill>
                  <a:schemeClr val="tx2"/>
                </a:solidFill>
              </a:rPr>
              <a:t>spotrebu</a:t>
            </a:r>
            <a:r>
              <a:rPr lang="cs-CZ" sz="1700" dirty="0">
                <a:solidFill>
                  <a:schemeClr val="tx2"/>
                </a:solidFill>
              </a:rPr>
              <a:t> </a:t>
            </a:r>
            <a:r>
              <a:rPr lang="cs-CZ" sz="1700" dirty="0" err="1">
                <a:solidFill>
                  <a:schemeClr val="tx2"/>
                </a:solidFill>
              </a:rPr>
              <a:t>surovín</a:t>
            </a:r>
            <a:r>
              <a:rPr lang="cs-CZ" sz="1700" dirty="0">
                <a:solidFill>
                  <a:schemeClr val="tx2"/>
                </a:solidFill>
              </a:rPr>
              <a:t> a </a:t>
            </a:r>
            <a:r>
              <a:rPr lang="cs-CZ" sz="1700" dirty="0" err="1">
                <a:solidFill>
                  <a:schemeClr val="tx2"/>
                </a:solidFill>
              </a:rPr>
              <a:t>úbytok</a:t>
            </a:r>
            <a:r>
              <a:rPr lang="cs-CZ" sz="1700" dirty="0">
                <a:solidFill>
                  <a:schemeClr val="tx2"/>
                </a:solidFill>
              </a:rPr>
              <a:t> stratosférického ozónu)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A0EEBFE-5031-E150-D1AE-68CE938E18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87" b="4782"/>
          <a:stretch/>
        </p:blipFill>
        <p:spPr bwMode="auto">
          <a:xfrm>
            <a:off x="4799062" y="1600201"/>
            <a:ext cx="7302123" cy="44644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07641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D97005-8EB3-438D-97FD-A1F43482C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rgbClr val="1F40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LCA </a:t>
            </a:r>
            <a:r>
              <a:rPr lang="cs-CZ" sz="3600" b="1" dirty="0" err="1">
                <a:solidFill>
                  <a:srgbClr val="1F40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technológií</a:t>
            </a:r>
            <a:r>
              <a:rPr lang="cs-CZ" sz="3600" b="1" dirty="0">
                <a:solidFill>
                  <a:srgbClr val="1F40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mechanicko-biologického </a:t>
            </a:r>
            <a:r>
              <a:rPr lang="cs-CZ" sz="3600" b="1" dirty="0" err="1">
                <a:solidFill>
                  <a:srgbClr val="1F40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čistenia</a:t>
            </a:r>
            <a:r>
              <a:rPr lang="cs-CZ" sz="3600" b="1" dirty="0">
                <a:solidFill>
                  <a:srgbClr val="1F40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OV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EB4DFB-0DD5-43ED-B5D9-E4CA3F5F2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000" b="1" dirty="0" err="1">
                <a:solidFill>
                  <a:schemeClr val="tx2"/>
                </a:solidFill>
              </a:rPr>
              <a:t>Cieľ</a:t>
            </a:r>
            <a:endParaRPr lang="cs-CZ" sz="20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cs-CZ" sz="1800" dirty="0" err="1">
                <a:solidFill>
                  <a:schemeClr val="tx2"/>
                </a:solidFill>
              </a:rPr>
              <a:t>Posúdenie</a:t>
            </a:r>
            <a:r>
              <a:rPr lang="cs-CZ" sz="1800" dirty="0">
                <a:solidFill>
                  <a:schemeClr val="tx2"/>
                </a:solidFill>
              </a:rPr>
              <a:t> </a:t>
            </a:r>
            <a:r>
              <a:rPr lang="cs-CZ" sz="1800" dirty="0" err="1">
                <a:solidFill>
                  <a:schemeClr val="tx2"/>
                </a:solidFill>
              </a:rPr>
              <a:t>environmentálnych</a:t>
            </a:r>
            <a:r>
              <a:rPr lang="cs-CZ" sz="1800" dirty="0">
                <a:solidFill>
                  <a:schemeClr val="tx2"/>
                </a:solidFill>
              </a:rPr>
              <a:t> </a:t>
            </a:r>
            <a:r>
              <a:rPr lang="cs-CZ" sz="1800" dirty="0" err="1">
                <a:solidFill>
                  <a:schemeClr val="tx2"/>
                </a:solidFill>
              </a:rPr>
              <a:t>dopadov</a:t>
            </a:r>
            <a:r>
              <a:rPr lang="cs-CZ" sz="1800" dirty="0">
                <a:solidFill>
                  <a:schemeClr val="tx2"/>
                </a:solidFill>
              </a:rPr>
              <a:t> </a:t>
            </a:r>
            <a:r>
              <a:rPr lang="cs-CZ" sz="1800" dirty="0" err="1">
                <a:solidFill>
                  <a:schemeClr val="tx2"/>
                </a:solidFill>
              </a:rPr>
              <a:t>čistiarní</a:t>
            </a:r>
            <a:r>
              <a:rPr lang="cs-CZ" sz="1800" dirty="0">
                <a:solidFill>
                  <a:schemeClr val="tx2"/>
                </a:solidFill>
              </a:rPr>
              <a:t> 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tx2"/>
                </a:solidFill>
              </a:rPr>
              <a:t>AS-HSBR s </a:t>
            </a:r>
            <a:r>
              <a:rPr lang="cs-CZ" sz="1800" dirty="0" err="1">
                <a:solidFill>
                  <a:schemeClr val="tx2"/>
                </a:solidFill>
              </a:rPr>
              <a:t>predradeným</a:t>
            </a:r>
            <a:r>
              <a:rPr lang="cs-CZ" sz="1800" dirty="0">
                <a:solidFill>
                  <a:schemeClr val="tx2"/>
                </a:solidFill>
              </a:rPr>
              <a:t> </a:t>
            </a:r>
            <a:r>
              <a:rPr lang="cs-CZ" sz="1800" dirty="0" err="1">
                <a:solidFill>
                  <a:schemeClr val="tx2"/>
                </a:solidFill>
              </a:rPr>
              <a:t>denitrifikačným</a:t>
            </a:r>
            <a:r>
              <a:rPr lang="cs-CZ" sz="1800" dirty="0">
                <a:solidFill>
                  <a:schemeClr val="tx2"/>
                </a:solidFill>
              </a:rPr>
              <a:t> </a:t>
            </a:r>
            <a:r>
              <a:rPr lang="cs-CZ" sz="1800" dirty="0" err="1">
                <a:solidFill>
                  <a:schemeClr val="tx2"/>
                </a:solidFill>
              </a:rPr>
              <a:t>stupňom</a:t>
            </a:r>
            <a:r>
              <a:rPr lang="cs-CZ" sz="1800" dirty="0">
                <a:solidFill>
                  <a:schemeClr val="tx2"/>
                </a:solidFill>
              </a:rPr>
              <a:t> </a:t>
            </a:r>
          </a:p>
          <a:p>
            <a:pPr marL="0" indent="0">
              <a:buNone/>
            </a:pPr>
            <a:r>
              <a:rPr lang="cs-CZ" sz="1800" dirty="0" err="1">
                <a:solidFill>
                  <a:schemeClr val="tx2"/>
                </a:solidFill>
              </a:rPr>
              <a:t>vo</a:t>
            </a:r>
            <a:r>
              <a:rPr lang="cs-CZ" sz="1800" dirty="0">
                <a:solidFill>
                  <a:schemeClr val="tx2"/>
                </a:solidFill>
              </a:rPr>
              <a:t> </a:t>
            </a:r>
            <a:r>
              <a:rPr lang="cs-CZ" sz="1800" dirty="0" err="1">
                <a:solidFill>
                  <a:schemeClr val="tx2"/>
                </a:solidFill>
              </a:rPr>
              <a:t>veľkosti</a:t>
            </a:r>
            <a:r>
              <a:rPr lang="cs-CZ" sz="1800" dirty="0">
                <a:solidFill>
                  <a:schemeClr val="tx2"/>
                </a:solidFill>
              </a:rPr>
              <a:t> 200 EO</a:t>
            </a:r>
          </a:p>
          <a:p>
            <a:pPr marL="0" indent="0">
              <a:buNone/>
            </a:pPr>
            <a:endParaRPr lang="cs-CZ" sz="8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cs-CZ" sz="2000" b="1" dirty="0" err="1">
                <a:solidFill>
                  <a:schemeClr val="tx2"/>
                </a:solidFill>
              </a:rPr>
              <a:t>Posudzované</a:t>
            </a:r>
            <a:r>
              <a:rPr lang="cs-CZ" sz="2000" b="1" dirty="0">
                <a:solidFill>
                  <a:schemeClr val="tx2"/>
                </a:solidFill>
              </a:rPr>
              <a:t> </a:t>
            </a:r>
            <a:r>
              <a:rPr lang="cs-CZ" sz="2000" b="1" dirty="0" err="1">
                <a:solidFill>
                  <a:schemeClr val="tx2"/>
                </a:solidFill>
              </a:rPr>
              <a:t>technológie</a:t>
            </a:r>
            <a:endParaRPr lang="cs-CZ" sz="2000" b="1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cs-CZ" sz="1800" i="1" dirty="0" err="1">
                <a:solidFill>
                  <a:schemeClr val="tx2"/>
                </a:solidFill>
              </a:rPr>
              <a:t>Scenár</a:t>
            </a:r>
            <a:r>
              <a:rPr lang="cs-CZ" sz="1800" i="1" dirty="0">
                <a:solidFill>
                  <a:schemeClr val="tx2"/>
                </a:solidFill>
              </a:rPr>
              <a:t> HSBR </a:t>
            </a:r>
            <a:r>
              <a:rPr lang="cs-CZ" sz="1800" i="1" dirty="0" err="1">
                <a:solidFill>
                  <a:schemeClr val="tx2"/>
                </a:solidFill>
              </a:rPr>
              <a:t>Betón</a:t>
            </a:r>
            <a:endParaRPr lang="cs-CZ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cs-CZ" sz="1800" dirty="0" err="1">
                <a:solidFill>
                  <a:schemeClr val="accent3"/>
                </a:solidFill>
              </a:rPr>
              <a:t>Technológia</a:t>
            </a:r>
            <a:r>
              <a:rPr lang="cs-CZ" sz="1800" dirty="0">
                <a:solidFill>
                  <a:schemeClr val="accent3"/>
                </a:solidFill>
              </a:rPr>
              <a:t> AS-HSBR v </a:t>
            </a:r>
            <a:r>
              <a:rPr lang="cs-CZ" sz="1800" dirty="0" err="1">
                <a:solidFill>
                  <a:schemeClr val="accent3"/>
                </a:solidFill>
              </a:rPr>
              <a:t>betónovej</a:t>
            </a:r>
            <a:r>
              <a:rPr lang="cs-CZ" sz="1800" dirty="0">
                <a:solidFill>
                  <a:schemeClr val="accent3"/>
                </a:solidFill>
              </a:rPr>
              <a:t> </a:t>
            </a:r>
            <a:r>
              <a:rPr lang="cs-CZ" sz="1800" dirty="0" err="1">
                <a:solidFill>
                  <a:schemeClr val="accent3"/>
                </a:solidFill>
              </a:rPr>
              <a:t>verzii</a:t>
            </a:r>
            <a:endParaRPr lang="cs-CZ" sz="1800" dirty="0">
              <a:solidFill>
                <a:schemeClr val="accent3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cs-CZ" sz="1800" i="1" dirty="0" err="1">
                <a:solidFill>
                  <a:schemeClr val="tx2"/>
                </a:solidFill>
              </a:rPr>
              <a:t>Scenár</a:t>
            </a:r>
            <a:r>
              <a:rPr lang="cs-CZ" sz="1800" i="1" dirty="0">
                <a:solidFill>
                  <a:schemeClr val="tx2"/>
                </a:solidFill>
              </a:rPr>
              <a:t> HSBR Plast 	</a:t>
            </a:r>
          </a:p>
          <a:p>
            <a:pPr marL="0" indent="0">
              <a:buNone/>
            </a:pPr>
            <a:r>
              <a:rPr lang="cs-CZ" sz="1800" dirty="0" err="1">
                <a:solidFill>
                  <a:schemeClr val="accent3"/>
                </a:solidFill>
              </a:rPr>
              <a:t>Technológia</a:t>
            </a:r>
            <a:r>
              <a:rPr lang="cs-CZ" sz="1800" dirty="0">
                <a:solidFill>
                  <a:schemeClr val="accent3"/>
                </a:solidFill>
              </a:rPr>
              <a:t> AS-HSBR v </a:t>
            </a:r>
            <a:r>
              <a:rPr lang="cs-CZ" sz="1800" dirty="0" err="1">
                <a:solidFill>
                  <a:schemeClr val="accent3"/>
                </a:solidFill>
              </a:rPr>
              <a:t>plastovej</a:t>
            </a:r>
            <a:r>
              <a:rPr lang="cs-CZ" sz="1800" dirty="0">
                <a:solidFill>
                  <a:schemeClr val="accent3"/>
                </a:solidFill>
              </a:rPr>
              <a:t> </a:t>
            </a:r>
            <a:r>
              <a:rPr lang="cs-CZ" sz="1800" dirty="0" err="1">
                <a:solidFill>
                  <a:schemeClr val="accent3"/>
                </a:solidFill>
              </a:rPr>
              <a:t>verzii</a:t>
            </a:r>
            <a:endParaRPr lang="cs-CZ" sz="1800" dirty="0">
              <a:solidFill>
                <a:schemeClr val="accent3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cs-CZ" sz="1800" i="1" dirty="0" err="1">
                <a:solidFill>
                  <a:schemeClr val="tx2"/>
                </a:solidFill>
              </a:rPr>
              <a:t>Scenár</a:t>
            </a:r>
            <a:r>
              <a:rPr lang="cs-CZ" sz="1800" i="1" dirty="0">
                <a:solidFill>
                  <a:schemeClr val="tx2"/>
                </a:solidFill>
              </a:rPr>
              <a:t> HSBR </a:t>
            </a:r>
            <a:r>
              <a:rPr lang="cs-CZ" sz="1800" i="1" dirty="0" err="1">
                <a:solidFill>
                  <a:schemeClr val="tx2"/>
                </a:solidFill>
              </a:rPr>
              <a:t>Betón</a:t>
            </a:r>
            <a:r>
              <a:rPr lang="cs-CZ" sz="1800" i="1" dirty="0">
                <a:solidFill>
                  <a:schemeClr val="tx2"/>
                </a:solidFill>
              </a:rPr>
              <a:t> (P) </a:t>
            </a:r>
            <a:endParaRPr lang="cs-CZ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cs-CZ" sz="1800" dirty="0" err="1">
                <a:solidFill>
                  <a:schemeClr val="accent3"/>
                </a:solidFill>
              </a:rPr>
              <a:t>Scenár</a:t>
            </a:r>
            <a:r>
              <a:rPr lang="cs-CZ" sz="1800" dirty="0">
                <a:solidFill>
                  <a:schemeClr val="accent3"/>
                </a:solidFill>
              </a:rPr>
              <a:t> HSBR </a:t>
            </a:r>
            <a:r>
              <a:rPr lang="cs-CZ" sz="1800" dirty="0" err="1">
                <a:solidFill>
                  <a:schemeClr val="accent3"/>
                </a:solidFill>
              </a:rPr>
              <a:t>Betón</a:t>
            </a:r>
            <a:r>
              <a:rPr lang="cs-CZ" sz="1800" dirty="0">
                <a:solidFill>
                  <a:schemeClr val="accent3"/>
                </a:solidFill>
              </a:rPr>
              <a:t> + </a:t>
            </a:r>
            <a:r>
              <a:rPr lang="cs-CZ" sz="1800" dirty="0" err="1">
                <a:solidFill>
                  <a:schemeClr val="accent3"/>
                </a:solidFill>
              </a:rPr>
              <a:t>zrážanie</a:t>
            </a:r>
            <a:r>
              <a:rPr lang="cs-CZ" sz="1800" dirty="0">
                <a:solidFill>
                  <a:schemeClr val="accent3"/>
                </a:solidFill>
              </a:rPr>
              <a:t> fosforu</a:t>
            </a:r>
          </a:p>
          <a:p>
            <a:pPr marL="0" indent="0">
              <a:buNone/>
            </a:pPr>
            <a:endParaRPr lang="cs-CZ" sz="8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cs-CZ" sz="2000" b="1" dirty="0" err="1">
                <a:solidFill>
                  <a:schemeClr val="tx2"/>
                </a:solidFill>
              </a:rPr>
              <a:t>Funkčná</a:t>
            </a:r>
            <a:r>
              <a:rPr lang="cs-CZ" sz="2000" b="1" dirty="0">
                <a:solidFill>
                  <a:schemeClr val="tx2"/>
                </a:solidFill>
              </a:rPr>
              <a:t> jednotka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tx2"/>
                </a:solidFill>
              </a:rPr>
              <a:t>1 </a:t>
            </a:r>
            <a:r>
              <a:rPr lang="cs-CZ" sz="1800" dirty="0" err="1">
                <a:solidFill>
                  <a:schemeClr val="tx2"/>
                </a:solidFill>
              </a:rPr>
              <a:t>prevádzkový</a:t>
            </a:r>
            <a:r>
              <a:rPr lang="cs-CZ" sz="1800" dirty="0">
                <a:solidFill>
                  <a:schemeClr val="tx2"/>
                </a:solidFill>
              </a:rPr>
              <a:t> </a:t>
            </a:r>
            <a:r>
              <a:rPr lang="cs-CZ" sz="1800" dirty="0" err="1">
                <a:solidFill>
                  <a:schemeClr val="tx2"/>
                </a:solidFill>
              </a:rPr>
              <a:t>deň</a:t>
            </a:r>
            <a:r>
              <a:rPr lang="cs-CZ" sz="1800" dirty="0">
                <a:solidFill>
                  <a:schemeClr val="tx2"/>
                </a:solidFill>
              </a:rPr>
              <a:t> = 20 m³ </a:t>
            </a:r>
            <a:r>
              <a:rPr lang="cs-CZ" sz="1800" dirty="0" err="1">
                <a:solidFill>
                  <a:schemeClr val="tx2"/>
                </a:solidFill>
              </a:rPr>
              <a:t>vyčistenej</a:t>
            </a:r>
            <a:r>
              <a:rPr lang="cs-CZ" sz="1800" dirty="0">
                <a:solidFill>
                  <a:schemeClr val="tx2"/>
                </a:solidFill>
              </a:rPr>
              <a:t> vody</a:t>
            </a:r>
          </a:p>
          <a:p>
            <a:pPr marL="0" indent="0">
              <a:buNone/>
            </a:pPr>
            <a:endParaRPr lang="cs-CZ" sz="8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cs-CZ" sz="2000" b="1" dirty="0">
                <a:solidFill>
                  <a:schemeClr val="tx2"/>
                </a:solidFill>
              </a:rPr>
              <a:t>Hranice systému </a:t>
            </a:r>
            <a:r>
              <a:rPr lang="cs-CZ" sz="1800" dirty="0">
                <a:solidFill>
                  <a:schemeClr val="tx2"/>
                </a:solidFill>
              </a:rPr>
              <a:t>„</a:t>
            </a:r>
            <a:r>
              <a:rPr lang="cs-CZ" sz="1800" dirty="0" err="1">
                <a:solidFill>
                  <a:schemeClr val="tx2"/>
                </a:solidFill>
              </a:rPr>
              <a:t>cradle</a:t>
            </a:r>
            <a:r>
              <a:rPr lang="cs-CZ" sz="1800" dirty="0">
                <a:solidFill>
                  <a:schemeClr val="tx2"/>
                </a:solidFill>
              </a:rPr>
              <a:t>-to-</a:t>
            </a:r>
            <a:r>
              <a:rPr lang="cs-CZ" sz="1800" dirty="0" err="1">
                <a:solidFill>
                  <a:schemeClr val="tx2"/>
                </a:solidFill>
              </a:rPr>
              <a:t>grave</a:t>
            </a:r>
            <a:r>
              <a:rPr lang="cs-CZ" sz="1800" dirty="0">
                <a:solidFill>
                  <a:schemeClr val="tx2"/>
                </a:solidFill>
              </a:rPr>
              <a:t>“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bg1"/>
                </a:solidFill>
              </a:rPr>
              <a:t>x</a:t>
            </a:r>
          </a:p>
          <a:p>
            <a:pPr marL="0" indent="0">
              <a:buNone/>
            </a:pPr>
            <a:endParaRPr lang="cs-CZ" sz="20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cs-CZ" sz="1800" dirty="0">
              <a:solidFill>
                <a:schemeClr val="tx2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0D5D282-0B6F-EC7B-F8DA-A9756E57AE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4" t="4704" r="11506" b="2787"/>
          <a:stretch/>
        </p:blipFill>
        <p:spPr bwMode="auto">
          <a:xfrm>
            <a:off x="5461397" y="1623730"/>
            <a:ext cx="6119495" cy="40341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Photo: Biologické čistírny odpadních vod AS-HSBR (60-300 EO)">
            <a:extLst>
              <a:ext uri="{FF2B5EF4-FFF2-40B4-BE49-F238E27FC236}">
                <a16:creationId xmlns:a16="http://schemas.microsoft.com/office/drawing/2014/main" id="{132FD66B-39FC-51F4-7C91-9094FD6FE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401" y="1127020"/>
            <a:ext cx="2498981" cy="249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695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D97005-8EB3-438D-97FD-A1F43482C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rgbClr val="1F40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LCA </a:t>
            </a:r>
            <a:r>
              <a:rPr lang="cs-CZ" sz="3600" b="1" dirty="0" err="1">
                <a:solidFill>
                  <a:srgbClr val="1F40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technológií</a:t>
            </a:r>
            <a:r>
              <a:rPr lang="cs-CZ" sz="3600" b="1" dirty="0">
                <a:solidFill>
                  <a:srgbClr val="1F40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mechanicko-biologického </a:t>
            </a:r>
            <a:r>
              <a:rPr lang="cs-CZ" sz="3600" b="1" dirty="0" err="1">
                <a:solidFill>
                  <a:srgbClr val="1F40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čistenia</a:t>
            </a:r>
            <a:r>
              <a:rPr lang="cs-CZ" sz="3600" b="1" dirty="0">
                <a:solidFill>
                  <a:srgbClr val="1F40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OV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EB4DFB-0DD5-43ED-B5D9-E4CA3F5F2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21" y="1600201"/>
            <a:ext cx="4261549" cy="452596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cs-CZ" sz="2000" i="1" dirty="0" err="1">
                <a:solidFill>
                  <a:schemeClr val="accent3"/>
                </a:solidFill>
              </a:rPr>
              <a:t>Environmental</a:t>
            </a:r>
            <a:r>
              <a:rPr lang="cs-CZ" sz="2000" i="1" dirty="0">
                <a:solidFill>
                  <a:schemeClr val="accent3"/>
                </a:solidFill>
              </a:rPr>
              <a:t> </a:t>
            </a:r>
            <a:r>
              <a:rPr lang="cs-CZ" sz="2000" i="1" dirty="0" err="1">
                <a:solidFill>
                  <a:schemeClr val="accent3"/>
                </a:solidFill>
              </a:rPr>
              <a:t>Footprint</a:t>
            </a:r>
            <a:r>
              <a:rPr lang="cs-CZ" sz="2000" i="1" dirty="0">
                <a:solidFill>
                  <a:schemeClr val="accent3"/>
                </a:solidFill>
              </a:rPr>
              <a:t> </a:t>
            </a:r>
            <a:r>
              <a:rPr lang="cs-CZ" sz="2000" dirty="0" err="1">
                <a:solidFill>
                  <a:schemeClr val="accent3"/>
                </a:solidFill>
              </a:rPr>
              <a:t>posudzovaných</a:t>
            </a:r>
            <a:endParaRPr lang="cs-CZ" sz="2000" dirty="0">
              <a:solidFill>
                <a:schemeClr val="accent3"/>
              </a:solidFill>
            </a:endParaRPr>
          </a:p>
          <a:p>
            <a:pPr marL="0" indent="0" algn="ctr">
              <a:buNone/>
            </a:pPr>
            <a:r>
              <a:rPr lang="cs-CZ" sz="2000" dirty="0" err="1">
                <a:solidFill>
                  <a:schemeClr val="accent3"/>
                </a:solidFill>
              </a:rPr>
              <a:t>skupín</a:t>
            </a:r>
            <a:r>
              <a:rPr lang="cs-CZ" sz="2000" dirty="0">
                <a:solidFill>
                  <a:schemeClr val="accent3"/>
                </a:solidFill>
              </a:rPr>
              <a:t> </a:t>
            </a:r>
            <a:r>
              <a:rPr lang="cs-CZ" sz="2000" dirty="0" err="1">
                <a:solidFill>
                  <a:schemeClr val="accent3"/>
                </a:solidFill>
              </a:rPr>
              <a:t>pre</a:t>
            </a:r>
            <a:r>
              <a:rPr lang="cs-CZ" sz="2000" dirty="0">
                <a:solidFill>
                  <a:schemeClr val="accent3"/>
                </a:solidFill>
              </a:rPr>
              <a:t> </a:t>
            </a:r>
            <a:r>
              <a:rPr lang="cs-CZ" sz="2000" dirty="0" err="1">
                <a:solidFill>
                  <a:schemeClr val="accent3"/>
                </a:solidFill>
              </a:rPr>
              <a:t>Scenáre</a:t>
            </a:r>
            <a:r>
              <a:rPr lang="cs-CZ" sz="2000" dirty="0">
                <a:solidFill>
                  <a:schemeClr val="accent3"/>
                </a:solidFill>
              </a:rPr>
              <a:t> HSBR </a:t>
            </a:r>
            <a:r>
              <a:rPr lang="cs-CZ" sz="2000" dirty="0" err="1">
                <a:solidFill>
                  <a:schemeClr val="accent3"/>
                </a:solidFill>
              </a:rPr>
              <a:t>Betón</a:t>
            </a:r>
            <a:r>
              <a:rPr lang="cs-CZ" sz="2000" dirty="0">
                <a:solidFill>
                  <a:schemeClr val="accent3"/>
                </a:solidFill>
              </a:rPr>
              <a:t>, HSBR Plast</a:t>
            </a:r>
          </a:p>
          <a:p>
            <a:pPr marL="0" indent="0" algn="ctr">
              <a:buNone/>
            </a:pPr>
            <a:r>
              <a:rPr lang="cs-CZ" sz="2000" dirty="0">
                <a:solidFill>
                  <a:schemeClr val="accent3"/>
                </a:solidFill>
              </a:rPr>
              <a:t>a HSBR </a:t>
            </a:r>
            <a:r>
              <a:rPr lang="cs-CZ" sz="2000" dirty="0" err="1">
                <a:solidFill>
                  <a:schemeClr val="accent3"/>
                </a:solidFill>
              </a:rPr>
              <a:t>Betón</a:t>
            </a:r>
            <a:r>
              <a:rPr lang="cs-CZ" sz="2000" dirty="0">
                <a:solidFill>
                  <a:schemeClr val="accent3"/>
                </a:solidFill>
              </a:rPr>
              <a:t> (P)</a:t>
            </a:r>
          </a:p>
          <a:p>
            <a:pPr marL="0" indent="0">
              <a:buNone/>
            </a:pPr>
            <a:endParaRPr lang="cs-CZ" sz="1100" dirty="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cs-CZ" sz="2200" b="1" dirty="0" err="1">
                <a:solidFill>
                  <a:schemeClr val="tx2"/>
                </a:solidFill>
              </a:rPr>
              <a:t>Eutrofizácia</a:t>
            </a:r>
            <a:endParaRPr lang="cs-CZ" sz="2200" b="1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cs-CZ" sz="2000" dirty="0" err="1">
                <a:solidFill>
                  <a:schemeClr val="tx2"/>
                </a:solidFill>
              </a:rPr>
              <a:t>najviac</a:t>
            </a:r>
            <a:r>
              <a:rPr lang="cs-CZ" sz="2000" dirty="0">
                <a:solidFill>
                  <a:schemeClr val="tx2"/>
                </a:solidFill>
              </a:rPr>
              <a:t> </a:t>
            </a:r>
            <a:r>
              <a:rPr lang="cs-CZ" sz="2000" dirty="0" err="1">
                <a:solidFill>
                  <a:schemeClr val="tx2"/>
                </a:solidFill>
              </a:rPr>
              <a:t>zasiahnutá</a:t>
            </a:r>
            <a:r>
              <a:rPr lang="cs-CZ" sz="2000" dirty="0">
                <a:solidFill>
                  <a:schemeClr val="tx2"/>
                </a:solidFill>
              </a:rPr>
              <a:t> </a:t>
            </a:r>
            <a:r>
              <a:rPr lang="cs-CZ" sz="2000" dirty="0" err="1">
                <a:solidFill>
                  <a:schemeClr val="tx2"/>
                </a:solidFill>
              </a:rPr>
              <a:t>kategória</a:t>
            </a:r>
            <a:r>
              <a:rPr lang="cs-CZ" sz="2000" dirty="0">
                <a:solidFill>
                  <a:schemeClr val="tx2"/>
                </a:solidFill>
              </a:rPr>
              <a:t> dopadu;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tx2"/>
                </a:solidFill>
              </a:rPr>
              <a:t>vplyv </a:t>
            </a:r>
            <a:r>
              <a:rPr lang="cs-CZ" sz="2000" dirty="0" err="1">
                <a:solidFill>
                  <a:schemeClr val="tx2"/>
                </a:solidFill>
              </a:rPr>
              <a:t>priamych</a:t>
            </a:r>
            <a:r>
              <a:rPr lang="cs-CZ" sz="2000" dirty="0">
                <a:solidFill>
                  <a:schemeClr val="tx2"/>
                </a:solidFill>
              </a:rPr>
              <a:t> </a:t>
            </a:r>
            <a:r>
              <a:rPr lang="cs-CZ" sz="2000" dirty="0" err="1">
                <a:solidFill>
                  <a:schemeClr val="tx2"/>
                </a:solidFill>
              </a:rPr>
              <a:t>emisií</a:t>
            </a:r>
            <a:r>
              <a:rPr lang="cs-CZ" sz="2000" dirty="0">
                <a:solidFill>
                  <a:schemeClr val="tx2"/>
                </a:solidFill>
              </a:rPr>
              <a:t> P </a:t>
            </a:r>
            <a:r>
              <a:rPr lang="cs-CZ" sz="2000" dirty="0" err="1">
                <a:solidFill>
                  <a:schemeClr val="tx2"/>
                </a:solidFill>
              </a:rPr>
              <a:t>vo</a:t>
            </a:r>
            <a:r>
              <a:rPr lang="cs-CZ" sz="2000" dirty="0">
                <a:solidFill>
                  <a:schemeClr val="tx2"/>
                </a:solidFill>
              </a:rPr>
              <a:t> </a:t>
            </a:r>
            <a:r>
              <a:rPr lang="cs-CZ" sz="2000" dirty="0" err="1">
                <a:solidFill>
                  <a:schemeClr val="tx2"/>
                </a:solidFill>
              </a:rPr>
              <a:t>vyčistenej</a:t>
            </a:r>
            <a:r>
              <a:rPr lang="cs-CZ" sz="2000" dirty="0">
                <a:solidFill>
                  <a:schemeClr val="tx2"/>
                </a:solidFill>
              </a:rPr>
              <a:t> </a:t>
            </a:r>
            <a:r>
              <a:rPr lang="cs-CZ" sz="2000" dirty="0" err="1">
                <a:solidFill>
                  <a:schemeClr val="tx2"/>
                </a:solidFill>
              </a:rPr>
              <a:t>vode</a:t>
            </a:r>
            <a:endParaRPr lang="cs-CZ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cs-CZ" sz="11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cs-CZ" sz="2200" b="1" dirty="0" err="1">
                <a:solidFill>
                  <a:schemeClr val="tx2"/>
                </a:solidFill>
              </a:rPr>
              <a:t>Zmena</a:t>
            </a:r>
            <a:r>
              <a:rPr lang="cs-CZ" sz="2200" b="1" dirty="0">
                <a:solidFill>
                  <a:schemeClr val="tx2"/>
                </a:solidFill>
              </a:rPr>
              <a:t> </a:t>
            </a:r>
            <a:r>
              <a:rPr lang="cs-CZ" sz="2200" b="1" dirty="0" err="1">
                <a:solidFill>
                  <a:schemeClr val="tx2"/>
                </a:solidFill>
              </a:rPr>
              <a:t>klímy</a:t>
            </a:r>
            <a:r>
              <a:rPr lang="cs-CZ" sz="2200" b="1" dirty="0">
                <a:solidFill>
                  <a:schemeClr val="tx2"/>
                </a:solidFill>
              </a:rPr>
              <a:t>, </a:t>
            </a:r>
            <a:r>
              <a:rPr lang="cs-CZ" sz="2200" b="1" dirty="0" err="1">
                <a:solidFill>
                  <a:schemeClr val="tx2"/>
                </a:solidFill>
              </a:rPr>
              <a:t>spotreba</a:t>
            </a:r>
            <a:r>
              <a:rPr lang="cs-CZ" sz="2200" b="1" dirty="0">
                <a:solidFill>
                  <a:schemeClr val="tx2"/>
                </a:solidFill>
              </a:rPr>
              <a:t> </a:t>
            </a:r>
            <a:r>
              <a:rPr lang="cs-CZ" sz="2200" b="1" dirty="0" err="1">
                <a:solidFill>
                  <a:schemeClr val="tx2"/>
                </a:solidFill>
              </a:rPr>
              <a:t>fosílnych</a:t>
            </a:r>
            <a:r>
              <a:rPr lang="cs-CZ" sz="2200" b="1" dirty="0">
                <a:solidFill>
                  <a:schemeClr val="tx2"/>
                </a:solidFill>
              </a:rPr>
              <a:t> </a:t>
            </a:r>
            <a:r>
              <a:rPr lang="cs-CZ" sz="2200" b="1" dirty="0" err="1">
                <a:solidFill>
                  <a:schemeClr val="tx2"/>
                </a:solidFill>
              </a:rPr>
              <a:t>surovín</a:t>
            </a:r>
            <a:endParaRPr lang="cs-CZ" sz="2200" b="1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cs-CZ" sz="2000" dirty="0">
                <a:solidFill>
                  <a:schemeClr val="tx2"/>
                </a:solidFill>
              </a:rPr>
              <a:t>vplyv </a:t>
            </a:r>
            <a:r>
              <a:rPr lang="cs-CZ" sz="2000" dirty="0" err="1">
                <a:solidFill>
                  <a:schemeClr val="tx2"/>
                </a:solidFill>
              </a:rPr>
              <a:t>spotrebovanej</a:t>
            </a:r>
            <a:r>
              <a:rPr lang="cs-CZ" sz="2000" dirty="0">
                <a:solidFill>
                  <a:schemeClr val="tx2"/>
                </a:solidFill>
              </a:rPr>
              <a:t> </a:t>
            </a:r>
            <a:r>
              <a:rPr lang="cs-CZ" sz="2000" dirty="0" err="1">
                <a:solidFill>
                  <a:schemeClr val="tx2"/>
                </a:solidFill>
              </a:rPr>
              <a:t>elektriny</a:t>
            </a:r>
            <a:r>
              <a:rPr lang="cs-CZ" sz="2000" dirty="0">
                <a:solidFill>
                  <a:schemeClr val="tx2"/>
                </a:solidFill>
              </a:rPr>
              <a:t>, </a:t>
            </a:r>
            <a:r>
              <a:rPr lang="cs-CZ" sz="2000" dirty="0" err="1">
                <a:solidFill>
                  <a:schemeClr val="tx2"/>
                </a:solidFill>
              </a:rPr>
              <a:t>emisií</a:t>
            </a:r>
            <a:r>
              <a:rPr lang="cs-CZ" sz="2000" dirty="0">
                <a:solidFill>
                  <a:schemeClr val="tx2"/>
                </a:solidFill>
              </a:rPr>
              <a:t> N</a:t>
            </a:r>
            <a:r>
              <a:rPr lang="cs-CZ" sz="900" dirty="0">
                <a:solidFill>
                  <a:schemeClr val="tx2"/>
                </a:solidFill>
              </a:rPr>
              <a:t>2</a:t>
            </a:r>
            <a:r>
              <a:rPr lang="cs-CZ" sz="2000" dirty="0">
                <a:solidFill>
                  <a:schemeClr val="tx2"/>
                </a:solidFill>
              </a:rPr>
              <a:t>O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tx2"/>
                </a:solidFill>
              </a:rPr>
              <a:t>z </a:t>
            </a:r>
            <a:r>
              <a:rPr lang="cs-CZ" sz="2000" dirty="0" err="1">
                <a:solidFill>
                  <a:schemeClr val="tx2"/>
                </a:solidFill>
              </a:rPr>
              <a:t>aktivácie</a:t>
            </a:r>
            <a:r>
              <a:rPr lang="cs-CZ" sz="2000" dirty="0">
                <a:solidFill>
                  <a:schemeClr val="tx2"/>
                </a:solidFill>
              </a:rPr>
              <a:t> a životného cyklu PP (HSBR Plast)</a:t>
            </a:r>
          </a:p>
          <a:p>
            <a:pPr marL="0" indent="0">
              <a:buNone/>
            </a:pPr>
            <a:endParaRPr lang="cs-CZ" sz="11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cs-CZ" sz="2200" b="1" dirty="0" err="1">
                <a:solidFill>
                  <a:schemeClr val="tx2"/>
                </a:solidFill>
              </a:rPr>
              <a:t>Humánna</a:t>
            </a:r>
            <a:r>
              <a:rPr lang="cs-CZ" sz="2200" b="1" dirty="0">
                <a:solidFill>
                  <a:schemeClr val="tx2"/>
                </a:solidFill>
              </a:rPr>
              <a:t> toxicita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2000" dirty="0">
                <a:solidFill>
                  <a:schemeClr val="tx2"/>
                </a:solidFill>
              </a:rPr>
              <a:t>vplyv </a:t>
            </a:r>
            <a:r>
              <a:rPr lang="cs-CZ" sz="2000" dirty="0" err="1">
                <a:solidFill>
                  <a:schemeClr val="tx2"/>
                </a:solidFill>
              </a:rPr>
              <a:t>emisií</a:t>
            </a:r>
            <a:r>
              <a:rPr lang="cs-CZ" sz="2000" dirty="0">
                <a:solidFill>
                  <a:schemeClr val="tx2"/>
                </a:solidFill>
              </a:rPr>
              <a:t> </a:t>
            </a:r>
            <a:r>
              <a:rPr lang="cs-CZ" sz="2000" dirty="0" err="1">
                <a:solidFill>
                  <a:schemeClr val="tx2"/>
                </a:solidFill>
              </a:rPr>
              <a:t>ťažkých</a:t>
            </a:r>
            <a:r>
              <a:rPr lang="cs-CZ" sz="2000" dirty="0">
                <a:solidFill>
                  <a:schemeClr val="tx2"/>
                </a:solidFill>
              </a:rPr>
              <a:t> </a:t>
            </a:r>
            <a:r>
              <a:rPr lang="cs-CZ" sz="2000" dirty="0" err="1">
                <a:solidFill>
                  <a:schemeClr val="tx2"/>
                </a:solidFill>
              </a:rPr>
              <a:t>kovov</a:t>
            </a:r>
            <a:r>
              <a:rPr lang="cs-CZ" sz="2000" dirty="0">
                <a:solidFill>
                  <a:schemeClr val="tx2"/>
                </a:solidFill>
              </a:rPr>
              <a:t> do </a:t>
            </a:r>
            <a:r>
              <a:rPr lang="cs-CZ" sz="2000" dirty="0" err="1">
                <a:solidFill>
                  <a:schemeClr val="tx2"/>
                </a:solidFill>
              </a:rPr>
              <a:t>pôdy</a:t>
            </a:r>
            <a:r>
              <a:rPr lang="cs-CZ" sz="2000" dirty="0">
                <a:solidFill>
                  <a:schemeClr val="tx2"/>
                </a:solidFill>
              </a:rPr>
              <a:t> </a:t>
            </a:r>
            <a:r>
              <a:rPr lang="cs-CZ" sz="2000" dirty="0" err="1">
                <a:solidFill>
                  <a:schemeClr val="tx2"/>
                </a:solidFill>
              </a:rPr>
              <a:t>počas</a:t>
            </a:r>
            <a:endParaRPr lang="cs-CZ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cs-CZ" sz="2000" dirty="0" err="1">
                <a:solidFill>
                  <a:schemeClr val="tx2"/>
                </a:solidFill>
              </a:rPr>
              <a:t>kompostovania</a:t>
            </a:r>
            <a:r>
              <a:rPr lang="cs-CZ" sz="2000" dirty="0">
                <a:solidFill>
                  <a:schemeClr val="tx2"/>
                </a:solidFill>
              </a:rPr>
              <a:t> kalu; </a:t>
            </a:r>
            <a:r>
              <a:rPr lang="cs-CZ" sz="2000" dirty="0" err="1">
                <a:solidFill>
                  <a:schemeClr val="tx2"/>
                </a:solidFill>
              </a:rPr>
              <a:t>využitie</a:t>
            </a:r>
            <a:r>
              <a:rPr lang="cs-CZ" sz="2000" dirty="0">
                <a:solidFill>
                  <a:schemeClr val="tx2"/>
                </a:solidFill>
              </a:rPr>
              <a:t> </a:t>
            </a:r>
            <a:r>
              <a:rPr lang="cs-CZ" sz="2000" dirty="0" err="1">
                <a:solidFill>
                  <a:schemeClr val="tx2"/>
                </a:solidFill>
              </a:rPr>
              <a:t>nerezovej</a:t>
            </a:r>
            <a:r>
              <a:rPr lang="cs-CZ" sz="2000" dirty="0">
                <a:solidFill>
                  <a:schemeClr val="tx2"/>
                </a:solidFill>
              </a:rPr>
              <a:t> ocele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tx2"/>
                </a:solidFill>
              </a:rPr>
              <a:t>na výstavbu </a:t>
            </a:r>
            <a:r>
              <a:rPr lang="cs-CZ" sz="2000" dirty="0" err="1">
                <a:solidFill>
                  <a:schemeClr val="tx2"/>
                </a:solidFill>
              </a:rPr>
              <a:t>technológií</a:t>
            </a:r>
            <a:endParaRPr lang="cs-CZ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cs-CZ" sz="2000" dirty="0">
                <a:solidFill>
                  <a:schemeClr val="bg1"/>
                </a:solidFill>
              </a:rPr>
              <a:t>X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8A43BCC-6EAD-FBDA-53F2-B09B89F6CE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"/>
          <a:stretch/>
        </p:blipFill>
        <p:spPr bwMode="auto">
          <a:xfrm>
            <a:off x="4727054" y="1600201"/>
            <a:ext cx="7463038" cy="42707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44227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37731</TotalTime>
  <Words>848</Words>
  <Application>Microsoft Office PowerPoint</Application>
  <PresentationFormat>Vlastní</PresentationFormat>
  <Paragraphs>146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Motiv sady Office</vt:lpstr>
      <vt:lpstr>LCA v sektore vodného hospodárstva </vt:lpstr>
      <vt:lpstr>LCA (Life Cycle Assessment)</vt:lpstr>
      <vt:lpstr>LCA vo vodohospodárstve</vt:lpstr>
      <vt:lpstr>Projekt „Aplikace LCA analýzy ve vodním hospodářství“</vt:lpstr>
      <vt:lpstr>LCA technológií úpravy bazénových vôd</vt:lpstr>
      <vt:lpstr>LCA technológií úpravy bazénových vôd</vt:lpstr>
      <vt:lpstr>LCA technológií úpravy bazénových vôd</vt:lpstr>
      <vt:lpstr>LCA technológií mechanicko-biologického čistenia OV</vt:lpstr>
      <vt:lpstr>LCA technológií mechanicko-biologického čistenia OV</vt:lpstr>
      <vt:lpstr>LCA technológií mechanicko-biologického čistenia OV</vt:lpstr>
      <vt:lpstr>Záver</vt:lpstr>
      <vt:lpstr>Ďakujem za pozornosť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Artron One Igor</dc:creator>
  <cp:lastModifiedBy>Michaela Majčinová</cp:lastModifiedBy>
  <cp:revision>323</cp:revision>
  <cp:lastPrinted>2020-07-06T09:37:41Z</cp:lastPrinted>
  <dcterms:created xsi:type="dcterms:W3CDTF">2020-02-06T12:32:30Z</dcterms:created>
  <dcterms:modified xsi:type="dcterms:W3CDTF">2022-09-19T06:16:21Z</dcterms:modified>
</cp:coreProperties>
</file>