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5" r:id="rId4"/>
    <p:sldId id="261" r:id="rId5"/>
    <p:sldId id="263" r:id="rId6"/>
    <p:sldId id="262" r:id="rId7"/>
    <p:sldId id="266" r:id="rId8"/>
    <p:sldId id="267" r:id="rId9"/>
    <p:sldId id="264" r:id="rId10"/>
    <p:sldId id="268" r:id="rId11"/>
    <p:sldId id="269" r:id="rId12"/>
    <p:sldId id="270" r:id="rId13"/>
    <p:sldId id="260" r:id="rId1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ECEBE9"/>
    <a:srgbClr val="F8F8F8"/>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73935" autoAdjust="0"/>
  </p:normalViewPr>
  <p:slideViewPr>
    <p:cSldViewPr snapToGrid="0">
      <p:cViewPr varScale="1">
        <p:scale>
          <a:sx n="58" d="100"/>
          <a:sy n="58" d="100"/>
        </p:scale>
        <p:origin x="141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5BFF1-B453-4B14-9D3C-4AC01337EF2E}" type="datetimeFigureOut">
              <a:rPr lang="en-US" smtClean="0"/>
              <a:t>9/19/2022</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96B81E-3312-4C9D-8192-3DA4F395EB1A}" type="slidenum">
              <a:rPr lang="en-US" smtClean="0"/>
              <a:t>‹#›</a:t>
            </a:fld>
            <a:endParaRPr lang="en-US"/>
          </a:p>
        </p:txBody>
      </p:sp>
    </p:spTree>
    <p:extLst>
      <p:ext uri="{BB962C8B-B14F-4D97-AF65-F5344CB8AC3E}">
        <p14:creationId xmlns:p14="http://schemas.microsoft.com/office/powerpoint/2010/main" val="908849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896B81E-3312-4C9D-8192-3DA4F395EB1A}" type="slidenum">
              <a:rPr lang="en-US" smtClean="0"/>
              <a:t>1</a:t>
            </a:fld>
            <a:endParaRPr lang="en-US"/>
          </a:p>
        </p:txBody>
      </p:sp>
    </p:spTree>
    <p:extLst>
      <p:ext uri="{BB962C8B-B14F-4D97-AF65-F5344CB8AC3E}">
        <p14:creationId xmlns:p14="http://schemas.microsoft.com/office/powerpoint/2010/main" val="3418461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effectLst/>
                <a:latin typeface="Arial" panose="020B0604020202020204" pitchFamily="34" charset="0"/>
                <a:ea typeface="Calibri" panose="020F0502020204030204" pitchFamily="34" charset="0"/>
                <a:cs typeface="Arial" panose="020B0604020202020204" pitchFamily="34" charset="0"/>
              </a:rPr>
              <a:t>Toto kritérium aplikovatelnosti ale přináší značné komplikace oproti perspektivě kterou zvolili </a:t>
            </a:r>
            <a:r>
              <a:rPr lang="cs-CZ" sz="1200" dirty="0" err="1">
                <a:effectLst/>
                <a:latin typeface="Arial" panose="020B0604020202020204" pitchFamily="34" charset="0"/>
                <a:ea typeface="Calibri" panose="020F0502020204030204" pitchFamily="34" charset="0"/>
                <a:cs typeface="Arial" panose="020B0604020202020204" pitchFamily="34" charset="0"/>
              </a:rPr>
              <a:t>Bjørn</a:t>
            </a:r>
            <a:r>
              <a:rPr lang="cs-CZ" sz="1200" dirty="0">
                <a:effectLst/>
                <a:latin typeface="Arial" panose="020B0604020202020204" pitchFamily="34" charset="0"/>
                <a:ea typeface="Calibri" panose="020F0502020204030204" pitchFamily="34" charset="0"/>
                <a:cs typeface="Arial" panose="020B0604020202020204" pitchFamily="34" charset="0"/>
              </a:rPr>
              <a:t> and </a:t>
            </a:r>
            <a:r>
              <a:rPr lang="cs-CZ" sz="1200" dirty="0" err="1">
                <a:effectLst/>
                <a:latin typeface="Arial" panose="020B0604020202020204" pitchFamily="34" charset="0"/>
                <a:ea typeface="Calibri" panose="020F0502020204030204" pitchFamily="34" charset="0"/>
                <a:cs typeface="Arial" panose="020B0604020202020204" pitchFamily="34" charset="0"/>
              </a:rPr>
              <a:t>Hauschild</a:t>
            </a:r>
            <a:r>
              <a:rPr lang="cs-CZ" sz="1200" dirty="0">
                <a:effectLst/>
                <a:latin typeface="Arial" panose="020B0604020202020204" pitchFamily="34" charset="0"/>
                <a:ea typeface="Calibri" panose="020F0502020204030204" pitchFamily="34" charset="0"/>
                <a:cs typeface="Arial" panose="020B0604020202020204" pitchFamily="34" charset="0"/>
              </a:rPr>
              <a:t> (2015).</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Zástupný symbol pro číslo snímku 3"/>
          <p:cNvSpPr>
            <a:spLocks noGrp="1"/>
          </p:cNvSpPr>
          <p:nvPr>
            <p:ph type="sldNum" sz="quarter" idx="5"/>
          </p:nvPr>
        </p:nvSpPr>
        <p:spPr/>
        <p:txBody>
          <a:bodyPr/>
          <a:lstStyle/>
          <a:p>
            <a:fld id="{C896B81E-3312-4C9D-8192-3DA4F395EB1A}" type="slidenum">
              <a:rPr lang="en-US" smtClean="0"/>
              <a:t>10</a:t>
            </a:fld>
            <a:endParaRPr lang="en-US"/>
          </a:p>
        </p:txBody>
      </p:sp>
    </p:spTree>
    <p:extLst>
      <p:ext uri="{BB962C8B-B14F-4D97-AF65-F5344CB8AC3E}">
        <p14:creationId xmlns:p14="http://schemas.microsoft.com/office/powerpoint/2010/main" val="35307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závěr bych shrnul co jsem řekl... </a:t>
            </a:r>
          </a:p>
          <a:p>
            <a:r>
              <a:rPr lang="cs-CZ" dirty="0"/>
              <a:t>Krok normalizace významně ovlivňuje interpretaci výsledků LCA studií a na ně navazující rozhodnutí, především u širší veřejnosti. Proto je důležité, aby tento krok dával smysl. Při zhodnocení výsledků normalizovaných v současnosti běžnou metodou v kontextu Planetárních mezí vidíme, že normalizace systematicky podhodnocuje kategorie, kde lidstvo překračuje planetární meze, a naopak nadhodnocuje kategorie ve kterých je kolektivní dopad stále vzdálen hranicím udržitelnosti.</a:t>
            </a:r>
          </a:p>
          <a:p>
            <a:r>
              <a:rPr lang="cs-CZ" dirty="0"/>
              <a:t>Naše nová metoda normalizace nabízí novou perspektivu na krok normalizace a obrací tuto, dle mého názoru, chybnou logiku.  </a:t>
            </a:r>
            <a:endParaRPr lang="en-US" dirty="0"/>
          </a:p>
        </p:txBody>
      </p:sp>
      <p:sp>
        <p:nvSpPr>
          <p:cNvPr id="4" name="Zástupný symbol pro číslo snímku 3"/>
          <p:cNvSpPr>
            <a:spLocks noGrp="1"/>
          </p:cNvSpPr>
          <p:nvPr>
            <p:ph type="sldNum" sz="quarter" idx="5"/>
          </p:nvPr>
        </p:nvSpPr>
        <p:spPr/>
        <p:txBody>
          <a:bodyPr/>
          <a:lstStyle/>
          <a:p>
            <a:fld id="{C896B81E-3312-4C9D-8192-3DA4F395EB1A}" type="slidenum">
              <a:rPr lang="en-US" smtClean="0"/>
              <a:t>11</a:t>
            </a:fld>
            <a:endParaRPr lang="en-US"/>
          </a:p>
        </p:txBody>
      </p:sp>
    </p:spTree>
    <p:extLst>
      <p:ext uri="{BB962C8B-B14F-4D97-AF65-F5344CB8AC3E}">
        <p14:creationId xmlns:p14="http://schemas.microsoft.com/office/powerpoint/2010/main" val="404974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dirty="0">
                <a:effectLst/>
                <a:latin typeface="Arial" panose="020B0604020202020204" pitchFamily="34" charset="0"/>
                <a:ea typeface="Calibri" panose="020F0502020204030204" pitchFamily="34" charset="0"/>
              </a:rPr>
              <a:t>Přestože druh </a:t>
            </a:r>
            <a:r>
              <a:rPr lang="cs-CZ" sz="1800" i="1" dirty="0">
                <a:effectLst/>
                <a:latin typeface="Arial" panose="020B0604020202020204" pitchFamily="34" charset="0"/>
                <a:ea typeface="Calibri" panose="020F0502020204030204" pitchFamily="34" charset="0"/>
              </a:rPr>
              <a:t>Homo Sapiens </a:t>
            </a:r>
            <a:r>
              <a:rPr lang="cs-CZ" sz="1800" dirty="0">
                <a:effectLst/>
                <a:latin typeface="Arial" panose="020B0604020202020204" pitchFamily="34" charset="0"/>
                <a:ea typeface="Calibri" panose="020F0502020204030204" pitchFamily="34" charset="0"/>
              </a:rPr>
              <a:t>existuje již více než sto tisíc let, lidská Civilizace, tak jak ji známe, se začala rozvíjet až v geologické epoše zvané Holocén, spojené s bezprecedentními podmínkami a stabilitou Zemského systému. V těchto příznivých podmínkách byl ale rozvoj lidské Civilizace tak významný, že její vliv konkuruje přírodním hnacím silám Zemského systému. Země již nejspíše vstoupila do nové geologické epochy zvané </a:t>
            </a:r>
            <a:r>
              <a:rPr lang="cs-CZ" sz="1800" dirty="0" err="1">
                <a:effectLst/>
                <a:latin typeface="Arial" panose="020B0604020202020204" pitchFamily="34" charset="0"/>
                <a:ea typeface="Calibri" panose="020F0502020204030204" pitchFamily="34" charset="0"/>
              </a:rPr>
              <a:t>Antropocén</a:t>
            </a:r>
            <a:r>
              <a:rPr lang="cs-CZ" sz="1800" dirty="0">
                <a:effectLst/>
                <a:latin typeface="Arial" panose="020B0604020202020204" pitchFamily="34" charset="0"/>
                <a:ea typeface="Calibri" panose="020F0502020204030204" pitchFamily="34" charset="0"/>
              </a:rPr>
              <a:t> což má ovšem významné konsekvence pro její fungování. Naše planeta je komplexní adaptivní systém mnoha interagujících faktorů a zpětných vazeb, které společně utvářejí podmínky pro život. Při významné změně faktorů a tlaků může dojít ke změně stabilního stavu systému – při překročení bodu zlomu již zpětné vazby nebudou vracet systém do původního stavu, ale naopak do stavu nového. Tento nový stav klimatu se již neprojevuje </a:t>
            </a:r>
            <a:r>
              <a:rPr lang="cs-CZ" sz="1800" dirty="0" err="1">
                <a:effectLst/>
                <a:latin typeface="Arial" panose="020B0604020202020204" pitchFamily="34" charset="0"/>
                <a:ea typeface="Calibri" panose="020F0502020204030204" pitchFamily="34" charset="0"/>
              </a:rPr>
              <a:t>poze</a:t>
            </a:r>
            <a:r>
              <a:rPr lang="cs-CZ" sz="1800" dirty="0">
                <a:effectLst/>
                <a:latin typeface="Arial" panose="020B0604020202020204" pitchFamily="34" charset="0"/>
                <a:ea typeface="Calibri" panose="020F0502020204030204" pitchFamily="34" charset="0"/>
              </a:rPr>
              <a:t> v </a:t>
            </a:r>
            <a:r>
              <a:rPr lang="cs-CZ" sz="1800" dirty="0" err="1">
                <a:effectLst/>
                <a:latin typeface="Arial" panose="020B0604020202020204" pitchFamily="34" charset="0"/>
                <a:ea typeface="Calibri" panose="020F0502020204030204" pitchFamily="34" charset="0"/>
              </a:rPr>
              <a:t>chufých</a:t>
            </a:r>
            <a:r>
              <a:rPr lang="cs-CZ" sz="1800" dirty="0">
                <a:effectLst/>
                <a:latin typeface="Arial" panose="020B0604020202020204" pitchFamily="34" charset="0"/>
                <a:ea typeface="Calibri" panose="020F0502020204030204" pitchFamily="34" charset="0"/>
              </a:rPr>
              <a:t> zemích (jako třeba povodně v </a:t>
            </a:r>
            <a:r>
              <a:rPr lang="cs-CZ" sz="1800" dirty="0" err="1">
                <a:effectLst/>
                <a:latin typeface="Arial" panose="020B0604020202020204" pitchFamily="34" charset="0"/>
                <a:ea typeface="Calibri" panose="020F0502020204030204" pitchFamily="34" charset="0"/>
              </a:rPr>
              <a:t>Pakistanu</a:t>
            </a:r>
            <a:r>
              <a:rPr lang="cs-CZ" sz="1800" dirty="0">
                <a:effectLst/>
                <a:latin typeface="Arial" panose="020B0604020202020204" pitchFamily="34" charset="0"/>
                <a:ea typeface="Calibri" panose="020F0502020204030204" pitchFamily="34" charset="0"/>
              </a:rPr>
              <a:t> na obrázku v </a:t>
            </a:r>
            <a:r>
              <a:rPr lang="cs-CZ" sz="1800" dirty="0" err="1">
                <a:effectLst/>
                <a:latin typeface="Arial" panose="020B0604020202020204" pitchFamily="34" charset="0"/>
                <a:ea typeface="Calibri" panose="020F0502020204030204" pitchFamily="34" charset="0"/>
              </a:rPr>
              <a:t>pravo</a:t>
            </a:r>
            <a:r>
              <a:rPr lang="cs-CZ" sz="1800" dirty="0">
                <a:effectLst/>
                <a:latin typeface="Arial" panose="020B0604020202020204" pitchFamily="34" charset="0"/>
                <a:ea typeface="Calibri" panose="020F0502020204030204" pitchFamily="34" charset="0"/>
              </a:rPr>
              <a:t>), ale už i u nás v Evropě (například požár v Českém Švýcarsku </a:t>
            </a:r>
            <a:r>
              <a:rPr lang="cs-CZ" sz="1800" dirty="0" err="1">
                <a:effectLst/>
                <a:latin typeface="Arial" panose="020B0604020202020204" pitchFamily="34" charset="0"/>
                <a:ea typeface="Calibri" panose="020F0502020204030204" pitchFamily="34" charset="0"/>
              </a:rPr>
              <a:t>nan</a:t>
            </a:r>
            <a:r>
              <a:rPr lang="cs-CZ" sz="1800" dirty="0">
                <a:effectLst/>
                <a:latin typeface="Arial" panose="020B0604020202020204" pitchFamily="34" charset="0"/>
                <a:ea typeface="Calibri" panose="020F0502020204030204" pitchFamily="34" charset="0"/>
              </a:rPr>
              <a:t> obrázku vlevo). Takový nový stav může být dlouhodobě neslučitelný s možností lidské Civilizace, jak ji známe. Ačkoliv nevíme, jak by mohl konkrétní nový stav vypadat, racionálním přístupem by bylo zachovat takový svět, o kterém víme, že je bezpečný (Holocén). Lidstvo se již nemůže spoléhat na samoregulaci a absorpční kapacitu Země, jako externích parametrů, ale musí samo sebe regulovat, tak, aby byl zachován stabilně příznivý stav zvaný „udržitelnost“</a:t>
            </a:r>
            <a:endParaRPr lang="en-US" dirty="0"/>
          </a:p>
        </p:txBody>
      </p:sp>
      <p:sp>
        <p:nvSpPr>
          <p:cNvPr id="4" name="Zástupný symbol pro číslo snímku 3"/>
          <p:cNvSpPr>
            <a:spLocks noGrp="1"/>
          </p:cNvSpPr>
          <p:nvPr>
            <p:ph type="sldNum" sz="quarter" idx="5"/>
          </p:nvPr>
        </p:nvSpPr>
        <p:spPr/>
        <p:txBody>
          <a:bodyPr/>
          <a:lstStyle/>
          <a:p>
            <a:fld id="{C896B81E-3312-4C9D-8192-3DA4F395EB1A}" type="slidenum">
              <a:rPr lang="en-US" smtClean="0"/>
              <a:t>2</a:t>
            </a:fld>
            <a:endParaRPr lang="en-US"/>
          </a:p>
        </p:txBody>
      </p:sp>
    </p:spTree>
    <p:extLst>
      <p:ext uri="{BB962C8B-B14F-4D97-AF65-F5344CB8AC3E}">
        <p14:creationId xmlns:p14="http://schemas.microsoft.com/office/powerpoint/2010/main" val="2081321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Arial" panose="020B0604020202020204" pitchFamily="34" charset="0"/>
                <a:ea typeface="Calibri" panose="020F0502020204030204" pitchFamily="34" charset="0"/>
                <a:cs typeface="Arial" panose="020B0604020202020204" pitchFamily="34" charset="0"/>
              </a:rPr>
              <a:t>To, že je potenciál růstu lidské civilizace omezen patří mezi hlavní narativy environmentálního hnutí nejpozději od publikace slavné zprávy Římského klubu Meze růstu (</a:t>
            </a:r>
            <a:r>
              <a:rPr lang="cs-CZ" sz="1800" dirty="0" err="1">
                <a:effectLst/>
                <a:latin typeface="Arial" panose="020B0604020202020204" pitchFamily="34" charset="0"/>
                <a:ea typeface="Calibri" panose="020F0502020204030204" pitchFamily="34" charset="0"/>
                <a:cs typeface="Arial" panose="020B0604020202020204" pitchFamily="34" charset="0"/>
              </a:rPr>
              <a:t>Meadows</a:t>
            </a:r>
            <a:r>
              <a:rPr lang="cs-CZ" sz="1800" dirty="0">
                <a:effectLst/>
                <a:latin typeface="Arial" panose="020B0604020202020204" pitchFamily="34" charset="0"/>
                <a:ea typeface="Calibri" panose="020F0502020204030204" pitchFamily="34" charset="0"/>
                <a:cs typeface="Arial" panose="020B0604020202020204" pitchFamily="34" charset="0"/>
              </a:rPr>
              <a:t>, </a:t>
            </a:r>
            <a:r>
              <a:rPr lang="cs-CZ" sz="1800" dirty="0" err="1">
                <a:effectLst/>
                <a:latin typeface="Arial" panose="020B0604020202020204" pitchFamily="34" charset="0"/>
                <a:ea typeface="Calibri" panose="020F0502020204030204" pitchFamily="34" charset="0"/>
                <a:cs typeface="Arial" panose="020B0604020202020204" pitchFamily="34" charset="0"/>
              </a:rPr>
              <a:t>Meadows</a:t>
            </a:r>
            <a:r>
              <a:rPr lang="cs-CZ" sz="1800" dirty="0">
                <a:effectLst/>
                <a:latin typeface="Arial" panose="020B0604020202020204" pitchFamily="34" charset="0"/>
                <a:ea typeface="Calibri" panose="020F0502020204030204" pitchFamily="34" charset="0"/>
                <a:cs typeface="Arial" panose="020B0604020202020204" pitchFamily="34" charset="0"/>
              </a:rPr>
              <a:t> et al. 1972). Jednou z posledních významných konceptualizací tohoto faktu je myšlenka Planetárních mezí (</a:t>
            </a:r>
            <a:r>
              <a:rPr lang="cs-CZ" sz="1800" i="1" dirty="0" err="1">
                <a:effectLst/>
                <a:latin typeface="Arial" panose="020B0604020202020204" pitchFamily="34" charset="0"/>
                <a:ea typeface="Calibri" panose="020F0502020204030204" pitchFamily="34" charset="0"/>
                <a:cs typeface="Arial" panose="020B0604020202020204" pitchFamily="34" charset="0"/>
              </a:rPr>
              <a:t>Planetary</a:t>
            </a:r>
            <a:r>
              <a:rPr lang="cs-CZ" sz="1800" i="1" dirty="0">
                <a:effectLst/>
                <a:latin typeface="Arial" panose="020B0604020202020204" pitchFamily="34" charset="0"/>
                <a:ea typeface="Calibri" panose="020F0502020204030204" pitchFamily="34" charset="0"/>
                <a:cs typeface="Arial" panose="020B0604020202020204" pitchFamily="34" charset="0"/>
              </a:rPr>
              <a:t> </a:t>
            </a:r>
            <a:r>
              <a:rPr lang="cs-CZ" sz="1800" i="1" dirty="0" err="1">
                <a:effectLst/>
                <a:latin typeface="Arial" panose="020B0604020202020204" pitchFamily="34" charset="0"/>
                <a:ea typeface="Calibri" panose="020F0502020204030204" pitchFamily="34" charset="0"/>
                <a:cs typeface="Arial" panose="020B0604020202020204" pitchFamily="34" charset="0"/>
              </a:rPr>
              <a:t>Boundaries</a:t>
            </a:r>
            <a:r>
              <a:rPr lang="cs-CZ" sz="1800" dirty="0">
                <a:effectLst/>
                <a:latin typeface="Arial" panose="020B0604020202020204" pitchFamily="34" charset="0"/>
                <a:ea typeface="Calibri" panose="020F0502020204030204" pitchFamily="34" charset="0"/>
                <a:cs typeface="Arial" panose="020B0604020202020204" pitchFamily="34" charset="0"/>
              </a:rPr>
              <a:t>)</a:t>
            </a:r>
            <a:r>
              <a:rPr lang="cs-CZ" sz="1800" i="1" dirty="0">
                <a:effectLst/>
                <a:latin typeface="Arial" panose="020B0604020202020204" pitchFamily="34" charset="0"/>
                <a:ea typeface="Calibri" panose="020F0502020204030204" pitchFamily="34" charset="0"/>
                <a:cs typeface="Arial" panose="020B0604020202020204" pitchFamily="34" charset="0"/>
              </a:rPr>
              <a:t>. </a:t>
            </a:r>
            <a:r>
              <a:rPr lang="cs-CZ" sz="1800" dirty="0">
                <a:effectLst/>
                <a:latin typeface="Arial" panose="020B0604020202020204" pitchFamily="34" charset="0"/>
                <a:ea typeface="Calibri" panose="020F0502020204030204" pitchFamily="34" charset="0"/>
                <a:cs typeface="Arial" panose="020B0604020202020204" pitchFamily="34" charset="0"/>
              </a:rPr>
              <a:t>(</a:t>
            </a:r>
            <a:r>
              <a:rPr lang="cs-CZ" sz="1800" dirty="0" err="1">
                <a:effectLst/>
                <a:latin typeface="Arial" panose="020B0604020202020204" pitchFamily="34" charset="0"/>
                <a:ea typeface="Calibri" panose="020F0502020204030204" pitchFamily="34" charset="0"/>
                <a:cs typeface="Arial" panose="020B0604020202020204" pitchFamily="34" charset="0"/>
              </a:rPr>
              <a:t>Rockström</a:t>
            </a:r>
            <a:r>
              <a:rPr lang="cs-CZ" sz="1800" dirty="0">
                <a:effectLst/>
                <a:latin typeface="Arial" panose="020B0604020202020204" pitchFamily="34" charset="0"/>
                <a:ea typeface="Calibri" panose="020F0502020204030204" pitchFamily="34" charset="0"/>
                <a:cs typeface="Arial" panose="020B0604020202020204" pitchFamily="34" charset="0"/>
              </a:rPr>
              <a:t>, </a:t>
            </a:r>
            <a:r>
              <a:rPr lang="cs-CZ" sz="1800" dirty="0" err="1">
                <a:effectLst/>
                <a:latin typeface="Arial" panose="020B0604020202020204" pitchFamily="34" charset="0"/>
                <a:ea typeface="Calibri" panose="020F0502020204030204" pitchFamily="34" charset="0"/>
                <a:cs typeface="Arial" panose="020B0604020202020204" pitchFamily="34" charset="0"/>
              </a:rPr>
              <a:t>Steffen</a:t>
            </a:r>
            <a:r>
              <a:rPr lang="cs-CZ" sz="1800" dirty="0">
                <a:effectLst/>
                <a:latin typeface="Arial" panose="020B0604020202020204" pitchFamily="34" charset="0"/>
                <a:ea typeface="Calibri" panose="020F0502020204030204" pitchFamily="34" charset="0"/>
                <a:cs typeface="Arial" panose="020B0604020202020204" pitchFamily="34" charset="0"/>
              </a:rPr>
              <a:t> et al. 2009). koncept Planetárních mezí soustředí na regulační a absorpční mechanismy planetárního systému. Samotné body zlomu v různých Zemských systémech téměř jistě fyzicky existují, jejich přesná identifikace a kvantifikace je ale stále mimo schopnosti současné vědy. Naproti tomu, Planetární meze jsou navržené jako hodnoty v bezpečné vzdálenosti od těchto bodů zlomu. Tento koncept může sloužit jak analýze, že již některé Planetární meze významně překračujeme, ale zároveň může sloužit i pro hledání cest, jak mohou lidé i v rámci mezí prospívat (</a:t>
            </a:r>
            <a:r>
              <a:rPr lang="cs-CZ" sz="1800" dirty="0" err="1">
                <a:effectLst/>
                <a:latin typeface="Arial" panose="020B0604020202020204" pitchFamily="34" charset="0"/>
                <a:ea typeface="Calibri" panose="020F0502020204030204" pitchFamily="34" charset="0"/>
                <a:cs typeface="Arial" panose="020B0604020202020204" pitchFamily="34" charset="0"/>
              </a:rPr>
              <a:t>Willett</a:t>
            </a:r>
            <a:r>
              <a:rPr lang="cs-CZ" sz="1800" dirty="0">
                <a:effectLst/>
                <a:latin typeface="Arial" panose="020B0604020202020204" pitchFamily="34" charset="0"/>
                <a:ea typeface="Calibri" panose="020F0502020204030204" pitchFamily="34" charset="0"/>
                <a:cs typeface="Arial" panose="020B0604020202020204" pitchFamily="34" charset="0"/>
              </a:rPr>
              <a:t>, </a:t>
            </a:r>
            <a:r>
              <a:rPr lang="cs-CZ" sz="1800" dirty="0" err="1">
                <a:effectLst/>
                <a:latin typeface="Arial" panose="020B0604020202020204" pitchFamily="34" charset="0"/>
                <a:ea typeface="Calibri" panose="020F0502020204030204" pitchFamily="34" charset="0"/>
                <a:cs typeface="Arial" panose="020B0604020202020204" pitchFamily="34" charset="0"/>
              </a:rPr>
              <a:t>Rockström</a:t>
            </a:r>
            <a:r>
              <a:rPr lang="cs-CZ" sz="1800" dirty="0">
                <a:effectLst/>
                <a:latin typeface="Arial" panose="020B0604020202020204" pitchFamily="34" charset="0"/>
                <a:ea typeface="Calibri" panose="020F0502020204030204" pitchFamily="34" charset="0"/>
                <a:cs typeface="Arial" panose="020B0604020202020204" pitchFamily="34" charset="0"/>
              </a:rPr>
              <a:t> et al. 2019). Přestože má koncept Planetárních mezí v současné době ještě mnoho nedokonalostí a prostoru pro vylepšení (</a:t>
            </a:r>
            <a:r>
              <a:rPr lang="cs-CZ" sz="1800" dirty="0" err="1">
                <a:effectLst/>
                <a:latin typeface="Arial" panose="020B0604020202020204" pitchFamily="34" charset="0"/>
                <a:ea typeface="Calibri" panose="020F0502020204030204" pitchFamily="34" charset="0"/>
                <a:cs typeface="Arial" panose="020B0604020202020204" pitchFamily="34" charset="0"/>
              </a:rPr>
              <a:t>Biermann</a:t>
            </a:r>
            <a:r>
              <a:rPr lang="cs-CZ" sz="1800" dirty="0">
                <a:effectLst/>
                <a:latin typeface="Arial" panose="020B0604020202020204" pitchFamily="34" charset="0"/>
                <a:ea typeface="Calibri" panose="020F0502020204030204" pitchFamily="34" charset="0"/>
                <a:cs typeface="Arial" panose="020B0604020202020204" pitchFamily="34" charset="0"/>
              </a:rPr>
              <a:t> and Kim 2020), jedná se o významný krok k dosažení udržitelnosti lidské společnosti.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Arial" panose="020B0604020202020204" pitchFamily="34" charset="0"/>
                <a:ea typeface="Calibri" panose="020F0502020204030204" pitchFamily="34" charset="0"/>
                <a:cs typeface="Arial" panose="020B0604020202020204" pitchFamily="34" charset="0"/>
              </a:rPr>
              <a:t>Udržitelnost v rámci bezpečného operačního prostoru neznamená pouze udržení v rámci fyzikálních Planetárního systému, ale také uvážení sociálních a ekonomických parametrů</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Zástupný symbol pro číslo snímku 3"/>
          <p:cNvSpPr>
            <a:spLocks noGrp="1"/>
          </p:cNvSpPr>
          <p:nvPr>
            <p:ph type="sldNum" sz="quarter" idx="5"/>
          </p:nvPr>
        </p:nvSpPr>
        <p:spPr/>
        <p:txBody>
          <a:bodyPr/>
          <a:lstStyle/>
          <a:p>
            <a:fld id="{C896B81E-3312-4C9D-8192-3DA4F395EB1A}" type="slidenum">
              <a:rPr lang="en-US" smtClean="0"/>
              <a:t>3</a:t>
            </a:fld>
            <a:endParaRPr lang="en-US"/>
          </a:p>
        </p:txBody>
      </p:sp>
    </p:spTree>
    <p:extLst>
      <p:ext uri="{BB962C8B-B14F-4D97-AF65-F5344CB8AC3E}">
        <p14:creationId xmlns:p14="http://schemas.microsoft.com/office/powerpoint/2010/main" val="149544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Arial" panose="020B0604020202020204" pitchFamily="34" charset="0"/>
                <a:ea typeface="Calibri" panose="020F0502020204030204" pitchFamily="34" charset="0"/>
                <a:cs typeface="Arial" panose="020B0604020202020204" pitchFamily="34" charset="0"/>
              </a:rPr>
              <a:t>Známá rovnice IPAT (</a:t>
            </a:r>
            <a:r>
              <a:rPr lang="cs-CZ" sz="1800" i="1" dirty="0" err="1">
                <a:effectLst/>
                <a:latin typeface="Arial" panose="020B0604020202020204" pitchFamily="34" charset="0"/>
                <a:ea typeface="Calibri" panose="020F0502020204030204" pitchFamily="34" charset="0"/>
                <a:cs typeface="Arial" panose="020B0604020202020204" pitchFamily="34" charset="0"/>
              </a:rPr>
              <a:t>impact</a:t>
            </a:r>
            <a:r>
              <a:rPr lang="cs-CZ" sz="1800" i="1" dirty="0">
                <a:effectLst/>
                <a:latin typeface="Arial" panose="020B0604020202020204" pitchFamily="34" charset="0"/>
                <a:ea typeface="Calibri" panose="020F0502020204030204" pitchFamily="34" charset="0"/>
                <a:cs typeface="Arial" panose="020B0604020202020204" pitchFamily="34" charset="0"/>
              </a:rPr>
              <a:t> = </a:t>
            </a:r>
            <a:r>
              <a:rPr lang="cs-CZ" sz="1800" i="1" dirty="0" err="1">
                <a:effectLst/>
                <a:latin typeface="Arial" panose="020B0604020202020204" pitchFamily="34" charset="0"/>
                <a:ea typeface="Calibri" panose="020F0502020204030204" pitchFamily="34" charset="0"/>
                <a:cs typeface="Arial" panose="020B0604020202020204" pitchFamily="34" charset="0"/>
              </a:rPr>
              <a:t>population</a:t>
            </a:r>
            <a:r>
              <a:rPr lang="cs-CZ" sz="1800" i="1" dirty="0">
                <a:effectLst/>
                <a:latin typeface="Arial" panose="020B0604020202020204" pitchFamily="34" charset="0"/>
                <a:ea typeface="Calibri" panose="020F0502020204030204" pitchFamily="34" charset="0"/>
                <a:cs typeface="Arial" panose="020B0604020202020204" pitchFamily="34" charset="0"/>
              </a:rPr>
              <a:t> * </a:t>
            </a:r>
            <a:r>
              <a:rPr lang="cs-CZ" sz="1800" i="1" dirty="0" err="1">
                <a:effectLst/>
                <a:latin typeface="Arial" panose="020B0604020202020204" pitchFamily="34" charset="0"/>
                <a:ea typeface="Calibri" panose="020F0502020204030204" pitchFamily="34" charset="0"/>
                <a:cs typeface="Arial" panose="020B0604020202020204" pitchFamily="34" charset="0"/>
              </a:rPr>
              <a:t>affluence</a:t>
            </a:r>
            <a:r>
              <a:rPr lang="cs-CZ" sz="1800" i="1" dirty="0">
                <a:effectLst/>
                <a:latin typeface="Arial" panose="020B0604020202020204" pitchFamily="34" charset="0"/>
                <a:ea typeface="Calibri" panose="020F0502020204030204" pitchFamily="34" charset="0"/>
                <a:cs typeface="Arial" panose="020B0604020202020204" pitchFamily="34" charset="0"/>
              </a:rPr>
              <a:t> * technology</a:t>
            </a:r>
            <a:r>
              <a:rPr lang="cs-CZ" sz="1800" dirty="0">
                <a:effectLst/>
                <a:latin typeface="Arial" panose="020B0604020202020204" pitchFamily="34" charset="0"/>
                <a:ea typeface="Calibri" panose="020F0502020204030204" pitchFamily="34" charset="0"/>
                <a:cs typeface="Arial" panose="020B0604020202020204" pitchFamily="34" charset="0"/>
              </a:rPr>
              <a:t>) (</a:t>
            </a:r>
            <a:r>
              <a:rPr lang="cs-CZ" sz="1800" dirty="0" err="1">
                <a:effectLst/>
                <a:latin typeface="Arial" panose="020B0604020202020204" pitchFamily="34" charset="0"/>
                <a:ea typeface="Calibri" panose="020F0502020204030204" pitchFamily="34" charset="0"/>
                <a:cs typeface="Arial" panose="020B0604020202020204" pitchFamily="34" charset="0"/>
              </a:rPr>
              <a:t>Jenkins</a:t>
            </a:r>
            <a:r>
              <a:rPr lang="cs-CZ" sz="1800" dirty="0">
                <a:effectLst/>
                <a:latin typeface="Arial" panose="020B0604020202020204" pitchFamily="34" charset="0"/>
                <a:ea typeface="Calibri" panose="020F0502020204030204" pitchFamily="34" charset="0"/>
                <a:cs typeface="Arial" panose="020B0604020202020204" pitchFamily="34" charset="0"/>
              </a:rPr>
              <a:t>, Erb et al. 2022) říká, že jsou tři hlavní faktory určující velikost environmentálních dopadů, a to velikost populace, míra spotřeby, a technologie. Šetrnější technologie samy o sobě tedy nestačí k dosažení udržitelnosti v situaci, kdy ostatní faktory setrvale rostou. Přesto je vývoj šetrnějších technologií a technik výroby důležitou součástí snahy o dosažení udržitelné společnosti. Zdali je nová technologie opravdu „zelenější“ ovšem zdaleka není triviální otázka. Snížení dopadů na jeden segment životního prostředí je často dosaženo pouze za cenu zvýšených dopadů na jiný segment. Je tedy potřeba pečlivé zhodnocení všech konsekvencí. Široce využívanou a ISO standardizovanou metodou k tomuto účelu je </a:t>
            </a:r>
            <a:r>
              <a:rPr lang="cs-CZ" sz="1800" i="1" dirty="0" err="1">
                <a:effectLst/>
                <a:latin typeface="Arial" panose="020B0604020202020204" pitchFamily="34" charset="0"/>
                <a:ea typeface="Calibri" panose="020F0502020204030204" pitchFamily="34" charset="0"/>
                <a:cs typeface="Arial" panose="020B0604020202020204" pitchFamily="34" charset="0"/>
              </a:rPr>
              <a:t>Life</a:t>
            </a:r>
            <a:r>
              <a:rPr lang="cs-CZ" sz="1800" i="1" dirty="0">
                <a:effectLst/>
                <a:latin typeface="Arial" panose="020B0604020202020204" pitchFamily="34" charset="0"/>
                <a:ea typeface="Calibri" panose="020F0502020204030204" pitchFamily="34" charset="0"/>
                <a:cs typeface="Arial" panose="020B0604020202020204" pitchFamily="34" charset="0"/>
              </a:rPr>
              <a:t> </a:t>
            </a:r>
            <a:r>
              <a:rPr lang="cs-CZ" sz="1800" i="1" dirty="0" err="1">
                <a:effectLst/>
                <a:latin typeface="Arial" panose="020B0604020202020204" pitchFamily="34" charset="0"/>
                <a:ea typeface="Calibri" panose="020F0502020204030204" pitchFamily="34" charset="0"/>
                <a:cs typeface="Arial" panose="020B0604020202020204" pitchFamily="34" charset="0"/>
              </a:rPr>
              <a:t>Cycle</a:t>
            </a:r>
            <a:r>
              <a:rPr lang="cs-CZ" sz="1800" i="1" dirty="0">
                <a:effectLst/>
                <a:latin typeface="Arial" panose="020B0604020202020204" pitchFamily="34" charset="0"/>
                <a:ea typeface="Calibri" panose="020F0502020204030204" pitchFamily="34" charset="0"/>
                <a:cs typeface="Arial" panose="020B0604020202020204" pitchFamily="34" charset="0"/>
              </a:rPr>
              <a:t> </a:t>
            </a:r>
            <a:r>
              <a:rPr lang="cs-CZ" sz="1800" i="1" dirty="0" err="1">
                <a:effectLst/>
                <a:latin typeface="Arial" panose="020B0604020202020204" pitchFamily="34" charset="0"/>
                <a:ea typeface="Calibri" panose="020F0502020204030204" pitchFamily="34" charset="0"/>
                <a:cs typeface="Arial" panose="020B0604020202020204" pitchFamily="34" charset="0"/>
              </a:rPr>
              <a:t>Assessment</a:t>
            </a:r>
            <a:r>
              <a:rPr lang="cs-CZ" sz="1800" dirty="0">
                <a:effectLst/>
                <a:latin typeface="Arial" panose="020B0604020202020204" pitchFamily="34" charset="0"/>
                <a:ea typeface="Calibri" panose="020F0502020204030204" pitchFamily="34" charset="0"/>
                <a:cs typeface="Arial" panose="020B0604020202020204" pitchFamily="34" charset="0"/>
              </a:rPr>
              <a:t> (LCA), českým názvem Posuzování životního cyklu. LCA je analytická metoda hodnotící dopady procesů, produktů a služeb na životní prostředí během celého jejich životního cyklu. Při studii LCA jsou v kroku zvaném inventarizace kvantifikovány všechny vstupy a výstupy (takzvané elementární toky) spojené s analyzovaným systémem. Tyto toky jsou v následném kroku, zvaném charakterizace, roztříděny do takzvaných kategorií dopadu dle environmentálních problémů, ke kterým přispívají. </a:t>
            </a:r>
            <a:endParaRPr lang="en-US" dirty="0"/>
          </a:p>
        </p:txBody>
      </p:sp>
      <p:sp>
        <p:nvSpPr>
          <p:cNvPr id="4" name="Zástupný symbol pro číslo snímku 3"/>
          <p:cNvSpPr>
            <a:spLocks noGrp="1"/>
          </p:cNvSpPr>
          <p:nvPr>
            <p:ph type="sldNum" sz="quarter" idx="5"/>
          </p:nvPr>
        </p:nvSpPr>
        <p:spPr/>
        <p:txBody>
          <a:bodyPr/>
          <a:lstStyle/>
          <a:p>
            <a:fld id="{C896B81E-3312-4C9D-8192-3DA4F395EB1A}" type="slidenum">
              <a:rPr lang="en-US" smtClean="0"/>
              <a:t>4</a:t>
            </a:fld>
            <a:endParaRPr lang="en-US"/>
          </a:p>
        </p:txBody>
      </p:sp>
    </p:spTree>
    <p:extLst>
      <p:ext uri="{BB962C8B-B14F-4D97-AF65-F5344CB8AC3E}">
        <p14:creationId xmlns:p14="http://schemas.microsoft.com/office/powerpoint/2010/main" val="4120799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dirty="0">
                <a:effectLst/>
                <a:latin typeface="Arial" panose="020B0604020202020204" pitchFamily="34" charset="0"/>
                <a:ea typeface="Calibri" panose="020F0502020204030204" pitchFamily="34" charset="0"/>
              </a:rPr>
              <a:t>Metoda LCA tedy slouží ke kvantifikaci environmentálních dopadů, zatímco koncept Planetárních mezí vytyčuje hranice dopadů, které bychom neměli v žádném případě překročit. </a:t>
            </a:r>
          </a:p>
          <a:p>
            <a:r>
              <a:rPr lang="cs-CZ" sz="1800" dirty="0">
                <a:effectLst/>
                <a:latin typeface="Arial" panose="020B0604020202020204" pitchFamily="34" charset="0"/>
                <a:ea typeface="Calibri" panose="020F0502020204030204" pitchFamily="34" charset="0"/>
              </a:rPr>
              <a:t>K propojení konceptu Planetárních mezí s LCA může dojít na třech obecných úrovních: na úrovni charakterizace, normalizace a vážení výsledků (</a:t>
            </a:r>
            <a:r>
              <a:rPr lang="cs-CZ" sz="1800" dirty="0" err="1">
                <a:effectLst/>
                <a:latin typeface="Arial" panose="020B0604020202020204" pitchFamily="34" charset="0"/>
                <a:ea typeface="Calibri" panose="020F0502020204030204" pitchFamily="34" charset="0"/>
              </a:rPr>
              <a:t>Tuomisto</a:t>
            </a:r>
            <a:r>
              <a:rPr lang="cs-CZ" sz="1800" dirty="0">
                <a:effectLst/>
                <a:latin typeface="Arial" panose="020B0604020202020204" pitchFamily="34" charset="0"/>
                <a:ea typeface="Calibri" panose="020F0502020204030204" pitchFamily="34" charset="0"/>
              </a:rPr>
              <a:t>, </a:t>
            </a:r>
            <a:r>
              <a:rPr lang="cs-CZ" sz="1800" dirty="0" err="1">
                <a:effectLst/>
                <a:latin typeface="Arial" panose="020B0604020202020204" pitchFamily="34" charset="0"/>
                <a:ea typeface="Calibri" panose="020F0502020204030204" pitchFamily="34" charset="0"/>
              </a:rPr>
              <a:t>Hodge</a:t>
            </a:r>
            <a:r>
              <a:rPr lang="cs-CZ" sz="1800" dirty="0">
                <a:effectLst/>
                <a:latin typeface="Arial" panose="020B0604020202020204" pitchFamily="34" charset="0"/>
                <a:ea typeface="Calibri" panose="020F0502020204030204" pitchFamily="34" charset="0"/>
              </a:rPr>
              <a:t> et al. 2012, </a:t>
            </a:r>
            <a:r>
              <a:rPr lang="cs-CZ" sz="1800" dirty="0" err="1">
                <a:effectLst/>
                <a:latin typeface="Arial" panose="020B0604020202020204" pitchFamily="34" charset="0"/>
                <a:ea typeface="Calibri" panose="020F0502020204030204" pitchFamily="34" charset="0"/>
              </a:rPr>
              <a:t>Bjørn</a:t>
            </a:r>
            <a:r>
              <a:rPr lang="cs-CZ" sz="1800" dirty="0">
                <a:effectLst/>
                <a:latin typeface="Arial" panose="020B0604020202020204" pitchFamily="34" charset="0"/>
                <a:ea typeface="Calibri" panose="020F0502020204030204" pitchFamily="34" charset="0"/>
              </a:rPr>
              <a:t> and </a:t>
            </a:r>
            <a:r>
              <a:rPr lang="cs-CZ" sz="1800" dirty="0" err="1">
                <a:effectLst/>
                <a:latin typeface="Arial" panose="020B0604020202020204" pitchFamily="34" charset="0"/>
                <a:ea typeface="Calibri" panose="020F0502020204030204" pitchFamily="34" charset="0"/>
              </a:rPr>
              <a:t>Hauschild</a:t>
            </a:r>
            <a:r>
              <a:rPr lang="cs-CZ" sz="1800" dirty="0">
                <a:effectLst/>
                <a:latin typeface="Arial" panose="020B0604020202020204" pitchFamily="34" charset="0"/>
                <a:ea typeface="Calibri" panose="020F0502020204030204" pitchFamily="34" charset="0"/>
              </a:rPr>
              <a:t> 2015). Nejvíce perspektivní metodou propojení je takzvané hodnocení absolutní udržitelnosti (</a:t>
            </a:r>
            <a:r>
              <a:rPr lang="cs-CZ" sz="1800" i="1" dirty="0" err="1">
                <a:effectLst/>
                <a:latin typeface="Arial" panose="020B0604020202020204" pitchFamily="34" charset="0"/>
                <a:ea typeface="Calibri" panose="020F0502020204030204" pitchFamily="34" charset="0"/>
              </a:rPr>
              <a:t>absolute</a:t>
            </a:r>
            <a:r>
              <a:rPr lang="cs-CZ" sz="1800" i="1" dirty="0">
                <a:effectLst/>
                <a:latin typeface="Arial" panose="020B0604020202020204" pitchFamily="34" charset="0"/>
                <a:ea typeface="Calibri" panose="020F0502020204030204" pitchFamily="34" charset="0"/>
              </a:rPr>
              <a:t> </a:t>
            </a:r>
            <a:r>
              <a:rPr lang="cs-CZ" sz="1800" i="1" dirty="0" err="1">
                <a:effectLst/>
                <a:latin typeface="Arial" panose="020B0604020202020204" pitchFamily="34" charset="0"/>
                <a:ea typeface="Calibri" panose="020F0502020204030204" pitchFamily="34" charset="0"/>
              </a:rPr>
              <a:t>sustainability</a:t>
            </a:r>
            <a:r>
              <a:rPr lang="cs-CZ" sz="1800" i="1" dirty="0">
                <a:effectLst/>
                <a:latin typeface="Arial" panose="020B0604020202020204" pitchFamily="34" charset="0"/>
                <a:ea typeface="Calibri" panose="020F0502020204030204" pitchFamily="34" charset="0"/>
              </a:rPr>
              <a:t> </a:t>
            </a:r>
            <a:r>
              <a:rPr lang="cs-CZ" sz="1800" i="1" dirty="0" err="1">
                <a:effectLst/>
                <a:latin typeface="Arial" panose="020B0604020202020204" pitchFamily="34" charset="0"/>
                <a:ea typeface="Calibri" panose="020F0502020204030204" pitchFamily="34" charset="0"/>
              </a:rPr>
              <a:t>assessment</a:t>
            </a:r>
            <a:r>
              <a:rPr lang="cs-CZ" sz="1800" dirty="0">
                <a:effectLst/>
                <a:latin typeface="Arial" panose="020B0604020202020204" pitchFamily="34" charset="0"/>
                <a:ea typeface="Calibri" panose="020F0502020204030204" pitchFamily="34" charset="0"/>
              </a:rPr>
              <a:t>), které porovnává environmentální dopad s dostupnou kapacitou pod Planetární mezí (</a:t>
            </a:r>
            <a:r>
              <a:rPr lang="cs-CZ" sz="1800" dirty="0" err="1">
                <a:effectLst/>
                <a:latin typeface="Arial" panose="020B0604020202020204" pitchFamily="34" charset="0"/>
                <a:ea typeface="Calibri" panose="020F0502020204030204" pitchFamily="34" charset="0"/>
              </a:rPr>
              <a:t>Bjørn</a:t>
            </a:r>
            <a:r>
              <a:rPr lang="cs-CZ" sz="1800" dirty="0">
                <a:effectLst/>
                <a:latin typeface="Arial" panose="020B0604020202020204" pitchFamily="34" charset="0"/>
                <a:ea typeface="Calibri" panose="020F0502020204030204" pitchFamily="34" charset="0"/>
              </a:rPr>
              <a:t>, </a:t>
            </a:r>
            <a:r>
              <a:rPr lang="cs-CZ" sz="1800" dirty="0" err="1">
                <a:effectLst/>
                <a:latin typeface="Arial" panose="020B0604020202020204" pitchFamily="34" charset="0"/>
                <a:ea typeface="Calibri" panose="020F0502020204030204" pitchFamily="34" charset="0"/>
              </a:rPr>
              <a:t>Richardson</a:t>
            </a:r>
            <a:r>
              <a:rPr lang="cs-CZ" sz="1800" dirty="0">
                <a:effectLst/>
                <a:latin typeface="Arial" panose="020B0604020202020204" pitchFamily="34" charset="0"/>
                <a:ea typeface="Calibri" panose="020F0502020204030204" pitchFamily="34" charset="0"/>
              </a:rPr>
              <a:t> et al. 2019). U tohoto přístupu je ovšem nutné alokovat bezpečné kapacity mezi jednotlivé obyvatele, státy, nebo firmy, protože zatímco většina Planetárních mezí je bytostně globální nebo regionální a principiálně toto měřítko nemůže být sníženo (</a:t>
            </a:r>
            <a:r>
              <a:rPr lang="cs-CZ" sz="1800" dirty="0" err="1">
                <a:effectLst/>
                <a:latin typeface="Arial" panose="020B0604020202020204" pitchFamily="34" charset="0"/>
                <a:ea typeface="Calibri" panose="020F0502020204030204" pitchFamily="34" charset="0"/>
              </a:rPr>
              <a:t>Rockström</a:t>
            </a:r>
            <a:r>
              <a:rPr lang="cs-CZ" sz="1800" dirty="0">
                <a:effectLst/>
                <a:latin typeface="Arial" panose="020B0604020202020204" pitchFamily="34" charset="0"/>
                <a:ea typeface="Calibri" panose="020F0502020204030204" pitchFamily="34" charset="0"/>
              </a:rPr>
              <a:t>, </a:t>
            </a:r>
            <a:r>
              <a:rPr lang="cs-CZ" sz="1800" dirty="0" err="1">
                <a:effectLst/>
                <a:latin typeface="Arial" panose="020B0604020202020204" pitchFamily="34" charset="0"/>
                <a:ea typeface="Calibri" panose="020F0502020204030204" pitchFamily="34" charset="0"/>
              </a:rPr>
              <a:t>Steffen</a:t>
            </a:r>
            <a:r>
              <a:rPr lang="cs-CZ" sz="1800" dirty="0">
                <a:effectLst/>
                <a:latin typeface="Arial" panose="020B0604020202020204" pitchFamily="34" charset="0"/>
                <a:ea typeface="Calibri" panose="020F0502020204030204" pitchFamily="34" charset="0"/>
              </a:rPr>
              <a:t> et al. 2009), rozhodovací procesy většinou probíhají na národní nebo individuální úrovni. Existuje mnoho způsobů alokace Planetárních mezí postavených na různých etických principech (</a:t>
            </a:r>
            <a:r>
              <a:rPr lang="cs-CZ" sz="1800" dirty="0" err="1">
                <a:effectLst/>
                <a:latin typeface="Arial" panose="020B0604020202020204" pitchFamily="34" charset="0"/>
                <a:ea typeface="Calibri" panose="020F0502020204030204" pitchFamily="34" charset="0"/>
              </a:rPr>
              <a:t>Häyhä</a:t>
            </a:r>
            <a:r>
              <a:rPr lang="cs-CZ" sz="1800" dirty="0">
                <a:effectLst/>
                <a:latin typeface="Arial" panose="020B0604020202020204" pitchFamily="34" charset="0"/>
                <a:ea typeface="Calibri" panose="020F0502020204030204" pitchFamily="34" charset="0"/>
              </a:rPr>
              <a:t>, Lucas et al. 2016, </a:t>
            </a:r>
            <a:r>
              <a:rPr lang="cs-CZ" sz="1800" dirty="0" err="1">
                <a:effectLst/>
                <a:latin typeface="Arial" panose="020B0604020202020204" pitchFamily="34" charset="0"/>
                <a:ea typeface="Calibri" panose="020F0502020204030204" pitchFamily="34" charset="0"/>
              </a:rPr>
              <a:t>Ryberg</a:t>
            </a:r>
            <a:r>
              <a:rPr lang="cs-CZ" sz="1800" dirty="0">
                <a:effectLst/>
                <a:latin typeface="Arial" panose="020B0604020202020204" pitchFamily="34" charset="0"/>
                <a:ea typeface="Calibri" panose="020F0502020204030204" pitchFamily="34" charset="0"/>
              </a:rPr>
              <a:t>, Andersen et al. 2020). Problematické ale je, že zatímco na způsobu alokace zdaleka nepanuje shoda, je to jeden z hlavních faktorů ovlivňujících výsledky a závěry těchto studií.</a:t>
            </a:r>
            <a:endParaRPr lang="en-US" dirty="0"/>
          </a:p>
        </p:txBody>
      </p:sp>
      <p:sp>
        <p:nvSpPr>
          <p:cNvPr id="4" name="Zástupný symbol pro číslo snímku 3"/>
          <p:cNvSpPr>
            <a:spLocks noGrp="1"/>
          </p:cNvSpPr>
          <p:nvPr>
            <p:ph type="sldNum" sz="quarter" idx="5"/>
          </p:nvPr>
        </p:nvSpPr>
        <p:spPr/>
        <p:txBody>
          <a:bodyPr/>
          <a:lstStyle/>
          <a:p>
            <a:fld id="{C896B81E-3312-4C9D-8192-3DA4F395EB1A}" type="slidenum">
              <a:rPr lang="en-US" smtClean="0"/>
              <a:t>5</a:t>
            </a:fld>
            <a:endParaRPr lang="en-US"/>
          </a:p>
        </p:txBody>
      </p:sp>
    </p:spTree>
    <p:extLst>
      <p:ext uri="{BB962C8B-B14F-4D97-AF65-F5344CB8AC3E}">
        <p14:creationId xmlns:p14="http://schemas.microsoft.com/office/powerpoint/2010/main" val="37717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Arial" panose="020B0604020202020204" pitchFamily="34" charset="0"/>
                <a:ea typeface="Calibri" panose="020F0502020204030204" pitchFamily="34" charset="0"/>
                <a:cs typeface="Arial" panose="020B0604020202020204" pitchFamily="34" charset="0"/>
              </a:rPr>
              <a:t>Dopady v rámci jednotlivých kategorií jsou vyjádřeny v podobě souhrnných indikátorů s vlastními jednotkami – například </a:t>
            </a:r>
            <a:r>
              <a:rPr lang="cs-CZ" sz="1800" i="1" dirty="0" err="1">
                <a:effectLst/>
                <a:latin typeface="Arial" panose="020B0604020202020204" pitchFamily="34" charset="0"/>
                <a:ea typeface="Calibri" panose="020F0502020204030204" pitchFamily="34" charset="0"/>
                <a:cs typeface="Arial" panose="020B0604020202020204" pitchFamily="34" charset="0"/>
              </a:rPr>
              <a:t>Global</a:t>
            </a:r>
            <a:r>
              <a:rPr lang="cs-CZ" sz="1800" i="1" dirty="0">
                <a:effectLst/>
                <a:latin typeface="Arial" panose="020B0604020202020204" pitchFamily="34" charset="0"/>
                <a:ea typeface="Calibri" panose="020F0502020204030204" pitchFamily="34" charset="0"/>
                <a:cs typeface="Arial" panose="020B0604020202020204" pitchFamily="34" charset="0"/>
              </a:rPr>
              <a:t> </a:t>
            </a:r>
            <a:r>
              <a:rPr lang="cs-CZ" sz="1800" i="1" dirty="0" err="1">
                <a:effectLst/>
                <a:latin typeface="Arial" panose="020B0604020202020204" pitchFamily="34" charset="0"/>
                <a:ea typeface="Calibri" panose="020F0502020204030204" pitchFamily="34" charset="0"/>
                <a:cs typeface="Arial" panose="020B0604020202020204" pitchFamily="34" charset="0"/>
              </a:rPr>
              <a:t>Warming</a:t>
            </a:r>
            <a:r>
              <a:rPr lang="cs-CZ" sz="1800" i="1" dirty="0">
                <a:effectLst/>
                <a:latin typeface="Arial" panose="020B0604020202020204" pitchFamily="34" charset="0"/>
                <a:ea typeface="Calibri" panose="020F0502020204030204" pitchFamily="34" charset="0"/>
                <a:cs typeface="Arial" panose="020B0604020202020204" pitchFamily="34" charset="0"/>
              </a:rPr>
              <a:t> </a:t>
            </a:r>
            <a:r>
              <a:rPr lang="cs-CZ" sz="1800" i="1" dirty="0" err="1">
                <a:effectLst/>
                <a:latin typeface="Arial" panose="020B0604020202020204" pitchFamily="34" charset="0"/>
                <a:ea typeface="Calibri" panose="020F0502020204030204" pitchFamily="34" charset="0"/>
                <a:cs typeface="Arial" panose="020B0604020202020204" pitchFamily="34" charset="0"/>
              </a:rPr>
              <a:t>Potential</a:t>
            </a:r>
            <a:r>
              <a:rPr lang="cs-CZ" sz="1800" i="1" dirty="0">
                <a:effectLst/>
                <a:latin typeface="Arial" panose="020B0604020202020204" pitchFamily="34" charset="0"/>
                <a:ea typeface="Calibri" panose="020F0502020204030204" pitchFamily="34" charset="0"/>
                <a:cs typeface="Arial" panose="020B0604020202020204" pitchFamily="34" charset="0"/>
              </a:rPr>
              <a:t> </a:t>
            </a:r>
            <a:r>
              <a:rPr lang="cs-CZ" sz="1800" dirty="0">
                <a:effectLst/>
                <a:latin typeface="Arial" panose="020B0604020202020204" pitchFamily="34" charset="0"/>
                <a:ea typeface="Calibri" panose="020F0502020204030204" pitchFamily="34" charset="0"/>
                <a:cs typeface="Arial" panose="020B0604020202020204" pitchFamily="34" charset="0"/>
              </a:rPr>
              <a:t>v kg CO</a:t>
            </a:r>
            <a:r>
              <a:rPr lang="cs-CZ" sz="1800" baseline="-25000" dirty="0">
                <a:effectLst/>
                <a:latin typeface="Arial" panose="020B0604020202020204" pitchFamily="34" charset="0"/>
                <a:ea typeface="Calibri" panose="020F0502020204030204" pitchFamily="34" charset="0"/>
                <a:cs typeface="Arial" panose="020B0604020202020204" pitchFamily="34" charset="0"/>
              </a:rPr>
              <a:t>2</a:t>
            </a:r>
            <a:r>
              <a:rPr lang="cs-CZ" sz="1800" dirty="0">
                <a:effectLst/>
                <a:latin typeface="Arial" panose="020B0604020202020204" pitchFamily="34" charset="0"/>
                <a:ea typeface="Calibri" panose="020F0502020204030204" pitchFamily="34" charset="0"/>
                <a:cs typeface="Arial" panose="020B0604020202020204" pitchFamily="34" charset="0"/>
              </a:rPr>
              <a:t>-eq, </a:t>
            </a:r>
            <a:r>
              <a:rPr lang="cs-CZ" sz="1800" i="1" dirty="0" err="1">
                <a:effectLst/>
                <a:latin typeface="Arial" panose="020B0604020202020204" pitchFamily="34" charset="0"/>
                <a:ea typeface="Calibri" panose="020F0502020204030204" pitchFamily="34" charset="0"/>
                <a:cs typeface="Arial" panose="020B0604020202020204" pitchFamily="34" charset="0"/>
              </a:rPr>
              <a:t>Resource</a:t>
            </a:r>
            <a:r>
              <a:rPr lang="cs-CZ" sz="1800" i="1" dirty="0">
                <a:effectLst/>
                <a:latin typeface="Arial" panose="020B0604020202020204" pitchFamily="34" charset="0"/>
                <a:ea typeface="Calibri" panose="020F0502020204030204" pitchFamily="34" charset="0"/>
                <a:cs typeface="Arial" panose="020B0604020202020204" pitchFamily="34" charset="0"/>
              </a:rPr>
              <a:t> </a:t>
            </a:r>
            <a:r>
              <a:rPr lang="cs-CZ" sz="1800" i="1" dirty="0" err="1">
                <a:effectLst/>
                <a:latin typeface="Arial" panose="020B0604020202020204" pitchFamily="34" charset="0"/>
                <a:ea typeface="Calibri" panose="020F0502020204030204" pitchFamily="34" charset="0"/>
                <a:cs typeface="Arial" panose="020B0604020202020204" pitchFamily="34" charset="0"/>
              </a:rPr>
              <a:t>Depletion</a:t>
            </a:r>
            <a:r>
              <a:rPr lang="cs-CZ" sz="1800" i="1" dirty="0">
                <a:effectLst/>
                <a:latin typeface="Arial" panose="020B0604020202020204" pitchFamily="34" charset="0"/>
                <a:ea typeface="Calibri" panose="020F0502020204030204" pitchFamily="34" charset="0"/>
                <a:cs typeface="Arial" panose="020B0604020202020204" pitchFamily="34" charset="0"/>
              </a:rPr>
              <a:t> </a:t>
            </a:r>
            <a:r>
              <a:rPr lang="cs-CZ" sz="1800" i="1" dirty="0" err="1">
                <a:effectLst/>
                <a:latin typeface="Arial" panose="020B0604020202020204" pitchFamily="34" charset="0"/>
                <a:ea typeface="Calibri" panose="020F0502020204030204" pitchFamily="34" charset="0"/>
                <a:cs typeface="Arial" panose="020B0604020202020204" pitchFamily="34" charset="0"/>
              </a:rPr>
              <a:t>Potential</a:t>
            </a:r>
            <a:r>
              <a:rPr lang="cs-CZ" sz="1800" i="1" dirty="0">
                <a:effectLst/>
                <a:latin typeface="Arial" panose="020B0604020202020204" pitchFamily="34" charset="0"/>
                <a:ea typeface="Calibri" panose="020F0502020204030204" pitchFamily="34" charset="0"/>
                <a:cs typeface="Arial" panose="020B0604020202020204" pitchFamily="34" charset="0"/>
              </a:rPr>
              <a:t> </a:t>
            </a:r>
            <a:r>
              <a:rPr lang="cs-CZ" sz="1800" dirty="0">
                <a:effectLst/>
                <a:latin typeface="Arial" panose="020B0604020202020204" pitchFamily="34" charset="0"/>
                <a:ea typeface="Calibri" panose="020F0502020204030204" pitchFamily="34" charset="0"/>
                <a:cs typeface="Arial" panose="020B0604020202020204" pitchFamily="34" charset="0"/>
              </a:rPr>
              <a:t>v kg </a:t>
            </a:r>
            <a:r>
              <a:rPr lang="cs-CZ" sz="1800" dirty="0" err="1">
                <a:effectLst/>
                <a:latin typeface="Arial" panose="020B0604020202020204" pitchFamily="34" charset="0"/>
                <a:ea typeface="Calibri" panose="020F0502020204030204" pitchFamily="34" charset="0"/>
                <a:cs typeface="Arial" panose="020B0604020202020204" pitchFamily="34" charset="0"/>
              </a:rPr>
              <a:t>Sb-eq</a:t>
            </a:r>
            <a:r>
              <a:rPr lang="cs-CZ" sz="1800" dirty="0">
                <a:effectLst/>
                <a:latin typeface="Arial" panose="020B0604020202020204" pitchFamily="34" charset="0"/>
                <a:ea typeface="Calibri" panose="020F0502020204030204" pitchFamily="34" charset="0"/>
                <a:cs typeface="Arial" panose="020B0604020202020204" pitchFamily="34" charset="0"/>
              </a:rPr>
              <a:t>, nebo </a:t>
            </a:r>
            <a:r>
              <a:rPr lang="cs-CZ" sz="1800" i="1" dirty="0">
                <a:effectLst/>
                <a:latin typeface="Arial" panose="020B0604020202020204" pitchFamily="34" charset="0"/>
                <a:ea typeface="Calibri" panose="020F0502020204030204" pitchFamily="34" charset="0"/>
                <a:cs typeface="Arial" panose="020B0604020202020204" pitchFamily="34" charset="0"/>
              </a:rPr>
              <a:t>Ozone </a:t>
            </a:r>
            <a:r>
              <a:rPr lang="cs-CZ" sz="1800" i="1" dirty="0" err="1">
                <a:effectLst/>
                <a:latin typeface="Arial" panose="020B0604020202020204" pitchFamily="34" charset="0"/>
                <a:ea typeface="Calibri" panose="020F0502020204030204" pitchFamily="34" charset="0"/>
                <a:cs typeface="Arial" panose="020B0604020202020204" pitchFamily="34" charset="0"/>
              </a:rPr>
              <a:t>Depletion</a:t>
            </a:r>
            <a:r>
              <a:rPr lang="cs-CZ" sz="1800" i="1" dirty="0">
                <a:effectLst/>
                <a:latin typeface="Arial" panose="020B0604020202020204" pitchFamily="34" charset="0"/>
                <a:ea typeface="Calibri" panose="020F0502020204030204" pitchFamily="34" charset="0"/>
                <a:cs typeface="Arial" panose="020B0604020202020204" pitchFamily="34" charset="0"/>
              </a:rPr>
              <a:t> </a:t>
            </a:r>
            <a:r>
              <a:rPr lang="cs-CZ" sz="1800" i="1" dirty="0" err="1">
                <a:effectLst/>
                <a:latin typeface="Arial" panose="020B0604020202020204" pitchFamily="34" charset="0"/>
                <a:ea typeface="Calibri" panose="020F0502020204030204" pitchFamily="34" charset="0"/>
                <a:cs typeface="Arial" panose="020B0604020202020204" pitchFamily="34" charset="0"/>
              </a:rPr>
              <a:t>Potential</a:t>
            </a:r>
            <a:r>
              <a:rPr lang="cs-CZ" sz="1800" i="1" dirty="0">
                <a:effectLst/>
                <a:latin typeface="Arial" panose="020B0604020202020204" pitchFamily="34" charset="0"/>
                <a:ea typeface="Calibri" panose="020F0502020204030204" pitchFamily="34" charset="0"/>
                <a:cs typeface="Arial" panose="020B0604020202020204" pitchFamily="34" charset="0"/>
              </a:rPr>
              <a:t> </a:t>
            </a:r>
            <a:r>
              <a:rPr lang="cs-CZ" sz="1800" dirty="0">
                <a:effectLst/>
                <a:latin typeface="Arial" panose="020B0604020202020204" pitchFamily="34" charset="0"/>
                <a:ea typeface="Calibri" panose="020F0502020204030204" pitchFamily="34" charset="0"/>
                <a:cs typeface="Arial" panose="020B0604020202020204" pitchFamily="34" charset="0"/>
              </a:rPr>
              <a:t>v kg CFC-11-eq</a:t>
            </a:r>
            <a:r>
              <a:rPr lang="cs-CZ" sz="1800" i="1" dirty="0">
                <a:effectLst/>
                <a:latin typeface="Arial" panose="020B0604020202020204" pitchFamily="34" charset="0"/>
                <a:ea typeface="Calibri" panose="020F0502020204030204" pitchFamily="34" charset="0"/>
                <a:cs typeface="Arial" panose="020B0604020202020204" pitchFamily="34" charset="0"/>
              </a:rPr>
              <a:t>. </a:t>
            </a:r>
            <a:r>
              <a:rPr lang="cs-CZ" sz="1800" dirty="0">
                <a:effectLst/>
                <a:latin typeface="Arial" panose="020B0604020202020204" pitchFamily="34" charset="0"/>
                <a:ea typeface="Calibri" panose="020F0502020204030204" pitchFamily="34" charset="0"/>
                <a:cs typeface="Arial" panose="020B0604020202020204" pitchFamily="34" charset="0"/>
              </a:rPr>
              <a:t>Abychom mohli odlišné kategorie dopadu vzájemně porovnat, je nutný krok zvaný normalizace, jež převede tyto výsledky na bezrozměrné veličiny. Krok normalizace je obecně definován jako počítání velikosti indikátoru v dané kategorii ve vztahu k referenční hodnotě a, na rozdíl od kroků inventarizace a charakterizace, se jedná pouze o volitelný krok v LCA (ISO 2006). Metody normalizace lze rozdělit na interní – kdy je výsledek porovnán s některou z hodnot v rámci analyzovaného systému, nebo z analyzovaných variant produktu – a externí, kdy je výsledek porovnán s nějakým externím kritériem. Interní normalizace umožňuje identifikovat hotspoty ve výrobním řetězci či identifikovat nejpříznivější variantu, ale interpretovat výsledky v celkovém kontextu umožňuje pouze externí normalizace. Co je tímto externím kontextem se ale může zásadně lišit. V naprosté většině se jedná o kontext společenský, tedy jaké environmentální dopady jsou spojené s lidskou činností v rámci nějakého regionu, státu, nebo kontinentu. Dle ISO normy je normalizace pouze volitelný krok v analýze LCA a mnoho lidí se jí vyhýbá, přesto je ale často používána především v komunikaci s veřejností, protože značně </a:t>
            </a:r>
            <a:r>
              <a:rPr lang="cs-CZ" sz="1800" dirty="0" err="1">
                <a:effectLst/>
                <a:latin typeface="Arial" panose="020B0604020202020204" pitchFamily="34" charset="0"/>
                <a:ea typeface="Calibri" panose="020F0502020204030204" pitchFamily="34" charset="0"/>
                <a:cs typeface="Arial" panose="020B0604020202020204" pitchFamily="34" charset="0"/>
              </a:rPr>
              <a:t>usnadnuje</a:t>
            </a:r>
            <a:r>
              <a:rPr lang="cs-CZ" sz="1800" dirty="0">
                <a:effectLst/>
                <a:latin typeface="Arial" panose="020B0604020202020204" pitchFamily="34" charset="0"/>
                <a:ea typeface="Calibri" panose="020F0502020204030204" pitchFamily="34" charset="0"/>
                <a:cs typeface="Arial" panose="020B0604020202020204" pitchFamily="34" charset="0"/>
              </a:rPr>
              <a:t> interpretaci výsledků.</a:t>
            </a:r>
            <a:endParaRPr lang="en-US" dirty="0"/>
          </a:p>
        </p:txBody>
      </p:sp>
      <p:sp>
        <p:nvSpPr>
          <p:cNvPr id="4" name="Zástupný symbol pro číslo snímku 3"/>
          <p:cNvSpPr>
            <a:spLocks noGrp="1"/>
          </p:cNvSpPr>
          <p:nvPr>
            <p:ph type="sldNum" sz="quarter" idx="5"/>
          </p:nvPr>
        </p:nvSpPr>
        <p:spPr/>
        <p:txBody>
          <a:bodyPr/>
          <a:lstStyle/>
          <a:p>
            <a:fld id="{C896B81E-3312-4C9D-8192-3DA4F395EB1A}" type="slidenum">
              <a:rPr lang="en-US" smtClean="0"/>
              <a:t>6</a:t>
            </a:fld>
            <a:endParaRPr lang="en-US"/>
          </a:p>
        </p:txBody>
      </p:sp>
    </p:spTree>
    <p:extLst>
      <p:ext uri="{BB962C8B-B14F-4D97-AF65-F5344CB8AC3E}">
        <p14:creationId xmlns:p14="http://schemas.microsoft.com/office/powerpoint/2010/main" val="3293784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dirty="0">
                <a:effectLst/>
                <a:latin typeface="Arial" panose="020B0604020202020204" pitchFamily="34" charset="0"/>
                <a:ea typeface="Calibri" panose="020F0502020204030204" pitchFamily="34" charset="0"/>
              </a:rPr>
              <a:t>Vydělením výsledků jednotlivých kategorií celkovým dopadem společnosti v referenčním regionu zjistíme, jaký je podíl odpovědnosti hodnoceného systému na celkovém dopadu. Při porovnávání jednotlivých kategorií tedy logika této metody normalizace vede k závěru, že kategorie, ve kterých analyzovaný systém přispívá největším dílem k celkovému dopadu, si zasluhují největší pozornost. Tento přístup by měl ovšem vztah k udržitelnosti pouze pokud by lidstvo svými celkovými dopady (či dopady v daném regionu) balancovalo přesně na hraně Bezpečného Operačního Prostoru. To se ale neděje. Zatímco v některých kategoriích (například změna klimatu) lidstvo svými dopady významně překračuje hranici udržitelnosti, v jiných kategoriích (například narušení ozonové vrstvy) jsou dopady výrazně pod touto hranicí (Lade, </a:t>
            </a:r>
            <a:r>
              <a:rPr lang="cs-CZ" sz="1800" dirty="0" err="1">
                <a:effectLst/>
                <a:latin typeface="Arial" panose="020B0604020202020204" pitchFamily="34" charset="0"/>
                <a:ea typeface="Calibri" panose="020F0502020204030204" pitchFamily="34" charset="0"/>
              </a:rPr>
              <a:t>Steffen</a:t>
            </a:r>
            <a:r>
              <a:rPr lang="cs-CZ" sz="1800" dirty="0">
                <a:effectLst/>
                <a:latin typeface="Arial" panose="020B0604020202020204" pitchFamily="34" charset="0"/>
                <a:ea typeface="Calibri" panose="020F0502020204030204" pitchFamily="34" charset="0"/>
              </a:rPr>
              <a:t> et al. 2020). Stejně významné „zabrání“ operačního prostoru je tedy v kategoriích jako klimatická změna významně podhodnoceno, zatímco v kategoriích jako narušení ozonové vrstvy je nadhodnoceno. Jinými slovy, environmentálním problémům, u kterých jsme již překročili udržitelnou mez, je přikládám relativně menší význam než kategoriím, u kterých ještě (nebo již) celkový dopad nedosahuje kritických hodnot. Čím dále od bezpečné hranice, na jednu či druhou stranu, tím je tento paradox silnější. Takováto metoda normalizace tedy podporuje alibismus ve smyslu „když můžou ostatní, tak můžu také“</a:t>
            </a:r>
            <a:endParaRPr lang="en-US" dirty="0"/>
          </a:p>
        </p:txBody>
      </p:sp>
      <p:sp>
        <p:nvSpPr>
          <p:cNvPr id="4" name="Zástupný symbol pro číslo snímku 3"/>
          <p:cNvSpPr>
            <a:spLocks noGrp="1"/>
          </p:cNvSpPr>
          <p:nvPr>
            <p:ph type="sldNum" sz="quarter" idx="5"/>
          </p:nvPr>
        </p:nvSpPr>
        <p:spPr/>
        <p:txBody>
          <a:bodyPr/>
          <a:lstStyle/>
          <a:p>
            <a:fld id="{C896B81E-3312-4C9D-8192-3DA4F395EB1A}" type="slidenum">
              <a:rPr lang="en-US" smtClean="0"/>
              <a:t>7</a:t>
            </a:fld>
            <a:endParaRPr lang="en-US"/>
          </a:p>
        </p:txBody>
      </p:sp>
    </p:spTree>
    <p:extLst>
      <p:ext uri="{BB962C8B-B14F-4D97-AF65-F5344CB8AC3E}">
        <p14:creationId xmlns:p14="http://schemas.microsoft.com/office/powerpoint/2010/main" val="166673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Arial" panose="020B0604020202020204" pitchFamily="34" charset="0"/>
                <a:ea typeface="Calibri" panose="020F0502020204030204" pitchFamily="34" charset="0"/>
                <a:cs typeface="Arial" panose="020B0604020202020204" pitchFamily="34" charset="0"/>
              </a:rPr>
              <a:t>O využití planetárních mezí pro normalizaci se pokusili již </a:t>
            </a:r>
            <a:r>
              <a:rPr lang="cs-CZ" sz="1800" dirty="0" err="1">
                <a:effectLst/>
                <a:latin typeface="Arial" panose="020B0604020202020204" pitchFamily="34" charset="0"/>
                <a:ea typeface="Calibri" panose="020F0502020204030204" pitchFamily="34" charset="0"/>
                <a:cs typeface="Arial" panose="020B0604020202020204" pitchFamily="34" charset="0"/>
              </a:rPr>
              <a:t>Bjørn</a:t>
            </a:r>
            <a:r>
              <a:rPr lang="cs-CZ" sz="1800" dirty="0">
                <a:effectLst/>
                <a:latin typeface="Arial" panose="020B0604020202020204" pitchFamily="34" charset="0"/>
                <a:ea typeface="Calibri" panose="020F0502020204030204" pitchFamily="34" charset="0"/>
                <a:cs typeface="Arial" panose="020B0604020202020204" pitchFamily="34" charset="0"/>
              </a:rPr>
              <a:t> and </a:t>
            </a:r>
            <a:r>
              <a:rPr lang="cs-CZ" sz="1800" dirty="0" err="1">
                <a:effectLst/>
                <a:latin typeface="Arial" panose="020B0604020202020204" pitchFamily="34" charset="0"/>
                <a:ea typeface="Calibri" panose="020F0502020204030204" pitchFamily="34" charset="0"/>
                <a:cs typeface="Arial" panose="020B0604020202020204" pitchFamily="34" charset="0"/>
              </a:rPr>
              <a:t>Hauschild</a:t>
            </a:r>
            <a:r>
              <a:rPr lang="cs-CZ" sz="1800" dirty="0">
                <a:effectLst/>
                <a:latin typeface="Arial" panose="020B0604020202020204" pitchFamily="34" charset="0"/>
                <a:ea typeface="Calibri" panose="020F0502020204030204" pitchFamily="34" charset="0"/>
                <a:cs typeface="Arial" panose="020B0604020202020204" pitchFamily="34" charset="0"/>
              </a:rPr>
              <a:t> (2015). Tito autoři na problematiku propojení nahlížejí primárně z perspektivy Planetárních mezí, a tedy hledají kategorie dopadu propojitelné s identifikovanými mezemi. Tím vytvářejí novou kombinaci charakterizačních metodik s nižším počtem kategorií dopadu, než je v LCA běžné. Takováto metoda je tedy aplikovatelná pouze v případech, kdy je explicitně hledán dopad na Planetární meze. Náš přístup je opačný. Výchozím bodem je zavedená charakterizační metodologie </a:t>
            </a:r>
            <a:r>
              <a:rPr lang="cs-CZ" sz="1800" dirty="0" err="1">
                <a:effectLst/>
                <a:latin typeface="Arial" panose="020B0604020202020204" pitchFamily="34" charset="0"/>
                <a:ea typeface="Calibri" panose="020F0502020204030204" pitchFamily="34" charset="0"/>
                <a:cs typeface="Arial" panose="020B0604020202020204" pitchFamily="34" charset="0"/>
              </a:rPr>
              <a:t>Environmental</a:t>
            </a:r>
            <a:r>
              <a:rPr lang="cs-CZ" sz="1800" dirty="0">
                <a:effectLst/>
                <a:latin typeface="Arial" panose="020B0604020202020204" pitchFamily="34" charset="0"/>
                <a:ea typeface="Calibri" panose="020F0502020204030204" pitchFamily="34" charset="0"/>
                <a:cs typeface="Arial" panose="020B0604020202020204" pitchFamily="34" charset="0"/>
              </a:rPr>
              <a:t> </a:t>
            </a:r>
            <a:r>
              <a:rPr lang="cs-CZ" sz="1800" dirty="0" err="1">
                <a:effectLst/>
                <a:latin typeface="Arial" panose="020B0604020202020204" pitchFamily="34" charset="0"/>
                <a:ea typeface="Calibri" panose="020F0502020204030204" pitchFamily="34" charset="0"/>
                <a:cs typeface="Arial" panose="020B0604020202020204" pitchFamily="34" charset="0"/>
              </a:rPr>
              <a:t>Footprint</a:t>
            </a:r>
            <a:r>
              <a:rPr lang="cs-CZ" sz="1800" dirty="0">
                <a:effectLst/>
                <a:latin typeface="Arial" panose="020B0604020202020204" pitchFamily="34" charset="0"/>
                <a:ea typeface="Calibri" panose="020F0502020204030204" pitchFamily="34" charset="0"/>
                <a:cs typeface="Arial" panose="020B0604020202020204" pitchFamily="34" charset="0"/>
              </a:rPr>
              <a:t> 3.0 Evropské Unie s šestnácti kategoriemi dopadu. Pro každou kategorii se následně snažíme najít globální limitní hodnotu.</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Zástupný symbol pro číslo snímku 3"/>
          <p:cNvSpPr>
            <a:spLocks noGrp="1"/>
          </p:cNvSpPr>
          <p:nvPr>
            <p:ph type="sldNum" sz="quarter" idx="5"/>
          </p:nvPr>
        </p:nvSpPr>
        <p:spPr/>
        <p:txBody>
          <a:bodyPr/>
          <a:lstStyle/>
          <a:p>
            <a:fld id="{C896B81E-3312-4C9D-8192-3DA4F395EB1A}" type="slidenum">
              <a:rPr lang="en-US" smtClean="0"/>
              <a:t>8</a:t>
            </a:fld>
            <a:endParaRPr lang="en-US"/>
          </a:p>
        </p:txBody>
      </p:sp>
    </p:spTree>
    <p:extLst>
      <p:ext uri="{BB962C8B-B14F-4D97-AF65-F5344CB8AC3E}">
        <p14:creationId xmlns:p14="http://schemas.microsoft.com/office/powerpoint/2010/main" val="2298188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Arial" panose="020B0604020202020204" pitchFamily="34" charset="0"/>
                <a:ea typeface="Calibri" panose="020F0502020204030204" pitchFamily="34" charset="0"/>
                <a:cs typeface="Arial" panose="020B0604020202020204" pitchFamily="34" charset="0"/>
              </a:rPr>
              <a:t>Jedním z hlavních kritérií při vývoji nové metody normalizace je přímá aplikovatelnost na běžné LCA studie, bez nutnosti úpravy metodologie a omezení kategorií dopadu. Zatímco autoři a publikum vědeckých studií o dopadech na Planetární systém většinou dokáží interpretovat význam a limitace jednotlivých kategorií, jsou to právě výstupy LCA studií v běžné praxi, kde je normalizace nejvíce používaná, aby usnadnila interpretaci výsledků laikům. Paradox v logice současného postupu tedy potenciálně nejvíce ovlivňuje právě exekutivní rozhodnutí, pro jejichž podklady bývají výsledky zjednodušeny ve formě sumy normalizovaných a vážených výsledků. Výchozím bodem je zavedená charakterizační metodologie </a:t>
            </a:r>
            <a:r>
              <a:rPr lang="cs-CZ" sz="1800" dirty="0" err="1">
                <a:effectLst/>
                <a:latin typeface="Arial" panose="020B0604020202020204" pitchFamily="34" charset="0"/>
                <a:ea typeface="Calibri" panose="020F0502020204030204" pitchFamily="34" charset="0"/>
                <a:cs typeface="Arial" panose="020B0604020202020204" pitchFamily="34" charset="0"/>
              </a:rPr>
              <a:t>Environmental</a:t>
            </a:r>
            <a:r>
              <a:rPr lang="cs-CZ" sz="1800" dirty="0">
                <a:effectLst/>
                <a:latin typeface="Arial" panose="020B0604020202020204" pitchFamily="34" charset="0"/>
                <a:ea typeface="Calibri" panose="020F0502020204030204" pitchFamily="34" charset="0"/>
                <a:cs typeface="Arial" panose="020B0604020202020204" pitchFamily="34" charset="0"/>
              </a:rPr>
              <a:t> </a:t>
            </a:r>
            <a:r>
              <a:rPr lang="cs-CZ" sz="1800" dirty="0" err="1">
                <a:effectLst/>
                <a:latin typeface="Arial" panose="020B0604020202020204" pitchFamily="34" charset="0"/>
                <a:ea typeface="Calibri" panose="020F0502020204030204" pitchFamily="34" charset="0"/>
                <a:cs typeface="Arial" panose="020B0604020202020204" pitchFamily="34" charset="0"/>
              </a:rPr>
              <a:t>Footprint</a:t>
            </a:r>
            <a:r>
              <a:rPr lang="cs-CZ" sz="1800" dirty="0">
                <a:effectLst/>
                <a:latin typeface="Arial" panose="020B0604020202020204" pitchFamily="34" charset="0"/>
                <a:ea typeface="Calibri" panose="020F0502020204030204" pitchFamily="34" charset="0"/>
                <a:cs typeface="Arial" panose="020B0604020202020204" pitchFamily="34" charset="0"/>
              </a:rPr>
              <a:t> 3.0 Evropské Unie s šestnácti kategoriemi dopadu. Pro každou kategorii se následně snažíme najít globální limitní hodnotu.</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Zástupný symbol pro číslo snímku 3"/>
          <p:cNvSpPr>
            <a:spLocks noGrp="1"/>
          </p:cNvSpPr>
          <p:nvPr>
            <p:ph type="sldNum" sz="quarter" idx="5"/>
          </p:nvPr>
        </p:nvSpPr>
        <p:spPr/>
        <p:txBody>
          <a:bodyPr/>
          <a:lstStyle/>
          <a:p>
            <a:fld id="{C896B81E-3312-4C9D-8192-3DA4F395EB1A}" type="slidenum">
              <a:rPr lang="en-US" smtClean="0"/>
              <a:t>9</a:t>
            </a:fld>
            <a:endParaRPr lang="en-US"/>
          </a:p>
        </p:txBody>
      </p:sp>
    </p:spTree>
    <p:extLst>
      <p:ext uri="{BB962C8B-B14F-4D97-AF65-F5344CB8AC3E}">
        <p14:creationId xmlns:p14="http://schemas.microsoft.com/office/powerpoint/2010/main" val="1618285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0F61C3-B54F-424E-B16E-2745338BF54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5581F7A-3B10-466B-AF27-522EFFDD09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F8BF5E2E-B5E3-4AA8-8E92-54748CDCA86D}"/>
              </a:ext>
            </a:extLst>
          </p:cNvPr>
          <p:cNvSpPr>
            <a:spLocks noGrp="1"/>
          </p:cNvSpPr>
          <p:nvPr>
            <p:ph type="dt" sz="half" idx="10"/>
          </p:nvPr>
        </p:nvSpPr>
        <p:spPr/>
        <p:txBody>
          <a:bodyPr/>
          <a:lstStyle/>
          <a:p>
            <a:fld id="{03ADCD45-3C22-47A4-8857-AAD9F8E4B40F}" type="datetimeFigureOut">
              <a:rPr lang="cs-CZ" smtClean="0"/>
              <a:t>19.09.2022</a:t>
            </a:fld>
            <a:endParaRPr lang="cs-CZ"/>
          </a:p>
        </p:txBody>
      </p:sp>
      <p:sp>
        <p:nvSpPr>
          <p:cNvPr id="5" name="Zástupný symbol pro zápatí 4">
            <a:extLst>
              <a:ext uri="{FF2B5EF4-FFF2-40B4-BE49-F238E27FC236}">
                <a16:creationId xmlns:a16="http://schemas.microsoft.com/office/drawing/2014/main" id="{A5B86039-431B-45A2-A70B-86AE6FF6E14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3CFD2D2-0B64-4327-A322-1F32B610858B}"/>
              </a:ext>
            </a:extLst>
          </p:cNvPr>
          <p:cNvSpPr>
            <a:spLocks noGrp="1"/>
          </p:cNvSpPr>
          <p:nvPr>
            <p:ph type="sldNum" sz="quarter" idx="12"/>
          </p:nvPr>
        </p:nvSpPr>
        <p:spPr/>
        <p:txBody>
          <a:bodyPr/>
          <a:lstStyle/>
          <a:p>
            <a:fld id="{9A0E9645-E600-45F8-9147-A6ABD1038DD4}" type="slidenum">
              <a:rPr lang="cs-CZ" smtClean="0"/>
              <a:t>‹#›</a:t>
            </a:fld>
            <a:endParaRPr lang="cs-CZ"/>
          </a:p>
        </p:txBody>
      </p:sp>
    </p:spTree>
    <p:extLst>
      <p:ext uri="{BB962C8B-B14F-4D97-AF65-F5344CB8AC3E}">
        <p14:creationId xmlns:p14="http://schemas.microsoft.com/office/powerpoint/2010/main" val="13813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D27F42-39A7-4F6E-8AC9-D83F90B2F36C}"/>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FA5E4A80-6B35-4976-AF86-8E4A6A396A59}"/>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489DFBE-9628-420F-8CA0-49122C8A5EDC}"/>
              </a:ext>
            </a:extLst>
          </p:cNvPr>
          <p:cNvSpPr>
            <a:spLocks noGrp="1"/>
          </p:cNvSpPr>
          <p:nvPr>
            <p:ph type="dt" sz="half" idx="10"/>
          </p:nvPr>
        </p:nvSpPr>
        <p:spPr/>
        <p:txBody>
          <a:bodyPr/>
          <a:lstStyle/>
          <a:p>
            <a:fld id="{03ADCD45-3C22-47A4-8857-AAD9F8E4B40F}" type="datetimeFigureOut">
              <a:rPr lang="cs-CZ" smtClean="0"/>
              <a:t>19.09.2022</a:t>
            </a:fld>
            <a:endParaRPr lang="cs-CZ"/>
          </a:p>
        </p:txBody>
      </p:sp>
      <p:sp>
        <p:nvSpPr>
          <p:cNvPr id="5" name="Zástupný symbol pro zápatí 4">
            <a:extLst>
              <a:ext uri="{FF2B5EF4-FFF2-40B4-BE49-F238E27FC236}">
                <a16:creationId xmlns:a16="http://schemas.microsoft.com/office/drawing/2014/main" id="{20CDB9B7-87F4-463E-8DDC-01C1D5FF38C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56F10E6-65C2-4E62-9BA5-E67643D39258}"/>
              </a:ext>
            </a:extLst>
          </p:cNvPr>
          <p:cNvSpPr>
            <a:spLocks noGrp="1"/>
          </p:cNvSpPr>
          <p:nvPr>
            <p:ph type="sldNum" sz="quarter" idx="12"/>
          </p:nvPr>
        </p:nvSpPr>
        <p:spPr/>
        <p:txBody>
          <a:bodyPr/>
          <a:lstStyle/>
          <a:p>
            <a:fld id="{9A0E9645-E600-45F8-9147-A6ABD1038DD4}" type="slidenum">
              <a:rPr lang="cs-CZ" smtClean="0"/>
              <a:t>‹#›</a:t>
            </a:fld>
            <a:endParaRPr lang="cs-CZ"/>
          </a:p>
        </p:txBody>
      </p:sp>
    </p:spTree>
    <p:extLst>
      <p:ext uri="{BB962C8B-B14F-4D97-AF65-F5344CB8AC3E}">
        <p14:creationId xmlns:p14="http://schemas.microsoft.com/office/powerpoint/2010/main" val="2114471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76AAF4D-8FE3-4BE4-9BCC-3AB7BEDD890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A0E071B5-4925-4E63-B0F7-CDF447B6A74E}"/>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37879B0-2B7F-4EFF-B30E-5F15A76CD362}"/>
              </a:ext>
            </a:extLst>
          </p:cNvPr>
          <p:cNvSpPr>
            <a:spLocks noGrp="1"/>
          </p:cNvSpPr>
          <p:nvPr>
            <p:ph type="dt" sz="half" idx="10"/>
          </p:nvPr>
        </p:nvSpPr>
        <p:spPr/>
        <p:txBody>
          <a:bodyPr/>
          <a:lstStyle/>
          <a:p>
            <a:fld id="{03ADCD45-3C22-47A4-8857-AAD9F8E4B40F}" type="datetimeFigureOut">
              <a:rPr lang="cs-CZ" smtClean="0"/>
              <a:t>19.09.2022</a:t>
            </a:fld>
            <a:endParaRPr lang="cs-CZ"/>
          </a:p>
        </p:txBody>
      </p:sp>
      <p:sp>
        <p:nvSpPr>
          <p:cNvPr id="5" name="Zástupný symbol pro zápatí 4">
            <a:extLst>
              <a:ext uri="{FF2B5EF4-FFF2-40B4-BE49-F238E27FC236}">
                <a16:creationId xmlns:a16="http://schemas.microsoft.com/office/drawing/2014/main" id="{D6186ECD-BFA4-46CA-91A7-0DA1BB15599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D9639B3-AF39-4D59-896F-9692358F02E0}"/>
              </a:ext>
            </a:extLst>
          </p:cNvPr>
          <p:cNvSpPr>
            <a:spLocks noGrp="1"/>
          </p:cNvSpPr>
          <p:nvPr>
            <p:ph type="sldNum" sz="quarter" idx="12"/>
          </p:nvPr>
        </p:nvSpPr>
        <p:spPr/>
        <p:txBody>
          <a:bodyPr/>
          <a:lstStyle/>
          <a:p>
            <a:fld id="{9A0E9645-E600-45F8-9147-A6ABD1038DD4}" type="slidenum">
              <a:rPr lang="cs-CZ" smtClean="0"/>
              <a:t>‹#›</a:t>
            </a:fld>
            <a:endParaRPr lang="cs-CZ"/>
          </a:p>
        </p:txBody>
      </p:sp>
    </p:spTree>
    <p:extLst>
      <p:ext uri="{BB962C8B-B14F-4D97-AF65-F5344CB8AC3E}">
        <p14:creationId xmlns:p14="http://schemas.microsoft.com/office/powerpoint/2010/main" val="150059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F5FF89-DE99-46DB-A8C5-992ECF693A3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A7079EF-F2CB-4ADB-9152-060A68C636B5}"/>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F5E5A3A-B608-4720-92EE-2B80E3B60058}"/>
              </a:ext>
            </a:extLst>
          </p:cNvPr>
          <p:cNvSpPr>
            <a:spLocks noGrp="1"/>
          </p:cNvSpPr>
          <p:nvPr>
            <p:ph type="dt" sz="half" idx="10"/>
          </p:nvPr>
        </p:nvSpPr>
        <p:spPr/>
        <p:txBody>
          <a:bodyPr/>
          <a:lstStyle/>
          <a:p>
            <a:fld id="{03ADCD45-3C22-47A4-8857-AAD9F8E4B40F}" type="datetimeFigureOut">
              <a:rPr lang="cs-CZ" smtClean="0"/>
              <a:t>19.09.2022</a:t>
            </a:fld>
            <a:endParaRPr lang="cs-CZ"/>
          </a:p>
        </p:txBody>
      </p:sp>
      <p:sp>
        <p:nvSpPr>
          <p:cNvPr id="5" name="Zástupný symbol pro zápatí 4">
            <a:extLst>
              <a:ext uri="{FF2B5EF4-FFF2-40B4-BE49-F238E27FC236}">
                <a16:creationId xmlns:a16="http://schemas.microsoft.com/office/drawing/2014/main" id="{9EC1B81E-2072-40C7-BD1C-5F634F5DAD3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B1E303B-59BF-419B-860A-B935166EF738}"/>
              </a:ext>
            </a:extLst>
          </p:cNvPr>
          <p:cNvSpPr>
            <a:spLocks noGrp="1"/>
          </p:cNvSpPr>
          <p:nvPr>
            <p:ph type="sldNum" sz="quarter" idx="12"/>
          </p:nvPr>
        </p:nvSpPr>
        <p:spPr/>
        <p:txBody>
          <a:bodyPr/>
          <a:lstStyle/>
          <a:p>
            <a:fld id="{9A0E9645-E600-45F8-9147-A6ABD1038DD4}" type="slidenum">
              <a:rPr lang="cs-CZ" smtClean="0"/>
              <a:t>‹#›</a:t>
            </a:fld>
            <a:endParaRPr lang="cs-CZ"/>
          </a:p>
        </p:txBody>
      </p:sp>
    </p:spTree>
    <p:extLst>
      <p:ext uri="{BB962C8B-B14F-4D97-AF65-F5344CB8AC3E}">
        <p14:creationId xmlns:p14="http://schemas.microsoft.com/office/powerpoint/2010/main" val="258362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A24270-EF92-4EBE-9EAE-BAE5EAAA20E0}"/>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2088FF52-D321-42C4-8204-1515FB2595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4CCF4AA8-39ED-44FB-87C0-A24DEA7985B1}"/>
              </a:ext>
            </a:extLst>
          </p:cNvPr>
          <p:cNvSpPr>
            <a:spLocks noGrp="1"/>
          </p:cNvSpPr>
          <p:nvPr>
            <p:ph type="dt" sz="half" idx="10"/>
          </p:nvPr>
        </p:nvSpPr>
        <p:spPr/>
        <p:txBody>
          <a:bodyPr/>
          <a:lstStyle/>
          <a:p>
            <a:fld id="{03ADCD45-3C22-47A4-8857-AAD9F8E4B40F}" type="datetimeFigureOut">
              <a:rPr lang="cs-CZ" smtClean="0"/>
              <a:t>19.09.2022</a:t>
            </a:fld>
            <a:endParaRPr lang="cs-CZ"/>
          </a:p>
        </p:txBody>
      </p:sp>
      <p:sp>
        <p:nvSpPr>
          <p:cNvPr id="5" name="Zástupný symbol pro zápatí 4">
            <a:extLst>
              <a:ext uri="{FF2B5EF4-FFF2-40B4-BE49-F238E27FC236}">
                <a16:creationId xmlns:a16="http://schemas.microsoft.com/office/drawing/2014/main" id="{D35E8754-085A-4D1D-BC6D-305FEAE7523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58DD7F1-6444-4FC9-90C6-0F9E09C3496D}"/>
              </a:ext>
            </a:extLst>
          </p:cNvPr>
          <p:cNvSpPr>
            <a:spLocks noGrp="1"/>
          </p:cNvSpPr>
          <p:nvPr>
            <p:ph type="sldNum" sz="quarter" idx="12"/>
          </p:nvPr>
        </p:nvSpPr>
        <p:spPr/>
        <p:txBody>
          <a:bodyPr/>
          <a:lstStyle/>
          <a:p>
            <a:fld id="{9A0E9645-E600-45F8-9147-A6ABD1038DD4}" type="slidenum">
              <a:rPr lang="cs-CZ" smtClean="0"/>
              <a:t>‹#›</a:t>
            </a:fld>
            <a:endParaRPr lang="cs-CZ"/>
          </a:p>
        </p:txBody>
      </p:sp>
    </p:spTree>
    <p:extLst>
      <p:ext uri="{BB962C8B-B14F-4D97-AF65-F5344CB8AC3E}">
        <p14:creationId xmlns:p14="http://schemas.microsoft.com/office/powerpoint/2010/main" val="1285217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906CD9-D4A3-451D-925E-79D646348A4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1B1DD18-9FAC-445E-9289-6AFF2367ECB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169C2FB1-D2E5-4AFD-B375-116F9653BA0B}"/>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4DB39261-2A8F-452A-8AF4-03035E4EA4DE}"/>
              </a:ext>
            </a:extLst>
          </p:cNvPr>
          <p:cNvSpPr>
            <a:spLocks noGrp="1"/>
          </p:cNvSpPr>
          <p:nvPr>
            <p:ph type="dt" sz="half" idx="10"/>
          </p:nvPr>
        </p:nvSpPr>
        <p:spPr/>
        <p:txBody>
          <a:bodyPr/>
          <a:lstStyle/>
          <a:p>
            <a:fld id="{03ADCD45-3C22-47A4-8857-AAD9F8E4B40F}" type="datetimeFigureOut">
              <a:rPr lang="cs-CZ" smtClean="0"/>
              <a:t>19.09.2022</a:t>
            </a:fld>
            <a:endParaRPr lang="cs-CZ"/>
          </a:p>
        </p:txBody>
      </p:sp>
      <p:sp>
        <p:nvSpPr>
          <p:cNvPr id="6" name="Zástupný symbol pro zápatí 5">
            <a:extLst>
              <a:ext uri="{FF2B5EF4-FFF2-40B4-BE49-F238E27FC236}">
                <a16:creationId xmlns:a16="http://schemas.microsoft.com/office/drawing/2014/main" id="{1826C681-3302-44BD-AF80-88A97C24FA0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1B7A559-78CC-4F2E-8EA3-B6484824DF82}"/>
              </a:ext>
            </a:extLst>
          </p:cNvPr>
          <p:cNvSpPr>
            <a:spLocks noGrp="1"/>
          </p:cNvSpPr>
          <p:nvPr>
            <p:ph type="sldNum" sz="quarter" idx="12"/>
          </p:nvPr>
        </p:nvSpPr>
        <p:spPr/>
        <p:txBody>
          <a:bodyPr/>
          <a:lstStyle/>
          <a:p>
            <a:fld id="{9A0E9645-E600-45F8-9147-A6ABD1038DD4}" type="slidenum">
              <a:rPr lang="cs-CZ" smtClean="0"/>
              <a:t>‹#›</a:t>
            </a:fld>
            <a:endParaRPr lang="cs-CZ"/>
          </a:p>
        </p:txBody>
      </p:sp>
    </p:spTree>
    <p:extLst>
      <p:ext uri="{BB962C8B-B14F-4D97-AF65-F5344CB8AC3E}">
        <p14:creationId xmlns:p14="http://schemas.microsoft.com/office/powerpoint/2010/main" val="230951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D15FCD-D723-4B12-92EC-E6C9C787995B}"/>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22941F1-F51D-461D-8650-E44E4B317E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8909F1DC-DF67-4682-B847-5E6B20DAC777}"/>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D2B2A6DF-1BFB-44F9-A822-17C54F127D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9D0AB4D1-ED88-47BB-8FEB-C2444F687650}"/>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60B015FC-D9E2-46FB-B522-EC9538FC8AAA}"/>
              </a:ext>
            </a:extLst>
          </p:cNvPr>
          <p:cNvSpPr>
            <a:spLocks noGrp="1"/>
          </p:cNvSpPr>
          <p:nvPr>
            <p:ph type="dt" sz="half" idx="10"/>
          </p:nvPr>
        </p:nvSpPr>
        <p:spPr/>
        <p:txBody>
          <a:bodyPr/>
          <a:lstStyle/>
          <a:p>
            <a:fld id="{03ADCD45-3C22-47A4-8857-AAD9F8E4B40F}" type="datetimeFigureOut">
              <a:rPr lang="cs-CZ" smtClean="0"/>
              <a:t>19.09.2022</a:t>
            </a:fld>
            <a:endParaRPr lang="cs-CZ"/>
          </a:p>
        </p:txBody>
      </p:sp>
      <p:sp>
        <p:nvSpPr>
          <p:cNvPr id="8" name="Zástupný symbol pro zápatí 7">
            <a:extLst>
              <a:ext uri="{FF2B5EF4-FFF2-40B4-BE49-F238E27FC236}">
                <a16:creationId xmlns:a16="http://schemas.microsoft.com/office/drawing/2014/main" id="{86B616FA-E8DC-45B3-94B4-CA631B1525FD}"/>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1CAF436C-3BAC-4802-9C24-5A69B9E085C0}"/>
              </a:ext>
            </a:extLst>
          </p:cNvPr>
          <p:cNvSpPr>
            <a:spLocks noGrp="1"/>
          </p:cNvSpPr>
          <p:nvPr>
            <p:ph type="sldNum" sz="quarter" idx="12"/>
          </p:nvPr>
        </p:nvSpPr>
        <p:spPr/>
        <p:txBody>
          <a:bodyPr/>
          <a:lstStyle/>
          <a:p>
            <a:fld id="{9A0E9645-E600-45F8-9147-A6ABD1038DD4}" type="slidenum">
              <a:rPr lang="cs-CZ" smtClean="0"/>
              <a:t>‹#›</a:t>
            </a:fld>
            <a:endParaRPr lang="cs-CZ"/>
          </a:p>
        </p:txBody>
      </p:sp>
    </p:spTree>
    <p:extLst>
      <p:ext uri="{BB962C8B-B14F-4D97-AF65-F5344CB8AC3E}">
        <p14:creationId xmlns:p14="http://schemas.microsoft.com/office/powerpoint/2010/main" val="182135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E84F1C-4459-4D23-AF29-AB016F2B7EC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BF2E60A7-9EE7-447D-894B-4AD3241A581E}"/>
              </a:ext>
            </a:extLst>
          </p:cNvPr>
          <p:cNvSpPr>
            <a:spLocks noGrp="1"/>
          </p:cNvSpPr>
          <p:nvPr>
            <p:ph type="dt" sz="half" idx="10"/>
          </p:nvPr>
        </p:nvSpPr>
        <p:spPr/>
        <p:txBody>
          <a:bodyPr/>
          <a:lstStyle/>
          <a:p>
            <a:fld id="{03ADCD45-3C22-47A4-8857-AAD9F8E4B40F}" type="datetimeFigureOut">
              <a:rPr lang="cs-CZ" smtClean="0"/>
              <a:t>19.09.2022</a:t>
            </a:fld>
            <a:endParaRPr lang="cs-CZ"/>
          </a:p>
        </p:txBody>
      </p:sp>
      <p:sp>
        <p:nvSpPr>
          <p:cNvPr id="4" name="Zástupný symbol pro zápatí 3">
            <a:extLst>
              <a:ext uri="{FF2B5EF4-FFF2-40B4-BE49-F238E27FC236}">
                <a16:creationId xmlns:a16="http://schemas.microsoft.com/office/drawing/2014/main" id="{520E9488-28A9-45D5-8925-3BD9F613D2C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23CE4A28-5E30-4B23-844D-D4C77EBC2F96}"/>
              </a:ext>
            </a:extLst>
          </p:cNvPr>
          <p:cNvSpPr>
            <a:spLocks noGrp="1"/>
          </p:cNvSpPr>
          <p:nvPr>
            <p:ph type="sldNum" sz="quarter" idx="12"/>
          </p:nvPr>
        </p:nvSpPr>
        <p:spPr/>
        <p:txBody>
          <a:bodyPr/>
          <a:lstStyle/>
          <a:p>
            <a:fld id="{9A0E9645-E600-45F8-9147-A6ABD1038DD4}" type="slidenum">
              <a:rPr lang="cs-CZ" smtClean="0"/>
              <a:t>‹#›</a:t>
            </a:fld>
            <a:endParaRPr lang="cs-CZ"/>
          </a:p>
        </p:txBody>
      </p:sp>
    </p:spTree>
    <p:extLst>
      <p:ext uri="{BB962C8B-B14F-4D97-AF65-F5344CB8AC3E}">
        <p14:creationId xmlns:p14="http://schemas.microsoft.com/office/powerpoint/2010/main" val="381012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3608DD4-7259-4D19-B3D0-7F5C3C243B52}"/>
              </a:ext>
            </a:extLst>
          </p:cNvPr>
          <p:cNvSpPr>
            <a:spLocks noGrp="1"/>
          </p:cNvSpPr>
          <p:nvPr>
            <p:ph type="dt" sz="half" idx="10"/>
          </p:nvPr>
        </p:nvSpPr>
        <p:spPr/>
        <p:txBody>
          <a:bodyPr/>
          <a:lstStyle/>
          <a:p>
            <a:fld id="{03ADCD45-3C22-47A4-8857-AAD9F8E4B40F}" type="datetimeFigureOut">
              <a:rPr lang="cs-CZ" smtClean="0"/>
              <a:t>19.09.2022</a:t>
            </a:fld>
            <a:endParaRPr lang="cs-CZ"/>
          </a:p>
        </p:txBody>
      </p:sp>
      <p:sp>
        <p:nvSpPr>
          <p:cNvPr id="3" name="Zástupný symbol pro zápatí 2">
            <a:extLst>
              <a:ext uri="{FF2B5EF4-FFF2-40B4-BE49-F238E27FC236}">
                <a16:creationId xmlns:a16="http://schemas.microsoft.com/office/drawing/2014/main" id="{9AB8EB31-6DF4-4932-9E08-90F4D43BE7B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DAF18BB-6FCB-4E16-A44C-5D6C203E2EE8}"/>
              </a:ext>
            </a:extLst>
          </p:cNvPr>
          <p:cNvSpPr>
            <a:spLocks noGrp="1"/>
          </p:cNvSpPr>
          <p:nvPr>
            <p:ph type="sldNum" sz="quarter" idx="12"/>
          </p:nvPr>
        </p:nvSpPr>
        <p:spPr/>
        <p:txBody>
          <a:bodyPr/>
          <a:lstStyle/>
          <a:p>
            <a:fld id="{9A0E9645-E600-45F8-9147-A6ABD1038DD4}" type="slidenum">
              <a:rPr lang="cs-CZ" smtClean="0"/>
              <a:t>‹#›</a:t>
            </a:fld>
            <a:endParaRPr lang="cs-CZ"/>
          </a:p>
        </p:txBody>
      </p:sp>
    </p:spTree>
    <p:extLst>
      <p:ext uri="{BB962C8B-B14F-4D97-AF65-F5344CB8AC3E}">
        <p14:creationId xmlns:p14="http://schemas.microsoft.com/office/powerpoint/2010/main" val="2069345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0C3315-B818-4AB0-9C23-50641FCE76D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7367A6F4-795C-4355-B58C-C09456A71F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5603C138-C28A-44C5-9F75-6EAF86C71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741FBB4-B219-486C-B571-278C0C4F7C79}"/>
              </a:ext>
            </a:extLst>
          </p:cNvPr>
          <p:cNvSpPr>
            <a:spLocks noGrp="1"/>
          </p:cNvSpPr>
          <p:nvPr>
            <p:ph type="dt" sz="half" idx="10"/>
          </p:nvPr>
        </p:nvSpPr>
        <p:spPr/>
        <p:txBody>
          <a:bodyPr/>
          <a:lstStyle/>
          <a:p>
            <a:fld id="{03ADCD45-3C22-47A4-8857-AAD9F8E4B40F}" type="datetimeFigureOut">
              <a:rPr lang="cs-CZ" smtClean="0"/>
              <a:t>19.09.2022</a:t>
            </a:fld>
            <a:endParaRPr lang="cs-CZ"/>
          </a:p>
        </p:txBody>
      </p:sp>
      <p:sp>
        <p:nvSpPr>
          <p:cNvPr id="6" name="Zástupný symbol pro zápatí 5">
            <a:extLst>
              <a:ext uri="{FF2B5EF4-FFF2-40B4-BE49-F238E27FC236}">
                <a16:creationId xmlns:a16="http://schemas.microsoft.com/office/drawing/2014/main" id="{F4DD6440-079D-4950-93DA-B91AAB5145A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52447A2-D3B1-4ADC-A5AC-8B06DE8E1AC3}"/>
              </a:ext>
            </a:extLst>
          </p:cNvPr>
          <p:cNvSpPr>
            <a:spLocks noGrp="1"/>
          </p:cNvSpPr>
          <p:nvPr>
            <p:ph type="sldNum" sz="quarter" idx="12"/>
          </p:nvPr>
        </p:nvSpPr>
        <p:spPr/>
        <p:txBody>
          <a:bodyPr/>
          <a:lstStyle/>
          <a:p>
            <a:fld id="{9A0E9645-E600-45F8-9147-A6ABD1038DD4}" type="slidenum">
              <a:rPr lang="cs-CZ" smtClean="0"/>
              <a:t>‹#›</a:t>
            </a:fld>
            <a:endParaRPr lang="cs-CZ"/>
          </a:p>
        </p:txBody>
      </p:sp>
    </p:spTree>
    <p:extLst>
      <p:ext uri="{BB962C8B-B14F-4D97-AF65-F5344CB8AC3E}">
        <p14:creationId xmlns:p14="http://schemas.microsoft.com/office/powerpoint/2010/main" val="285824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108CE8-9970-4F63-8FFC-8A5C414B316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5545616-ABDF-4968-8D2B-3DD40960A3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5E42A9E0-986C-4C47-90CD-76DC88DBB7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4E537AE-1D81-4810-ABCD-B80EF0E710AA}"/>
              </a:ext>
            </a:extLst>
          </p:cNvPr>
          <p:cNvSpPr>
            <a:spLocks noGrp="1"/>
          </p:cNvSpPr>
          <p:nvPr>
            <p:ph type="dt" sz="half" idx="10"/>
          </p:nvPr>
        </p:nvSpPr>
        <p:spPr/>
        <p:txBody>
          <a:bodyPr/>
          <a:lstStyle/>
          <a:p>
            <a:fld id="{03ADCD45-3C22-47A4-8857-AAD9F8E4B40F}" type="datetimeFigureOut">
              <a:rPr lang="cs-CZ" smtClean="0"/>
              <a:t>19.09.2022</a:t>
            </a:fld>
            <a:endParaRPr lang="cs-CZ"/>
          </a:p>
        </p:txBody>
      </p:sp>
      <p:sp>
        <p:nvSpPr>
          <p:cNvPr id="6" name="Zástupný symbol pro zápatí 5">
            <a:extLst>
              <a:ext uri="{FF2B5EF4-FFF2-40B4-BE49-F238E27FC236}">
                <a16:creationId xmlns:a16="http://schemas.microsoft.com/office/drawing/2014/main" id="{D93106A5-CF22-4FD3-A6D7-2927AFCB0AD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F417724-560B-49A0-A76E-55D71CEF61D9}"/>
              </a:ext>
            </a:extLst>
          </p:cNvPr>
          <p:cNvSpPr>
            <a:spLocks noGrp="1"/>
          </p:cNvSpPr>
          <p:nvPr>
            <p:ph type="sldNum" sz="quarter" idx="12"/>
          </p:nvPr>
        </p:nvSpPr>
        <p:spPr/>
        <p:txBody>
          <a:bodyPr/>
          <a:lstStyle/>
          <a:p>
            <a:fld id="{9A0E9645-E600-45F8-9147-A6ABD1038DD4}" type="slidenum">
              <a:rPr lang="cs-CZ" smtClean="0"/>
              <a:t>‹#›</a:t>
            </a:fld>
            <a:endParaRPr lang="cs-CZ"/>
          </a:p>
        </p:txBody>
      </p:sp>
    </p:spTree>
    <p:extLst>
      <p:ext uri="{BB962C8B-B14F-4D97-AF65-F5344CB8AC3E}">
        <p14:creationId xmlns:p14="http://schemas.microsoft.com/office/powerpoint/2010/main" val="24610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BE9"/>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9CCEE2B-E5B2-4618-9D60-DC411A28A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F4CA4AD-9F8A-492B-A3FF-335D679DFA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F5E6055-5D00-4FA7-ABE7-AF1D9F3A5E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DCD45-3C22-47A4-8857-AAD9F8E4B40F}" type="datetimeFigureOut">
              <a:rPr lang="cs-CZ" smtClean="0"/>
              <a:t>19.09.2022</a:t>
            </a:fld>
            <a:endParaRPr lang="cs-CZ"/>
          </a:p>
        </p:txBody>
      </p:sp>
      <p:sp>
        <p:nvSpPr>
          <p:cNvPr id="5" name="Zástupný symbol pro zápatí 4">
            <a:extLst>
              <a:ext uri="{FF2B5EF4-FFF2-40B4-BE49-F238E27FC236}">
                <a16:creationId xmlns:a16="http://schemas.microsoft.com/office/drawing/2014/main" id="{4B23573E-0124-41A8-97FA-8286C0326A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6BCA4420-7FF8-4937-9408-D269E8C7A9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E9645-E600-45F8-9147-A6ABD1038DD4}" type="slidenum">
              <a:rPr lang="cs-CZ" smtClean="0"/>
              <a:t>‹#›</a:t>
            </a:fld>
            <a:endParaRPr lang="cs-CZ"/>
          </a:p>
        </p:txBody>
      </p:sp>
    </p:spTree>
    <p:extLst>
      <p:ext uri="{BB962C8B-B14F-4D97-AF65-F5344CB8AC3E}">
        <p14:creationId xmlns:p14="http://schemas.microsoft.com/office/powerpoint/2010/main" val="1778704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paulua@vscht.cz" TargetMode="External"/><Relationship Id="rId2" Type="http://schemas.openxmlformats.org/officeDocument/2006/relationships/hyperlink" Target="mailto:matustij@vscht.cz"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87C21B-EE09-4146-821F-E3599579353C}"/>
              </a:ext>
            </a:extLst>
          </p:cNvPr>
          <p:cNvSpPr>
            <a:spLocks noGrp="1"/>
          </p:cNvSpPr>
          <p:nvPr>
            <p:ph type="ctrTitle"/>
          </p:nvPr>
        </p:nvSpPr>
        <p:spPr>
          <a:xfrm>
            <a:off x="1524000" y="1122363"/>
            <a:ext cx="9144000" cy="2387600"/>
          </a:xfrm>
        </p:spPr>
        <p:style>
          <a:lnRef idx="2">
            <a:schemeClr val="dk1"/>
          </a:lnRef>
          <a:fillRef idx="1">
            <a:schemeClr val="lt1"/>
          </a:fillRef>
          <a:effectRef idx="0">
            <a:schemeClr val="dk1"/>
          </a:effectRef>
          <a:fontRef idx="minor">
            <a:schemeClr val="dk1"/>
          </a:fontRef>
        </p:style>
        <p:txBody>
          <a:bodyPr>
            <a:normAutofit fontScale="90000"/>
          </a:bodyPr>
          <a:lstStyle/>
          <a:p>
            <a:r>
              <a:rPr lang="en-US" dirty="0" err="1">
                <a:latin typeface="Avenir Next LT Pro Light" panose="020B0304020202020204" pitchFamily="34" charset="-18"/>
              </a:rPr>
              <a:t>Nová</a:t>
            </a:r>
            <a:r>
              <a:rPr lang="en-US" dirty="0">
                <a:latin typeface="Avenir Next LT Pro Light" panose="020B0304020202020204" pitchFamily="34" charset="-18"/>
              </a:rPr>
              <a:t> </a:t>
            </a:r>
            <a:r>
              <a:rPr lang="en-US" dirty="0" err="1">
                <a:latin typeface="Avenir Next LT Pro Light" panose="020B0304020202020204" pitchFamily="34" charset="-18"/>
              </a:rPr>
              <a:t>metoda</a:t>
            </a:r>
            <a:r>
              <a:rPr lang="en-US" dirty="0">
                <a:latin typeface="Avenir Next LT Pro Light" panose="020B0304020202020204" pitchFamily="34" charset="-18"/>
              </a:rPr>
              <a:t> </a:t>
            </a:r>
            <a:r>
              <a:rPr lang="en-US" dirty="0" err="1">
                <a:latin typeface="Avenir Next LT Pro Light" panose="020B0304020202020204" pitchFamily="34" charset="-18"/>
              </a:rPr>
              <a:t>normalizace</a:t>
            </a:r>
            <a:r>
              <a:rPr lang="en-US" dirty="0">
                <a:latin typeface="Avenir Next LT Pro Light" panose="020B0304020202020204" pitchFamily="34" charset="-18"/>
              </a:rPr>
              <a:t> </a:t>
            </a:r>
            <a:r>
              <a:rPr lang="en-US" dirty="0" err="1">
                <a:latin typeface="Avenir Next LT Pro Light" panose="020B0304020202020204" pitchFamily="34" charset="-18"/>
              </a:rPr>
              <a:t>výsledků</a:t>
            </a:r>
            <a:r>
              <a:rPr lang="en-US" dirty="0">
                <a:latin typeface="Avenir Next LT Pro Light" panose="020B0304020202020204" pitchFamily="34" charset="-18"/>
              </a:rPr>
              <a:t> LCA </a:t>
            </a:r>
            <a:r>
              <a:rPr lang="en-US" dirty="0" err="1">
                <a:latin typeface="Avenir Next LT Pro Light" panose="020B0304020202020204" pitchFamily="34" charset="-18"/>
              </a:rPr>
              <a:t>pomocí</a:t>
            </a:r>
            <a:r>
              <a:rPr lang="en-US" dirty="0">
                <a:latin typeface="Avenir Next LT Pro Light" panose="020B0304020202020204" pitchFamily="34" charset="-18"/>
              </a:rPr>
              <a:t> </a:t>
            </a:r>
            <a:r>
              <a:rPr lang="en-US" dirty="0" err="1">
                <a:latin typeface="Avenir Next LT Pro Light" panose="020B0304020202020204" pitchFamily="34" charset="-18"/>
              </a:rPr>
              <a:t>planetárních</a:t>
            </a:r>
            <a:r>
              <a:rPr lang="en-US" dirty="0">
                <a:latin typeface="Avenir Next LT Pro Light" panose="020B0304020202020204" pitchFamily="34" charset="-18"/>
              </a:rPr>
              <a:t> </a:t>
            </a:r>
            <a:r>
              <a:rPr lang="en-US" dirty="0" err="1">
                <a:latin typeface="Avenir Next LT Pro Light" panose="020B0304020202020204" pitchFamily="34" charset="-18"/>
              </a:rPr>
              <a:t>limitů</a:t>
            </a:r>
            <a:endParaRPr lang="cs-CZ" dirty="0">
              <a:latin typeface="Avenir Next LT Pro Light" panose="020B0304020202020204" pitchFamily="34" charset="-18"/>
            </a:endParaRPr>
          </a:p>
        </p:txBody>
      </p:sp>
      <p:sp>
        <p:nvSpPr>
          <p:cNvPr id="3" name="Podnadpis 2">
            <a:extLst>
              <a:ext uri="{FF2B5EF4-FFF2-40B4-BE49-F238E27FC236}">
                <a16:creationId xmlns:a16="http://schemas.microsoft.com/office/drawing/2014/main" id="{5009ED8C-6AFD-4C59-B368-0C61A7A32D79}"/>
              </a:ext>
            </a:extLst>
          </p:cNvPr>
          <p:cNvSpPr>
            <a:spLocks noGrp="1"/>
          </p:cNvSpPr>
          <p:nvPr>
            <p:ph type="subTitle" idx="1"/>
          </p:nvPr>
        </p:nvSpPr>
        <p:spPr/>
        <p:txBody>
          <a:bodyPr/>
          <a:lstStyle/>
          <a:p>
            <a:r>
              <a:rPr lang="cs-CZ" noProof="1">
                <a:latin typeface="Avenir Next LT Pro" panose="020B0504020202020204" pitchFamily="34" charset="-18"/>
              </a:rPr>
              <a:t>21.9.2022</a:t>
            </a:r>
          </a:p>
          <a:p>
            <a:r>
              <a:rPr lang="cs-CZ" b="1" noProof="1">
                <a:latin typeface="Avenir Next LT Pro" panose="020B0504020202020204" pitchFamily="34" charset="-18"/>
              </a:rPr>
              <a:t>Jan Matuštík</a:t>
            </a:r>
          </a:p>
          <a:p>
            <a:r>
              <a:rPr lang="cs-CZ" noProof="1">
                <a:latin typeface="Avenir Next LT Pro" panose="020B0504020202020204" pitchFamily="34" charset="-18"/>
              </a:rPr>
              <a:t>Aleš Paulu</a:t>
            </a:r>
            <a:endParaRPr lang="en-US" noProof="1">
              <a:latin typeface="Avenir Next LT Pro" panose="020B0504020202020204" pitchFamily="34" charset="-18"/>
            </a:endParaRPr>
          </a:p>
        </p:txBody>
      </p:sp>
      <p:pic>
        <p:nvPicPr>
          <p:cNvPr id="12" name="Obrázek 11" descr="Obsah obrázku text&#10;&#10;Popis byl vytvořen automaticky">
            <a:extLst>
              <a:ext uri="{FF2B5EF4-FFF2-40B4-BE49-F238E27FC236}">
                <a16:creationId xmlns:a16="http://schemas.microsoft.com/office/drawing/2014/main" id="{49594A32-6968-494E-84A1-4D2C716B6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0574" y="5570212"/>
            <a:ext cx="3947826" cy="1119981"/>
          </a:xfrm>
          <a:prstGeom prst="rect">
            <a:avLst/>
          </a:prstGeom>
        </p:spPr>
      </p:pic>
    </p:spTree>
    <p:extLst>
      <p:ext uri="{BB962C8B-B14F-4D97-AF65-F5344CB8AC3E}">
        <p14:creationId xmlns:p14="http://schemas.microsoft.com/office/powerpoint/2010/main" val="548578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3C8510-70E3-34AA-02F3-2043D3FEDC22}"/>
              </a:ext>
            </a:extLst>
          </p:cNvPr>
          <p:cNvSpPr>
            <a:spLocks noGrp="1"/>
          </p:cNvSpPr>
          <p:nvPr>
            <p:ph type="title"/>
          </p:nvPr>
        </p:nvSpPr>
        <p:spPr/>
        <p:txBody>
          <a:bodyPr/>
          <a:lstStyle/>
          <a:p>
            <a:r>
              <a:rPr lang="cs-CZ" dirty="0">
                <a:latin typeface="Avenir Next LT Pro Light" panose="020B0304020202020204" pitchFamily="34" charset="-18"/>
              </a:rPr>
              <a:t>Problémy kvantifikace hranice</a:t>
            </a:r>
            <a:endParaRPr lang="en-US" dirty="0">
              <a:latin typeface="Avenir Next LT Pro Light" panose="020B0304020202020204" pitchFamily="34" charset="-18"/>
            </a:endParaRPr>
          </a:p>
        </p:txBody>
      </p:sp>
      <p:sp>
        <p:nvSpPr>
          <p:cNvPr id="3" name="Zástupný obsah 2">
            <a:extLst>
              <a:ext uri="{FF2B5EF4-FFF2-40B4-BE49-F238E27FC236}">
                <a16:creationId xmlns:a16="http://schemas.microsoft.com/office/drawing/2014/main" id="{B53104CE-AB8D-810E-E42F-1E8CF75403EC}"/>
              </a:ext>
            </a:extLst>
          </p:cNvPr>
          <p:cNvSpPr>
            <a:spLocks noGrp="1"/>
          </p:cNvSpPr>
          <p:nvPr>
            <p:ph idx="1"/>
          </p:nvPr>
        </p:nvSpPr>
        <p:spPr/>
        <p:txBody>
          <a:bodyPr/>
          <a:lstStyle/>
          <a:p>
            <a:r>
              <a:rPr lang="cs-CZ" u="sng" dirty="0">
                <a:latin typeface="Avenir Next LT Pro" panose="020B0504020202020204" pitchFamily="34" charset="-18"/>
              </a:rPr>
              <a:t>Stav vs. Tlak</a:t>
            </a:r>
            <a:r>
              <a:rPr lang="cs-CZ" dirty="0">
                <a:latin typeface="Avenir Next LT Pro" panose="020B0504020202020204" pitchFamily="34" charset="-18"/>
              </a:rPr>
              <a:t>: např. maximální oteplení o 1,5°C </a:t>
            </a:r>
            <a:br>
              <a:rPr lang="cs-CZ" dirty="0">
                <a:latin typeface="Avenir Next LT Pro" panose="020B0504020202020204" pitchFamily="34" charset="-18"/>
              </a:rPr>
            </a:br>
            <a:r>
              <a:rPr lang="cs-CZ" dirty="0">
                <a:latin typeface="Avenir Next LT Pro" panose="020B0504020202020204" pitchFamily="34" charset="-18"/>
              </a:rPr>
              <a:t>	řešení: absorpční kapacita = tok v opačném směru</a:t>
            </a:r>
          </a:p>
          <a:p>
            <a:r>
              <a:rPr lang="cs-CZ" u="sng" dirty="0">
                <a:latin typeface="Avenir Next LT Pro" panose="020B0504020202020204" pitchFamily="34" charset="-18"/>
              </a:rPr>
              <a:t>Lidské zdraví</a:t>
            </a:r>
            <a:r>
              <a:rPr lang="cs-CZ" dirty="0">
                <a:latin typeface="Avenir Next LT Pro" panose="020B0504020202020204" pitchFamily="34" charset="-18"/>
              </a:rPr>
              <a:t>: jaký dopad je „udržitelný“?</a:t>
            </a:r>
            <a:br>
              <a:rPr lang="cs-CZ" dirty="0">
                <a:latin typeface="Avenir Next LT Pro" panose="020B0504020202020204" pitchFamily="34" charset="-18"/>
              </a:rPr>
            </a:br>
            <a:r>
              <a:rPr lang="cs-CZ" dirty="0">
                <a:latin typeface="Avenir Next LT Pro" panose="020B0504020202020204" pitchFamily="34" charset="-18"/>
              </a:rPr>
              <a:t>	řešení: „</a:t>
            </a:r>
            <a:r>
              <a:rPr lang="cs-CZ" i="1" dirty="0">
                <a:latin typeface="Avenir Next LT Pro" panose="020B0504020202020204" pitchFamily="34" charset="-18"/>
              </a:rPr>
              <a:t>no-</a:t>
            </a:r>
            <a:r>
              <a:rPr lang="cs-CZ" i="1" dirty="0" err="1">
                <a:latin typeface="Avenir Next LT Pro" panose="020B0504020202020204" pitchFamily="34" charset="-18"/>
              </a:rPr>
              <a:t>harm</a:t>
            </a:r>
            <a:r>
              <a:rPr lang="cs-CZ" i="1" dirty="0">
                <a:latin typeface="Avenir Next LT Pro" panose="020B0504020202020204" pitchFamily="34" charset="-18"/>
              </a:rPr>
              <a:t> </a:t>
            </a:r>
            <a:r>
              <a:rPr lang="cs-CZ" i="1" dirty="0" err="1">
                <a:latin typeface="Avenir Next LT Pro" panose="020B0504020202020204" pitchFamily="34" charset="-18"/>
              </a:rPr>
              <a:t>approach</a:t>
            </a:r>
            <a:r>
              <a:rPr lang="cs-CZ" dirty="0">
                <a:latin typeface="Avenir Next LT Pro" panose="020B0504020202020204" pitchFamily="34" charset="-18"/>
              </a:rPr>
              <a:t>“ </a:t>
            </a:r>
          </a:p>
          <a:p>
            <a:r>
              <a:rPr lang="cs-CZ" u="sng" dirty="0">
                <a:latin typeface="Avenir Next LT Pro" panose="020B0504020202020204" pitchFamily="34" charset="-18"/>
              </a:rPr>
              <a:t>Spotřeba surovin</a:t>
            </a:r>
            <a:r>
              <a:rPr lang="cs-CZ" dirty="0">
                <a:latin typeface="Avenir Next LT Pro" panose="020B0504020202020204" pitchFamily="34" charset="-18"/>
              </a:rPr>
              <a:t>: socio-ekonomický problém</a:t>
            </a:r>
            <a:br>
              <a:rPr lang="cs-CZ" dirty="0">
                <a:latin typeface="Avenir Next LT Pro" panose="020B0504020202020204" pitchFamily="34" charset="-18"/>
              </a:rPr>
            </a:br>
            <a:r>
              <a:rPr lang="cs-CZ" dirty="0">
                <a:latin typeface="Avenir Next LT Pro" panose="020B0504020202020204" pitchFamily="34" charset="-18"/>
              </a:rPr>
              <a:t>	řešení: ekonomicky vytěžitelná zásoba</a:t>
            </a:r>
          </a:p>
          <a:p>
            <a:r>
              <a:rPr lang="cs-CZ" u="sng" dirty="0">
                <a:latin typeface="Avenir Next LT Pro" panose="020B0504020202020204" pitchFamily="34" charset="-18"/>
              </a:rPr>
              <a:t>Neexistuje jasná hranice</a:t>
            </a:r>
            <a:r>
              <a:rPr lang="cs-CZ" dirty="0">
                <a:latin typeface="Avenir Next LT Pro" panose="020B0504020202020204" pitchFamily="34" charset="-18"/>
              </a:rPr>
              <a:t>: kategorie Využití krajiny</a:t>
            </a:r>
            <a:br>
              <a:rPr lang="cs-CZ" dirty="0">
                <a:latin typeface="Avenir Next LT Pro" panose="020B0504020202020204" pitchFamily="34" charset="-18"/>
              </a:rPr>
            </a:br>
            <a:r>
              <a:rPr lang="cs-CZ" dirty="0">
                <a:latin typeface="Avenir Next LT Pro" panose="020B0504020202020204" pitchFamily="34" charset="-18"/>
              </a:rPr>
              <a:t>	řešení: </a:t>
            </a:r>
            <a:r>
              <a:rPr lang="cs-CZ" i="1" dirty="0" err="1">
                <a:latin typeface="Avenir Next LT Pro" panose="020B0504020202020204" pitchFamily="34" charset="-18"/>
              </a:rPr>
              <a:t>Nature</a:t>
            </a:r>
            <a:r>
              <a:rPr lang="cs-CZ" i="1" dirty="0">
                <a:latin typeface="Avenir Next LT Pro" panose="020B0504020202020204" pitchFamily="34" charset="-18"/>
              </a:rPr>
              <a:t> </a:t>
            </a:r>
            <a:r>
              <a:rPr lang="cs-CZ" i="1" dirty="0" err="1">
                <a:latin typeface="Avenir Next LT Pro" panose="020B0504020202020204" pitchFamily="34" charset="-18"/>
              </a:rPr>
              <a:t>Needs</a:t>
            </a:r>
            <a:r>
              <a:rPr lang="cs-CZ" i="1" dirty="0">
                <a:latin typeface="Avenir Next LT Pro" panose="020B0504020202020204" pitchFamily="34" charset="-18"/>
              </a:rPr>
              <a:t> </a:t>
            </a:r>
            <a:r>
              <a:rPr lang="cs-CZ" i="1" dirty="0" err="1">
                <a:latin typeface="Avenir Next LT Pro" panose="020B0504020202020204" pitchFamily="34" charset="-18"/>
              </a:rPr>
              <a:t>Half</a:t>
            </a:r>
            <a:r>
              <a:rPr lang="cs-CZ" i="1" dirty="0">
                <a:latin typeface="Avenir Next LT Pro" panose="020B0504020202020204" pitchFamily="34" charset="-18"/>
              </a:rPr>
              <a:t> </a:t>
            </a:r>
            <a:r>
              <a:rPr lang="cs-CZ" dirty="0">
                <a:latin typeface="Avenir Next LT Pro" panose="020B0504020202020204" pitchFamily="34" charset="-18"/>
              </a:rPr>
              <a:t>kritérium</a:t>
            </a:r>
            <a:endParaRPr lang="cs-CZ" i="1" dirty="0">
              <a:latin typeface="Avenir Next LT Pro" panose="020B0504020202020204" pitchFamily="34" charset="-18"/>
            </a:endParaRPr>
          </a:p>
        </p:txBody>
      </p:sp>
    </p:spTree>
    <p:extLst>
      <p:ext uri="{BB962C8B-B14F-4D97-AF65-F5344CB8AC3E}">
        <p14:creationId xmlns:p14="http://schemas.microsoft.com/office/powerpoint/2010/main" val="1791865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35E830-73FA-1AAA-6CF0-9B666FEB1618}"/>
              </a:ext>
            </a:extLst>
          </p:cNvPr>
          <p:cNvSpPr>
            <a:spLocks noGrp="1"/>
          </p:cNvSpPr>
          <p:nvPr>
            <p:ph type="title"/>
          </p:nvPr>
        </p:nvSpPr>
        <p:spPr/>
        <p:txBody>
          <a:bodyPr/>
          <a:lstStyle/>
          <a:p>
            <a:r>
              <a:rPr lang="cs-CZ" dirty="0">
                <a:latin typeface="Avenir Next LT Pro Light" panose="020B0304020202020204" pitchFamily="34" charset="-18"/>
              </a:rPr>
              <a:t>Závěr</a:t>
            </a:r>
            <a:endParaRPr lang="en-US" dirty="0">
              <a:latin typeface="Avenir Next LT Pro Light" panose="020B0304020202020204" pitchFamily="34" charset="-18"/>
            </a:endParaRPr>
          </a:p>
        </p:txBody>
      </p:sp>
      <p:sp>
        <p:nvSpPr>
          <p:cNvPr id="3" name="Zástupný obsah 2">
            <a:extLst>
              <a:ext uri="{FF2B5EF4-FFF2-40B4-BE49-F238E27FC236}">
                <a16:creationId xmlns:a16="http://schemas.microsoft.com/office/drawing/2014/main" id="{F57D82B4-45D7-E440-2C1D-73B36BA6EF18}"/>
              </a:ext>
            </a:extLst>
          </p:cNvPr>
          <p:cNvSpPr>
            <a:spLocks noGrp="1"/>
          </p:cNvSpPr>
          <p:nvPr>
            <p:ph idx="1"/>
          </p:nvPr>
        </p:nvSpPr>
        <p:spPr/>
        <p:txBody>
          <a:bodyPr/>
          <a:lstStyle/>
          <a:p>
            <a:r>
              <a:rPr lang="cs-CZ" dirty="0">
                <a:latin typeface="Avenir Next LT Pro" panose="020B0504020202020204" pitchFamily="34" charset="-18"/>
              </a:rPr>
              <a:t>Krok normalizace má významný vliv na interpretaci LCA</a:t>
            </a:r>
            <a:br>
              <a:rPr lang="cs-CZ" dirty="0">
                <a:latin typeface="Avenir Next LT Pro" panose="020B0504020202020204" pitchFamily="34" charset="-18"/>
              </a:rPr>
            </a:br>
            <a:endParaRPr lang="cs-CZ" dirty="0">
              <a:latin typeface="Avenir Next LT Pro" panose="020B0504020202020204" pitchFamily="34" charset="-18"/>
            </a:endParaRPr>
          </a:p>
          <a:p>
            <a:r>
              <a:rPr lang="cs-CZ" dirty="0">
                <a:latin typeface="Avenir Next LT Pro" panose="020B0504020202020204" pitchFamily="34" charset="-18"/>
              </a:rPr>
              <a:t>Současná metoda nepodporuje směřování k udržitelnosti v kontextu Planetárních mezí</a:t>
            </a:r>
            <a:br>
              <a:rPr lang="cs-CZ" dirty="0">
                <a:latin typeface="Avenir Next LT Pro" panose="020B0504020202020204" pitchFamily="34" charset="-18"/>
              </a:rPr>
            </a:br>
            <a:endParaRPr lang="cs-CZ" dirty="0">
              <a:latin typeface="Avenir Next LT Pro" panose="020B0504020202020204" pitchFamily="34" charset="-18"/>
            </a:endParaRPr>
          </a:p>
          <a:p>
            <a:r>
              <a:rPr lang="cs-CZ" dirty="0">
                <a:latin typeface="Avenir Next LT Pro" panose="020B0504020202020204" pitchFamily="34" charset="-18"/>
              </a:rPr>
              <a:t>Nová metoda nabízí odlišnou perspektivu a je přímo aplikovatelná na běžné LCA studie</a:t>
            </a:r>
            <a:endParaRPr lang="en-US" dirty="0">
              <a:latin typeface="Avenir Next LT Pro" panose="020B0504020202020204" pitchFamily="34" charset="-18"/>
            </a:endParaRPr>
          </a:p>
        </p:txBody>
      </p:sp>
    </p:spTree>
    <p:extLst>
      <p:ext uri="{BB962C8B-B14F-4D97-AF65-F5344CB8AC3E}">
        <p14:creationId xmlns:p14="http://schemas.microsoft.com/office/powerpoint/2010/main" val="4240594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AA85951C-A286-8A46-4602-95AE974EEB9F}"/>
              </a:ext>
            </a:extLst>
          </p:cNvPr>
          <p:cNvSpPr>
            <a:spLocks noGrp="1"/>
          </p:cNvSpPr>
          <p:nvPr>
            <p:ph idx="1"/>
          </p:nvPr>
        </p:nvSpPr>
        <p:spPr>
          <a:xfrm>
            <a:off x="854765" y="1686491"/>
            <a:ext cx="10515600" cy="4351338"/>
          </a:xfrm>
        </p:spPr>
        <p:txBody>
          <a:bodyPr/>
          <a:lstStyle/>
          <a:p>
            <a:pPr marL="0" indent="0">
              <a:buNone/>
            </a:pPr>
            <a:r>
              <a:rPr lang="cs-CZ" b="1" dirty="0">
                <a:latin typeface="Avenir Next LT Pro" panose="020B0504020202020204" pitchFamily="34" charset="-18"/>
              </a:rPr>
              <a:t>Jan Matuštík							Aleš Paulu</a:t>
            </a:r>
          </a:p>
          <a:p>
            <a:pPr marL="0" indent="0">
              <a:buNone/>
            </a:pPr>
            <a:r>
              <a:rPr lang="cs-CZ" dirty="0">
                <a:latin typeface="Avenir Next LT Pro" panose="020B0504020202020204" pitchFamily="34" charset="-18"/>
                <a:hlinkClick r:id="rId2"/>
              </a:rPr>
              <a:t>matustij@vscht.cz</a:t>
            </a:r>
            <a:r>
              <a:rPr lang="cs-CZ" dirty="0">
                <a:latin typeface="Avenir Next LT Pro" panose="020B0504020202020204" pitchFamily="34" charset="-18"/>
              </a:rPr>
              <a:t>					</a:t>
            </a:r>
            <a:r>
              <a:rPr lang="cs-CZ" dirty="0">
                <a:latin typeface="Avenir Next LT Pro" panose="020B0504020202020204" pitchFamily="34" charset="-18"/>
                <a:hlinkClick r:id="rId3"/>
              </a:rPr>
              <a:t>paulua@vscht.cz</a:t>
            </a:r>
            <a:r>
              <a:rPr lang="cs-CZ" dirty="0">
                <a:latin typeface="Avenir Next LT Pro" panose="020B0504020202020204" pitchFamily="34" charset="-18"/>
              </a:rPr>
              <a:t> </a:t>
            </a:r>
          </a:p>
          <a:p>
            <a:pPr marL="0" indent="0">
              <a:lnSpc>
                <a:spcPts val="2500"/>
              </a:lnSpc>
              <a:buNone/>
            </a:pPr>
            <a:endParaRPr lang="cs-CZ" i="1" dirty="0">
              <a:latin typeface="Avenir Next LT Pro" panose="020B0504020202020204" pitchFamily="34" charset="-18"/>
            </a:endParaRPr>
          </a:p>
          <a:p>
            <a:pPr marL="0" indent="0" algn="ctr">
              <a:lnSpc>
                <a:spcPts val="2500"/>
              </a:lnSpc>
              <a:buNone/>
            </a:pPr>
            <a:r>
              <a:rPr lang="cs-CZ" i="1" dirty="0">
                <a:latin typeface="Avenir Next LT Pro" panose="020B0504020202020204" pitchFamily="34" charset="-18"/>
              </a:rPr>
              <a:t>Vysoká škola chemicko-technologická v Praze</a:t>
            </a:r>
            <a:endParaRPr lang="en-US" i="1" dirty="0">
              <a:latin typeface="Avenir Next LT Pro" panose="020B0504020202020204" pitchFamily="34" charset="-18"/>
            </a:endParaRPr>
          </a:p>
          <a:p>
            <a:pPr marL="0" indent="0" algn="ctr">
              <a:lnSpc>
                <a:spcPts val="2500"/>
              </a:lnSpc>
              <a:buNone/>
            </a:pPr>
            <a:r>
              <a:rPr lang="cs-CZ" i="1" dirty="0">
                <a:latin typeface="Avenir Next LT Pro" panose="020B0504020202020204" pitchFamily="34" charset="-18"/>
              </a:rPr>
              <a:t> - Ústav udržitelnosti a produktové ekologie</a:t>
            </a:r>
          </a:p>
          <a:p>
            <a:pPr marL="0" indent="0" algn="ctr">
              <a:lnSpc>
                <a:spcPts val="2500"/>
              </a:lnSpc>
              <a:buNone/>
            </a:pPr>
            <a:r>
              <a:rPr lang="cs-CZ" i="1" dirty="0">
                <a:latin typeface="Avenir Next LT Pro" panose="020B0504020202020204" pitchFamily="34" charset="-18"/>
              </a:rPr>
              <a:t>Fakulta technologie ochrany prostředí</a:t>
            </a:r>
          </a:p>
        </p:txBody>
      </p:sp>
      <p:pic>
        <p:nvPicPr>
          <p:cNvPr id="4" name="Obrázek 3" descr="Obsah obrázku text&#10;&#10;Popis byl vytvořen automaticky">
            <a:extLst>
              <a:ext uri="{FF2B5EF4-FFF2-40B4-BE49-F238E27FC236}">
                <a16:creationId xmlns:a16="http://schemas.microsoft.com/office/drawing/2014/main" id="{43789483-E50C-BB20-06F2-46251ABC16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0713" y="4932137"/>
            <a:ext cx="6092953" cy="1728544"/>
          </a:xfrm>
          <a:prstGeom prst="rect">
            <a:avLst/>
          </a:prstGeom>
        </p:spPr>
      </p:pic>
    </p:spTree>
    <p:extLst>
      <p:ext uri="{BB962C8B-B14F-4D97-AF65-F5344CB8AC3E}">
        <p14:creationId xmlns:p14="http://schemas.microsoft.com/office/powerpoint/2010/main" val="3948209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08B9CC-FFBE-4DDF-AD05-F70D1196BBD1}"/>
              </a:ext>
            </a:extLst>
          </p:cNvPr>
          <p:cNvSpPr>
            <a:spLocks noGrp="1"/>
          </p:cNvSpPr>
          <p:nvPr>
            <p:ph type="title"/>
          </p:nvPr>
        </p:nvSpPr>
        <p:spPr/>
        <p:txBody>
          <a:bodyPr/>
          <a:lstStyle/>
          <a:p>
            <a:r>
              <a:rPr lang="cs-CZ" dirty="0"/>
              <a:t>Reference</a:t>
            </a:r>
            <a:endParaRPr lang="en-US" dirty="0"/>
          </a:p>
        </p:txBody>
      </p:sp>
      <p:sp>
        <p:nvSpPr>
          <p:cNvPr id="3" name="Zástupný obsah 2">
            <a:extLst>
              <a:ext uri="{FF2B5EF4-FFF2-40B4-BE49-F238E27FC236}">
                <a16:creationId xmlns:a16="http://schemas.microsoft.com/office/drawing/2014/main" id="{4F939375-1B8C-46B7-BD6C-24159908AFDE}"/>
              </a:ext>
            </a:extLst>
          </p:cNvPr>
          <p:cNvSpPr>
            <a:spLocks noGrp="1"/>
          </p:cNvSpPr>
          <p:nvPr>
            <p:ph idx="1"/>
          </p:nvPr>
        </p:nvSpPr>
        <p:spPr>
          <a:xfrm>
            <a:off x="838200" y="1825625"/>
            <a:ext cx="10515600" cy="4787210"/>
          </a:xfrm>
        </p:spPr>
        <p:txBody>
          <a:bodyPr>
            <a:normAutofit/>
          </a:bodyPr>
          <a:lstStyle/>
          <a:p>
            <a:r>
              <a:rPr lang="en-US" dirty="0"/>
              <a:t>Raworth, K. (2017). </a:t>
            </a:r>
            <a:r>
              <a:rPr lang="en-US" u="sng" dirty="0"/>
              <a:t>Doughnut economics: seven ways to think like a 21st-century economist</a:t>
            </a:r>
            <a:r>
              <a:rPr lang="en-US" dirty="0"/>
              <a:t>, Chelsea Green Publishing.</a:t>
            </a:r>
            <a:endParaRPr lang="cs-CZ" dirty="0"/>
          </a:p>
          <a:p>
            <a:r>
              <a:rPr lang="en-US" dirty="0" err="1"/>
              <a:t>Bjørn</a:t>
            </a:r>
            <a:r>
              <a:rPr lang="en-US" dirty="0"/>
              <a:t>, A. and M. Z. </a:t>
            </a:r>
            <a:r>
              <a:rPr lang="en-US" dirty="0" err="1"/>
              <a:t>Hauschild</a:t>
            </a:r>
            <a:r>
              <a:rPr lang="en-US" dirty="0"/>
              <a:t> (2015). "Introducing carrying capacity-based </a:t>
            </a:r>
            <a:r>
              <a:rPr lang="en-US" dirty="0" err="1"/>
              <a:t>normalisation</a:t>
            </a:r>
            <a:r>
              <a:rPr lang="en-US" dirty="0"/>
              <a:t> in LCA: framework and development of references at midpoint level." The International Journal of Life Cycle Assessment 20(7): 1005-1018.</a:t>
            </a:r>
            <a:endParaRPr lang="cs-CZ" dirty="0"/>
          </a:p>
          <a:p>
            <a:r>
              <a:rPr lang="en-US" dirty="0"/>
              <a:t>Steffen, W., K. Richardson, J. </a:t>
            </a:r>
            <a:r>
              <a:rPr lang="en-US" dirty="0" err="1"/>
              <a:t>Rockström</a:t>
            </a:r>
            <a:r>
              <a:rPr lang="en-US" dirty="0"/>
              <a:t>, S. E. Cornell, I. Fetzer, E. M. Bennett, R. Biggs, S. R. Carpenter, W. De Vries, C. A. De Wit, C. </a:t>
            </a:r>
            <a:r>
              <a:rPr lang="en-US" dirty="0" err="1"/>
              <a:t>Folke</a:t>
            </a:r>
            <a:r>
              <a:rPr lang="en-US" dirty="0"/>
              <a:t>, D. </a:t>
            </a:r>
            <a:r>
              <a:rPr lang="en-US" dirty="0" err="1"/>
              <a:t>Gerten</a:t>
            </a:r>
            <a:r>
              <a:rPr lang="en-US" dirty="0"/>
              <a:t>, J. </a:t>
            </a:r>
            <a:r>
              <a:rPr lang="en-US" dirty="0" err="1"/>
              <a:t>Heinke</a:t>
            </a:r>
            <a:r>
              <a:rPr lang="en-US" dirty="0"/>
              <a:t>, G. M. Mace, L. M. Persson, V. Ramanathan, B. </a:t>
            </a:r>
            <a:r>
              <a:rPr lang="en-US" dirty="0" err="1"/>
              <a:t>Reyers</a:t>
            </a:r>
            <a:r>
              <a:rPr lang="en-US" dirty="0"/>
              <a:t> and S. </a:t>
            </a:r>
            <a:r>
              <a:rPr lang="en-US" dirty="0" err="1"/>
              <a:t>Sörlin</a:t>
            </a:r>
            <a:r>
              <a:rPr lang="en-US" dirty="0"/>
              <a:t> (2015). "Planetary boundaries: Guiding human development on a changing planet." </a:t>
            </a:r>
            <a:r>
              <a:rPr lang="en-US" u="sng" dirty="0"/>
              <a:t>Science</a:t>
            </a:r>
            <a:r>
              <a:rPr lang="en-US" dirty="0"/>
              <a:t> </a:t>
            </a:r>
            <a:r>
              <a:rPr lang="en-US" b="1" dirty="0"/>
              <a:t>347</a:t>
            </a:r>
            <a:r>
              <a:rPr lang="en-US" dirty="0"/>
              <a:t>(6223).</a:t>
            </a:r>
            <a:endParaRPr lang="cs-CZ" dirty="0"/>
          </a:p>
          <a:p>
            <a:endParaRPr lang="cs-CZ" dirty="0"/>
          </a:p>
          <a:p>
            <a:endParaRPr lang="en-US" b="1" dirty="0"/>
          </a:p>
        </p:txBody>
      </p:sp>
    </p:spTree>
    <p:extLst>
      <p:ext uri="{BB962C8B-B14F-4D97-AF65-F5344CB8AC3E}">
        <p14:creationId xmlns:p14="http://schemas.microsoft.com/office/powerpoint/2010/main" val="613847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97C92C-A24B-4059-A8CF-06AB6D04B4E3}"/>
              </a:ext>
            </a:extLst>
          </p:cNvPr>
          <p:cNvSpPr>
            <a:spLocks noGrp="1"/>
          </p:cNvSpPr>
          <p:nvPr>
            <p:ph type="title"/>
          </p:nvPr>
        </p:nvSpPr>
        <p:spPr>
          <a:xfrm>
            <a:off x="838200" y="365125"/>
            <a:ext cx="10515600" cy="1325563"/>
          </a:xfrm>
        </p:spPr>
        <p:txBody>
          <a:bodyPr/>
          <a:lstStyle/>
          <a:p>
            <a:r>
              <a:rPr lang="cs-CZ" dirty="0">
                <a:latin typeface="Avenir Next LT Pro Light" panose="020B0304020202020204" pitchFamily="34" charset="-18"/>
              </a:rPr>
              <a:t>Planetární systém - </a:t>
            </a:r>
            <a:r>
              <a:rPr lang="cs-CZ" dirty="0" err="1">
                <a:latin typeface="Avenir Next LT Pro Light" panose="020B0304020202020204" pitchFamily="34" charset="-18"/>
              </a:rPr>
              <a:t>Antropocén</a:t>
            </a:r>
            <a:endParaRPr lang="en-US" dirty="0">
              <a:latin typeface="Avenir Next LT Pro Light" panose="020B0304020202020204" pitchFamily="34" charset="-18"/>
            </a:endParaRPr>
          </a:p>
        </p:txBody>
      </p:sp>
      <p:sp>
        <p:nvSpPr>
          <p:cNvPr id="3" name="Zástupný obsah 2">
            <a:extLst>
              <a:ext uri="{FF2B5EF4-FFF2-40B4-BE49-F238E27FC236}">
                <a16:creationId xmlns:a16="http://schemas.microsoft.com/office/drawing/2014/main" id="{D7844DA9-CB96-4AB3-81B3-92AD14AF6F65}"/>
              </a:ext>
            </a:extLst>
          </p:cNvPr>
          <p:cNvSpPr>
            <a:spLocks noGrp="1"/>
          </p:cNvSpPr>
          <p:nvPr>
            <p:ph idx="1"/>
          </p:nvPr>
        </p:nvSpPr>
        <p:spPr/>
        <p:txBody>
          <a:bodyPr/>
          <a:lstStyle/>
          <a:p>
            <a:r>
              <a:rPr lang="cs-CZ" dirty="0">
                <a:latin typeface="Avenir Next LT Pro" panose="020B0504020202020204" pitchFamily="34" charset="-18"/>
              </a:rPr>
              <a:t>Všudypřítomné dopady lidstva – </a:t>
            </a:r>
            <a:r>
              <a:rPr lang="cs-CZ" dirty="0" err="1">
                <a:latin typeface="Avenir Next LT Pro" panose="020B0504020202020204" pitchFamily="34" charset="-18"/>
              </a:rPr>
              <a:t>Antropocén</a:t>
            </a:r>
            <a:endParaRPr lang="cs-CZ" dirty="0">
              <a:latin typeface="Avenir Next LT Pro" panose="020B0504020202020204" pitchFamily="34" charset="-18"/>
            </a:endParaRPr>
          </a:p>
          <a:p>
            <a:pPr marL="0" indent="0" algn="ctr">
              <a:buNone/>
            </a:pPr>
            <a:r>
              <a:rPr lang="cs-CZ" i="1" dirty="0">
                <a:latin typeface="Avenir Next LT Pro" panose="020B0504020202020204" pitchFamily="34" charset="-18"/>
              </a:rPr>
              <a:t> Nelze se spoléhat pouze na regulační mechanismy zemského systému, ale je nutná samoregulace.</a:t>
            </a:r>
          </a:p>
        </p:txBody>
      </p:sp>
      <p:pic>
        <p:nvPicPr>
          <p:cNvPr id="7" name="Obrázek 6">
            <a:extLst>
              <a:ext uri="{FF2B5EF4-FFF2-40B4-BE49-F238E27FC236}">
                <a16:creationId xmlns:a16="http://schemas.microsoft.com/office/drawing/2014/main" id="{FB02AB47-BBCD-EA5A-F892-8E00A3A74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03" y="3552383"/>
            <a:ext cx="4449719" cy="2624580"/>
          </a:xfrm>
          <a:prstGeom prst="rect">
            <a:avLst/>
          </a:prstGeom>
          <a:ln>
            <a:noFill/>
          </a:ln>
          <a:effectLst>
            <a:softEdge rad="112500"/>
          </a:effectLst>
        </p:spPr>
      </p:pic>
      <p:sp>
        <p:nvSpPr>
          <p:cNvPr id="8" name="TextovéPole 7">
            <a:extLst>
              <a:ext uri="{FF2B5EF4-FFF2-40B4-BE49-F238E27FC236}">
                <a16:creationId xmlns:a16="http://schemas.microsoft.com/office/drawing/2014/main" id="{93600B5F-E65B-423C-9A0B-0CFF4BB751CB}"/>
              </a:ext>
            </a:extLst>
          </p:cNvPr>
          <p:cNvSpPr txBox="1"/>
          <p:nvPr/>
        </p:nvSpPr>
        <p:spPr>
          <a:xfrm>
            <a:off x="1033670" y="6311900"/>
            <a:ext cx="4280452" cy="369332"/>
          </a:xfrm>
          <a:prstGeom prst="rect">
            <a:avLst/>
          </a:prstGeom>
          <a:noFill/>
        </p:spPr>
        <p:txBody>
          <a:bodyPr wrap="square" rtlCol="0">
            <a:spAutoFit/>
          </a:bodyPr>
          <a:lstStyle/>
          <a:p>
            <a:r>
              <a:rPr lang="cs-CZ" i="1" dirty="0"/>
              <a:t>Rexter.cz</a:t>
            </a:r>
          </a:p>
        </p:txBody>
      </p:sp>
      <p:pic>
        <p:nvPicPr>
          <p:cNvPr id="12" name="Obrázek 11" descr="Obsah obrázku obloha, voda, exteriér, loďka&#10;&#10;Popis byl vytvořen automaticky">
            <a:extLst>
              <a:ext uri="{FF2B5EF4-FFF2-40B4-BE49-F238E27FC236}">
                <a16:creationId xmlns:a16="http://schemas.microsoft.com/office/drawing/2014/main" id="{EA816EB8-E586-FAEB-EA30-57D6219A42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6090" y="3209000"/>
            <a:ext cx="4449719" cy="2967963"/>
          </a:xfrm>
          <a:prstGeom prst="rect">
            <a:avLst/>
          </a:prstGeom>
          <a:ln>
            <a:noFill/>
          </a:ln>
          <a:effectLst>
            <a:softEdge rad="112500"/>
          </a:effectLst>
        </p:spPr>
      </p:pic>
      <p:sp>
        <p:nvSpPr>
          <p:cNvPr id="13" name="TextovéPole 12">
            <a:extLst>
              <a:ext uri="{FF2B5EF4-FFF2-40B4-BE49-F238E27FC236}">
                <a16:creationId xmlns:a16="http://schemas.microsoft.com/office/drawing/2014/main" id="{C9532C21-726D-C801-A309-F5C067090E20}"/>
              </a:ext>
            </a:extLst>
          </p:cNvPr>
          <p:cNvSpPr txBox="1"/>
          <p:nvPr/>
        </p:nvSpPr>
        <p:spPr>
          <a:xfrm>
            <a:off x="7305261" y="6204917"/>
            <a:ext cx="3720548" cy="369332"/>
          </a:xfrm>
          <a:prstGeom prst="rect">
            <a:avLst/>
          </a:prstGeom>
          <a:noFill/>
        </p:spPr>
        <p:txBody>
          <a:bodyPr wrap="square" rtlCol="0">
            <a:spAutoFit/>
          </a:bodyPr>
          <a:lstStyle/>
          <a:p>
            <a:pPr algn="r"/>
            <a:r>
              <a:rPr lang="en-US" i="1" dirty="0"/>
              <a:t>FIDA HUSSAIN/AFP via Getty Images</a:t>
            </a:r>
          </a:p>
        </p:txBody>
      </p:sp>
    </p:spTree>
    <p:extLst>
      <p:ext uri="{BB962C8B-B14F-4D97-AF65-F5344CB8AC3E}">
        <p14:creationId xmlns:p14="http://schemas.microsoft.com/office/powerpoint/2010/main" val="402821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Nadpis 1">
            <a:extLst>
              <a:ext uri="{FF2B5EF4-FFF2-40B4-BE49-F238E27FC236}">
                <a16:creationId xmlns:a16="http://schemas.microsoft.com/office/drawing/2014/main" id="{280BCF3E-72EA-BBEC-521B-A07C8CB8C732}"/>
              </a:ext>
            </a:extLst>
          </p:cNvPr>
          <p:cNvSpPr>
            <a:spLocks noGrp="1"/>
          </p:cNvSpPr>
          <p:nvPr>
            <p:ph type="title"/>
          </p:nvPr>
        </p:nvSpPr>
        <p:spPr>
          <a:xfrm>
            <a:off x="556591" y="681037"/>
            <a:ext cx="5463209" cy="1762955"/>
          </a:xfrm>
        </p:spPr>
        <p:txBody>
          <a:bodyPr>
            <a:normAutofit/>
          </a:bodyPr>
          <a:lstStyle/>
          <a:p>
            <a:r>
              <a:rPr lang="cs-CZ" dirty="0">
                <a:latin typeface="Avenir Next LT Pro Light" panose="020B0304020202020204" pitchFamily="34" charset="-18"/>
              </a:rPr>
              <a:t>Planetární meze</a:t>
            </a:r>
            <a:endParaRPr lang="en-US" dirty="0">
              <a:latin typeface="Avenir Next LT Pro Light" panose="020B0304020202020204" pitchFamily="34" charset="-18"/>
            </a:endParaRPr>
          </a:p>
        </p:txBody>
      </p:sp>
      <p:sp>
        <p:nvSpPr>
          <p:cNvPr id="3" name="Zástupný obsah 2">
            <a:extLst>
              <a:ext uri="{FF2B5EF4-FFF2-40B4-BE49-F238E27FC236}">
                <a16:creationId xmlns:a16="http://schemas.microsoft.com/office/drawing/2014/main" id="{DCA3B5F9-F5E0-EE87-2A73-8551D38338FB}"/>
              </a:ext>
            </a:extLst>
          </p:cNvPr>
          <p:cNvSpPr>
            <a:spLocks noGrp="1"/>
          </p:cNvSpPr>
          <p:nvPr>
            <p:ph idx="1"/>
          </p:nvPr>
        </p:nvSpPr>
        <p:spPr>
          <a:xfrm>
            <a:off x="556591" y="2623381"/>
            <a:ext cx="5463207" cy="3553581"/>
          </a:xfrm>
        </p:spPr>
        <p:txBody>
          <a:bodyPr>
            <a:normAutofit/>
          </a:bodyPr>
          <a:lstStyle/>
          <a:p>
            <a:pPr marL="0" indent="0" algn="ctr">
              <a:buNone/>
            </a:pPr>
            <a:r>
              <a:rPr lang="cs-CZ" i="1" dirty="0">
                <a:latin typeface="Avenir Next LT Pro" panose="020B0504020202020204" pitchFamily="34" charset="-18"/>
              </a:rPr>
              <a:t>Planetární meze (PB) jsou navržené jako hodnoty v bezpečné vzdálenosti od bodů zlomu v Zemském systému</a:t>
            </a:r>
          </a:p>
          <a:p>
            <a:r>
              <a:rPr lang="cs-CZ" dirty="0">
                <a:latin typeface="Avenir Next LT Pro" panose="020B0504020202020204" pitchFamily="34" charset="-18"/>
              </a:rPr>
              <a:t>Udržitelnost v rámci Bezpečného operačního prostoru</a:t>
            </a:r>
          </a:p>
          <a:p>
            <a:endParaRPr lang="en-US" sz="2000" dirty="0"/>
          </a:p>
        </p:txBody>
      </p:sp>
      <p:pic>
        <p:nvPicPr>
          <p:cNvPr id="14" name="Zástupný obsah 3">
            <a:extLst>
              <a:ext uri="{FF2B5EF4-FFF2-40B4-BE49-F238E27FC236}">
                <a16:creationId xmlns:a16="http://schemas.microsoft.com/office/drawing/2014/main" id="{AC34068E-3A9C-C87F-14F8-A8BD5884537D}"/>
              </a:ext>
            </a:extLst>
          </p:cNvPr>
          <p:cNvPicPr>
            <a:picLocks noChangeAspect="1"/>
          </p:cNvPicPr>
          <p:nvPr/>
        </p:nvPicPr>
        <p:blipFill rotWithShape="1">
          <a:blip r:embed="rId3">
            <a:extLst>
              <a:ext uri="{28A0092B-C50C-407E-A947-70E740481C1C}">
                <a14:useLocalDpi xmlns:a14="http://schemas.microsoft.com/office/drawing/2010/main" val="0"/>
              </a:ext>
            </a:extLst>
          </a:blip>
          <a:srcRect r="-1" b="179"/>
          <a:stretch/>
        </p:blipFill>
        <p:spPr>
          <a:xfrm>
            <a:off x="6646530" y="768995"/>
            <a:ext cx="5542422" cy="5407967"/>
          </a:xfrm>
          <a:prstGeom prst="rect">
            <a:avLst/>
          </a:prstGeom>
          <a:ln>
            <a:noFill/>
          </a:ln>
          <a:effectLst>
            <a:softEdge rad="112500"/>
          </a:effectLst>
        </p:spPr>
      </p:pic>
      <p:sp>
        <p:nvSpPr>
          <p:cNvPr id="18" name="Zástupný obsah 5">
            <a:extLst>
              <a:ext uri="{FF2B5EF4-FFF2-40B4-BE49-F238E27FC236}">
                <a16:creationId xmlns:a16="http://schemas.microsoft.com/office/drawing/2014/main" id="{D99895EF-8D33-F70B-3896-33761380D6B8}"/>
              </a:ext>
            </a:extLst>
          </p:cNvPr>
          <p:cNvSpPr txBox="1">
            <a:spLocks/>
          </p:cNvSpPr>
          <p:nvPr/>
        </p:nvSpPr>
        <p:spPr>
          <a:xfrm>
            <a:off x="9008826" y="6335406"/>
            <a:ext cx="2494061" cy="522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(Raworth 2017)</a:t>
            </a:r>
          </a:p>
        </p:txBody>
      </p:sp>
    </p:spTree>
    <p:extLst>
      <p:ext uri="{BB962C8B-B14F-4D97-AF65-F5344CB8AC3E}">
        <p14:creationId xmlns:p14="http://schemas.microsoft.com/office/powerpoint/2010/main" val="1803907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42D150-D474-BAB9-5EB5-A2A260517A4C}"/>
              </a:ext>
            </a:extLst>
          </p:cNvPr>
          <p:cNvSpPr>
            <a:spLocks noGrp="1"/>
          </p:cNvSpPr>
          <p:nvPr>
            <p:ph type="title"/>
          </p:nvPr>
        </p:nvSpPr>
        <p:spPr/>
        <p:txBody>
          <a:bodyPr/>
          <a:lstStyle/>
          <a:p>
            <a:r>
              <a:rPr lang="cs-CZ" dirty="0">
                <a:latin typeface="Avenir Next LT Pro Light" panose="020B0304020202020204" pitchFamily="34" charset="-18"/>
              </a:rPr>
              <a:t>IPAT, nové technologie a LCA</a:t>
            </a:r>
            <a:endParaRPr lang="en-US" dirty="0">
              <a:latin typeface="Avenir Next LT Pro Light" panose="020B0304020202020204" pitchFamily="34" charset="-18"/>
            </a:endParaRPr>
          </a:p>
        </p:txBody>
      </p:sp>
      <p:sp>
        <p:nvSpPr>
          <p:cNvPr id="3" name="Zástupný obsah 2">
            <a:extLst>
              <a:ext uri="{FF2B5EF4-FFF2-40B4-BE49-F238E27FC236}">
                <a16:creationId xmlns:a16="http://schemas.microsoft.com/office/drawing/2014/main" id="{D19906C6-F7AC-9564-4824-E4902BA58E53}"/>
              </a:ext>
            </a:extLst>
          </p:cNvPr>
          <p:cNvSpPr>
            <a:spLocks noGrp="1"/>
          </p:cNvSpPr>
          <p:nvPr>
            <p:ph idx="1"/>
          </p:nvPr>
        </p:nvSpPr>
        <p:spPr/>
        <p:txBody>
          <a:bodyPr>
            <a:normAutofit fontScale="92500" lnSpcReduction="20000"/>
          </a:bodyPr>
          <a:lstStyle/>
          <a:p>
            <a:pPr marL="0" indent="0" algn="ctr">
              <a:buNone/>
            </a:pPr>
            <a:r>
              <a:rPr lang="cs-CZ" sz="3000" b="1" dirty="0" err="1">
                <a:latin typeface="Avenir Next LT Pro" panose="020B0504020202020204" pitchFamily="34" charset="-18"/>
                <a:ea typeface="Calibri" panose="020F0502020204030204" pitchFamily="34" charset="0"/>
                <a:cs typeface="Arial" panose="020B0604020202020204" pitchFamily="34" charset="0"/>
              </a:rPr>
              <a:t>I</a:t>
            </a:r>
            <a:r>
              <a:rPr lang="cs-CZ" sz="3000" b="1" dirty="0" err="1">
                <a:effectLst/>
                <a:latin typeface="Avenir Next LT Pro" panose="020B0504020202020204" pitchFamily="34" charset="-18"/>
                <a:ea typeface="Calibri" panose="020F0502020204030204" pitchFamily="34" charset="0"/>
                <a:cs typeface="Arial" panose="020B0604020202020204" pitchFamily="34" charset="0"/>
              </a:rPr>
              <a:t>mpact</a:t>
            </a:r>
            <a:r>
              <a:rPr lang="cs-CZ" sz="3000" b="1" dirty="0">
                <a:effectLst/>
                <a:latin typeface="Avenir Next LT Pro" panose="020B0504020202020204" pitchFamily="34" charset="-18"/>
                <a:ea typeface="Calibri" panose="020F0502020204030204" pitchFamily="34" charset="0"/>
                <a:cs typeface="Arial" panose="020B0604020202020204" pitchFamily="34" charset="0"/>
              </a:rPr>
              <a:t> = </a:t>
            </a:r>
            <a:r>
              <a:rPr lang="cs-CZ" sz="3000" b="1" dirty="0" err="1">
                <a:latin typeface="Avenir Next LT Pro" panose="020B0504020202020204" pitchFamily="34" charset="-18"/>
                <a:ea typeface="Calibri" panose="020F0502020204030204" pitchFamily="34" charset="0"/>
                <a:cs typeface="Arial" panose="020B0604020202020204" pitchFamily="34" charset="0"/>
              </a:rPr>
              <a:t>P</a:t>
            </a:r>
            <a:r>
              <a:rPr lang="cs-CZ" sz="3000" b="1" dirty="0" err="1">
                <a:effectLst/>
                <a:latin typeface="Avenir Next LT Pro" panose="020B0504020202020204" pitchFamily="34" charset="-18"/>
                <a:ea typeface="Calibri" panose="020F0502020204030204" pitchFamily="34" charset="0"/>
                <a:cs typeface="Arial" panose="020B0604020202020204" pitchFamily="34" charset="0"/>
              </a:rPr>
              <a:t>opulation</a:t>
            </a:r>
            <a:r>
              <a:rPr lang="cs-CZ" sz="3000" b="1" dirty="0">
                <a:effectLst/>
                <a:latin typeface="Avenir Next LT Pro" panose="020B0504020202020204" pitchFamily="34" charset="-18"/>
                <a:ea typeface="Calibri" panose="020F0502020204030204" pitchFamily="34" charset="0"/>
                <a:cs typeface="Arial" panose="020B0604020202020204" pitchFamily="34" charset="0"/>
              </a:rPr>
              <a:t> * </a:t>
            </a:r>
            <a:r>
              <a:rPr lang="cs-CZ" sz="3000" b="1" dirty="0" err="1">
                <a:latin typeface="Avenir Next LT Pro" panose="020B0504020202020204" pitchFamily="34" charset="-18"/>
                <a:ea typeface="Calibri" panose="020F0502020204030204" pitchFamily="34" charset="0"/>
                <a:cs typeface="Arial" panose="020B0604020202020204" pitchFamily="34" charset="0"/>
              </a:rPr>
              <a:t>A</a:t>
            </a:r>
            <a:r>
              <a:rPr lang="cs-CZ" sz="3000" b="1" dirty="0" err="1">
                <a:effectLst/>
                <a:latin typeface="Avenir Next LT Pro" panose="020B0504020202020204" pitchFamily="34" charset="-18"/>
                <a:ea typeface="Calibri" panose="020F0502020204030204" pitchFamily="34" charset="0"/>
                <a:cs typeface="Arial" panose="020B0604020202020204" pitchFamily="34" charset="0"/>
              </a:rPr>
              <a:t>ffluence</a:t>
            </a:r>
            <a:r>
              <a:rPr lang="cs-CZ" sz="3000" b="1" dirty="0">
                <a:effectLst/>
                <a:latin typeface="Avenir Next LT Pro" panose="020B0504020202020204" pitchFamily="34" charset="-18"/>
                <a:ea typeface="Calibri" panose="020F0502020204030204" pitchFamily="34" charset="0"/>
                <a:cs typeface="Arial" panose="020B0604020202020204" pitchFamily="34" charset="0"/>
              </a:rPr>
              <a:t> * Technology</a:t>
            </a:r>
          </a:p>
          <a:p>
            <a:pPr marL="0" indent="0" algn="ctr">
              <a:buNone/>
            </a:pPr>
            <a:r>
              <a:rPr lang="cs-CZ" sz="3000" i="1" dirty="0">
                <a:latin typeface="Avenir Next LT Pro" panose="020B0504020202020204" pitchFamily="34" charset="-18"/>
              </a:rPr>
              <a:t>Zdali je nová technologie opravdu „zelenější“ ovšem zdaleka není triviální otázka - potřeba pečlivé zhodnocení všech konsekvencí.</a:t>
            </a:r>
          </a:p>
          <a:p>
            <a:r>
              <a:rPr lang="cs-CZ" sz="3000" dirty="0" err="1">
                <a:latin typeface="Avenir Next LT Pro" panose="020B0504020202020204" pitchFamily="34" charset="-18"/>
              </a:rPr>
              <a:t>Life</a:t>
            </a:r>
            <a:r>
              <a:rPr lang="cs-CZ" sz="3000" dirty="0">
                <a:latin typeface="Avenir Next LT Pro" panose="020B0504020202020204" pitchFamily="34" charset="-18"/>
              </a:rPr>
              <a:t> </a:t>
            </a:r>
            <a:r>
              <a:rPr lang="cs-CZ" sz="3000" dirty="0" err="1">
                <a:latin typeface="Avenir Next LT Pro" panose="020B0504020202020204" pitchFamily="34" charset="-18"/>
              </a:rPr>
              <a:t>Cycle</a:t>
            </a:r>
            <a:r>
              <a:rPr lang="cs-CZ" sz="3000" dirty="0">
                <a:latin typeface="Avenir Next LT Pro" panose="020B0504020202020204" pitchFamily="34" charset="-18"/>
              </a:rPr>
              <a:t> </a:t>
            </a:r>
            <a:r>
              <a:rPr lang="cs-CZ" sz="3000" dirty="0" err="1">
                <a:latin typeface="Avenir Next LT Pro" panose="020B0504020202020204" pitchFamily="34" charset="-18"/>
              </a:rPr>
              <a:t>Assessment</a:t>
            </a:r>
            <a:r>
              <a:rPr lang="cs-CZ" sz="3000" dirty="0">
                <a:latin typeface="Avenir Next LT Pro" panose="020B0504020202020204" pitchFamily="34" charset="-18"/>
              </a:rPr>
              <a:t> – posouzení environmentálních dopadů</a:t>
            </a:r>
            <a:br>
              <a:rPr lang="cs-CZ" sz="3000" dirty="0">
                <a:latin typeface="Avenir Next LT Pro" panose="020B0504020202020204" pitchFamily="34" charset="-18"/>
              </a:rPr>
            </a:br>
            <a:r>
              <a:rPr lang="cs-CZ" sz="3000" dirty="0">
                <a:latin typeface="Avenir Next LT Pro" panose="020B0504020202020204" pitchFamily="34" charset="-18"/>
              </a:rPr>
              <a:t>				   - celý životní cyklus</a:t>
            </a:r>
            <a:br>
              <a:rPr lang="cs-CZ" sz="3000" dirty="0">
                <a:latin typeface="Avenir Next LT Pro" panose="020B0504020202020204" pitchFamily="34" charset="-18"/>
              </a:rPr>
            </a:br>
            <a:r>
              <a:rPr lang="cs-CZ" sz="3000" dirty="0">
                <a:latin typeface="Avenir Next LT Pro" panose="020B0504020202020204" pitchFamily="34" charset="-18"/>
              </a:rPr>
              <a:t>  - jeden environmentální problém = jedna kategorie dopadů</a:t>
            </a:r>
          </a:p>
          <a:p>
            <a:r>
              <a:rPr lang="cs-CZ" sz="3000" dirty="0">
                <a:latin typeface="Avenir Next LT Pro" panose="020B0504020202020204" pitchFamily="34" charset="-18"/>
              </a:rPr>
              <a:t>4 fáze: </a:t>
            </a:r>
          </a:p>
          <a:p>
            <a:pPr marL="0" indent="0">
              <a:buNone/>
            </a:pPr>
            <a:r>
              <a:rPr lang="cs-CZ" sz="3000" dirty="0">
                <a:latin typeface="Avenir Next LT Pro" panose="020B0504020202020204" pitchFamily="34" charset="-18"/>
              </a:rPr>
              <a:t>	Stanovení cíle, Inventarizace, Charakterizace, Interpretace</a:t>
            </a:r>
          </a:p>
          <a:p>
            <a:endParaRPr lang="cs-CZ" sz="3000" dirty="0">
              <a:latin typeface="Avenir Next LT Pro" panose="020B0504020202020204" pitchFamily="34" charset="-18"/>
            </a:endParaRPr>
          </a:p>
          <a:p>
            <a:pPr marL="457200" lvl="1" indent="0">
              <a:buNone/>
            </a:pPr>
            <a:endParaRPr lang="cs-CZ" sz="3000" dirty="0">
              <a:latin typeface="Avenir Next LT Pro" panose="020B0504020202020204" pitchFamily="34" charset="-18"/>
            </a:endParaRPr>
          </a:p>
          <a:p>
            <a:pPr marL="914400" lvl="2" indent="0">
              <a:buNone/>
            </a:pPr>
            <a:r>
              <a:rPr lang="cs-CZ" dirty="0">
                <a:latin typeface="Avenir Next LT Pro" panose="020B0504020202020204" pitchFamily="34" charset="-18"/>
              </a:rPr>
              <a:t> </a:t>
            </a:r>
            <a:endParaRPr lang="en-US" dirty="0">
              <a:latin typeface="Avenir Next LT Pro" panose="020B0504020202020204" pitchFamily="34" charset="-18"/>
            </a:endParaRPr>
          </a:p>
        </p:txBody>
      </p:sp>
    </p:spTree>
    <p:extLst>
      <p:ext uri="{BB962C8B-B14F-4D97-AF65-F5344CB8AC3E}">
        <p14:creationId xmlns:p14="http://schemas.microsoft.com/office/powerpoint/2010/main" val="4208077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F5F56C-88B2-4952-64B6-C191F71A1226}"/>
              </a:ext>
            </a:extLst>
          </p:cNvPr>
          <p:cNvSpPr>
            <a:spLocks noGrp="1"/>
          </p:cNvSpPr>
          <p:nvPr>
            <p:ph type="title"/>
          </p:nvPr>
        </p:nvSpPr>
        <p:spPr>
          <a:xfrm>
            <a:off x="861390" y="291549"/>
            <a:ext cx="10492409" cy="1399140"/>
          </a:xfrm>
        </p:spPr>
        <p:txBody>
          <a:bodyPr/>
          <a:lstStyle/>
          <a:p>
            <a:r>
              <a:rPr lang="cs-CZ" dirty="0">
                <a:latin typeface="Avenir Next LT Pro Light" panose="020B0304020202020204" pitchFamily="34" charset="-18"/>
              </a:rPr>
              <a:t>Propojení LCA a Planetárních mezí</a:t>
            </a:r>
            <a:endParaRPr lang="en-US" dirty="0">
              <a:latin typeface="Avenir Next LT Pro Light" panose="020B0304020202020204" pitchFamily="34" charset="-18"/>
            </a:endParaRPr>
          </a:p>
        </p:txBody>
      </p:sp>
      <p:sp>
        <p:nvSpPr>
          <p:cNvPr id="3" name="Zástupný obsah 2">
            <a:extLst>
              <a:ext uri="{FF2B5EF4-FFF2-40B4-BE49-F238E27FC236}">
                <a16:creationId xmlns:a16="http://schemas.microsoft.com/office/drawing/2014/main" id="{DA5D2183-3614-4459-92FF-29C4930FBD41}"/>
              </a:ext>
            </a:extLst>
          </p:cNvPr>
          <p:cNvSpPr>
            <a:spLocks noGrp="1"/>
          </p:cNvSpPr>
          <p:nvPr>
            <p:ph idx="1"/>
          </p:nvPr>
        </p:nvSpPr>
        <p:spPr>
          <a:xfrm>
            <a:off x="702365" y="3617844"/>
            <a:ext cx="10651435" cy="2625380"/>
          </a:xfrm>
        </p:spPr>
        <p:txBody>
          <a:bodyPr/>
          <a:lstStyle/>
          <a:p>
            <a:r>
              <a:rPr lang="cs-CZ" dirty="0">
                <a:latin typeface="Avenir Next LT Pro" panose="020B0504020202020204" pitchFamily="34" charset="-18"/>
              </a:rPr>
              <a:t>Hodnocení absolutní udržitelnosti (AESA) – přímé porovnání</a:t>
            </a:r>
          </a:p>
          <a:p>
            <a:r>
              <a:rPr lang="cs-CZ" dirty="0">
                <a:latin typeface="Avenir Next LT Pro" panose="020B0504020202020204" pitchFamily="34" charset="-18"/>
              </a:rPr>
              <a:t>Propojení na úrovni vážení</a:t>
            </a:r>
          </a:p>
          <a:p>
            <a:r>
              <a:rPr lang="cs-CZ" u="sng" dirty="0">
                <a:latin typeface="Avenir Next LT Pro" panose="020B0504020202020204" pitchFamily="34" charset="-18"/>
              </a:rPr>
              <a:t>Propojení na úrovni normalizace</a:t>
            </a:r>
            <a:endParaRPr lang="en-US" u="sng" dirty="0">
              <a:latin typeface="Avenir Next LT Pro" panose="020B0504020202020204" pitchFamily="34" charset="-18"/>
            </a:endParaRPr>
          </a:p>
        </p:txBody>
      </p:sp>
      <p:sp>
        <p:nvSpPr>
          <p:cNvPr id="5" name="TextovéPole 4">
            <a:extLst>
              <a:ext uri="{FF2B5EF4-FFF2-40B4-BE49-F238E27FC236}">
                <a16:creationId xmlns:a16="http://schemas.microsoft.com/office/drawing/2014/main" id="{82C79548-2E20-AD10-8176-7C09545A5039}"/>
              </a:ext>
            </a:extLst>
          </p:cNvPr>
          <p:cNvSpPr txBox="1"/>
          <p:nvPr/>
        </p:nvSpPr>
        <p:spPr>
          <a:xfrm>
            <a:off x="838200" y="1610181"/>
            <a:ext cx="4502426"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cs-CZ" sz="2800" dirty="0">
                <a:latin typeface="Avenir Next LT Pro" panose="020B0504020202020204" pitchFamily="34" charset="-18"/>
              </a:rPr>
              <a:t>Kvantifikace dopadů (LCA)</a:t>
            </a:r>
            <a:endParaRPr lang="en-US" sz="2800" dirty="0">
              <a:latin typeface="Avenir Next LT Pro" panose="020B0504020202020204" pitchFamily="34" charset="-18"/>
            </a:endParaRPr>
          </a:p>
        </p:txBody>
      </p:sp>
      <p:sp>
        <p:nvSpPr>
          <p:cNvPr id="7" name="TextovéPole 6">
            <a:extLst>
              <a:ext uri="{FF2B5EF4-FFF2-40B4-BE49-F238E27FC236}">
                <a16:creationId xmlns:a16="http://schemas.microsoft.com/office/drawing/2014/main" id="{9059ECDA-0848-83E9-B5C5-CEAF3C062D81}"/>
              </a:ext>
            </a:extLst>
          </p:cNvPr>
          <p:cNvSpPr txBox="1"/>
          <p:nvPr/>
        </p:nvSpPr>
        <p:spPr>
          <a:xfrm>
            <a:off x="6506816" y="1610181"/>
            <a:ext cx="4023691"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cs-CZ" sz="2800" dirty="0">
                <a:latin typeface="Avenir Next LT Pro" panose="020B0504020202020204" pitchFamily="34" charset="-18"/>
              </a:rPr>
              <a:t>Stanovení hranic (PB)</a:t>
            </a:r>
            <a:endParaRPr lang="en-US" sz="2800" dirty="0">
              <a:latin typeface="Avenir Next LT Pro" panose="020B0504020202020204" pitchFamily="34" charset="-18"/>
            </a:endParaRPr>
          </a:p>
        </p:txBody>
      </p:sp>
      <p:sp>
        <p:nvSpPr>
          <p:cNvPr id="8" name="TextovéPole 7">
            <a:extLst>
              <a:ext uri="{FF2B5EF4-FFF2-40B4-BE49-F238E27FC236}">
                <a16:creationId xmlns:a16="http://schemas.microsoft.com/office/drawing/2014/main" id="{DF39ADA6-23BC-2D4C-6E24-463DBA78F47F}"/>
              </a:ext>
            </a:extLst>
          </p:cNvPr>
          <p:cNvSpPr txBox="1"/>
          <p:nvPr/>
        </p:nvSpPr>
        <p:spPr>
          <a:xfrm>
            <a:off x="4744279" y="2319272"/>
            <a:ext cx="2199861"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cs-CZ" sz="2800" dirty="0">
                <a:latin typeface="Avenir Next LT Pro" panose="020B0504020202020204" pitchFamily="34" charset="-18"/>
              </a:rPr>
              <a:t>Udržitelnost</a:t>
            </a:r>
            <a:endParaRPr lang="en-US" sz="2800" dirty="0">
              <a:latin typeface="Avenir Next LT Pro" panose="020B0504020202020204" pitchFamily="34" charset="-18"/>
            </a:endParaRPr>
          </a:p>
        </p:txBody>
      </p:sp>
      <p:cxnSp>
        <p:nvCxnSpPr>
          <p:cNvPr id="12" name="Přímá spojnice se šipkou 11">
            <a:extLst>
              <a:ext uri="{FF2B5EF4-FFF2-40B4-BE49-F238E27FC236}">
                <a16:creationId xmlns:a16="http://schemas.microsoft.com/office/drawing/2014/main" id="{E7E177F9-C27B-A6B4-4FD3-83C4AF9D7960}"/>
              </a:ext>
            </a:extLst>
          </p:cNvPr>
          <p:cNvCxnSpPr>
            <a:stCxn id="5" idx="2"/>
            <a:endCxn id="8" idx="1"/>
          </p:cNvCxnSpPr>
          <p:nvPr/>
        </p:nvCxnSpPr>
        <p:spPr>
          <a:xfrm>
            <a:off x="3089413" y="2133401"/>
            <a:ext cx="1654866" cy="44748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Přímá spojnice se šipkou 13">
            <a:extLst>
              <a:ext uri="{FF2B5EF4-FFF2-40B4-BE49-F238E27FC236}">
                <a16:creationId xmlns:a16="http://schemas.microsoft.com/office/drawing/2014/main" id="{0FEC05D3-02D2-6297-11DD-22DACA373D56}"/>
              </a:ext>
            </a:extLst>
          </p:cNvPr>
          <p:cNvCxnSpPr>
            <a:cxnSpLocks/>
            <a:stCxn id="7" idx="2"/>
            <a:endCxn id="8" idx="3"/>
          </p:cNvCxnSpPr>
          <p:nvPr/>
        </p:nvCxnSpPr>
        <p:spPr>
          <a:xfrm flipH="1">
            <a:off x="6944140" y="2133401"/>
            <a:ext cx="1574522" cy="44748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70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FD9445-57B0-CBF1-9214-451E3C7C5F74}"/>
              </a:ext>
            </a:extLst>
          </p:cNvPr>
          <p:cNvSpPr>
            <a:spLocks noGrp="1"/>
          </p:cNvSpPr>
          <p:nvPr>
            <p:ph type="title"/>
          </p:nvPr>
        </p:nvSpPr>
        <p:spPr>
          <a:xfrm>
            <a:off x="821635" y="291549"/>
            <a:ext cx="10532165" cy="1399140"/>
          </a:xfrm>
        </p:spPr>
        <p:txBody>
          <a:bodyPr/>
          <a:lstStyle/>
          <a:p>
            <a:r>
              <a:rPr lang="cs-CZ" dirty="0">
                <a:latin typeface="Avenir Next LT Pro Light" panose="020B0304020202020204" pitchFamily="34" charset="-18"/>
              </a:rPr>
              <a:t>Normalizace výsledků</a:t>
            </a:r>
            <a:endParaRPr lang="en-US" dirty="0">
              <a:latin typeface="Avenir Next LT Pro Light" panose="020B0304020202020204" pitchFamily="34" charset="-18"/>
            </a:endParaRPr>
          </a:p>
        </p:txBody>
      </p:sp>
      <p:sp>
        <p:nvSpPr>
          <p:cNvPr id="3" name="Zástupný obsah 2">
            <a:extLst>
              <a:ext uri="{FF2B5EF4-FFF2-40B4-BE49-F238E27FC236}">
                <a16:creationId xmlns:a16="http://schemas.microsoft.com/office/drawing/2014/main" id="{A9336FA3-79DC-94F4-2D34-95578DBE4D86}"/>
              </a:ext>
            </a:extLst>
          </p:cNvPr>
          <p:cNvSpPr>
            <a:spLocks noGrp="1"/>
          </p:cNvSpPr>
          <p:nvPr>
            <p:ph idx="1"/>
          </p:nvPr>
        </p:nvSpPr>
        <p:spPr/>
        <p:txBody>
          <a:bodyPr/>
          <a:lstStyle/>
          <a:p>
            <a:pPr marL="0" indent="0" algn="ctr">
              <a:buNone/>
            </a:pPr>
            <a:r>
              <a:rPr lang="cs-CZ" i="1" dirty="0">
                <a:latin typeface="Avenir Next LT Pro" panose="020B0504020202020204" pitchFamily="34" charset="-18"/>
              </a:rPr>
              <a:t>Vyjádření velikosti dopadu v dané kategorii ve vztahu k referenční hodnotě.</a:t>
            </a:r>
          </a:p>
          <a:p>
            <a:r>
              <a:rPr lang="cs-CZ" dirty="0">
                <a:latin typeface="Avenir Next LT Pro" panose="020B0504020202020204" pitchFamily="34" charset="-18"/>
              </a:rPr>
              <a:t>Volitelný krok v LCA</a:t>
            </a:r>
          </a:p>
          <a:p>
            <a:r>
              <a:rPr lang="cs-CZ" dirty="0">
                <a:latin typeface="Avenir Next LT Pro" panose="020B0504020202020204" pitchFamily="34" charset="-18"/>
              </a:rPr>
              <a:t>Umožňuje vzájemné porovnání kategorií dopadu</a:t>
            </a:r>
          </a:p>
          <a:p>
            <a:r>
              <a:rPr lang="cs-CZ" dirty="0">
                <a:latin typeface="Avenir Next LT Pro" panose="020B0504020202020204" pitchFamily="34" charset="-18"/>
              </a:rPr>
              <a:t>Interní normalizace</a:t>
            </a:r>
          </a:p>
          <a:p>
            <a:r>
              <a:rPr lang="cs-CZ" dirty="0">
                <a:latin typeface="Avenir Next LT Pro" panose="020B0504020202020204" pitchFamily="34" charset="-18"/>
              </a:rPr>
              <a:t>Externí normalizace – dopady v rámci referenčního regionu</a:t>
            </a:r>
          </a:p>
          <a:p>
            <a:r>
              <a:rPr lang="cs-CZ" dirty="0">
                <a:latin typeface="Avenir Next LT Pro" panose="020B0504020202020204" pitchFamily="34" charset="-18"/>
              </a:rPr>
              <a:t>Výsledek = bezrozměrná hodnota</a:t>
            </a:r>
          </a:p>
          <a:p>
            <a:endParaRPr lang="en-US" dirty="0">
              <a:latin typeface="Avenir Next LT Pro" panose="020B0504020202020204" pitchFamily="34" charset="-18"/>
            </a:endParaRPr>
          </a:p>
        </p:txBody>
      </p:sp>
    </p:spTree>
    <p:extLst>
      <p:ext uri="{BB962C8B-B14F-4D97-AF65-F5344CB8AC3E}">
        <p14:creationId xmlns:p14="http://schemas.microsoft.com/office/powerpoint/2010/main" val="2625249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786CCE-ECFA-0257-F384-01E3BDDC5FFF}"/>
              </a:ext>
            </a:extLst>
          </p:cNvPr>
          <p:cNvSpPr>
            <a:spLocks noGrp="1"/>
          </p:cNvSpPr>
          <p:nvPr>
            <p:ph type="title"/>
          </p:nvPr>
        </p:nvSpPr>
        <p:spPr>
          <a:xfrm>
            <a:off x="838200" y="365125"/>
            <a:ext cx="10515600" cy="1325563"/>
          </a:xfrm>
        </p:spPr>
        <p:txBody>
          <a:bodyPr/>
          <a:lstStyle/>
          <a:p>
            <a:r>
              <a:rPr lang="cs-CZ" dirty="0">
                <a:latin typeface="Avenir Next LT Pro Light" panose="020B0304020202020204" pitchFamily="34" charset="-18"/>
              </a:rPr>
              <a:t>Limity současného přístupu</a:t>
            </a:r>
            <a:endParaRPr lang="en-US" dirty="0">
              <a:latin typeface="Avenir Next LT Pro Light" panose="020B0304020202020204" pitchFamily="34" charset="-18"/>
            </a:endParaRPr>
          </a:p>
        </p:txBody>
      </p:sp>
      <p:sp>
        <p:nvSpPr>
          <p:cNvPr id="3" name="Zástupný obsah 2">
            <a:extLst>
              <a:ext uri="{FF2B5EF4-FFF2-40B4-BE49-F238E27FC236}">
                <a16:creationId xmlns:a16="http://schemas.microsoft.com/office/drawing/2014/main" id="{02AEB774-1D48-E73F-0A51-D7B382E9CF0B}"/>
              </a:ext>
            </a:extLst>
          </p:cNvPr>
          <p:cNvSpPr>
            <a:spLocks noGrp="1"/>
          </p:cNvSpPr>
          <p:nvPr>
            <p:ph idx="1"/>
          </p:nvPr>
        </p:nvSpPr>
        <p:spPr>
          <a:xfrm>
            <a:off x="838200" y="1825625"/>
            <a:ext cx="10515600" cy="1165459"/>
          </a:xfrm>
        </p:spPr>
        <p:txBody>
          <a:bodyPr/>
          <a:lstStyle/>
          <a:p>
            <a:pPr algn="ctr"/>
            <a:r>
              <a:rPr lang="cs-CZ" i="1" dirty="0">
                <a:latin typeface="Avenir Next LT Pro" panose="020B0504020202020204" pitchFamily="34" charset="-18"/>
              </a:rPr>
              <a:t>Normalizovaný výsledek = podíl odpovědnosti analyzovaného systému na celkovém dopadu referenčního regionu.</a:t>
            </a:r>
            <a:endParaRPr lang="en-US" i="1" dirty="0">
              <a:latin typeface="Avenir Next LT Pro" panose="020B0504020202020204" pitchFamily="34" charset="-18"/>
            </a:endParaRPr>
          </a:p>
        </p:txBody>
      </p:sp>
      <p:cxnSp>
        <p:nvCxnSpPr>
          <p:cNvPr id="8" name="Přímá spojnice 7">
            <a:extLst>
              <a:ext uri="{FF2B5EF4-FFF2-40B4-BE49-F238E27FC236}">
                <a16:creationId xmlns:a16="http://schemas.microsoft.com/office/drawing/2014/main" id="{E9DCD547-2C42-89DA-7B1C-F18E864A77D8}"/>
              </a:ext>
            </a:extLst>
          </p:cNvPr>
          <p:cNvCxnSpPr/>
          <p:nvPr/>
        </p:nvCxnSpPr>
        <p:spPr>
          <a:xfrm>
            <a:off x="1351722" y="3114261"/>
            <a:ext cx="0" cy="3273287"/>
          </a:xfrm>
          <a:prstGeom prst="line">
            <a:avLst/>
          </a:prstGeom>
          <a:ln w="19050">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10" name="Přímá spojnice 9">
            <a:extLst>
              <a:ext uri="{FF2B5EF4-FFF2-40B4-BE49-F238E27FC236}">
                <a16:creationId xmlns:a16="http://schemas.microsoft.com/office/drawing/2014/main" id="{146B2B64-A337-A402-A3B5-1F74F009F394}"/>
              </a:ext>
            </a:extLst>
          </p:cNvPr>
          <p:cNvCxnSpPr>
            <a:cxnSpLocks/>
          </p:cNvCxnSpPr>
          <p:nvPr/>
        </p:nvCxnSpPr>
        <p:spPr>
          <a:xfrm>
            <a:off x="1351722" y="6400800"/>
            <a:ext cx="474427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Přímá spojnice 11">
            <a:extLst>
              <a:ext uri="{FF2B5EF4-FFF2-40B4-BE49-F238E27FC236}">
                <a16:creationId xmlns:a16="http://schemas.microsoft.com/office/drawing/2014/main" id="{AEFF9D1C-8C83-7076-E8BA-7C80D14B260C}"/>
              </a:ext>
            </a:extLst>
          </p:cNvPr>
          <p:cNvCxnSpPr>
            <a:cxnSpLocks/>
          </p:cNvCxnSpPr>
          <p:nvPr/>
        </p:nvCxnSpPr>
        <p:spPr>
          <a:xfrm>
            <a:off x="1351722" y="4253948"/>
            <a:ext cx="4744278"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4" name="TextovéPole 13">
            <a:extLst>
              <a:ext uri="{FF2B5EF4-FFF2-40B4-BE49-F238E27FC236}">
                <a16:creationId xmlns:a16="http://schemas.microsoft.com/office/drawing/2014/main" id="{F2666CA2-033C-F0D4-E802-ECF1F203C5C7}"/>
              </a:ext>
            </a:extLst>
          </p:cNvPr>
          <p:cNvSpPr txBox="1"/>
          <p:nvPr/>
        </p:nvSpPr>
        <p:spPr>
          <a:xfrm>
            <a:off x="93100" y="4023360"/>
            <a:ext cx="1126100" cy="369332"/>
          </a:xfrm>
          <a:prstGeom prst="rect">
            <a:avLst/>
          </a:prstGeom>
          <a:noFill/>
        </p:spPr>
        <p:txBody>
          <a:bodyPr wrap="square" rtlCol="0">
            <a:spAutoFit/>
          </a:bodyPr>
          <a:lstStyle/>
          <a:p>
            <a:r>
              <a:rPr lang="cs-CZ" dirty="0">
                <a:latin typeface="Avenir Next LT Pro" panose="020B0504020202020204" pitchFamily="34" charset="-18"/>
              </a:rPr>
              <a:t>PB = 1</a:t>
            </a:r>
            <a:endParaRPr lang="en-US" dirty="0">
              <a:latin typeface="Avenir Next LT Pro" panose="020B0504020202020204" pitchFamily="34" charset="-18"/>
            </a:endParaRPr>
          </a:p>
        </p:txBody>
      </p:sp>
      <p:cxnSp>
        <p:nvCxnSpPr>
          <p:cNvPr id="16" name="Přímá spojnice 15">
            <a:extLst>
              <a:ext uri="{FF2B5EF4-FFF2-40B4-BE49-F238E27FC236}">
                <a16:creationId xmlns:a16="http://schemas.microsoft.com/office/drawing/2014/main" id="{7E83DE64-5CAC-93E3-1B47-F18873F7AD88}"/>
              </a:ext>
            </a:extLst>
          </p:cNvPr>
          <p:cNvCxnSpPr>
            <a:cxnSpLocks/>
          </p:cNvCxnSpPr>
          <p:nvPr/>
        </p:nvCxnSpPr>
        <p:spPr>
          <a:xfrm>
            <a:off x="1351722" y="3669175"/>
            <a:ext cx="4744278"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E307040E-2B06-3FD3-42DD-B1613F34DF61}"/>
              </a:ext>
            </a:extLst>
          </p:cNvPr>
          <p:cNvCxnSpPr>
            <a:cxnSpLocks/>
          </p:cNvCxnSpPr>
          <p:nvPr/>
        </p:nvCxnSpPr>
        <p:spPr>
          <a:xfrm>
            <a:off x="1351722" y="4861367"/>
            <a:ext cx="4744278" cy="0"/>
          </a:xfrm>
          <a:prstGeom prst="line">
            <a:avLst/>
          </a:prstGeom>
          <a:ln w="2857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A6CD089E-CA6E-1B32-654E-6A744D2F3D9F}"/>
              </a:ext>
            </a:extLst>
          </p:cNvPr>
          <p:cNvSpPr txBox="1"/>
          <p:nvPr/>
        </p:nvSpPr>
        <p:spPr>
          <a:xfrm>
            <a:off x="93098" y="3429000"/>
            <a:ext cx="1126100" cy="369332"/>
          </a:xfrm>
          <a:prstGeom prst="rect">
            <a:avLst/>
          </a:prstGeom>
          <a:noFill/>
        </p:spPr>
        <p:txBody>
          <a:bodyPr wrap="square" rtlCol="0">
            <a:spAutoFit/>
          </a:bodyPr>
          <a:lstStyle/>
          <a:p>
            <a:r>
              <a:rPr lang="cs-CZ" dirty="0">
                <a:latin typeface="Avenir Next LT Pro" panose="020B0504020202020204" pitchFamily="34" charset="-18"/>
              </a:rPr>
              <a:t>NF = 1,2</a:t>
            </a:r>
            <a:endParaRPr lang="en-US" dirty="0">
              <a:latin typeface="Avenir Next LT Pro" panose="020B0504020202020204" pitchFamily="34" charset="-18"/>
            </a:endParaRPr>
          </a:p>
        </p:txBody>
      </p:sp>
      <p:sp>
        <p:nvSpPr>
          <p:cNvPr id="20" name="TextovéPole 19">
            <a:extLst>
              <a:ext uri="{FF2B5EF4-FFF2-40B4-BE49-F238E27FC236}">
                <a16:creationId xmlns:a16="http://schemas.microsoft.com/office/drawing/2014/main" id="{A77B364E-40A5-855E-A33C-08C5322C3720}"/>
              </a:ext>
            </a:extLst>
          </p:cNvPr>
          <p:cNvSpPr txBox="1"/>
          <p:nvPr/>
        </p:nvSpPr>
        <p:spPr>
          <a:xfrm>
            <a:off x="93098" y="4618299"/>
            <a:ext cx="1126099" cy="369332"/>
          </a:xfrm>
          <a:prstGeom prst="rect">
            <a:avLst/>
          </a:prstGeom>
          <a:noFill/>
        </p:spPr>
        <p:txBody>
          <a:bodyPr wrap="square" rtlCol="0">
            <a:spAutoFit/>
          </a:bodyPr>
          <a:lstStyle/>
          <a:p>
            <a:r>
              <a:rPr lang="cs-CZ" dirty="0">
                <a:latin typeface="Avenir Next LT Pro" panose="020B0504020202020204" pitchFamily="34" charset="-18"/>
              </a:rPr>
              <a:t>NF = 0,8</a:t>
            </a:r>
            <a:endParaRPr lang="en-US" dirty="0">
              <a:latin typeface="Avenir Next LT Pro" panose="020B0504020202020204" pitchFamily="34" charset="-18"/>
            </a:endParaRPr>
          </a:p>
        </p:txBody>
      </p:sp>
      <p:sp>
        <p:nvSpPr>
          <p:cNvPr id="21" name="Vývojový diagram: spojnice 20">
            <a:extLst>
              <a:ext uri="{FF2B5EF4-FFF2-40B4-BE49-F238E27FC236}">
                <a16:creationId xmlns:a16="http://schemas.microsoft.com/office/drawing/2014/main" id="{841A9F33-5C15-C19F-FD72-0D025DCBBEA0}"/>
              </a:ext>
            </a:extLst>
          </p:cNvPr>
          <p:cNvSpPr/>
          <p:nvPr/>
        </p:nvSpPr>
        <p:spPr>
          <a:xfrm>
            <a:off x="1699257" y="4759845"/>
            <a:ext cx="256865" cy="223828"/>
          </a:xfrm>
          <a:prstGeom prst="flowChartConnector">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ovéPole 21">
            <a:extLst>
              <a:ext uri="{FF2B5EF4-FFF2-40B4-BE49-F238E27FC236}">
                <a16:creationId xmlns:a16="http://schemas.microsoft.com/office/drawing/2014/main" id="{7F39BD7A-46D7-0152-9B79-C41059B2F6C4}"/>
              </a:ext>
            </a:extLst>
          </p:cNvPr>
          <p:cNvSpPr txBox="1"/>
          <p:nvPr/>
        </p:nvSpPr>
        <p:spPr>
          <a:xfrm>
            <a:off x="1482902" y="5042604"/>
            <a:ext cx="946439" cy="369332"/>
          </a:xfrm>
          <a:prstGeom prst="rect">
            <a:avLst/>
          </a:prstGeom>
          <a:noFill/>
        </p:spPr>
        <p:txBody>
          <a:bodyPr wrap="square" rtlCol="0">
            <a:spAutoFit/>
          </a:bodyPr>
          <a:lstStyle/>
          <a:p>
            <a:r>
              <a:rPr lang="cs-CZ" dirty="0"/>
              <a:t>A = 1</a:t>
            </a:r>
            <a:endParaRPr lang="en-US" dirty="0"/>
          </a:p>
        </p:txBody>
      </p:sp>
      <p:sp>
        <p:nvSpPr>
          <p:cNvPr id="23" name="Vývojový diagram: spojnice 22">
            <a:extLst>
              <a:ext uri="{FF2B5EF4-FFF2-40B4-BE49-F238E27FC236}">
                <a16:creationId xmlns:a16="http://schemas.microsoft.com/office/drawing/2014/main" id="{FD976842-75AC-E56A-D2EC-3DC7AB692F8B}"/>
              </a:ext>
            </a:extLst>
          </p:cNvPr>
          <p:cNvSpPr/>
          <p:nvPr/>
        </p:nvSpPr>
        <p:spPr>
          <a:xfrm>
            <a:off x="3753575" y="3517185"/>
            <a:ext cx="243064" cy="2526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ovéPole 23">
            <a:extLst>
              <a:ext uri="{FF2B5EF4-FFF2-40B4-BE49-F238E27FC236}">
                <a16:creationId xmlns:a16="http://schemas.microsoft.com/office/drawing/2014/main" id="{8BB0C3E4-2FF3-E9BA-4C52-2D6B87B6D3C1}"/>
              </a:ext>
            </a:extLst>
          </p:cNvPr>
          <p:cNvSpPr txBox="1"/>
          <p:nvPr/>
        </p:nvSpPr>
        <p:spPr>
          <a:xfrm>
            <a:off x="3555148" y="3788219"/>
            <a:ext cx="1086296" cy="369332"/>
          </a:xfrm>
          <a:prstGeom prst="rect">
            <a:avLst/>
          </a:prstGeom>
          <a:noFill/>
        </p:spPr>
        <p:txBody>
          <a:bodyPr wrap="square" rtlCol="0">
            <a:spAutoFit/>
          </a:bodyPr>
          <a:lstStyle/>
          <a:p>
            <a:r>
              <a:rPr lang="cs-CZ" dirty="0">
                <a:latin typeface="Avenir Next LT Pro" panose="020B0504020202020204" pitchFamily="34" charset="-18"/>
              </a:rPr>
              <a:t>C = 1</a:t>
            </a:r>
            <a:endParaRPr lang="en-US" dirty="0">
              <a:latin typeface="Avenir Next LT Pro" panose="020B0504020202020204" pitchFamily="34" charset="-18"/>
            </a:endParaRPr>
          </a:p>
        </p:txBody>
      </p:sp>
      <p:sp>
        <p:nvSpPr>
          <p:cNvPr id="25" name="Vývojový diagram: spojnice 24">
            <a:extLst>
              <a:ext uri="{FF2B5EF4-FFF2-40B4-BE49-F238E27FC236}">
                <a16:creationId xmlns:a16="http://schemas.microsoft.com/office/drawing/2014/main" id="{27324B0F-D9BA-091E-D1E8-F3D79A258B44}"/>
              </a:ext>
            </a:extLst>
          </p:cNvPr>
          <p:cNvSpPr/>
          <p:nvPr/>
        </p:nvSpPr>
        <p:spPr>
          <a:xfrm>
            <a:off x="5359440" y="5807598"/>
            <a:ext cx="324090" cy="312509"/>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ovéPole 25">
            <a:extLst>
              <a:ext uri="{FF2B5EF4-FFF2-40B4-BE49-F238E27FC236}">
                <a16:creationId xmlns:a16="http://schemas.microsoft.com/office/drawing/2014/main" id="{6DB9F198-26A1-30AC-8D88-CC65EBE6F2AD}"/>
              </a:ext>
            </a:extLst>
          </p:cNvPr>
          <p:cNvSpPr txBox="1"/>
          <p:nvPr/>
        </p:nvSpPr>
        <p:spPr>
          <a:xfrm>
            <a:off x="4903811" y="4934124"/>
            <a:ext cx="1192189" cy="923330"/>
          </a:xfrm>
          <a:prstGeom prst="rect">
            <a:avLst/>
          </a:prstGeom>
          <a:noFill/>
        </p:spPr>
        <p:txBody>
          <a:bodyPr wrap="square" rtlCol="0">
            <a:spAutoFit/>
          </a:bodyPr>
          <a:lstStyle/>
          <a:p>
            <a:r>
              <a:rPr lang="cs-CZ" dirty="0"/>
              <a:t>D1 = 0,25</a:t>
            </a:r>
          </a:p>
          <a:p>
            <a:r>
              <a:rPr lang="cs-CZ" dirty="0"/>
              <a:t>D2 = 0,2</a:t>
            </a:r>
          </a:p>
          <a:p>
            <a:r>
              <a:rPr lang="cs-CZ" dirty="0"/>
              <a:t>D3 = 0,17 </a:t>
            </a:r>
            <a:endParaRPr lang="en-US" dirty="0"/>
          </a:p>
        </p:txBody>
      </p:sp>
      <p:cxnSp>
        <p:nvCxnSpPr>
          <p:cNvPr id="28" name="Přímá spojnice 27">
            <a:extLst>
              <a:ext uri="{FF2B5EF4-FFF2-40B4-BE49-F238E27FC236}">
                <a16:creationId xmlns:a16="http://schemas.microsoft.com/office/drawing/2014/main" id="{08A0776A-2802-75AE-9C99-2C1EF0CC2DF3}"/>
              </a:ext>
            </a:extLst>
          </p:cNvPr>
          <p:cNvCxnSpPr>
            <a:cxnSpLocks/>
          </p:cNvCxnSpPr>
          <p:nvPr/>
        </p:nvCxnSpPr>
        <p:spPr>
          <a:xfrm>
            <a:off x="1351716" y="5949631"/>
            <a:ext cx="4806011" cy="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TextovéPole 28">
            <a:extLst>
              <a:ext uri="{FF2B5EF4-FFF2-40B4-BE49-F238E27FC236}">
                <a16:creationId xmlns:a16="http://schemas.microsoft.com/office/drawing/2014/main" id="{02976FD9-98C1-7301-5557-3ABD953EFC93}"/>
              </a:ext>
            </a:extLst>
          </p:cNvPr>
          <p:cNvSpPr txBox="1"/>
          <p:nvPr/>
        </p:nvSpPr>
        <p:spPr>
          <a:xfrm>
            <a:off x="578738" y="5889640"/>
            <a:ext cx="640456" cy="369332"/>
          </a:xfrm>
          <a:prstGeom prst="rect">
            <a:avLst/>
          </a:prstGeom>
          <a:noFill/>
        </p:spPr>
        <p:txBody>
          <a:bodyPr wrap="square" rtlCol="0">
            <a:spAutoFit/>
          </a:bodyPr>
          <a:lstStyle/>
          <a:p>
            <a:r>
              <a:rPr lang="cs-CZ" dirty="0">
                <a:latin typeface="Avenir Next LT Pro" panose="020B0504020202020204" pitchFamily="34" charset="-18"/>
              </a:rPr>
              <a:t>0,2</a:t>
            </a:r>
            <a:endParaRPr lang="en-US" dirty="0">
              <a:latin typeface="Avenir Next LT Pro" panose="020B0504020202020204" pitchFamily="34" charset="-18"/>
            </a:endParaRPr>
          </a:p>
        </p:txBody>
      </p:sp>
      <p:sp>
        <p:nvSpPr>
          <p:cNvPr id="33" name="Vývojový diagram: spojnice 32">
            <a:extLst>
              <a:ext uri="{FF2B5EF4-FFF2-40B4-BE49-F238E27FC236}">
                <a16:creationId xmlns:a16="http://schemas.microsoft.com/office/drawing/2014/main" id="{34DB98A6-B727-5B8C-85F0-C2E8889C2925}"/>
              </a:ext>
            </a:extLst>
          </p:cNvPr>
          <p:cNvSpPr/>
          <p:nvPr/>
        </p:nvSpPr>
        <p:spPr>
          <a:xfrm>
            <a:off x="2809799" y="4134205"/>
            <a:ext cx="243064" cy="25266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ovéPole 33">
            <a:extLst>
              <a:ext uri="{FF2B5EF4-FFF2-40B4-BE49-F238E27FC236}">
                <a16:creationId xmlns:a16="http://schemas.microsoft.com/office/drawing/2014/main" id="{1BE8224F-125D-16C8-0563-90242510ED68}"/>
              </a:ext>
            </a:extLst>
          </p:cNvPr>
          <p:cNvSpPr txBox="1"/>
          <p:nvPr/>
        </p:nvSpPr>
        <p:spPr>
          <a:xfrm>
            <a:off x="2591365" y="4465051"/>
            <a:ext cx="746961" cy="369332"/>
          </a:xfrm>
          <a:prstGeom prst="rect">
            <a:avLst/>
          </a:prstGeom>
          <a:noFill/>
        </p:spPr>
        <p:txBody>
          <a:bodyPr wrap="square" rtlCol="0">
            <a:spAutoFit/>
          </a:bodyPr>
          <a:lstStyle/>
          <a:p>
            <a:r>
              <a:rPr lang="cs-CZ" dirty="0">
                <a:latin typeface="Avenir Next LT Pro" panose="020B0504020202020204" pitchFamily="34" charset="-18"/>
              </a:rPr>
              <a:t>B = 1</a:t>
            </a:r>
            <a:endParaRPr lang="en-US" dirty="0">
              <a:latin typeface="Avenir Next LT Pro" panose="020B0504020202020204" pitchFamily="34" charset="-18"/>
            </a:endParaRPr>
          </a:p>
        </p:txBody>
      </p:sp>
      <p:sp>
        <p:nvSpPr>
          <p:cNvPr id="37" name="Zástupný obsah 2">
            <a:extLst>
              <a:ext uri="{FF2B5EF4-FFF2-40B4-BE49-F238E27FC236}">
                <a16:creationId xmlns:a16="http://schemas.microsoft.com/office/drawing/2014/main" id="{AD0D6F2D-34EC-AD91-0B48-6F5C7D489AE4}"/>
              </a:ext>
            </a:extLst>
          </p:cNvPr>
          <p:cNvSpPr txBox="1">
            <a:spLocks/>
          </p:cNvSpPr>
          <p:nvPr/>
        </p:nvSpPr>
        <p:spPr>
          <a:xfrm>
            <a:off x="6639339" y="3087757"/>
            <a:ext cx="4764951" cy="3625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a:latin typeface="Avenir Next LT Pro" panose="020B0504020202020204" pitchFamily="34" charset="-18"/>
              </a:rPr>
              <a:t>Proti-intuitivní logika:</a:t>
            </a:r>
          </a:p>
          <a:p>
            <a:pPr lvl="1"/>
            <a:r>
              <a:rPr lang="cs-CZ" dirty="0">
                <a:latin typeface="Avenir Next LT Pro" panose="020B0504020202020204" pitchFamily="34" charset="-18"/>
              </a:rPr>
              <a:t>překročení -&gt; menší váha</a:t>
            </a:r>
          </a:p>
          <a:p>
            <a:pPr lvl="1"/>
            <a:r>
              <a:rPr lang="cs-CZ" dirty="0">
                <a:latin typeface="Avenir Next LT Pro" panose="020B0504020202020204" pitchFamily="34" charset="-18"/>
              </a:rPr>
              <a:t>v mezích -&gt; vyšší váha</a:t>
            </a:r>
          </a:p>
          <a:p>
            <a:pPr algn="ctr"/>
            <a:r>
              <a:rPr lang="cs-CZ" i="1" dirty="0">
                <a:latin typeface="Avenir Next LT Pro" panose="020B0504020202020204" pitchFamily="34" charset="-18"/>
              </a:rPr>
              <a:t>Takováto metoda normalizace podporuje alibismus ve smyslu „když můžou ostatní, tak můžu také</a:t>
            </a:r>
            <a:r>
              <a:rPr lang="cs-CZ" dirty="0">
                <a:latin typeface="Avenir Next LT Pro" panose="020B0504020202020204" pitchFamily="34" charset="-18"/>
              </a:rPr>
              <a:t>“</a:t>
            </a:r>
          </a:p>
        </p:txBody>
      </p:sp>
    </p:spTree>
    <p:extLst>
      <p:ext uri="{BB962C8B-B14F-4D97-AF65-F5344CB8AC3E}">
        <p14:creationId xmlns:p14="http://schemas.microsoft.com/office/powerpoint/2010/main" val="558951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D689BF-1B40-43BF-23F9-BEF974F7FFC7}"/>
              </a:ext>
            </a:extLst>
          </p:cNvPr>
          <p:cNvSpPr>
            <a:spLocks noGrp="1"/>
          </p:cNvSpPr>
          <p:nvPr>
            <p:ph type="title"/>
          </p:nvPr>
        </p:nvSpPr>
        <p:spPr>
          <a:xfrm>
            <a:off x="838200" y="365125"/>
            <a:ext cx="10515600" cy="1325563"/>
          </a:xfrm>
        </p:spPr>
        <p:txBody>
          <a:bodyPr/>
          <a:lstStyle/>
          <a:p>
            <a:r>
              <a:rPr lang="cs-CZ" dirty="0">
                <a:latin typeface="Avenir Next LT Pro Light" panose="020B0304020202020204" pitchFamily="34" charset="-18"/>
              </a:rPr>
              <a:t>Normalizace pomocí PB</a:t>
            </a:r>
            <a:endParaRPr lang="en-US" dirty="0">
              <a:latin typeface="Avenir Next LT Pro Light" panose="020B0304020202020204" pitchFamily="34" charset="-18"/>
            </a:endParaRPr>
          </a:p>
        </p:txBody>
      </p:sp>
      <p:sp>
        <p:nvSpPr>
          <p:cNvPr id="3" name="Zástupný obsah 2">
            <a:extLst>
              <a:ext uri="{FF2B5EF4-FFF2-40B4-BE49-F238E27FC236}">
                <a16:creationId xmlns:a16="http://schemas.microsoft.com/office/drawing/2014/main" id="{0E011854-FF95-9677-114A-A7C64BA1800B}"/>
              </a:ext>
            </a:extLst>
          </p:cNvPr>
          <p:cNvSpPr>
            <a:spLocks noGrp="1"/>
          </p:cNvSpPr>
          <p:nvPr>
            <p:ph idx="1"/>
          </p:nvPr>
        </p:nvSpPr>
        <p:spPr>
          <a:xfrm>
            <a:off x="838200" y="1895061"/>
            <a:ext cx="10515600" cy="4281902"/>
          </a:xfrm>
        </p:spPr>
        <p:txBody>
          <a:bodyPr/>
          <a:lstStyle/>
          <a:p>
            <a:r>
              <a:rPr lang="cs-CZ" dirty="0">
                <a:latin typeface="Avenir Next LT Pro" panose="020B0504020202020204" pitchFamily="34" charset="-18"/>
              </a:rPr>
              <a:t>Přímá aplikace PB na výsledky LCA - </a:t>
            </a:r>
            <a:r>
              <a:rPr lang="cs-CZ" dirty="0" err="1">
                <a:latin typeface="Avenir Next LT Pro" panose="020B0504020202020204" pitchFamily="34" charset="-18"/>
              </a:rPr>
              <a:t>Bjørn</a:t>
            </a:r>
            <a:r>
              <a:rPr lang="cs-CZ" dirty="0">
                <a:latin typeface="Avenir Next LT Pro" panose="020B0504020202020204" pitchFamily="34" charset="-18"/>
              </a:rPr>
              <a:t> and </a:t>
            </a:r>
            <a:r>
              <a:rPr lang="cs-CZ" dirty="0" err="1">
                <a:latin typeface="Avenir Next LT Pro" panose="020B0504020202020204" pitchFamily="34" charset="-18"/>
              </a:rPr>
              <a:t>Hauschild</a:t>
            </a:r>
            <a:r>
              <a:rPr lang="cs-CZ" dirty="0">
                <a:latin typeface="Avenir Next LT Pro" panose="020B0504020202020204" pitchFamily="34" charset="-18"/>
              </a:rPr>
              <a:t> (2015).  </a:t>
            </a:r>
          </a:p>
          <a:p>
            <a:pPr lvl="1"/>
            <a:r>
              <a:rPr lang="cs-CZ" dirty="0">
                <a:latin typeface="Avenir Next LT Pro" panose="020B0504020202020204" pitchFamily="34" charset="-18"/>
              </a:rPr>
              <a:t>Perspektiva PB =&gt; 8 kategorií dopadu</a:t>
            </a:r>
          </a:p>
          <a:p>
            <a:pPr lvl="1"/>
            <a:r>
              <a:rPr lang="cs-CZ" dirty="0">
                <a:latin typeface="Avenir Next LT Pro" panose="020B0504020202020204" pitchFamily="34" charset="-18"/>
              </a:rPr>
              <a:t>Pouze dopady na Planetární systém</a:t>
            </a:r>
          </a:p>
          <a:p>
            <a:pPr lvl="1"/>
            <a:r>
              <a:rPr lang="cs-CZ" dirty="0">
                <a:latin typeface="Avenir Next LT Pro" panose="020B0504020202020204" pitchFamily="34" charset="-18"/>
              </a:rPr>
              <a:t>Omezená aplikovatelnost</a:t>
            </a:r>
          </a:p>
          <a:p>
            <a:r>
              <a:rPr lang="cs-CZ" dirty="0">
                <a:latin typeface="Avenir Next LT Pro" panose="020B0504020202020204" pitchFamily="34" charset="-18"/>
              </a:rPr>
              <a:t>Perspektiva LCA – tato studie</a:t>
            </a:r>
          </a:p>
          <a:p>
            <a:pPr lvl="1"/>
            <a:r>
              <a:rPr lang="cs-CZ" dirty="0">
                <a:latin typeface="Avenir Next LT Pro" panose="020B0504020202020204" pitchFamily="34" charset="-18"/>
              </a:rPr>
              <a:t>Běžně používané kategorie dopadu</a:t>
            </a:r>
          </a:p>
          <a:p>
            <a:pPr lvl="1"/>
            <a:r>
              <a:rPr lang="cs-CZ" dirty="0">
                <a:latin typeface="Avenir Next LT Pro" panose="020B0504020202020204" pitchFamily="34" charset="-18"/>
              </a:rPr>
              <a:t>Aplikovatelné na běžné LCA studie</a:t>
            </a:r>
          </a:p>
          <a:p>
            <a:pPr lvl="1"/>
            <a:r>
              <a:rPr lang="cs-CZ" dirty="0">
                <a:latin typeface="Avenir Next LT Pro" panose="020B0504020202020204" pitchFamily="34" charset="-18"/>
              </a:rPr>
              <a:t>Složitější </a:t>
            </a:r>
            <a:r>
              <a:rPr lang="cs-CZ" dirty="0" err="1">
                <a:latin typeface="Avenir Next LT Pro" panose="020B0504020202020204" pitchFamily="34" charset="-18"/>
              </a:rPr>
              <a:t>kvantifikovatelnost</a:t>
            </a:r>
            <a:r>
              <a:rPr lang="cs-CZ" dirty="0">
                <a:latin typeface="Avenir Next LT Pro" panose="020B0504020202020204" pitchFamily="34" charset="-18"/>
              </a:rPr>
              <a:t> referencí</a:t>
            </a:r>
            <a:endParaRPr lang="en-US" dirty="0">
              <a:latin typeface="Avenir Next LT Pro" panose="020B0504020202020204" pitchFamily="34" charset="-18"/>
            </a:endParaRPr>
          </a:p>
        </p:txBody>
      </p:sp>
    </p:spTree>
    <p:extLst>
      <p:ext uri="{BB962C8B-B14F-4D97-AF65-F5344CB8AC3E}">
        <p14:creationId xmlns:p14="http://schemas.microsoft.com/office/powerpoint/2010/main" val="431084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E81809-D57B-5227-5354-999AA4C83B6C}"/>
              </a:ext>
            </a:extLst>
          </p:cNvPr>
          <p:cNvSpPr>
            <a:spLocks noGrp="1"/>
          </p:cNvSpPr>
          <p:nvPr>
            <p:ph type="title"/>
          </p:nvPr>
        </p:nvSpPr>
        <p:spPr>
          <a:xfrm>
            <a:off x="795130" y="371061"/>
            <a:ext cx="10558670" cy="1319627"/>
          </a:xfrm>
        </p:spPr>
        <p:txBody>
          <a:bodyPr/>
          <a:lstStyle/>
          <a:p>
            <a:r>
              <a:rPr lang="cs-CZ" dirty="0">
                <a:latin typeface="Avenir Next LT Pro Light" panose="020B0304020202020204" pitchFamily="34" charset="-18"/>
              </a:rPr>
              <a:t>Nová metoda normalizace</a:t>
            </a:r>
            <a:endParaRPr lang="en-US" dirty="0">
              <a:latin typeface="Avenir Next LT Pro Light" panose="020B0304020202020204" pitchFamily="34" charset="-18"/>
            </a:endParaRPr>
          </a:p>
        </p:txBody>
      </p:sp>
      <p:sp>
        <p:nvSpPr>
          <p:cNvPr id="3" name="Zástupný obsah 2">
            <a:extLst>
              <a:ext uri="{FF2B5EF4-FFF2-40B4-BE49-F238E27FC236}">
                <a16:creationId xmlns:a16="http://schemas.microsoft.com/office/drawing/2014/main" id="{DCFB869F-A220-6203-8C99-D71EA0531B42}"/>
              </a:ext>
            </a:extLst>
          </p:cNvPr>
          <p:cNvSpPr>
            <a:spLocks noGrp="1"/>
          </p:cNvSpPr>
          <p:nvPr>
            <p:ph idx="1"/>
          </p:nvPr>
        </p:nvSpPr>
        <p:spPr/>
        <p:txBody>
          <a:bodyPr/>
          <a:lstStyle/>
          <a:p>
            <a:r>
              <a:rPr lang="cs-CZ" dirty="0">
                <a:latin typeface="Avenir Next LT Pro" panose="020B0504020202020204" pitchFamily="34" charset="-18"/>
              </a:rPr>
              <a:t>Hlavní kritérium: aplikovatelnost na běžné studie</a:t>
            </a:r>
          </a:p>
          <a:p>
            <a:r>
              <a:rPr lang="cs-CZ" dirty="0">
                <a:latin typeface="Avenir Next LT Pro" panose="020B0504020202020204" pitchFamily="34" charset="-18"/>
              </a:rPr>
              <a:t>Charakterizační metoda EU EF 3.1 – 16 kategorií dopadu</a:t>
            </a:r>
          </a:p>
          <a:p>
            <a:r>
              <a:rPr lang="cs-CZ" u="sng" dirty="0">
                <a:latin typeface="Avenir Next LT Pro" panose="020B0504020202020204" pitchFamily="34" charset="-18"/>
              </a:rPr>
              <a:t>Kategorie:</a:t>
            </a:r>
          </a:p>
          <a:p>
            <a:r>
              <a:rPr lang="cs-CZ" dirty="0">
                <a:latin typeface="Avenir Next LT Pro" panose="020B0504020202020204" pitchFamily="34" charset="-18"/>
              </a:rPr>
              <a:t>Planetární systém – Změna klimatu, Eutrofizace, Spotřeba vody</a:t>
            </a:r>
          </a:p>
          <a:p>
            <a:r>
              <a:rPr lang="cs-CZ" dirty="0">
                <a:latin typeface="Avenir Next LT Pro" panose="020B0504020202020204" pitchFamily="34" charset="-18"/>
              </a:rPr>
              <a:t>Lidské zdraví – Toxické látky, Prachové částice, Ionizující záření</a:t>
            </a:r>
          </a:p>
          <a:p>
            <a:r>
              <a:rPr lang="cs-CZ" dirty="0">
                <a:latin typeface="Avenir Next LT Pro" panose="020B0504020202020204" pitchFamily="34" charset="-18"/>
              </a:rPr>
              <a:t>Suroviny – Spotřeba minerálů, Spotřeba fosilních zdrojů</a:t>
            </a:r>
          </a:p>
          <a:p>
            <a:endParaRPr lang="en-US" dirty="0">
              <a:latin typeface="Avenir Next LT Pro" panose="020B0504020202020204" pitchFamily="34" charset="-18"/>
            </a:endParaRPr>
          </a:p>
        </p:txBody>
      </p:sp>
    </p:spTree>
    <p:extLst>
      <p:ext uri="{BB962C8B-B14F-4D97-AF65-F5344CB8AC3E}">
        <p14:creationId xmlns:p14="http://schemas.microsoft.com/office/powerpoint/2010/main" val="212501308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4661</TotalTime>
  <Words>2387</Words>
  <Application>Microsoft Office PowerPoint</Application>
  <PresentationFormat>Širokoúhlá obrazovka</PresentationFormat>
  <Paragraphs>112</Paragraphs>
  <Slides>13</Slides>
  <Notes>11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13</vt:i4>
      </vt:variant>
    </vt:vector>
  </HeadingPairs>
  <TitlesOfParts>
    <vt:vector size="19" baseType="lpstr">
      <vt:lpstr>Arial</vt:lpstr>
      <vt:lpstr>Avenir Next LT Pro</vt:lpstr>
      <vt:lpstr>Avenir Next LT Pro Light</vt:lpstr>
      <vt:lpstr>Calibri</vt:lpstr>
      <vt:lpstr>Calibri Light</vt:lpstr>
      <vt:lpstr>Motiv Office</vt:lpstr>
      <vt:lpstr>Nová metoda normalizace výsledků LCA pomocí planetárních limitů</vt:lpstr>
      <vt:lpstr>Planetární systém - Antropocén</vt:lpstr>
      <vt:lpstr>Planetární meze</vt:lpstr>
      <vt:lpstr>IPAT, nové technologie a LCA</vt:lpstr>
      <vt:lpstr>Propojení LCA a Planetárních mezí</vt:lpstr>
      <vt:lpstr>Normalizace výsledků</vt:lpstr>
      <vt:lpstr>Limity současného přístupu</vt:lpstr>
      <vt:lpstr>Normalizace pomocí PB</vt:lpstr>
      <vt:lpstr>Nová metoda normalizace</vt:lpstr>
      <vt:lpstr>Problémy kvantifikace hranice</vt:lpstr>
      <vt:lpstr>Závěr</vt:lpstr>
      <vt:lpstr>Prezentace aplikace PowerPoint</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congress</dc:title>
  <dc:creator>Matustik Jan</dc:creator>
  <cp:lastModifiedBy>Matustik Jan</cp:lastModifiedBy>
  <cp:revision>106</cp:revision>
  <dcterms:created xsi:type="dcterms:W3CDTF">2022-03-14T08:57:19Z</dcterms:created>
  <dcterms:modified xsi:type="dcterms:W3CDTF">2022-09-20T15:14:48Z</dcterms:modified>
</cp:coreProperties>
</file>