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90" r:id="rId3"/>
    <p:sldId id="289" r:id="rId4"/>
    <p:sldId id="291" r:id="rId5"/>
    <p:sldId id="296" r:id="rId6"/>
    <p:sldId id="293" r:id="rId7"/>
    <p:sldId id="303" r:id="rId8"/>
    <p:sldId id="295" r:id="rId9"/>
    <p:sldId id="297" r:id="rId10"/>
    <p:sldId id="298" r:id="rId11"/>
    <p:sldId id="299" r:id="rId12"/>
    <p:sldId id="300" r:id="rId13"/>
    <p:sldId id="30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cakova Tatiana" initials="TT" lastIdx="8" clrIdx="0">
    <p:extLst>
      <p:ext uri="{19B8F6BF-5375-455C-9EA6-DF929625EA0E}">
        <p15:presenceInfo xmlns:p15="http://schemas.microsoft.com/office/powerpoint/2012/main" userId="S-1-5-21-299502267-1214440339-1801674531-14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ecakot\Desktop\SC%20Copenhagen\Wasten%20results%20-%20C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List2!$D$43</c:f>
              <c:strCache>
                <c:ptCount val="1"/>
                <c:pt idx="0">
                  <c:v>Procesní emise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7779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C-4BCA-B4EB-A5F1688209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List2!$E$42:$F$42</c:f>
              <c:strCache>
                <c:ptCount val="2"/>
                <c:pt idx="0">
                  <c:v>Termochemický rozklad</c:v>
                </c:pt>
                <c:pt idx="1">
                  <c:v>Zařízení k energetickému využití*</c:v>
                </c:pt>
              </c:strCache>
            </c:strRef>
          </c:cat>
          <c:val>
            <c:numRef>
              <c:f>List2!$E$43:$F$43</c:f>
              <c:numCache>
                <c:formatCode>General</c:formatCode>
                <c:ptCount val="2"/>
                <c:pt idx="0">
                  <c:v>442</c:v>
                </c:pt>
                <c:pt idx="1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C-4BCA-B4EB-A5F1688209DE}"/>
            </c:ext>
          </c:extLst>
        </c:ser>
        <c:ser>
          <c:idx val="1"/>
          <c:order val="1"/>
          <c:tx>
            <c:strRef>
              <c:f>List2!$D$44</c:f>
              <c:strCache>
                <c:ptCount val="1"/>
                <c:pt idx="0">
                  <c:v>Substituce materiálů/energií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List2!$E$42:$F$42</c:f>
              <c:strCache>
                <c:ptCount val="2"/>
                <c:pt idx="0">
                  <c:v>Termochemický rozklad</c:v>
                </c:pt>
                <c:pt idx="1">
                  <c:v>Zařízení k energetickému využití*</c:v>
                </c:pt>
              </c:strCache>
            </c:strRef>
          </c:cat>
          <c:val>
            <c:numRef>
              <c:f>List2!$E$44:$F$44</c:f>
              <c:numCache>
                <c:formatCode>General</c:formatCode>
                <c:ptCount val="2"/>
                <c:pt idx="0">
                  <c:v>-433</c:v>
                </c:pt>
                <c:pt idx="1">
                  <c:v>-1320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BC-4BCA-B4EB-A5F168820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3267439"/>
        <c:axId val="683269935"/>
      </c:barChart>
      <c:scatterChart>
        <c:scatterStyle val="lineMarker"/>
        <c:varyColors val="0"/>
        <c:ser>
          <c:idx val="2"/>
          <c:order val="2"/>
          <c:tx>
            <c:strRef>
              <c:f>List2!$D$45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.1027777777777777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C-4BCA-B4EB-A5F1688209DE}"/>
                </c:ext>
              </c:extLst>
            </c:dLbl>
            <c:dLbl>
              <c:idx val="1"/>
              <c:layout>
                <c:manualLayout>
                  <c:x val="0.1027777777777777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C-4BCA-B4EB-A5F1688209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  <a:headEnd type="oval"/>
                    </a:ln>
                    <a:effectLst/>
                  </c:spPr>
                </c15:leaderLines>
              </c:ext>
            </c:extLst>
          </c:dLbls>
          <c:xVal>
            <c:strRef>
              <c:f>List2!$E$42:$F$42</c:f>
              <c:strCache>
                <c:ptCount val="2"/>
                <c:pt idx="0">
                  <c:v>Termochemický rozklad</c:v>
                </c:pt>
                <c:pt idx="1">
                  <c:v>Zařízení k energetickému využití*</c:v>
                </c:pt>
              </c:strCache>
            </c:strRef>
          </c:xVal>
          <c:yVal>
            <c:numRef>
              <c:f>List2!$E$45:$F$45</c:f>
              <c:numCache>
                <c:formatCode>General</c:formatCode>
                <c:ptCount val="2"/>
                <c:pt idx="0">
                  <c:v>9</c:v>
                </c:pt>
                <c:pt idx="1">
                  <c:v>1180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EBC-4BCA-B4EB-A5F168820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67439"/>
        <c:axId val="683269935"/>
      </c:scatterChart>
      <c:catAx>
        <c:axId val="68326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683269935"/>
        <c:crosses val="autoZero"/>
        <c:auto val="1"/>
        <c:lblAlgn val="ctr"/>
        <c:lblOffset val="0"/>
        <c:noMultiLvlLbl val="0"/>
      </c:catAx>
      <c:valAx>
        <c:axId val="683269935"/>
        <c:scaling>
          <c:orientation val="minMax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68326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List2!$D$56</c:f>
              <c:strCache>
                <c:ptCount val="1"/>
                <c:pt idx="0">
                  <c:v>Carbon footprint (t CO2 eq.) per 1 tonne of MPW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List2!$E$55:$H$55</c:f>
              <c:strCache>
                <c:ptCount val="4"/>
                <c:pt idx="0">
                  <c:v>Tato studie (termochemický rozklad)</c:v>
                </c:pt>
                <c:pt idx="1">
                  <c:v>CE Delft 2020 (pyrolýza)</c:v>
                </c:pt>
                <c:pt idx="2">
                  <c:v>BASF /SPHERA 2020 (pyrolýza)*</c:v>
                </c:pt>
                <c:pt idx="3">
                  <c:v>KHOO 2019 (pyrolýza)*</c:v>
                </c:pt>
              </c:strCache>
            </c:strRef>
          </c:cat>
          <c:val>
            <c:numRef>
              <c:f>List2!$E$56:$H$56</c:f>
              <c:numCache>
                <c:formatCode>General</c:formatCode>
                <c:ptCount val="4"/>
                <c:pt idx="0">
                  <c:v>8.6770000000000805E-3</c:v>
                </c:pt>
                <c:pt idx="1">
                  <c:v>-0.1</c:v>
                </c:pt>
                <c:pt idx="2">
                  <c:v>0.73899999999999999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4-4C41-8ED8-69336BDE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9545935"/>
        <c:axId val="809547599"/>
      </c:barChart>
      <c:catAx>
        <c:axId val="80954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809547599"/>
        <c:crosses val="autoZero"/>
        <c:auto val="1"/>
        <c:lblAlgn val="ctr"/>
        <c:lblOffset val="100"/>
        <c:noMultiLvlLbl val="0"/>
      </c:catAx>
      <c:valAx>
        <c:axId val="8095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80954593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List2!$D$43</c:f>
              <c:strCache>
                <c:ptCount val="1"/>
                <c:pt idx="0">
                  <c:v>Procesní emise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523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5C-4E96-B03C-2FFBE440F750}"/>
                </c:ext>
              </c:extLst>
            </c:dLbl>
            <c:dLbl>
              <c:idx val="2"/>
              <c:layout>
                <c:manualLayout>
                  <c:x val="-2.7777777777777779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C-4E96-B03C-2FFBE440F7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List2!$E$42:$G$42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cat>
          <c:val>
            <c:numRef>
              <c:f>List2!$E$43:$G$43</c:f>
              <c:numCache>
                <c:formatCode>General</c:formatCode>
                <c:ptCount val="3"/>
                <c:pt idx="0">
                  <c:v>145</c:v>
                </c:pt>
                <c:pt idx="1">
                  <c:v>441.67700000000008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C-4E96-B03C-2FFBE440F750}"/>
            </c:ext>
          </c:extLst>
        </c:ser>
        <c:ser>
          <c:idx val="1"/>
          <c:order val="1"/>
          <c:tx>
            <c:strRef>
              <c:f>List2!$D$44</c:f>
              <c:strCache>
                <c:ptCount val="1"/>
                <c:pt idx="0">
                  <c:v>Substituce materiálů/energií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803E-3"/>
                  <c:y val="-4.629593175853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C-4E96-B03C-2FFBE440F7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List2!$E$42:$G$42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cat>
          <c:val>
            <c:numRef>
              <c:f>List2!$E$44:$G$44</c:f>
              <c:numCache>
                <c:formatCode>General</c:formatCode>
                <c:ptCount val="3"/>
                <c:pt idx="0">
                  <c:v>-180.1</c:v>
                </c:pt>
                <c:pt idx="1">
                  <c:v>-433</c:v>
                </c:pt>
                <c:pt idx="2">
                  <c:v>-1320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C-4E96-B03C-2FFBE440F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3267439"/>
        <c:axId val="683269935"/>
      </c:barChart>
      <c:scatterChart>
        <c:scatterStyle val="lineMarker"/>
        <c:varyColors val="0"/>
        <c:ser>
          <c:idx val="2"/>
          <c:order val="2"/>
          <c:tx>
            <c:strRef>
              <c:f>List2!$D$45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9.1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5C-4E96-B03C-2FFBE440F750}"/>
                </c:ext>
              </c:extLst>
            </c:dLbl>
            <c:dLbl>
              <c:idx val="1"/>
              <c:layout>
                <c:manualLayout>
                  <c:x val="0.1027777777777777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5C-4E96-B03C-2FFBE440F750}"/>
                </c:ext>
              </c:extLst>
            </c:dLbl>
            <c:dLbl>
              <c:idx val="2"/>
              <c:layout>
                <c:manualLayout>
                  <c:x val="0.1027777777777777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5C-4E96-B03C-2FFBE440F7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  <a:headEnd type="oval"/>
                    </a:ln>
                    <a:effectLst/>
                  </c:spPr>
                </c15:leaderLines>
              </c:ext>
            </c:extLst>
          </c:dLbls>
          <c:xVal>
            <c:strRef>
              <c:f>List2!$E$42:$G$42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xVal>
          <c:yVal>
            <c:numRef>
              <c:f>List2!$E$45:$G$45</c:f>
              <c:numCache>
                <c:formatCode>General</c:formatCode>
                <c:ptCount val="3"/>
                <c:pt idx="0">
                  <c:v>-35.099999999999994</c:v>
                </c:pt>
                <c:pt idx="1">
                  <c:v>8.6770000000000778</c:v>
                </c:pt>
                <c:pt idx="2">
                  <c:v>1180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65C-4E96-B03C-2FFBE440F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67439"/>
        <c:axId val="683269935"/>
      </c:scatterChart>
      <c:catAx>
        <c:axId val="68326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683269935"/>
        <c:crosses val="autoZero"/>
        <c:auto val="1"/>
        <c:lblAlgn val="ctr"/>
        <c:lblOffset val="0"/>
        <c:noMultiLvlLbl val="0"/>
      </c:catAx>
      <c:valAx>
        <c:axId val="683269935"/>
        <c:scaling>
          <c:orientation val="minMax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68326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List4!$B$24</c:f>
              <c:strCache>
                <c:ptCount val="1"/>
                <c:pt idx="0">
                  <c:v>EF 3.0 Acidification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List4!$C$24:$D$24</c:f>
              <c:numCache>
                <c:formatCode>General</c:formatCode>
                <c:ptCount val="2"/>
                <c:pt idx="0">
                  <c:v>3.6900000000000002E-4</c:v>
                </c:pt>
                <c:pt idx="1">
                  <c:v>1.06E-3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2-4F45-A601-691CBFC52B5C}"/>
            </c:ext>
          </c:extLst>
        </c:ser>
        <c:ser>
          <c:idx val="1"/>
          <c:order val="1"/>
          <c:tx>
            <c:strRef>
              <c:f>List4!$B$25</c:f>
              <c:strCache>
                <c:ptCount val="1"/>
                <c:pt idx="0">
                  <c:v>EF 3.0 Climate Change -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List4!$C$25:$D$25</c:f>
              <c:numCache>
                <c:formatCode>General</c:formatCode>
                <c:ptCount val="2"/>
                <c:pt idx="0">
                  <c:v>3.7699999999999999E-3</c:v>
                </c:pt>
                <c:pt idx="1">
                  <c:v>1.15E-2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2-4F45-A601-691CBFC52B5C}"/>
            </c:ext>
          </c:extLst>
        </c:ser>
        <c:ser>
          <c:idx val="2"/>
          <c:order val="2"/>
          <c:tx>
            <c:strRef>
              <c:f>List4!$B$26</c:f>
              <c:strCache>
                <c:ptCount val="1"/>
                <c:pt idx="0">
                  <c:v>EF 3.0 Ecotoxicity, freshwater -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List4!$C$26:$D$26</c:f>
              <c:numCache>
                <c:formatCode>General</c:formatCode>
                <c:ptCount val="2"/>
                <c:pt idx="0">
                  <c:v>8.5300000000000003E-4</c:v>
                </c:pt>
                <c:pt idx="1">
                  <c:v>1.06E-3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2-4F45-A601-691CBFC52B5C}"/>
            </c:ext>
          </c:extLst>
        </c:ser>
        <c:ser>
          <c:idx val="3"/>
          <c:order val="3"/>
          <c:tx>
            <c:strRef>
              <c:f>List4!$B$27</c:f>
              <c:strCache>
                <c:ptCount val="1"/>
                <c:pt idx="0">
                  <c:v>EF 3.0 Eutrophication, freshwater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List4!$C$27:$D$27</c:f>
              <c:numCache>
                <c:formatCode>General</c:formatCode>
                <c:ptCount val="2"/>
                <c:pt idx="0">
                  <c:v>5.4500000000000003E-6</c:v>
                </c:pt>
                <c:pt idx="1">
                  <c:v>1.7799999999999999E-5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2-4F45-A601-691CBFC52B5C}"/>
            </c:ext>
          </c:extLst>
        </c:ser>
        <c:ser>
          <c:idx val="4"/>
          <c:order val="4"/>
          <c:tx>
            <c:strRef>
              <c:f>List4!$B$28</c:f>
              <c:strCache>
                <c:ptCount val="1"/>
                <c:pt idx="0">
                  <c:v>EF 3.0 Eutrophication, marine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List4!$C$28:$D$28</c:f>
              <c:numCache>
                <c:formatCode>General</c:formatCode>
                <c:ptCount val="2"/>
                <c:pt idx="0">
                  <c:v>1.06E-4</c:v>
                </c:pt>
                <c:pt idx="1">
                  <c:v>2.92E-4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2-4F45-A601-691CBFC52B5C}"/>
            </c:ext>
          </c:extLst>
        </c:ser>
        <c:ser>
          <c:idx val="5"/>
          <c:order val="5"/>
          <c:tx>
            <c:strRef>
              <c:f>List4!$B$29</c:f>
              <c:strCache>
                <c:ptCount val="1"/>
                <c:pt idx="0">
                  <c:v>EF 3.0 Eutrophication, terrestrial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List4!$C$29:$D$29</c:f>
              <c:numCache>
                <c:formatCode>General</c:formatCode>
                <c:ptCount val="2"/>
                <c:pt idx="0">
                  <c:v>1.65E-4</c:v>
                </c:pt>
                <c:pt idx="1">
                  <c:v>4.3100000000000001E-4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42-4F45-A601-691CBFC52B5C}"/>
            </c:ext>
          </c:extLst>
        </c:ser>
        <c:ser>
          <c:idx val="6"/>
          <c:order val="6"/>
          <c:tx>
            <c:strRef>
              <c:f>List4!$B$30</c:f>
              <c:strCache>
                <c:ptCount val="1"/>
                <c:pt idx="0">
                  <c:v>EF 3.0 Human toxicity, cancer -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List4!$C$30:$D$30</c:f>
              <c:numCache>
                <c:formatCode>General</c:formatCode>
                <c:ptCount val="2"/>
                <c:pt idx="0">
                  <c:v>7.4900000000000005E-5</c:v>
                </c:pt>
                <c:pt idx="1">
                  <c:v>5.6799999999999998E-5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2-4F45-A601-691CBFC52B5C}"/>
            </c:ext>
          </c:extLst>
        </c:ser>
        <c:ser>
          <c:idx val="7"/>
          <c:order val="7"/>
          <c:tx>
            <c:strRef>
              <c:f>List4!$B$31</c:f>
              <c:strCache>
                <c:ptCount val="1"/>
                <c:pt idx="0">
                  <c:v>EF 3.0 Human toxicity, non-cancer - total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List4!$C$31:$D$31</c:f>
              <c:numCache>
                <c:formatCode>General</c:formatCode>
                <c:ptCount val="2"/>
                <c:pt idx="0">
                  <c:v>1.65E-4</c:v>
                </c:pt>
                <c:pt idx="1">
                  <c:v>2.5999999999999998E-4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42-4F45-A601-691CBFC52B5C}"/>
            </c:ext>
          </c:extLst>
        </c:ser>
        <c:ser>
          <c:idx val="8"/>
          <c:order val="8"/>
          <c:tx>
            <c:strRef>
              <c:f>List4!$B$32</c:f>
              <c:strCache>
                <c:ptCount val="1"/>
                <c:pt idx="0">
                  <c:v>EF 3.0 Ionising radiation, human health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List4!$C$32:$D$32</c:f>
              <c:numCache>
                <c:formatCode>General</c:formatCode>
                <c:ptCount val="2"/>
                <c:pt idx="0">
                  <c:v>1.3799999999999999E-4</c:v>
                </c:pt>
                <c:pt idx="1">
                  <c:v>6.4999999999999997E-4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42-4F45-A601-691CBFC52B5C}"/>
            </c:ext>
          </c:extLst>
        </c:ser>
        <c:ser>
          <c:idx val="9"/>
          <c:order val="9"/>
          <c:tx>
            <c:strRef>
              <c:f>List4!$B$33</c:f>
              <c:strCache>
                <c:ptCount val="1"/>
                <c:pt idx="0">
                  <c:v>EF 3.0 Land Use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List4!$C$33:$D$33</c:f>
              <c:numCache>
                <c:formatCode>General</c:formatCode>
                <c:ptCount val="2"/>
                <c:pt idx="0">
                  <c:v>4.5500000000000001E-5</c:v>
                </c:pt>
                <c:pt idx="1">
                  <c:v>1.9100000000000001E-4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42-4F45-A601-691CBFC52B5C}"/>
            </c:ext>
          </c:extLst>
        </c:ser>
        <c:ser>
          <c:idx val="10"/>
          <c:order val="10"/>
          <c:tx>
            <c:strRef>
              <c:f>List4!$B$34</c:f>
              <c:strCache>
                <c:ptCount val="1"/>
                <c:pt idx="0">
                  <c:v>EF 3.0 Ozone depletion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List4!$C$34:$D$34</c:f>
              <c:numCache>
                <c:formatCode>General</c:formatCode>
                <c:ptCount val="2"/>
                <c:pt idx="0">
                  <c:v>7.2899999999999996E-10</c:v>
                </c:pt>
                <c:pt idx="1">
                  <c:v>3.4900000000000001E-9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42-4F45-A601-691CBFC52B5C}"/>
            </c:ext>
          </c:extLst>
        </c:ser>
        <c:ser>
          <c:idx val="11"/>
          <c:order val="11"/>
          <c:tx>
            <c:strRef>
              <c:f>List4!$B$35</c:f>
              <c:strCache>
                <c:ptCount val="1"/>
                <c:pt idx="0">
                  <c:v>EF 3.0 Particulate matter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List4!$C$35:$D$35</c:f>
              <c:numCache>
                <c:formatCode>General</c:formatCode>
                <c:ptCount val="2"/>
                <c:pt idx="0">
                  <c:v>3.4299999999999999E-4</c:v>
                </c:pt>
                <c:pt idx="1">
                  <c:v>1.07E-3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42-4F45-A601-691CBFC52B5C}"/>
            </c:ext>
          </c:extLst>
        </c:ser>
        <c:ser>
          <c:idx val="12"/>
          <c:order val="12"/>
          <c:tx>
            <c:strRef>
              <c:f>List4!$B$36</c:f>
              <c:strCache>
                <c:ptCount val="1"/>
                <c:pt idx="0">
                  <c:v>EF 3.0 Photochemical ozone formation, human health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List4!$C$36:$D$36</c:f>
              <c:numCache>
                <c:formatCode>General</c:formatCode>
                <c:ptCount val="2"/>
                <c:pt idx="0">
                  <c:v>2.7599999999999999E-4</c:v>
                </c:pt>
                <c:pt idx="1">
                  <c:v>6.2299999999999996E-4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42-4F45-A601-691CBFC52B5C}"/>
            </c:ext>
          </c:extLst>
        </c:ser>
        <c:ser>
          <c:idx val="13"/>
          <c:order val="13"/>
          <c:tx>
            <c:strRef>
              <c:f>List4!$B$37</c:f>
              <c:strCache>
                <c:ptCount val="1"/>
                <c:pt idx="0">
                  <c:v>EF 3.0 Resource use, fossils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List4!$C$37:$D$37</c:f>
              <c:numCache>
                <c:formatCode>General</c:formatCode>
                <c:ptCount val="2"/>
                <c:pt idx="0">
                  <c:v>3.8899999999999998E-3</c:v>
                </c:pt>
                <c:pt idx="1">
                  <c:v>7.43E-3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2-4F45-A601-691CBFC52B5C}"/>
            </c:ext>
          </c:extLst>
        </c:ser>
        <c:ser>
          <c:idx val="14"/>
          <c:order val="14"/>
          <c:tx>
            <c:strRef>
              <c:f>List4!$B$38</c:f>
              <c:strCache>
                <c:ptCount val="1"/>
                <c:pt idx="0">
                  <c:v>EF 3.0 Resource use, mineral and metals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List4!$C$38:$D$38</c:f>
              <c:numCache>
                <c:formatCode>General</c:formatCode>
                <c:ptCount val="2"/>
                <c:pt idx="0">
                  <c:v>1.73E-5</c:v>
                </c:pt>
                <c:pt idx="1">
                  <c:v>5.1199999999999998E-5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42-4F45-A601-691CBFC52B5C}"/>
            </c:ext>
          </c:extLst>
        </c:ser>
        <c:ser>
          <c:idx val="15"/>
          <c:order val="15"/>
          <c:tx>
            <c:strRef>
              <c:f>List4!$B$39</c:f>
              <c:strCache>
                <c:ptCount val="1"/>
                <c:pt idx="0">
                  <c:v>EF 3.0 Water use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List4!$C$23:$D$23</c:f>
              <c:strCache>
                <c:ptCount val="2"/>
                <c:pt idx="0">
                  <c:v>Polybet- Procesní emise</c:v>
                </c:pt>
                <c:pt idx="1">
                  <c:v>Termochemický rozklad - Procesní emise</c:v>
                </c:pt>
              </c:strCache>
            </c:strRef>
          </c:cat>
          <c:val>
            <c:numRef>
              <c:f>List4!$C$39:$D$39</c:f>
              <c:numCache>
                <c:formatCode>General</c:formatCode>
                <c:ptCount val="2"/>
                <c:pt idx="0">
                  <c:v>1.1900000000000001E-4</c:v>
                </c:pt>
                <c:pt idx="1">
                  <c:v>1.63E-4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42-4F45-A601-691CBFC52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7767119"/>
        <c:axId val="1447770863"/>
      </c:barChart>
      <c:catAx>
        <c:axId val="144776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447770863"/>
        <c:crosses val="autoZero"/>
        <c:auto val="1"/>
        <c:lblAlgn val="ctr"/>
        <c:lblOffset val="100"/>
        <c:noMultiLvlLbl val="0"/>
      </c:catAx>
      <c:valAx>
        <c:axId val="144777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4477671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30561377484997"/>
          <c:y val="2.2760493352965028E-2"/>
          <c:w val="0.34769438622515003"/>
          <c:h val="0.96464161492008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List4!$J$4</c:f>
              <c:strCache>
                <c:ptCount val="1"/>
                <c:pt idx="0">
                  <c:v>Procesní emise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List4!$K$3:$M$3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cat>
          <c:val>
            <c:numRef>
              <c:f>List4!$K$4:$M$4</c:f>
              <c:numCache>
                <c:formatCode>General</c:formatCode>
                <c:ptCount val="3"/>
                <c:pt idx="0">
                  <c:v>1.03E-2</c:v>
                </c:pt>
                <c:pt idx="1">
                  <c:v>2.4799999999999999E-2</c:v>
                </c:pt>
                <c:pt idx="2">
                  <c:v>7.0300000000000001E-2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9-46C9-B6DA-3645D4578C67}"/>
            </c:ext>
          </c:extLst>
        </c:ser>
        <c:ser>
          <c:idx val="1"/>
          <c:order val="1"/>
          <c:tx>
            <c:strRef>
              <c:f>List4!$J$5</c:f>
              <c:strCache>
                <c:ptCount val="1"/>
                <c:pt idx="0">
                  <c:v>Substituce materiálů/energií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List4!$K$3:$M$3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cat>
          <c:val>
            <c:numRef>
              <c:f>List4!$K$5:$M$5</c:f>
              <c:numCache>
                <c:formatCode>General</c:formatCode>
                <c:ptCount val="3"/>
                <c:pt idx="0">
                  <c:v>-8.4799999999999997E-3</c:v>
                </c:pt>
                <c:pt idx="1">
                  <c:v>-7.8799999999999995E-2</c:v>
                </c:pt>
                <c:pt idx="2">
                  <c:v>-7.5580000000000008E-2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9-46C9-B6DA-3645D4578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2790159"/>
        <c:axId val="1402788911"/>
      </c:barChart>
      <c:scatterChart>
        <c:scatterStyle val="lineMarker"/>
        <c:varyColors val="0"/>
        <c:ser>
          <c:idx val="2"/>
          <c:order val="2"/>
          <c:tx>
            <c:strRef>
              <c:f>List4!$J$6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1111111111111109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9-46C9-B6DA-3645D4578C67}"/>
                </c:ext>
              </c:extLst>
            </c:dLbl>
            <c:dLbl>
              <c:idx val="1"/>
              <c:layout>
                <c:manualLayout>
                  <c:x val="7.4999999999999997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9-46C9-B6DA-3645D4578C67}"/>
                </c:ext>
              </c:extLst>
            </c:dLbl>
            <c:dLbl>
              <c:idx val="2"/>
              <c:layout>
                <c:manualLayout>
                  <c:x val="6.1111111111111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9-46C9-B6DA-3645D4578C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List4!$K$3:$M$3</c:f>
              <c:strCache>
                <c:ptCount val="3"/>
                <c:pt idx="0">
                  <c:v>Polybet</c:v>
                </c:pt>
                <c:pt idx="1">
                  <c:v>Termochemický rozklad</c:v>
                </c:pt>
                <c:pt idx="2">
                  <c:v>Zařízení k energetickému využití*</c:v>
                </c:pt>
              </c:strCache>
            </c:strRef>
          </c:xVal>
          <c:yVal>
            <c:numRef>
              <c:f>List4!$K$6:$M$6</c:f>
              <c:numCache>
                <c:formatCode>General</c:formatCode>
                <c:ptCount val="3"/>
                <c:pt idx="0">
                  <c:v>1.82E-3</c:v>
                </c:pt>
                <c:pt idx="1">
                  <c:v>-5.3999999999999999E-2</c:v>
                </c:pt>
                <c:pt idx="2">
                  <c:v>-5.28E-3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459-46C9-B6DA-3645D4578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790159"/>
        <c:axId val="1402788911"/>
      </c:scatterChart>
      <c:catAx>
        <c:axId val="140279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402788911"/>
        <c:crosses val="autoZero"/>
        <c:auto val="1"/>
        <c:lblAlgn val="ctr"/>
        <c:lblOffset val="100"/>
        <c:noMultiLvlLbl val="0"/>
      </c:catAx>
      <c:valAx>
        <c:axId val="140278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40279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3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2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9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7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22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66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0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4B84ED-2874-40E0-8AC6-A6D305D42AAD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Posouzení technologie termochemického rozkladu směsných odpadních plastů a technologie </a:t>
            </a:r>
            <a:r>
              <a:rPr lang="cs-CZ" sz="4400" dirty="0" err="1"/>
              <a:t>Polybet</a:t>
            </a:r>
            <a:r>
              <a:rPr lang="cs-CZ" sz="4400" dirty="0"/>
              <a:t> pomocí metody </a:t>
            </a:r>
            <a:r>
              <a:rPr lang="cs-CZ" sz="4400" dirty="0" smtClean="0"/>
              <a:t>LCA</a:t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2800" b="1" dirty="0" smtClean="0"/>
              <a:t>Tatiana </a:t>
            </a:r>
            <a:r>
              <a:rPr lang="cs-CZ" sz="2800" b="1" dirty="0" err="1" smtClean="0"/>
              <a:t>Trecáková</a:t>
            </a:r>
            <a:r>
              <a:rPr lang="cs-CZ" sz="2800" dirty="0" smtClean="0"/>
              <a:t>, Vladimír Kočí, Milan Ipolt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17571"/>
            <a:ext cx="100584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21. 9. 2022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TVIP, Hustopeče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7" name="Obrázek 6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885" y="5619576"/>
            <a:ext cx="1201420" cy="64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634172" y="1994168"/>
            <a:ext cx="90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Uhlíková stopa posuzovaných technologií v kg CO2 </a:t>
            </a:r>
            <a:r>
              <a:rPr lang="cs-CZ" i="1" dirty="0" err="1"/>
              <a:t>ekv</a:t>
            </a:r>
            <a:r>
              <a:rPr lang="cs-CZ" i="1" dirty="0"/>
              <a:t>. na 1 t </a:t>
            </a:r>
            <a:r>
              <a:rPr lang="cs-CZ" i="1" dirty="0" smtClean="0"/>
              <a:t>vstupních odpadů</a:t>
            </a:r>
            <a:endParaRPr lang="cs-CZ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930669810"/>
              </p:ext>
            </p:extLst>
          </p:nvPr>
        </p:nvGraphicFramePr>
        <p:xfrm>
          <a:off x="2305051" y="2363501"/>
          <a:ext cx="6433502" cy="381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115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181100" y="1898459"/>
            <a:ext cx="997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Podíl kategorií dopadu na celkových vážených a normalizovaných environmentálních dopadech dle </a:t>
            </a:r>
            <a:r>
              <a:rPr lang="cs-CZ" i="1" dirty="0" smtClean="0"/>
              <a:t>EF </a:t>
            </a:r>
            <a:r>
              <a:rPr lang="cs-CZ" i="1" dirty="0"/>
              <a:t>3.0</a:t>
            </a:r>
            <a:endParaRPr lang="cs-CZ" dirty="0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146416582"/>
              </p:ext>
            </p:extLst>
          </p:nvPr>
        </p:nvGraphicFramePr>
        <p:xfrm>
          <a:off x="1800226" y="2428891"/>
          <a:ext cx="6938326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575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47851" y="1873119"/>
            <a:ext cx="997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Celkové vážené a normalizované environmentální dopady na 1 t směsných odpadních plastů</a:t>
            </a:r>
            <a:endParaRPr lang="cs-CZ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177228594"/>
              </p:ext>
            </p:extLst>
          </p:nvPr>
        </p:nvGraphicFramePr>
        <p:xfrm>
          <a:off x="1847851" y="2390299"/>
          <a:ext cx="6890702" cy="36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59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aktivity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1219200" y="1873119"/>
            <a:ext cx="9936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Důležité proměnné (energetický mix, spotřeby energií, složení vstupů, atd.)</a:t>
            </a:r>
          </a:p>
          <a:p>
            <a:endParaRPr lang="cs-CZ" sz="28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Citlivostní analýza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Přístup ke zhodnocení „příspěvku“ produkovaných výstupů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Příprava metodiky</a:t>
            </a:r>
            <a:endParaRPr lang="cs-CZ" i="1" dirty="0" smtClean="0"/>
          </a:p>
          <a:p>
            <a:r>
              <a:rPr lang="cs-CZ" i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6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054255"/>
            <a:ext cx="4126230" cy="23210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92530" y="2054255"/>
            <a:ext cx="5646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Podpora materiálového využití odpadů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Snižování dopadů změny klimatu v OH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Snižování celkových environmentálních dopadů v OH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78305" y="4774044"/>
            <a:ext cx="61893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Děkuji za pozornost</a:t>
            </a: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trecakot@vscht.cz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Úvod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19200" y="1981200"/>
            <a:ext cx="9936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367 milionů tun</a:t>
            </a:r>
          </a:p>
          <a:p>
            <a:endParaRPr lang="cs-CZ" sz="28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55 milionů tun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40%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85" y="1981200"/>
            <a:ext cx="3654895" cy="27411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75" y="3547149"/>
            <a:ext cx="3654895" cy="24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Zaměření studie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19200" y="1873119"/>
            <a:ext cx="9936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projekt </a:t>
            </a:r>
            <a:r>
              <a:rPr lang="cs-CZ" sz="2800" dirty="0"/>
              <a:t>„</a:t>
            </a:r>
            <a:r>
              <a:rPr lang="cs-CZ" sz="2800" dirty="0" err="1"/>
              <a:t>WASTen,z.s</a:t>
            </a:r>
            <a:r>
              <a:rPr lang="cs-CZ" sz="2800" dirty="0"/>
              <a:t>. – Kolektivní výzkum</a:t>
            </a:r>
            <a:r>
              <a:rPr lang="cs-CZ" sz="2800" dirty="0" smtClean="0"/>
              <a:t>“</a:t>
            </a:r>
          </a:p>
          <a:p>
            <a:endParaRPr lang="cs-CZ" sz="28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posouzení </a:t>
            </a:r>
            <a:r>
              <a:rPr lang="cs-CZ" sz="2800" dirty="0"/>
              <a:t>metodou posuzování životního cyklu (LCA) </a:t>
            </a:r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technologie </a:t>
            </a:r>
            <a:r>
              <a:rPr lang="cs-CZ" sz="2800" dirty="0"/>
              <a:t>termochemického rozkladu směsných odpadních plastů </a:t>
            </a:r>
            <a:r>
              <a:rPr lang="cs-CZ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technologie </a:t>
            </a:r>
            <a:r>
              <a:rPr lang="cs-CZ" sz="2800" dirty="0"/>
              <a:t>výroby </a:t>
            </a:r>
            <a:r>
              <a:rPr lang="cs-CZ" sz="2800" dirty="0" err="1"/>
              <a:t>plastbetonu</a:t>
            </a:r>
            <a:r>
              <a:rPr lang="cs-CZ" sz="2800" dirty="0"/>
              <a:t> zpracováním odpadních termoplastů a odpadních inertních materiálů (</a:t>
            </a:r>
            <a:r>
              <a:rPr lang="cs-CZ" sz="2800" dirty="0" err="1"/>
              <a:t>Polybet</a:t>
            </a:r>
            <a:r>
              <a:rPr lang="cs-CZ" sz="2800" dirty="0" smtClean="0"/>
              <a:t>)</a:t>
            </a:r>
            <a:endParaRPr lang="cs-CZ" sz="2800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4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Východiska studie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19200" y="1873119"/>
            <a:ext cx="99364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Zpracování 1 tuny odpadů</a:t>
            </a:r>
          </a:p>
          <a:p>
            <a:endParaRPr lang="cs-CZ" sz="26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Hranice systému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Princip substituce - výstupy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Projektová data, data z databází </a:t>
            </a:r>
            <a:r>
              <a:rPr lang="cs-CZ" sz="2600" dirty="0" err="1" smtClean="0"/>
              <a:t>GaBi</a:t>
            </a:r>
            <a:r>
              <a:rPr lang="cs-CZ" sz="2600" dirty="0" smtClean="0"/>
              <a:t> Professional, </a:t>
            </a:r>
            <a:r>
              <a:rPr lang="cs-CZ" sz="2600" dirty="0" err="1" smtClean="0"/>
              <a:t>Ecoinvent</a:t>
            </a:r>
            <a:r>
              <a:rPr lang="cs-CZ" sz="2600" dirty="0" smtClean="0"/>
              <a:t> 3.8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LCA SW </a:t>
            </a:r>
            <a:r>
              <a:rPr lang="cs-CZ" sz="2600" dirty="0" err="1" smtClean="0"/>
              <a:t>GaBi</a:t>
            </a:r>
            <a:r>
              <a:rPr lang="cs-CZ" sz="2600" dirty="0" smtClean="0"/>
              <a:t> Professional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 smtClean="0"/>
              <a:t>EF 3.0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 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0" y="2548882"/>
            <a:ext cx="5753100" cy="130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Posuzované technologie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097280" y="1831504"/>
            <a:ext cx="10296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Termochemický rozklad směsných odpadních plastů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Bez přístupu vzduchu při teplotách 350-450 </a:t>
            </a:r>
            <a:r>
              <a:rPr lang="cs-CZ" sz="2400" dirty="0"/>
              <a:t>°</a:t>
            </a:r>
            <a:r>
              <a:rPr lang="cs-CZ" sz="2400" dirty="0" smtClean="0"/>
              <a:t>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Výstupy z technologie: procesní plyn, pevný zbytek, kapalný recyklát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Procesní plyn – zdroj pro pohon mikroturbíny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Kapalný recyklát a pevný zbytek – využitelné druhotné suroviny (chemický/petrochemický průmysl)</a:t>
            </a:r>
          </a:p>
          <a:p>
            <a:endParaRPr lang="cs-CZ" sz="2400" dirty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Polybet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Odpadní plasty + plnivo (inertní odpad)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Nadrcení frakcí, míchaní s plnivem (sušeno a zahříváno na teplotu 300 </a:t>
            </a:r>
            <a:r>
              <a:rPr lang="cs-CZ" sz="2400" dirty="0"/>
              <a:t>°</a:t>
            </a:r>
            <a:r>
              <a:rPr lang="cs-CZ" sz="2400" dirty="0" smtClean="0"/>
              <a:t>C), lisování ve formách a ochlazení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Výstup z technologie: stavební recyklát (kompozit)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6391910" y="1809751"/>
            <a:ext cx="4933315" cy="38491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990600" y="1809750"/>
            <a:ext cx="5210175" cy="4150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Posuzované technologie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" y="2017395"/>
            <a:ext cx="4847590" cy="3641551"/>
          </a:xfrm>
          <a:prstGeom prst="rect">
            <a:avLst/>
          </a:prstGeom>
          <a:noFill/>
        </p:spPr>
      </p:pic>
      <p:pic>
        <p:nvPicPr>
          <p:cNvPr id="11" name="Obráze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924175"/>
            <a:ext cx="4688205" cy="152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6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-1"/>
            <a:ext cx="7048500" cy="63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ýsledky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2926080" y="2006408"/>
            <a:ext cx="90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Uhlíková stopa </a:t>
            </a:r>
            <a:r>
              <a:rPr lang="cs-CZ" i="1" dirty="0" smtClean="0"/>
              <a:t>v</a:t>
            </a:r>
            <a:r>
              <a:rPr lang="cs-CZ" i="1" dirty="0"/>
              <a:t> kg CO2 </a:t>
            </a:r>
            <a:r>
              <a:rPr lang="cs-CZ" i="1" dirty="0" err="1"/>
              <a:t>ekv</a:t>
            </a:r>
            <a:r>
              <a:rPr lang="cs-CZ" i="1" dirty="0"/>
              <a:t>. na 1 t směsných odpadních plastů</a:t>
            </a:r>
            <a:endParaRPr lang="cs-CZ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846115183"/>
              </p:ext>
            </p:extLst>
          </p:nvPr>
        </p:nvGraphicFramePr>
        <p:xfrm>
          <a:off x="1800225" y="2375741"/>
          <a:ext cx="7048500" cy="345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807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634172" y="1994168"/>
            <a:ext cx="90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Porovnání výsledků studie uhlíkové stopy v t CO2 </a:t>
            </a:r>
            <a:r>
              <a:rPr lang="cs-CZ" i="1" dirty="0" err="1"/>
              <a:t>ekv</a:t>
            </a:r>
            <a:r>
              <a:rPr lang="cs-CZ" i="1" dirty="0"/>
              <a:t>. na 1  t směsných odpadních plastů</a:t>
            </a:r>
            <a:endParaRPr lang="cs-CZ" dirty="0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692660907"/>
              </p:ext>
            </p:extLst>
          </p:nvPr>
        </p:nvGraphicFramePr>
        <p:xfrm>
          <a:off x="2371725" y="2363500"/>
          <a:ext cx="6191250" cy="36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91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1209</TotalTime>
  <Words>324</Words>
  <Application>Microsoft Office PowerPoint</Application>
  <PresentationFormat>Širokoúhlá obrazovka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Retrospektiva</vt:lpstr>
      <vt:lpstr>Posouzení technologie termochemického rozkladu směsných odpadních plastů a technologie Polybet pomocí metody LCA  Tatiana Trecáková, Vladimír Kočí, Milan Ipolt</vt:lpstr>
      <vt:lpstr>Úvod</vt:lpstr>
      <vt:lpstr>Zaměření studie</vt:lpstr>
      <vt:lpstr>Východiska studie</vt:lpstr>
      <vt:lpstr>Posuzované technologie</vt:lpstr>
      <vt:lpstr>Posuzované technologie</vt:lpstr>
      <vt:lpstr>Prezentace aplikace PowerPoint</vt:lpstr>
      <vt:lpstr>Výsledky</vt:lpstr>
      <vt:lpstr>Výsledky</vt:lpstr>
      <vt:lpstr>Výsledky</vt:lpstr>
      <vt:lpstr>Výsledky</vt:lpstr>
      <vt:lpstr>Výsledky</vt:lpstr>
      <vt:lpstr>Další aktivity</vt:lpstr>
      <vt:lpstr>Závěr</vt:lpstr>
    </vt:vector>
  </TitlesOfParts>
  <Company>VSCHT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Ústav chemie ochrany prostředí  Fakulta technologie ochrany prostředí  VŠCHT PRAHA</dc:title>
  <dc:creator>Trecakova Tatiana</dc:creator>
  <cp:lastModifiedBy>Trecakova Tatiana</cp:lastModifiedBy>
  <cp:revision>222</cp:revision>
  <dcterms:created xsi:type="dcterms:W3CDTF">2021-10-07T15:46:42Z</dcterms:created>
  <dcterms:modified xsi:type="dcterms:W3CDTF">2022-09-21T07:06:18Z</dcterms:modified>
</cp:coreProperties>
</file>