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256" r:id="rId3"/>
    <p:sldId id="494" r:id="rId4"/>
    <p:sldId id="496" r:id="rId5"/>
    <p:sldId id="495" r:id="rId6"/>
    <p:sldId id="498" r:id="rId7"/>
    <p:sldId id="497" r:id="rId8"/>
    <p:sldId id="499" r:id="rId9"/>
    <p:sldId id="500" r:id="rId10"/>
    <p:sldId id="493" r:id="rId11"/>
    <p:sldId id="501" r:id="rId12"/>
    <p:sldId id="492" r:id="rId13"/>
    <p:sldId id="504" r:id="rId14"/>
    <p:sldId id="502" r:id="rId15"/>
    <p:sldId id="503" r:id="rId16"/>
    <p:sldId id="506" r:id="rId17"/>
    <p:sldId id="50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9900"/>
    <a:srgbClr val="008080"/>
    <a:srgbClr val="00CC00"/>
    <a:srgbClr val="00C000"/>
    <a:srgbClr val="33CC33"/>
    <a:srgbClr val="CCCC00"/>
    <a:srgbClr val="4B731F"/>
    <a:srgbClr val="008000"/>
    <a:srgbClr val="284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F02CC43-C627-4150-AE39-CDF1A93D9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F9189C-074E-40A3-B61F-152077F3F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9EBF-F52D-47C9-BD1B-E1E303672AB3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55D3D2-12F8-47A8-9D50-8D12B1DA00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BC492F-9248-4569-B134-2E2DD01E7B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66469-F257-443C-ACCE-EF21D75E9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1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32C90-8BCF-4465-8936-DCCDFF1E617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5C63-F761-4D99-AAF2-3DED79347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8" descr="LOGO_FZP_CZ_RGB_standard.jpg">
            <a:extLst>
              <a:ext uri="{FF2B5EF4-FFF2-40B4-BE49-F238E27FC236}">
                <a16:creationId xmlns:a16="http://schemas.microsoft.com/office/drawing/2014/main" id="{ED0DBB16-97B8-4CA4-8DDD-9157FAD50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F56021C-195E-4BCA-A599-DB599817ED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0" y="6571395"/>
            <a:ext cx="12192000" cy="3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9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A8A67C9-F4BD-4949-8A79-B5225F236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F47876AC-414F-4A26-8E39-F1DE016AC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980729"/>
            <a:ext cx="10363200" cy="14700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26369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49019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7262774-AD7D-4685-8F83-B06AE7B26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29633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98C7A0DB-DC77-4A0E-8585-0D3A2DE4E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410" y="1110207"/>
            <a:ext cx="11905541" cy="538053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95251" y="71439"/>
            <a:ext cx="9840383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03655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8716E65-E34A-4A68-BE62-874F1F5B99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8177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>
            <a:extLst>
              <a:ext uri="{FF2B5EF4-FFF2-40B4-BE49-F238E27FC236}">
                <a16:creationId xmlns:a16="http://schemas.microsoft.com/office/drawing/2014/main" id="{D411470B-8EE8-46DF-BD21-A0043836C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459" y="71439"/>
            <a:ext cx="9745175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459" y="1142984"/>
            <a:ext cx="5803941" cy="5382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708691" cy="5382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835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6F2222-E147-48A4-894D-83347013D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>
            <a:extLst>
              <a:ext uri="{FF2B5EF4-FFF2-40B4-BE49-F238E27FC236}">
                <a16:creationId xmlns:a16="http://schemas.microsoft.com/office/drawing/2014/main" id="{41EC1C59-B519-4AA6-A714-063BF145B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049" y="71439"/>
            <a:ext cx="9789584" cy="928687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208" y="1146164"/>
            <a:ext cx="59055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5208" y="1857364"/>
            <a:ext cx="5901309" cy="4595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252" y="1142984"/>
            <a:ext cx="58102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7" y="1857364"/>
            <a:ext cx="5808175" cy="4595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70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39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8" descr="LOGO_FZP_CZ_RGB_standard.jpg">
            <a:extLst>
              <a:ext uri="{FF2B5EF4-FFF2-40B4-BE49-F238E27FC236}">
                <a16:creationId xmlns:a16="http://schemas.microsoft.com/office/drawing/2014/main" id="{16E9A2AC-7914-4068-9A75-A28560D64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A07171A5-98EA-4CF6-9948-F240FBB982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-1" y="6571397"/>
            <a:ext cx="12191890" cy="3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EF2AC405-67D0-4AC2-83A2-CA6E24754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0" y="6571395"/>
            <a:ext cx="12192000" cy="3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8" descr="LOGO_FZP_CZ_RGB_standard.jpg">
            <a:extLst>
              <a:ext uri="{FF2B5EF4-FFF2-40B4-BE49-F238E27FC236}">
                <a16:creationId xmlns:a16="http://schemas.microsoft.com/office/drawing/2014/main" id="{C7826FC0-E5CA-40E7-B3AD-359C5481A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9EC3F06-8BF5-4580-8F99-AE3F662E72C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9EC3F06-8BF5-4580-8F99-AE3F662E72C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329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EB28554B-97AC-4D97-B364-3A3285BB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8" descr="LOGO_FZP_CZ_RGB_standard.jpg">
            <a:extLst>
              <a:ext uri="{FF2B5EF4-FFF2-40B4-BE49-F238E27FC236}">
                <a16:creationId xmlns:a16="http://schemas.microsoft.com/office/drawing/2014/main" id="{17C1A786-F2DF-4F3A-AA5C-90C06EACB1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9679965" y="93836"/>
            <a:ext cx="2395358" cy="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7550C62-FDE3-44E9-B21A-7274BBC6B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 flipV="1">
            <a:off x="-1" y="6571397"/>
            <a:ext cx="12191890" cy="3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654" y="167054"/>
            <a:ext cx="9205546" cy="821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653" y="1266091"/>
            <a:ext cx="11359662" cy="5002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3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99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357668BF-A7C8-43D5-BCE3-3F1B88E89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251" y="1071564"/>
            <a:ext cx="11857567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07B2F5-53C8-4A38-A9FF-30B813EC3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1BF98-EDCC-432F-901D-BC429647CFEA}" type="datetime1">
              <a:rPr lang="cs-CZ"/>
              <a:pPr>
                <a:defRPr/>
              </a:pPr>
              <a:t>20.09.2022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E7116-5268-43DA-A5E3-65D9B6013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45953-3806-4B6A-BF9B-E1AD6730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C80AF2-AEA4-40BB-BC06-0CC7ADA063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0" name="Zástupný symbol pro nadpis 1">
            <a:extLst>
              <a:ext uri="{FF2B5EF4-FFF2-40B4-BE49-F238E27FC236}">
                <a16:creationId xmlns:a16="http://schemas.microsoft.com/office/drawing/2014/main" id="{5C6843D0-5F35-45CA-8836-9B8660C8D7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56367" y="71439"/>
            <a:ext cx="767926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pic>
        <p:nvPicPr>
          <p:cNvPr id="1031" name="Obrázek 8" descr="LOGO_FZP_CZ_RGB_standard.jpg">
            <a:extLst>
              <a:ext uri="{FF2B5EF4-FFF2-40B4-BE49-F238E27FC236}">
                <a16:creationId xmlns:a16="http://schemas.microsoft.com/office/drawing/2014/main" id="{EDDEBF67-DFFE-4F07-8747-89BDD4E2CE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90099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sef.trogl@ujep.cz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B02-4285-4613-B611-67C824818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766" y="939537"/>
            <a:ext cx="10847312" cy="1411777"/>
          </a:xfrm>
        </p:spPr>
        <p:txBody>
          <a:bodyPr anchor="ctr">
            <a:noAutofit/>
          </a:bodyPr>
          <a:lstStyle/>
          <a:p>
            <a:pPr algn="ctr"/>
            <a:r>
              <a:rPr lang="cs-CZ" sz="3600" b="1" dirty="0" err="1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Gastroodpady</a:t>
            </a:r>
            <a:r>
              <a:rPr lang="cs-CZ" sz="3600" b="1" dirty="0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 – výzkum efektivních metod jejich využití</a:t>
            </a:r>
            <a:br>
              <a:rPr lang="cs-CZ" sz="3200" b="1" dirty="0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</a:br>
            <a:r>
              <a:rPr lang="cs-CZ" sz="2800" b="1" dirty="0">
                <a:solidFill>
                  <a:srgbClr val="222222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dosavadní souhrn z řešení projektu CZ.01.1.02/0.0/0.0/19_262/0020304</a:t>
            </a:r>
            <a:endParaRPr lang="en-US" sz="3200" b="1" dirty="0"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1E95F-19A6-4E23-B257-5055A2A9CDEB}"/>
              </a:ext>
            </a:extLst>
          </p:cNvPr>
          <p:cNvSpPr txBox="1"/>
          <p:nvPr/>
        </p:nvSpPr>
        <p:spPr>
          <a:xfrm>
            <a:off x="7916223" y="5952362"/>
            <a:ext cx="44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TVIP Hustopeče, 21.9.2022</a:t>
            </a:r>
            <a:endParaRPr lang="en-US" dirty="0"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FC297-B04E-497F-900F-77E8E5367C02}"/>
              </a:ext>
            </a:extLst>
          </p:cNvPr>
          <p:cNvSpPr txBox="1"/>
          <p:nvPr/>
        </p:nvSpPr>
        <p:spPr>
          <a:xfrm>
            <a:off x="884903" y="3190899"/>
            <a:ext cx="923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CC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Univerzita Jana Evangelisty Purkyně v Ústí nad Labem, Fakulta životního prostředí</a:t>
            </a:r>
          </a:p>
          <a:p>
            <a:r>
              <a:rPr lang="cs-CZ" sz="2000" b="1" dirty="0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Univerzita Jana Evangelisty Purkyně v Ústí nad Labem, Přírodovědecká fakulta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Wasten</a:t>
            </a:r>
            <a:r>
              <a:rPr lang="cs-CZ" sz="20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0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z.s</a:t>
            </a:r>
            <a:r>
              <a:rPr lang="cs-CZ" sz="20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.</a:t>
            </a:r>
          </a:p>
          <a:p>
            <a:endParaRPr lang="en-US" sz="2000" b="1" dirty="0">
              <a:solidFill>
                <a:srgbClr val="4B731F"/>
              </a:solidFill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FC297-B04E-497F-900F-77E8E5367C02}"/>
              </a:ext>
            </a:extLst>
          </p:cNvPr>
          <p:cNvSpPr txBox="1"/>
          <p:nvPr/>
        </p:nvSpPr>
        <p:spPr>
          <a:xfrm>
            <a:off x="884903" y="2291918"/>
            <a:ext cx="1035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J</a:t>
            </a:r>
            <a:r>
              <a:rPr lang="cs-CZ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.</a:t>
            </a:r>
            <a:r>
              <a:rPr lang="en-US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 Tr</a:t>
            </a:r>
            <a:r>
              <a:rPr lang="cs-CZ" sz="2400" b="1" u="sng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ö</a:t>
            </a:r>
            <a:r>
              <a:rPr lang="en-US" sz="2400" b="1" u="sng" dirty="0" err="1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gl</a:t>
            </a:r>
            <a:r>
              <a:rPr lang="en-US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K. </a:t>
            </a:r>
            <a:r>
              <a:rPr lang="cs-CZ" sz="2400" b="1" dirty="0" err="1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Kajánková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</a:t>
            </a:r>
            <a:r>
              <a:rPr lang="cs-CZ" sz="2400" b="1" dirty="0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I. Kadlečková, T-H. </a:t>
            </a:r>
            <a:r>
              <a:rPr lang="cs-CZ" sz="2400" b="1" dirty="0" err="1">
                <a:solidFill>
                  <a:srgbClr val="00808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Nguyen-Thi</a:t>
            </a:r>
            <a:r>
              <a:rPr lang="cs-CZ" sz="2400" b="1" dirty="0">
                <a:solidFill>
                  <a:srgbClr val="00C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H. Burdová, S. Kříženecká, L. Žižková, </a:t>
            </a:r>
            <a:r>
              <a:rPr lang="cs-CZ" sz="24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R. </a:t>
            </a:r>
            <a:r>
              <a:rPr lang="cs-CZ" sz="24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Hořeňovský</a:t>
            </a:r>
            <a:r>
              <a:rPr lang="cs-CZ" sz="2400" b="1" dirty="0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, V. Brož, R. </a:t>
            </a:r>
            <a:r>
              <a:rPr lang="cs-CZ" sz="2400" b="1" dirty="0" err="1">
                <a:solidFill>
                  <a:srgbClr val="FF0000"/>
                </a:solidFill>
                <a:latin typeface="Charis SIL" panose="02000500060000020004" pitchFamily="2" charset="-52"/>
                <a:ea typeface="Charis SIL" panose="02000500060000020004" pitchFamily="2" charset="-52"/>
                <a:cs typeface="Charis SIL" panose="02000500060000020004" pitchFamily="2" charset="-52"/>
              </a:rPr>
              <a:t>Vurum</a:t>
            </a:r>
            <a:endParaRPr lang="en-US" sz="2400" b="1" dirty="0">
              <a:solidFill>
                <a:srgbClr val="4B731F"/>
              </a:solidFill>
              <a:latin typeface="Charis SIL" panose="02000500060000020004" pitchFamily="2" charset="-52"/>
              <a:ea typeface="Charis SIL" panose="02000500060000020004" pitchFamily="2" charset="-52"/>
              <a:cs typeface="Charis SIL" panose="02000500060000020004" pitchFamily="2" charset="-52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D108C56-FCA2-4324-B9DA-1BD4B98C8BA6}"/>
              </a:ext>
            </a:extLst>
          </p:cNvPr>
          <p:cNvGrpSpPr/>
          <p:nvPr/>
        </p:nvGrpSpPr>
        <p:grpSpPr>
          <a:xfrm>
            <a:off x="0" y="4195731"/>
            <a:ext cx="8507358" cy="2075238"/>
            <a:chOff x="1147666" y="5435081"/>
            <a:chExt cx="5383953" cy="1190625"/>
          </a:xfrm>
        </p:grpSpPr>
        <p:pic>
          <p:nvPicPr>
            <p:cNvPr id="9218" name="Picture 2" descr="https://www.fzp.ujep.cz/wp-content/uploads/2022/05/logo-oppik-800x250.jpg">
              <a:extLst>
                <a:ext uri="{FF2B5EF4-FFF2-40B4-BE49-F238E27FC236}">
                  <a16:creationId xmlns:a16="http://schemas.microsoft.com/office/drawing/2014/main" id="{FDF0E4A3-C320-45DB-AE4D-59E37D7D2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666" y="5435081"/>
              <a:ext cx="38100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www.fzp.ujep.cz/wp-content/uploads/2022/05/MPO-cz--800x389.jpg">
              <a:extLst>
                <a:ext uri="{FF2B5EF4-FFF2-40B4-BE49-F238E27FC236}">
                  <a16:creationId xmlns:a16="http://schemas.microsoft.com/office/drawing/2014/main" id="{82887951-639A-44CC-9EDB-E70F27BE2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83" y="5557678"/>
              <a:ext cx="1782336" cy="86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Úvodní stránka - WASTen, z.s.">
            <a:extLst>
              <a:ext uri="{FF2B5EF4-FFF2-40B4-BE49-F238E27FC236}">
                <a16:creationId xmlns:a16="http://schemas.microsoft.com/office/drawing/2014/main" id="{0315F104-A1F6-4BFA-8120-C312BFB9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9" y="194322"/>
            <a:ext cx="2073728" cy="8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31C1E75-4D37-43C5-97E2-CF09CAB00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66" y="135961"/>
            <a:ext cx="2339295" cy="742277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A66DB534-6527-454D-B81A-6706ECB9F30A}"/>
              </a:ext>
            </a:extLst>
          </p:cNvPr>
          <p:cNvSpPr txBox="1"/>
          <p:nvPr/>
        </p:nvSpPr>
        <p:spPr>
          <a:xfrm>
            <a:off x="9331034" y="3948166"/>
            <a:ext cx="264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Pasteurova</a:t>
            </a:r>
            <a:r>
              <a:rPr lang="en-US" dirty="0"/>
              <a:t> 3632/15</a:t>
            </a:r>
          </a:p>
          <a:p>
            <a:r>
              <a:rPr lang="cs-CZ" dirty="0"/>
              <a:t>400 96 </a:t>
            </a:r>
            <a:r>
              <a:rPr lang="en-US" dirty="0" err="1"/>
              <a:t>Ústí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Labem</a:t>
            </a:r>
          </a:p>
          <a:p>
            <a:r>
              <a:rPr lang="en-US" u="sng" dirty="0">
                <a:hlinkClick r:id="rId6"/>
              </a:rPr>
              <a:t>josef.trogl@ujep.cz</a:t>
            </a:r>
            <a:r>
              <a:rPr lang="cs-CZ" u="sng" dirty="0"/>
              <a:t> </a:t>
            </a:r>
            <a:endParaRPr lang="en-US" u="sng" dirty="0"/>
          </a:p>
          <a:p>
            <a:r>
              <a:rPr lang="de-DE" dirty="0"/>
              <a:t>tel. 608 168 848</a:t>
            </a:r>
          </a:p>
        </p:txBody>
      </p:sp>
    </p:spTree>
    <p:extLst>
      <p:ext uri="{BB962C8B-B14F-4D97-AF65-F5344CB8AC3E}">
        <p14:creationId xmlns:p14="http://schemas.microsoft.com/office/powerpoint/2010/main" val="275943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</a:t>
            </a:r>
            <a:r>
              <a:rPr lang="cs-CZ" dirty="0" err="1"/>
              <a:t>gastroodpadu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" y="1091681"/>
            <a:ext cx="5591491" cy="5197151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rgbClr val="7030A0"/>
                </a:solidFill>
              </a:rPr>
              <a:t>Menza UJEP (jaro)</a:t>
            </a:r>
          </a:p>
          <a:p>
            <a:r>
              <a:rPr lang="cs-CZ" dirty="0">
                <a:solidFill>
                  <a:schemeClr val="tx1"/>
                </a:solidFill>
              </a:rPr>
              <a:t>bílkoviny			38,5 g/l</a:t>
            </a:r>
          </a:p>
          <a:p>
            <a:r>
              <a:rPr lang="cs-CZ" dirty="0">
                <a:solidFill>
                  <a:schemeClr val="tx1"/>
                </a:solidFill>
              </a:rPr>
              <a:t>tuky				89,6 g/l	</a:t>
            </a:r>
          </a:p>
          <a:p>
            <a:r>
              <a:rPr lang="cs-CZ" dirty="0">
                <a:solidFill>
                  <a:schemeClr val="tx1"/>
                </a:solidFill>
              </a:rPr>
              <a:t>sacharidy			6,1 g/l</a:t>
            </a:r>
          </a:p>
          <a:p>
            <a:r>
              <a:rPr lang="cs-CZ" dirty="0">
                <a:solidFill>
                  <a:schemeClr val="tx1"/>
                </a:solidFill>
              </a:rPr>
              <a:t>sůl				9,74 g/l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06EAC56-37C3-4B8E-8449-9F1239BFA874}"/>
              </a:ext>
            </a:extLst>
          </p:cNvPr>
          <p:cNvSpPr txBox="1">
            <a:spLocks/>
          </p:cNvSpPr>
          <p:nvPr/>
        </p:nvSpPr>
        <p:spPr>
          <a:xfrm>
            <a:off x="6204857" y="1091680"/>
            <a:ext cx="5591490" cy="51971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u="sng" dirty="0">
                <a:solidFill>
                  <a:srgbClr val="7030A0"/>
                </a:solidFill>
              </a:rPr>
              <a:t>ZŠ Metelkovo, Teplice (jaro)</a:t>
            </a:r>
          </a:p>
          <a:p>
            <a:r>
              <a:rPr lang="cs-CZ" dirty="0">
                <a:solidFill>
                  <a:schemeClr val="tx1"/>
                </a:solidFill>
              </a:rPr>
              <a:t>bílkoviny			48,0 g/l</a:t>
            </a:r>
          </a:p>
          <a:p>
            <a:r>
              <a:rPr lang="cs-CZ" dirty="0">
                <a:solidFill>
                  <a:schemeClr val="tx1"/>
                </a:solidFill>
              </a:rPr>
              <a:t>tuky				33,7 g/l</a:t>
            </a:r>
          </a:p>
          <a:p>
            <a:r>
              <a:rPr lang="cs-CZ" dirty="0">
                <a:solidFill>
                  <a:schemeClr val="tx1"/>
                </a:solidFill>
              </a:rPr>
              <a:t>sacharidy			4,1 g/l</a:t>
            </a:r>
          </a:p>
          <a:p>
            <a:r>
              <a:rPr lang="cs-CZ" dirty="0">
                <a:solidFill>
                  <a:schemeClr val="tx1"/>
                </a:solidFill>
              </a:rPr>
              <a:t>sůl				7,82 g/l</a:t>
            </a:r>
          </a:p>
        </p:txBody>
      </p:sp>
    </p:spTree>
    <p:extLst>
      <p:ext uri="{BB962C8B-B14F-4D97-AF65-F5344CB8AC3E}">
        <p14:creationId xmlns:p14="http://schemas.microsoft.com/office/powerpoint/2010/main" val="386714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GreenGood</a:t>
            </a:r>
            <a:r>
              <a:rPr lang="cs-CZ" dirty="0"/>
              <a:t> – termofilní kompost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3ACAAA-4EE3-48E7-ACAE-D1FF6B50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560" y="1333020"/>
            <a:ext cx="3469706" cy="4627984"/>
          </a:xfrm>
          <a:prstGeom prst="rect">
            <a:avLst/>
          </a:prstGeom>
        </p:spPr>
      </p:pic>
      <p:pic>
        <p:nvPicPr>
          <p:cNvPr id="5" name="Picture 7" descr="https://lh3.googleusercontent.com/EzQYl9O0scwXRwy7yosiKm2LbgtvoA9Gfx62yJ6VocrnT-5yH9Ta4_zdVRBv60qzFqXiUw3xCYDWV9leNbSVAiXBekf_HfvV6Yiq8AV-5ElvGQzPPj9PWw8l_Tm7_d4cYqZ-aV1J3rFxMPW_8oXo_qISD7yUAMOM-ywkYSEU7AQ042qdyX3uDnvFPe7k_dPqba-ZUpWYeejil3iGq4XCoWFLeDJJIRCZNLeFcNH_j6STrvCSb9q_2b1o8oIkhutqPxG7ySa-jfKyU4wSKIIp0-9ng8keIxZLfHx9S4VFy6oq6d64f18p9C6Qc8eKqC6UMc5w3eEhIouJAbnixBKfw0IyFhoTbX1PeXR33Tn4VtM6an7C5cRCudXoKsuji1dTMONM7B8us9te_TmXhbAU2am1gzz3tyaQPzvVIkwBwiMsq9CNIb74pI1-bHnN1hVwlGXLPvJM9uoFY2ZpkUCx6HXOZR8e8ImH4Ne_DDwzjm96mg4PJ5R6OJo7c_oVGOCZwq-bHu7z5W-Qz1X-Rb_8JmaUbF4FjUfXFi8l0qKDYnNl6NVxu-ewu8BXkiLBazeOHH9SCZx13g3rpnJnV7jXkVGp4cu3rr8yPrMI4ZXTU6d6z9b4rAe8-jLz6-cNCdMaUId5ghjHd_ib-IZdaxBrd0NP_-B6PPBO1niwm8rmUXzzCUYRPAOYDnlhp_ofwoKTqn92BR7eCyDaajlWaGKfgnXY=w1258-h943-no?authuser=0">
            <a:extLst>
              <a:ext uri="{FF2B5EF4-FFF2-40B4-BE49-F238E27FC236}">
                <a16:creationId xmlns:a16="http://schemas.microsoft.com/office/drawing/2014/main" id="{A11F9EDC-A492-4852-A3C3-9092F619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66" y="1926771"/>
            <a:ext cx="4796400" cy="359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43171FE-189A-4FDC-BFFD-FC3E5A407653}"/>
              </a:ext>
            </a:extLst>
          </p:cNvPr>
          <p:cNvSpPr txBox="1">
            <a:spLocks/>
          </p:cNvSpPr>
          <p:nvPr/>
        </p:nvSpPr>
        <p:spPr>
          <a:xfrm>
            <a:off x="395653" y="1266091"/>
            <a:ext cx="7992567" cy="5002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8639D9F7-CEB9-4276-9762-28A64138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1063691"/>
            <a:ext cx="8281815" cy="5205224"/>
          </a:xfrm>
        </p:spPr>
        <p:txBody>
          <a:bodyPr/>
          <a:lstStyle/>
          <a:p>
            <a:r>
              <a:rPr lang="cs-CZ" dirty="0"/>
              <a:t>Nová technologie – </a:t>
            </a:r>
            <a:r>
              <a:rPr lang="cs-CZ" dirty="0" err="1"/>
              <a:t>thermofilní</a:t>
            </a:r>
            <a:r>
              <a:rPr lang="cs-CZ" dirty="0"/>
              <a:t> </a:t>
            </a:r>
            <a:r>
              <a:rPr lang="cs-CZ" dirty="0" err="1"/>
              <a:t>rychlo</a:t>
            </a:r>
            <a:r>
              <a:rPr lang="cs-CZ" dirty="0"/>
              <a:t>-rozklad </a:t>
            </a:r>
            <a:r>
              <a:rPr lang="cs-CZ" dirty="0" err="1"/>
              <a:t>gastroodpadu</a:t>
            </a:r>
            <a:endParaRPr lang="cs-CZ" dirty="0"/>
          </a:p>
          <a:p>
            <a:r>
              <a:rPr lang="cs-CZ" dirty="0"/>
              <a:t>Termofilní bakterie </a:t>
            </a:r>
            <a:r>
              <a:rPr lang="cs-CZ" i="1" dirty="0" err="1"/>
              <a:t>Alicyclobacillus</a:t>
            </a:r>
            <a:r>
              <a:rPr lang="cs-CZ" i="1" dirty="0"/>
              <a:t> </a:t>
            </a:r>
            <a:r>
              <a:rPr lang="cs-CZ" i="1" dirty="0" err="1"/>
              <a:t>sendaiensis</a:t>
            </a:r>
            <a:r>
              <a:rPr lang="cs-CZ" i="1" dirty="0"/>
              <a:t> </a:t>
            </a:r>
            <a:r>
              <a:rPr lang="cs-CZ" dirty="0"/>
              <a:t>NTAP-l</a:t>
            </a:r>
          </a:p>
          <a:p>
            <a:pPr lvl="1"/>
            <a:r>
              <a:rPr lang="cs-CZ" i="1" dirty="0" err="1"/>
              <a:t>Firmicutes</a:t>
            </a:r>
            <a:r>
              <a:rPr lang="cs-CZ" i="1" dirty="0"/>
              <a:t> (</a:t>
            </a:r>
            <a:r>
              <a:rPr lang="cs-CZ" i="1" dirty="0" err="1"/>
              <a:t>Bacillota</a:t>
            </a:r>
            <a:r>
              <a:rPr lang="cs-CZ" i="1" dirty="0"/>
              <a:t>), </a:t>
            </a:r>
            <a:r>
              <a:rPr lang="cs-CZ" i="1" dirty="0" err="1"/>
              <a:t>Alicyclobacillaceae</a:t>
            </a:r>
            <a:endParaRPr lang="cs-CZ" i="1" dirty="0"/>
          </a:p>
          <a:p>
            <a:pPr lvl="1"/>
            <a:r>
              <a:rPr lang="cs-CZ" dirty="0" err="1"/>
              <a:t>opt</a:t>
            </a:r>
            <a:r>
              <a:rPr lang="cs-CZ" dirty="0"/>
              <a:t>. pH 5,5 (2,5-6,5)</a:t>
            </a:r>
          </a:p>
          <a:p>
            <a:pPr lvl="1"/>
            <a:r>
              <a:rPr lang="cs-CZ" dirty="0" err="1"/>
              <a:t>opt</a:t>
            </a:r>
            <a:r>
              <a:rPr lang="cs-CZ" dirty="0"/>
              <a:t>. t 55°C (40-65°C)</a:t>
            </a:r>
          </a:p>
          <a:p>
            <a:r>
              <a:rPr lang="cs-CZ" dirty="0"/>
              <a:t>Rozklad funguje</a:t>
            </a:r>
          </a:p>
          <a:p>
            <a:pPr lvl="1"/>
            <a:r>
              <a:rPr lang="cs-CZ" dirty="0"/>
              <a:t>dobře na kompletním </a:t>
            </a:r>
            <a:r>
              <a:rPr lang="cs-CZ" dirty="0" err="1"/>
              <a:t>gastroodpadu</a:t>
            </a:r>
            <a:endParaRPr lang="cs-CZ" dirty="0"/>
          </a:p>
          <a:p>
            <a:pPr lvl="1"/>
            <a:r>
              <a:rPr lang="cs-CZ" dirty="0"/>
              <a:t>špatně na odpadu z menzy (přílohy, málo masa a tuků)…)</a:t>
            </a:r>
          </a:p>
          <a:p>
            <a:r>
              <a:rPr lang="cs-CZ" dirty="0"/>
              <a:t>Co se zbytkem?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hodně soli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nízké pH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rgbClr val="FF0000"/>
                </a:solidFill>
              </a:rPr>
              <a:t>není to kompost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cs-CZ" dirty="0">
                <a:solidFill>
                  <a:srgbClr val="FF0000"/>
                </a:solidFill>
              </a:rPr>
              <a:t>nepoužitelný na zahrádku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k použití jako vstup do kompostu i </a:t>
            </a:r>
            <a:r>
              <a:rPr lang="cs-CZ" dirty="0" err="1">
                <a:solidFill>
                  <a:srgbClr val="00B050"/>
                </a:solidFill>
              </a:rPr>
              <a:t>bioplynky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6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Separace </a:t>
            </a:r>
            <a:r>
              <a:rPr lang="cs-CZ" dirty="0" err="1"/>
              <a:t>gastroodpadu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1266091"/>
            <a:ext cx="8356460" cy="5002823"/>
          </a:xfrm>
        </p:spPr>
        <p:txBody>
          <a:bodyPr/>
          <a:lstStyle/>
          <a:p>
            <a:r>
              <a:rPr lang="cs-CZ" dirty="0"/>
              <a:t>Experimenty zaměřené na jednoduchou (=levnou) separaci </a:t>
            </a:r>
            <a:r>
              <a:rPr lang="cs-CZ" dirty="0" err="1"/>
              <a:t>gastroodpadu</a:t>
            </a:r>
            <a:r>
              <a:rPr lang="cs-CZ" dirty="0"/>
              <a:t> na jednotlivé využitelné složky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Dvoustupňová hydrolýza</a:t>
            </a:r>
          </a:p>
          <a:p>
            <a:r>
              <a:rPr lang="cs-CZ" dirty="0">
                <a:solidFill>
                  <a:schemeClr val="tx1"/>
                </a:solidFill>
              </a:rPr>
              <a:t>Dvoustupňová mikrovlnná hydrolýza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rychlejší</a:t>
            </a:r>
          </a:p>
          <a:p>
            <a:r>
              <a:rPr lang="cs-CZ" dirty="0">
                <a:solidFill>
                  <a:schemeClr val="tx1"/>
                </a:solidFill>
              </a:rPr>
              <a:t>Dvoustupňová enzymatická hydrolýza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1266" name="Picture 2" descr="https://lh3.googleusercontent.com/P9Q4eKLFnc6XyeyXXGU4ijdP0J7lW6XGkx2ScqtvPhirSq-_pnW1C27ckFJfP4zOtookIyynGcIhgGnXFtRHPuFoa_SbZkV1p19Ry-QZG3vV3DNaywEkQIm1QLGmQEiHWb-VK9ohNmvhjrzJquKxSNxUmiMVlF-mgbdZi1hUhMDcSmnjM_UM67v7RtwiGOG1pFyIScRPzNXlhaM4bkJd8hbbebzPAFGiUbGyVwLbnp69zigZAqLyGauUyqzoSRtfIPUTbjtcTiaBCdtN2zXeB2nhxEWmxhTBl5H684XL0EawV9-vSryt8jzWrexWwMtn_iGSx8veoFDAmAnqpPbVzOh5wlNyqbuIBoTIcVF02jHIFGWQh25rRnuRW7ckwnYD0p7KkBO6DJYRHt5L0XNW7qRATHIaU2VQS_CA6Fse3P2i28ow5w6EfXOjat5ZcSesfK71wcGai51XUgeq0jarIHHC01s3SJX_tjEOU3uzAbGCAAZpwiqq3QaBZQL-2Gc-dU2dcK6PEp1-DICvxAFDrjqt-7YqQcQbyVQd_mVoACRPsEKklkC163mltdfX_4HuCYilDwApFx9eDZTJ1mS20PVO0Wx2QJKYmKOx-rophJTDh4wGrTNlOZVUIeoFLiAGhu0JnIHJ7soSU0NHYIvUim87_WJv1c1x4xPU-DGaYnMLLtFCfdchZHVMdcQChVGMiMS2pLlXHeJPx-I-fSxQeaLSEC8ibztlZhOsdl4bzfIhM4-c069ex8mdbM4=w1204-h903-no?authuser=0">
            <a:extLst>
              <a:ext uri="{FF2B5EF4-FFF2-40B4-BE49-F238E27FC236}">
                <a16:creationId xmlns:a16="http://schemas.microsoft.com/office/drawing/2014/main" id="{E38031F2-58B1-484C-8193-6E0145771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6123" r="10646" b="17006"/>
          <a:stretch/>
        </p:blipFill>
        <p:spPr bwMode="auto">
          <a:xfrm>
            <a:off x="6096000" y="2126902"/>
            <a:ext cx="6096000" cy="47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0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Živná média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1266091"/>
            <a:ext cx="7628673" cy="5002823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Gastroodpad</a:t>
            </a:r>
            <a:r>
              <a:rPr lang="cs-CZ" dirty="0">
                <a:solidFill>
                  <a:srgbClr val="FF0000"/>
                </a:solidFill>
              </a:rPr>
              <a:t> nelze použít legálně jako potravinový doplněk ani krmivo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9900"/>
                </a:solidFill>
              </a:rPr>
              <a:t>Ale na bakterie se nevztahují ani etické principy ani hygienické předpisy </a:t>
            </a:r>
            <a:r>
              <a:rPr lang="cs-CZ" dirty="0">
                <a:solidFill>
                  <a:srgbClr val="009900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9900"/>
              </a:solidFill>
            </a:endParaRPr>
          </a:p>
          <a:p>
            <a:r>
              <a:rPr lang="cs-CZ" dirty="0"/>
              <a:t>Sacharidový zbytek po hydrolýze obsahuje i zbytky proteinů, solí a dalších živin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je teoreticky vhodný pro kultivaci mikroorganismů</a:t>
            </a:r>
          </a:p>
          <a:p>
            <a:r>
              <a:rPr lang="cs-CZ" dirty="0">
                <a:sym typeface="Wingdings" panose="05000000000000000000" pitchFamily="2" charset="2"/>
              </a:rPr>
              <a:t>Testujeme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i="1" dirty="0" err="1">
                <a:sym typeface="Wingdings" panose="05000000000000000000" pitchFamily="2" charset="2"/>
              </a:rPr>
              <a:t>Escherichia</a:t>
            </a:r>
            <a:r>
              <a:rPr lang="cs-CZ" i="1" dirty="0">
                <a:sym typeface="Wingdings" panose="05000000000000000000" pitchFamily="2" charset="2"/>
              </a:rPr>
              <a:t> coli</a:t>
            </a:r>
          </a:p>
          <a:p>
            <a:pPr lvl="1"/>
            <a:r>
              <a:rPr lang="cs-CZ" i="1" dirty="0" err="1">
                <a:sym typeface="Wingdings" panose="05000000000000000000" pitchFamily="2" charset="2"/>
              </a:rPr>
              <a:t>Staphylococcus</a:t>
            </a:r>
            <a:r>
              <a:rPr lang="cs-CZ" i="1" dirty="0">
                <a:sym typeface="Wingdings" panose="05000000000000000000" pitchFamily="2" charset="2"/>
              </a:rPr>
              <a:t> aureus</a:t>
            </a:r>
          </a:p>
          <a:p>
            <a:pPr lvl="1"/>
            <a:r>
              <a:rPr lang="cs-CZ" i="1" dirty="0" err="1">
                <a:sym typeface="Wingdings" panose="05000000000000000000" pitchFamily="2" charset="2"/>
              </a:rPr>
              <a:t>Rhodococcus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erythropolis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i="1" dirty="0" err="1">
                <a:sym typeface="Wingdings" panose="05000000000000000000" pitchFamily="2" charset="2"/>
              </a:rPr>
              <a:t>Saccharomyces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cerevisiae</a:t>
            </a:r>
            <a:endParaRPr lang="cs-CZ" i="1" dirty="0">
              <a:sym typeface="Wingdings" panose="05000000000000000000" pitchFamily="2" charset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144196-3F4C-46E7-9108-71A79531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9" y="156083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Bionafta (bez detailů)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1266091"/>
            <a:ext cx="7563358" cy="5002823"/>
          </a:xfrm>
        </p:spPr>
        <p:txBody>
          <a:bodyPr/>
          <a:lstStyle/>
          <a:p>
            <a:r>
              <a:rPr lang="cs-CZ" dirty="0"/>
              <a:t>Dva experimenty s esterifikací separovaného fritovacího oleje</a:t>
            </a:r>
          </a:p>
          <a:p>
            <a:pPr lvl="1"/>
            <a:r>
              <a:rPr lang="cs-CZ" dirty="0" err="1"/>
              <a:t>ethylestery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>
                <a:solidFill>
                  <a:srgbClr val="00B050"/>
                </a:solidFill>
                <a:sym typeface="Wingdings" panose="05000000000000000000" pitchFamily="2" charset="2"/>
              </a:rPr>
              <a:t>„zelenější“ než </a:t>
            </a:r>
            <a:r>
              <a:rPr lang="cs-CZ" dirty="0" err="1">
                <a:solidFill>
                  <a:srgbClr val="00B050"/>
                </a:solidFill>
                <a:sym typeface="Wingdings" panose="05000000000000000000" pitchFamily="2" charset="2"/>
              </a:rPr>
              <a:t>nethylestery</a:t>
            </a:r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nové katalyzátory – </a:t>
            </a:r>
            <a:r>
              <a:rPr lang="cs-CZ" dirty="0" err="1"/>
              <a:t>ethylesterifikace</a:t>
            </a:r>
            <a:r>
              <a:rPr lang="cs-CZ" dirty="0"/>
              <a:t> probíhá pomalu</a:t>
            </a:r>
          </a:p>
          <a:p>
            <a:r>
              <a:rPr lang="cs-CZ" dirty="0"/>
              <a:t>Mírný úspěch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pouze v jednom parametru nevyhovuje jako motorová nafta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ve všech parametrech vyhovuje jako bionafta / biosložka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poměrně nízký výtěžek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58F873-ED44-4589-B037-FD3AE6476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5" t="14420" r="28444" b="4626"/>
          <a:stretch/>
        </p:blipFill>
        <p:spPr>
          <a:xfrm>
            <a:off x="1520890" y="988906"/>
            <a:ext cx="7203232" cy="55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Hermia</a:t>
            </a:r>
            <a:r>
              <a:rPr lang="cs-CZ" dirty="0"/>
              <a:t> – larvy </a:t>
            </a:r>
            <a:r>
              <a:rPr lang="cs-CZ" i="1" dirty="0" err="1"/>
              <a:t>Hermetia</a:t>
            </a:r>
            <a:r>
              <a:rPr lang="cs-CZ" i="1" dirty="0"/>
              <a:t> </a:t>
            </a:r>
            <a:r>
              <a:rPr lang="cs-CZ" i="1" dirty="0" err="1"/>
              <a:t>illucens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911529"/>
            <a:ext cx="10073293" cy="1001248"/>
          </a:xfrm>
        </p:spPr>
        <p:txBody>
          <a:bodyPr>
            <a:normAutofit/>
          </a:bodyPr>
          <a:lstStyle/>
          <a:p>
            <a:r>
              <a:rPr lang="cs-CZ" sz="3600" dirty="0"/>
              <a:t>Viz následující prezentace ing. </a:t>
            </a:r>
            <a:r>
              <a:rPr lang="cs-CZ" sz="3600" dirty="0" err="1"/>
              <a:t>Vurma</a:t>
            </a:r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chemeClr val="tx1"/>
              </a:solidFill>
            </a:endParaRPr>
          </a:p>
          <a:p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23554" name="Picture 2" descr="muší larvy - hermetia illucens ( mucha černá ) - 1dcl ">
            <a:extLst>
              <a:ext uri="{FF2B5EF4-FFF2-40B4-BE49-F238E27FC236}">
                <a16:creationId xmlns:a16="http://schemas.microsoft.com/office/drawing/2014/main" id="{3B55C66E-5E32-44DE-B221-425E5D13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41" y="1492898"/>
            <a:ext cx="7153468" cy="53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216B4E9-A9C9-46A2-ADB3-2843D97E083E}"/>
              </a:ext>
            </a:extLst>
          </p:cNvPr>
          <p:cNvSpPr/>
          <p:nvPr/>
        </p:nvSpPr>
        <p:spPr>
          <a:xfrm>
            <a:off x="2755641" y="6519446"/>
            <a:ext cx="76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https://www.krmny-hmyz.cz/p/160/musi-larvy-hermetia-illucens-mucha-cerna-05dcl</a:t>
            </a:r>
          </a:p>
        </p:txBody>
      </p:sp>
    </p:spTree>
    <p:extLst>
      <p:ext uri="{BB962C8B-B14F-4D97-AF65-F5344CB8AC3E}">
        <p14:creationId xmlns:p14="http://schemas.microsoft.com/office/powerpoint/2010/main" val="364145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22530" name="Picture 2" descr="https://lh3.googleusercontent.com/P2c7pT4MNJU5HaTZNnjEv_vDS2DmKMHAy-FjctP4m2bt-h6zWAma2TXaNBX3DRezsHe5F3v-it6XJLNVmxAXsY2ZjcyO6PhoRTSDxAUvsl8nXgeW9kpERWsh9AYMRpNx0qbsI8N1nNPOkbrQinUVgOZWl9fVw4edWZoVXDaILZbnejkHqZQQGNwk5MjPtGDa9gGYextv20Mo4xiDGH9n5LE6tSkMhT6rz-dku2-imuEU-9jY-zZkZuevZQ-0Rma8Iwej0LiWqzQXMigBUglOYASbA3qpf0SgovbCieV0Gtmm1iUkQwTW-5-P0Bx4LdoQQBU22cyKYyKb7GCK9K3d14VPJqtCP-yOpOIwrlogyAeedtXi4tmbkkB015LbGwWp_CGg6NDZx6tv2Iv5KyyewtI3eDH6ptkpc72HkkkWgann9bOKSQg2a0DGZaePxd-bT4Nkh8eBsPwncKBeR6Cn11mM89dc6Z8injmGOYPle3Hw2yyY2atNIRzCZFtFmMzjj8F7LePKCtFMPam1BLTHbJCvG9HtcbnU7Y_lDY1iONTwKeOFbYnSNEUGVX2PLaBqN4Wa-e46NTjyZW0J4HqVOyVhAAhc1XTRxvq-RwX0l5rEjUsOHvO4-1zo5TUAKZVvPbHzEsGJZJgSbxP_rKpgj-DNVYZF0Xo-JoZr1k5qlWKpfOFcQjRknC-hFwoHfcoBcN48Rmd7AzUwFiw-1kcI_QWuoe-u3fCIPxskzl9qvbvqPGuTTgVkDw7AsdU=w678-h903-no?authuser=0">
            <a:extLst>
              <a:ext uri="{FF2B5EF4-FFF2-40B4-BE49-F238E27FC236}">
                <a16:creationId xmlns:a16="http://schemas.microsoft.com/office/drawing/2014/main" id="{305F0026-073D-49E5-9632-8C8D69323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26092" b="38912"/>
          <a:stretch/>
        </p:blipFill>
        <p:spPr bwMode="auto">
          <a:xfrm>
            <a:off x="4086809" y="988906"/>
            <a:ext cx="3853542" cy="5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5A509B0-92B1-4E08-A2FA-7A0C94EFEC54}"/>
              </a:ext>
            </a:extLst>
          </p:cNvPr>
          <p:cNvSpPr txBox="1">
            <a:spLocks/>
          </p:cNvSpPr>
          <p:nvPr/>
        </p:nvSpPr>
        <p:spPr>
          <a:xfrm>
            <a:off x="8210604" y="5747796"/>
            <a:ext cx="3981396" cy="821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Dobrou chuť</a:t>
            </a:r>
          </a:p>
        </p:txBody>
      </p:sp>
    </p:spTree>
    <p:extLst>
      <p:ext uri="{BB962C8B-B14F-4D97-AF65-F5344CB8AC3E}">
        <p14:creationId xmlns:p14="http://schemas.microsoft.com/office/powerpoint/2010/main" val="62692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F948FA7A-F84C-4597-81AA-E92DDC8717D2}"/>
              </a:ext>
            </a:extLst>
          </p:cNvPr>
          <p:cNvGrpSpPr/>
          <p:nvPr/>
        </p:nvGrpSpPr>
        <p:grpSpPr>
          <a:xfrm>
            <a:off x="6433393" y="1140740"/>
            <a:ext cx="6532127" cy="5253524"/>
            <a:chOff x="2458552" y="-828480"/>
            <a:chExt cx="10137775" cy="8153400"/>
          </a:xfrm>
        </p:grpSpPr>
        <p:pic>
          <p:nvPicPr>
            <p:cNvPr id="4" name="Picture 2" descr="C:\DataTrogl\Dropbox\Konference\APV 2013\Ústí nad Labem.jpg">
              <a:extLst>
                <a:ext uri="{FF2B5EF4-FFF2-40B4-BE49-F238E27FC236}">
                  <a16:creationId xmlns:a16="http://schemas.microsoft.com/office/drawing/2014/main" id="{1832465F-350F-4E56-8256-45093DAA8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552" y="-828480"/>
              <a:ext cx="10137775" cy="815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68821CA8-B8EA-468A-BFAA-FEC1E4698502}"/>
                </a:ext>
              </a:extLst>
            </p:cNvPr>
            <p:cNvSpPr/>
            <p:nvPr/>
          </p:nvSpPr>
          <p:spPr>
            <a:xfrm>
              <a:off x="6800365" y="1979808"/>
              <a:ext cx="215900" cy="215900"/>
            </a:xfrm>
            <a:prstGeom prst="ellipse">
              <a:avLst/>
            </a:prstGeom>
            <a:solidFill>
              <a:srgbClr val="FF00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B42EE210-A446-4E70-83AA-389958A8A306}"/>
                </a:ext>
              </a:extLst>
            </p:cNvPr>
            <p:cNvSpPr/>
            <p:nvPr/>
          </p:nvSpPr>
          <p:spPr>
            <a:xfrm>
              <a:off x="6079640" y="1763907"/>
              <a:ext cx="107950" cy="107950"/>
            </a:xfrm>
            <a:prstGeom prst="ellipse">
              <a:avLst/>
            </a:prstGeom>
            <a:solidFill>
              <a:srgbClr val="008000"/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7" name="Skupina 7">
              <a:extLst>
                <a:ext uri="{FF2B5EF4-FFF2-40B4-BE49-F238E27FC236}">
                  <a16:creationId xmlns:a16="http://schemas.microsoft.com/office/drawing/2014/main" id="{05F8BCD9-0CD0-414B-8706-B7466ACE3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5542" y="558995"/>
              <a:ext cx="4305297" cy="3059113"/>
              <a:chOff x="2735038" y="567649"/>
              <a:chExt cx="4306332" cy="3058376"/>
            </a:xfrm>
          </p:grpSpPr>
          <p:pic>
            <p:nvPicPr>
              <p:cNvPr id="8" name="Picture 4" descr="C:\DataTrogl\Dropbox\Konference\APV 2013\Purkyně.jpg">
                <a:extLst>
                  <a:ext uri="{FF2B5EF4-FFF2-40B4-BE49-F238E27FC236}">
                    <a16:creationId xmlns:a16="http://schemas.microsoft.com/office/drawing/2014/main" id="{A3AFFB63-D578-40AE-AF57-C4A7D9179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114" y="567649"/>
                <a:ext cx="2304256" cy="3058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Přímá spojnice se šipkou 8">
                <a:extLst>
                  <a:ext uri="{FF2B5EF4-FFF2-40B4-BE49-F238E27FC236}">
                    <a16:creationId xmlns:a16="http://schemas.microsoft.com/office/drawing/2014/main" id="{5A31DFD0-6958-4A3E-9804-A569C316B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35038" y="1826233"/>
                <a:ext cx="2305604" cy="163473"/>
              </a:xfrm>
              <a:prstGeom prst="straightConnector1">
                <a:avLst/>
              </a:prstGeom>
              <a:ln w="508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167054"/>
            <a:ext cx="9205546" cy="821852"/>
          </a:xfrm>
        </p:spPr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1" y="1140740"/>
            <a:ext cx="6844903" cy="5253523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FŽP UJEP vznikla v roce 1991 jako zakládající součást nové </a:t>
            </a:r>
            <a:r>
              <a:rPr lang="cs-CZ" dirty="0">
                <a:solidFill>
                  <a:srgbClr val="FF0000"/>
                </a:solidFill>
              </a:rPr>
              <a:t>Univerzity J.E. Purkyně</a:t>
            </a:r>
          </a:p>
          <a:p>
            <a:pPr lvl="1"/>
            <a:r>
              <a:rPr lang="cs-CZ" dirty="0"/>
              <a:t>jméno uvolněno z Brna, děkujeme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1996-2019 magisterský program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Odpadové hospodářství</a:t>
            </a:r>
          </a:p>
          <a:p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od 2016 – zakládající členové klastru </a:t>
            </a:r>
            <a:r>
              <a:rPr lang="cs-CZ" dirty="0" err="1">
                <a:solidFill>
                  <a:schemeClr val="tx1"/>
                </a:solidFill>
                <a:sym typeface="Wingdings" panose="05000000000000000000" pitchFamily="2" charset="2"/>
              </a:rPr>
              <a:t>Wasten</a:t>
            </a:r>
            <a:endParaRPr lang="cs-CZ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2018 – reorganizace fakulty, noví lidé, 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nový výzkum a nové projekty</a:t>
            </a:r>
          </a:p>
          <a:p>
            <a:r>
              <a:rPr lang="cs-CZ" dirty="0">
                <a:solidFill>
                  <a:srgbClr val="9900FF"/>
                </a:solidFill>
                <a:sym typeface="Wingdings" panose="05000000000000000000" pitchFamily="2" charset="2"/>
              </a:rPr>
              <a:t>Máme to v krvi, není nám jedno, že se plýtvá</a:t>
            </a:r>
            <a:endParaRPr lang="cs-CZ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Gastroodpad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1054359"/>
            <a:ext cx="6788918" cy="534644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Biologicky rozložitelný odpad z kuchyní a stravoven (20 01 08)</a:t>
            </a:r>
          </a:p>
          <a:p>
            <a:pPr lvl="1"/>
            <a:r>
              <a:rPr lang="cs-CZ" dirty="0"/>
              <a:t>vyhnutelný</a:t>
            </a:r>
          </a:p>
          <a:p>
            <a:pPr lvl="1"/>
            <a:r>
              <a:rPr lang="cs-CZ" dirty="0"/>
              <a:t>nevyhnutelný</a:t>
            </a:r>
          </a:p>
          <a:p>
            <a:r>
              <a:rPr lang="cs-CZ" dirty="0"/>
              <a:t>Odpad ze stravování</a:t>
            </a:r>
          </a:p>
          <a:p>
            <a:pPr lvl="1"/>
            <a:r>
              <a:rPr lang="cs-CZ" dirty="0"/>
              <a:t>jídelny, restaurace, domácnosti(?)…</a:t>
            </a:r>
          </a:p>
          <a:p>
            <a:pPr lvl="1"/>
            <a:r>
              <a:rPr lang="cs-CZ" dirty="0"/>
              <a:t>příprava + zbytky</a:t>
            </a:r>
          </a:p>
          <a:p>
            <a:pPr lvl="1"/>
            <a:r>
              <a:rPr lang="cs-CZ" dirty="0"/>
              <a:t>distribuce</a:t>
            </a:r>
          </a:p>
          <a:p>
            <a:r>
              <a:rPr lang="cs-CZ" dirty="0"/>
              <a:t>Obsahuje</a:t>
            </a:r>
          </a:p>
          <a:p>
            <a:pPr lvl="1"/>
            <a:r>
              <a:rPr lang="cs-CZ" dirty="0"/>
              <a:t>vodu</a:t>
            </a:r>
          </a:p>
          <a:p>
            <a:pPr lvl="1"/>
            <a:r>
              <a:rPr lang="cs-CZ" dirty="0"/>
              <a:t>sůl</a:t>
            </a:r>
          </a:p>
          <a:p>
            <a:pPr lvl="1"/>
            <a:r>
              <a:rPr lang="cs-CZ" dirty="0"/>
              <a:t>sacharidy</a:t>
            </a:r>
          </a:p>
          <a:p>
            <a:pPr lvl="1"/>
            <a:r>
              <a:rPr lang="cs-CZ" dirty="0"/>
              <a:t>bílkoviny / aminokyseliny</a:t>
            </a:r>
          </a:p>
          <a:p>
            <a:pPr lvl="1"/>
            <a:r>
              <a:rPr lang="cs-CZ" dirty="0"/>
              <a:t>tuky</a:t>
            </a:r>
          </a:p>
          <a:p>
            <a:pPr lvl="1"/>
            <a:r>
              <a:rPr lang="cs-CZ" dirty="0"/>
              <a:t>vitamíny a další stopové látky</a:t>
            </a:r>
          </a:p>
          <a:p>
            <a:pPr lvl="1"/>
            <a:r>
              <a:rPr lang="cs-CZ" dirty="0"/>
              <a:t>kontaminanty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ED298D-7DCA-43CD-89F1-3BE83545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57" y="988906"/>
            <a:ext cx="4107906" cy="54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ním?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4" y="988906"/>
            <a:ext cx="10390535" cy="543988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Problematičtější separace a sběr</a:t>
            </a:r>
          </a:p>
          <a:p>
            <a:r>
              <a:rPr lang="cs-CZ" dirty="0">
                <a:solidFill>
                  <a:srgbClr val="009900"/>
                </a:solidFill>
              </a:rPr>
              <a:t>Dobře </a:t>
            </a:r>
            <a:r>
              <a:rPr lang="cs-CZ" dirty="0" err="1">
                <a:solidFill>
                  <a:srgbClr val="009900"/>
                </a:solidFill>
              </a:rPr>
              <a:t>biodegradovatelný</a:t>
            </a:r>
            <a:endParaRPr lang="cs-CZ" dirty="0">
              <a:solidFill>
                <a:srgbClr val="0099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Potenciálně rizikový</a:t>
            </a:r>
          </a:p>
          <a:p>
            <a:r>
              <a:rPr lang="cs-CZ" dirty="0"/>
              <a:t>Kompost</a:t>
            </a:r>
          </a:p>
          <a:p>
            <a:pPr lvl="1"/>
            <a:r>
              <a:rPr lang="cs-CZ" dirty="0"/>
              <a:t>hlavně domácnosti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 maso</a:t>
            </a:r>
          </a:p>
          <a:p>
            <a:r>
              <a:rPr lang="cs-CZ" dirty="0"/>
              <a:t>Bioplynová stanice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nenáročná na surovinu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maso i rostlinné produkty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produkce energie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nízký poměr C/N</a:t>
            </a:r>
          </a:p>
          <a:p>
            <a:r>
              <a:rPr lang="cs-CZ" dirty="0"/>
              <a:t>Směsný odpad – špatné, ale časté</a:t>
            </a:r>
          </a:p>
          <a:p>
            <a:pPr lvl="1"/>
            <a:r>
              <a:rPr lang="cs-CZ" dirty="0"/>
              <a:t>bez využití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skleníkový efekt</a:t>
            </a:r>
          </a:p>
          <a:p>
            <a:endParaRPr lang="cs-CZ" dirty="0"/>
          </a:p>
        </p:txBody>
      </p:sp>
      <p:pic>
        <p:nvPicPr>
          <p:cNvPr id="20482" name="Picture 2" descr="Gastroodpad - svoz, sběr - Marius Pedersen a.s.">
            <a:extLst>
              <a:ext uri="{FF2B5EF4-FFF2-40B4-BE49-F238E27FC236}">
                <a16:creationId xmlns:a16="http://schemas.microsoft.com/office/drawing/2014/main" id="{C05ED113-3188-4EA7-831D-B8B050F9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63" y="988906"/>
            <a:ext cx="4492787" cy="49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0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/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skládkování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/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88498"/>
              </p:ext>
            </p:extLst>
          </p:nvPr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/>
                        <a:t>skládkování</a:t>
                      </a:r>
                      <a:endParaRPr lang="cs-CZ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25553"/>
              </p:ext>
            </p:extLst>
          </p:nvPr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b="1" u="sng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b="1" u="sng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5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odpadů</a:t>
            </a: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E23E36F3-C83A-4243-BB1B-46F35999161E}"/>
              </a:ext>
            </a:extLst>
          </p:cNvPr>
          <p:cNvSpPr/>
          <p:nvPr/>
        </p:nvSpPr>
        <p:spPr>
          <a:xfrm>
            <a:off x="56596" y="1350186"/>
            <a:ext cx="6129600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135EAB6-2D10-4A3F-BC3B-EDE4EDF0E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37280"/>
              </p:ext>
            </p:extLst>
          </p:nvPr>
        </p:nvGraphicFramePr>
        <p:xfrm>
          <a:off x="663118" y="2449870"/>
          <a:ext cx="4731559" cy="3671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skládkování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energetické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materiálové využití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97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prevence vzniku</a:t>
                      </a:r>
                    </a:p>
                  </a:txBody>
                  <a:tcPr marL="69599" marR="69599" marT="34795" marB="347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109E184A-2E93-49B7-A04D-DAA4C348A9F9}"/>
              </a:ext>
            </a:extLst>
          </p:cNvPr>
          <p:cNvSpPr/>
          <p:nvPr/>
        </p:nvSpPr>
        <p:spPr>
          <a:xfrm>
            <a:off x="6001199" y="1350191"/>
            <a:ext cx="6190801" cy="4938646"/>
          </a:xfrm>
          <a:prstGeom prst="triangle">
            <a:avLst>
              <a:gd name="adj" fmla="val 50115"/>
            </a:avLst>
          </a:prstGeom>
          <a:gradFill>
            <a:gsLst>
              <a:gs pos="0">
                <a:srgbClr val="FF0000"/>
              </a:gs>
              <a:gs pos="62000">
                <a:srgbClr val="FFFF00"/>
              </a:gs>
              <a:gs pos="100000">
                <a:srgbClr val="008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3D41FFC-53E9-4048-BF10-D8123F6B0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79881"/>
              </p:ext>
            </p:extLst>
          </p:nvPr>
        </p:nvGraphicFramePr>
        <p:xfrm>
          <a:off x="6570561" y="1838133"/>
          <a:ext cx="5052075" cy="4450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landfill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incinerate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heat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transform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Downcycle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>
                          <a:solidFill>
                            <a:schemeClr val="tx1"/>
                          </a:solidFill>
                        </a:rPr>
                        <a:t>Recycle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b="1" u="sng" dirty="0" err="1">
                          <a:solidFill>
                            <a:schemeClr val="tx1"/>
                          </a:solidFill>
                        </a:rPr>
                        <a:t>upcycle</a:t>
                      </a:r>
                      <a:endParaRPr lang="cs-CZ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repair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reduce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refuse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" y="1266091"/>
            <a:ext cx="7992567" cy="5002823"/>
          </a:xfrm>
        </p:spPr>
        <p:txBody>
          <a:bodyPr/>
          <a:lstStyle/>
          <a:p>
            <a:r>
              <a:rPr lang="cs-CZ" dirty="0"/>
              <a:t>Pokusit se zužitkovat </a:t>
            </a:r>
            <a:r>
              <a:rPr lang="cs-CZ" dirty="0" err="1"/>
              <a:t>gastroodpad</a:t>
            </a:r>
            <a:r>
              <a:rPr lang="cs-CZ" dirty="0"/>
              <a:t> na vyšším stupni odpadové pyramidy</a:t>
            </a:r>
          </a:p>
          <a:p>
            <a:r>
              <a:rPr lang="cs-CZ" dirty="0"/>
              <a:t>Pokusit se z </a:t>
            </a:r>
            <a:r>
              <a:rPr lang="cs-CZ" dirty="0" err="1"/>
              <a:t>gastroodpadu</a:t>
            </a:r>
            <a:r>
              <a:rPr lang="cs-CZ" dirty="0"/>
              <a:t> získat suroviny pro zelné chemikálie nebo jiné </a:t>
            </a:r>
            <a:r>
              <a:rPr lang="cs-CZ" dirty="0" err="1"/>
              <a:t>komercializovatelné</a:t>
            </a:r>
            <a:r>
              <a:rPr lang="cs-CZ" dirty="0"/>
              <a:t> suroviny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potravinářské doplňky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krmivo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živná média pro biotechnologii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aminokyseliny mj. díky své </a:t>
            </a:r>
            <a:r>
              <a:rPr lang="cs-CZ" dirty="0" err="1">
                <a:solidFill>
                  <a:srgbClr val="00B050"/>
                </a:solidFill>
              </a:rPr>
              <a:t>enantiomerní</a:t>
            </a:r>
            <a:r>
              <a:rPr lang="cs-CZ" dirty="0">
                <a:solidFill>
                  <a:srgbClr val="00B050"/>
                </a:solidFill>
              </a:rPr>
              <a:t> čistotě</a:t>
            </a:r>
          </a:p>
          <a:p>
            <a:pPr lvl="1"/>
            <a:r>
              <a:rPr lang="cs-CZ" dirty="0"/>
              <a:t>„zelenější“ bionaftu (</a:t>
            </a:r>
            <a:r>
              <a:rPr lang="cs-CZ" dirty="0" err="1"/>
              <a:t>ethylester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inovativní kompostování</a:t>
            </a:r>
          </a:p>
          <a:p>
            <a:pPr lvl="1"/>
            <a:r>
              <a:rPr lang="cs-CZ" dirty="0"/>
              <a:t>zbytek chudý na N do bioplynové stanice</a:t>
            </a:r>
          </a:p>
          <a:p>
            <a:pPr lvl="1"/>
            <a:r>
              <a:rPr lang="cs-CZ" dirty="0">
                <a:solidFill>
                  <a:srgbClr val="9900FF"/>
                </a:solidFill>
              </a:rPr>
              <a:t>něco dalšího, když přijde nápad…</a:t>
            </a:r>
          </a:p>
        </p:txBody>
      </p:sp>
      <p:pic>
        <p:nvPicPr>
          <p:cNvPr id="4" name="Picture 9" descr="https://lh3.googleusercontent.com/RMDRW9h_AA-bDpN4c5UhE_qTcwRlW2atBGsiz8CtGSzCioHFv_FnLgtESsAyUtVMEicX9ZrwsS7KkhCI_jJLKl5p5PtPuGq78m3FvD8q_Vi0FWCIGCy2IWjPxrVSslwMeaectayGaDt4_ahfuppCLZdvHdSMPO7-k_8zrLYQZBqTHY3vz-it2H8Rv402NhnNNBI6ZR-Tmh2T8zgnGqvC9gOFW6uyGAfHAuefhFpIC9w_ZwvVb12Jw41luYVqrq6_HDj3LcenHNWAS0tugxEDvYj1-ojec32pdrQuahpFjkWY0bt3k1O2juZK0zPfwSuEFecTDLNZz6gdXdWuZzzx3du2XOpUEIPHgGd_rIAB_9VBCnSIk6tACkuKti6ksJjK1XOXpdsxMpBcnNZkLB7NGfbPFl1y1WqqRKLMpydkkQxF4bXjmqRSe2JJ6ZNzHr9Gqo4DSWDcd3ChnafVXOVnqpfxyL7DB-MDWkbund6YfocUQtcntFvGLR6Oom7q5rt2CYvmOw6sb7gF9Y54f3zStRjX7XUNOUFp9jzjoc-VMycfOs8cfyHLxfxB4SoFnAEn1LvJeTafnIRrmoxV-nPFfuCOOCdBGgtDMvHpA2eIP-JSb3Fm1iWE0IKrpF7MvCXSGk9EqF8zFmNQrUN3T9AANgnQ4tpp32wwOAWFGe6gPAIqx9n-6HPE2tHj3MrpJIKLGoPHjqDzPv6TT6F3zLj7cWwz=w1258-h943-no?authuser=0">
            <a:extLst>
              <a:ext uri="{FF2B5EF4-FFF2-40B4-BE49-F238E27FC236}">
                <a16:creationId xmlns:a16="http://schemas.microsoft.com/office/drawing/2014/main" id="{CC19FA92-0268-4A88-ABE7-3A2C3D977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r="23216" b="16402"/>
          <a:stretch>
            <a:fillRect/>
          </a:stretch>
        </p:blipFill>
        <p:spPr bwMode="auto">
          <a:xfrm>
            <a:off x="7859843" y="900477"/>
            <a:ext cx="38163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2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AAB6B-492D-4F0A-967C-4DD5415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Covid</a:t>
            </a:r>
            <a:r>
              <a:rPr lang="cs-CZ" dirty="0"/>
              <a:t> s námi…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8B1CA-1135-4B4D-8D2D-31B27110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49" y="4384629"/>
            <a:ext cx="11416902" cy="214604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Covid</a:t>
            </a:r>
            <a:r>
              <a:rPr lang="cs-CZ" dirty="0">
                <a:solidFill>
                  <a:srgbClr val="FF0000"/>
                </a:solidFill>
              </a:rPr>
              <a:t> nás „poněkud“ zdržel </a:t>
            </a:r>
            <a:r>
              <a:rPr lang="cs-CZ" dirty="0"/>
              <a:t>– zavřené restaurace, on-line výuka</a:t>
            </a:r>
          </a:p>
          <a:p>
            <a:r>
              <a:rPr lang="cs-CZ" dirty="0"/>
              <a:t>Nová menza v kampusu UJEP otevírala 09/2020, studenti se do ní podívali až 05/2020</a:t>
            </a:r>
          </a:p>
          <a:p>
            <a:r>
              <a:rPr lang="cs-CZ" dirty="0">
                <a:solidFill>
                  <a:srgbClr val="00B050"/>
                </a:solidFill>
              </a:rPr>
              <a:t>Prodloužení projektu do 06/2023</a:t>
            </a:r>
          </a:p>
        </p:txBody>
      </p:sp>
      <p:pic>
        <p:nvPicPr>
          <p:cNvPr id="5" name="Picture 9" descr="Covid Excuses   - Dilbert by Scott Adams">
            <a:extLst>
              <a:ext uri="{FF2B5EF4-FFF2-40B4-BE49-F238E27FC236}">
                <a16:creationId xmlns:a16="http://schemas.microsoft.com/office/drawing/2014/main" id="{24704048-A78E-4EF1-89B9-0B6FC3F2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07" y="1101207"/>
            <a:ext cx="9746531" cy="303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00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4371</TotalTime>
  <Words>740</Words>
  <Application>Microsoft Office PowerPoint</Application>
  <PresentationFormat>Širokoúhlá obrazovka</PresentationFormat>
  <Paragraphs>168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Charis SIL</vt:lpstr>
      <vt:lpstr>Wingdings</vt:lpstr>
      <vt:lpstr>Retrospect</vt:lpstr>
      <vt:lpstr>Envimod - vzor1</vt:lpstr>
      <vt:lpstr>Gastroodpady – výzkum efektivních metod jejich využití dosavadní souhrn z řešení projektu CZ.01.1.02/0.0/0.0/19_262/0020304</vt:lpstr>
      <vt:lpstr>Motivace</vt:lpstr>
      <vt:lpstr>Gastroodpad</vt:lpstr>
      <vt:lpstr>Co s ním?</vt:lpstr>
      <vt:lpstr>Pyramida odpadů</vt:lpstr>
      <vt:lpstr>Pyramida odpadů</vt:lpstr>
      <vt:lpstr>Pyramida odpadů</vt:lpstr>
      <vt:lpstr>Cíle projektu</vt:lpstr>
      <vt:lpstr>Covid s námi…</vt:lpstr>
      <vt:lpstr>Složení gastroodpadu</vt:lpstr>
      <vt:lpstr>GreenGood – termofilní kompost</vt:lpstr>
      <vt:lpstr>Separace gastroodpadu</vt:lpstr>
      <vt:lpstr>Živná média</vt:lpstr>
      <vt:lpstr>Bionafta (bez detailů)</vt:lpstr>
      <vt:lpstr>Hermia – larvy Hermetia illucens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Aigerim Mamirova</dc:creator>
  <cp:lastModifiedBy>Trogl</cp:lastModifiedBy>
  <cp:revision>176</cp:revision>
  <dcterms:created xsi:type="dcterms:W3CDTF">2021-06-03T07:04:34Z</dcterms:created>
  <dcterms:modified xsi:type="dcterms:W3CDTF">2022-09-21T09:00:42Z</dcterms:modified>
</cp:coreProperties>
</file>