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7" r:id="rId9"/>
    <p:sldId id="318" r:id="rId10"/>
    <p:sldId id="337" r:id="rId11"/>
    <p:sldId id="278" r:id="rId12"/>
    <p:sldId id="279" r:id="rId13"/>
    <p:sldId id="268" r:id="rId14"/>
    <p:sldId id="260" r:id="rId15"/>
    <p:sldId id="283" r:id="rId16"/>
    <p:sldId id="261" r:id="rId17"/>
    <p:sldId id="338" r:id="rId18"/>
    <p:sldId id="339" r:id="rId19"/>
    <p:sldId id="262" r:id="rId20"/>
    <p:sldId id="340" r:id="rId21"/>
    <p:sldId id="341" r:id="rId22"/>
    <p:sldId id="263" r:id="rId23"/>
    <p:sldId id="342" r:id="rId24"/>
    <p:sldId id="264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D625-FFDA-47D9-9751-83F1BBF62C93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735DD-C9E7-4EC4-95E4-5536DAE1A6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20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18"/>
              </a:defRPr>
            </a:lvl1pPr>
            <a:lvl2pPr marL="748374" indent="-287836">
              <a:defRPr>
                <a:solidFill>
                  <a:schemeClr val="tx1"/>
                </a:solidFill>
                <a:latin typeface="Calibri" charset="-18"/>
              </a:defRPr>
            </a:lvl2pPr>
            <a:lvl3pPr marL="1151344" indent="-230269">
              <a:defRPr>
                <a:solidFill>
                  <a:schemeClr val="tx1"/>
                </a:solidFill>
                <a:latin typeface="Calibri" charset="-18"/>
              </a:defRPr>
            </a:lvl3pPr>
            <a:lvl4pPr marL="1611881" indent="-230269">
              <a:defRPr>
                <a:solidFill>
                  <a:schemeClr val="tx1"/>
                </a:solidFill>
                <a:latin typeface="Calibri" charset="-18"/>
              </a:defRPr>
            </a:lvl4pPr>
            <a:lvl5pPr marL="2072419" indent="-230269">
              <a:defRPr>
                <a:solidFill>
                  <a:schemeClr val="tx1"/>
                </a:solidFill>
                <a:latin typeface="Calibri" charset="-18"/>
              </a:defRPr>
            </a:lvl5pPr>
            <a:lvl6pPr marL="2532957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18"/>
              </a:defRPr>
            </a:lvl6pPr>
            <a:lvl7pPr marL="2993494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18"/>
              </a:defRPr>
            </a:lvl7pPr>
            <a:lvl8pPr marL="3454032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18"/>
              </a:defRPr>
            </a:lvl8pPr>
            <a:lvl9pPr marL="3914569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1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EFEB5-344E-4116-AE53-8BA099C1A0C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-18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35DD-C9E7-4EC4-95E4-5536DAE1A6D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64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2D63F-CB91-43AF-A904-A044A9C99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B1ED65-EE49-4BB9-9E38-2C8BCDBA1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F6DF67-0FC7-4692-85DD-80E4AE9D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9FBCC9-AF06-4A08-B6AB-FA244548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024E62-8463-417B-925E-21378A33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8DB3D-EAE6-4B67-BCD9-920728C2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50A199-E30B-4FF6-9AB8-17248454D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146CC5-889E-40F9-B3AA-63C98C58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E6BDC0-105E-4761-A7FB-1DB01E4B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0C9407-A316-454A-9516-E8FF1C4B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29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7CCE84-62E3-4A08-9D3C-8297C447F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979BE5-6170-4438-AFDA-DF77ABE44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F606C9-3E08-4010-A2FA-507903A9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AC040F-609A-4C77-89DB-56C87C2A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7974D5-1306-4862-A03E-61A4179C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76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4996-2573-4A9C-9F6A-CCD253F485C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DCE6-B6E3-4A8C-AB5E-5F4F967012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0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0E3B-9FC5-4927-86E2-02DD9BF7100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56D3-DC8B-4C2C-9CAA-6935CA8337E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9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C9B9-2FD2-4495-A29E-104FA848E45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1619-EE9A-4745-B068-10A0637C563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0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8699-CCC9-406D-AACA-AB3B522A870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D043-BBA1-472E-8489-3CB62FB4D24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4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D40A-290C-4265-8573-C3E1B0A57E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DBE7-08D1-4B9B-8CE2-A2F7372792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8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495D-5310-4A18-B269-19571677BB2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F868-30FC-4ACD-B642-0258873F629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58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7027-06EA-4D63-BAC6-53FD22231BB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C936-3154-433B-AFC4-88D25687D3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2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0D39-A7BC-4543-BEA9-6B701776149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9876-8DFA-4B2A-AA0B-1F39AFBBD3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1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EE4B-63FB-44F5-A579-DABCF3B8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6CF491-2689-4697-B615-2222181D4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0B7815-E52D-4385-B4E5-8582CA14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48EDC3-915F-4187-80D5-F3648F05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B4B2B3-0A1B-4589-9D5B-F8FBC7F9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850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877F-04A8-46E5-AF7B-2C3BD0C5E2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54C15-0396-4030-A3D0-E9681078990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3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0A4D-88E3-4063-9B3E-49988F7D437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8A74-5214-4006-AE71-6713CE792D9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23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DADE-B35E-4966-8196-AA44F96E2A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839C-4939-4767-B0AD-6A6A312BF04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1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243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65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657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348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922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193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92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2AD15-4C6D-4514-9A3E-2245E78E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D48899C-7AF6-4645-B7BE-256C3A25F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C153DF-15F1-4FF4-9FD2-43C5A924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FB731D-7C8E-4B63-9935-8BEB0350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67737F-A1A9-4757-A028-22AB1F6E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820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716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00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580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784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483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494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849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971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91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28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C01DD-9DD9-483B-9D8F-E723C537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73DE68-2F61-4B3D-887B-E27E2E911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EFBDF0D-FA37-4429-8DB6-4B198FD8E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FC0136-D065-4AB5-B1DE-62320E61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BA34B2-75FD-4830-A59B-AABA72AF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A505C6-5092-442D-9DD9-FBAD7D31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837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4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431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389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113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69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FD968-A9F6-4D6D-971F-A39353BA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9C04B1-BF63-4340-9279-E73D208E8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2E426A-D14F-475D-884B-387B6843B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9AADCC-27FE-45DB-8B27-E04BAF485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B67A2CF-E567-4133-9D2A-676406E42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BB3A632-6B43-441F-AE4F-7470ED63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5D78CC-6988-4FE5-8731-6683A0F5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72EE06-A6F9-4B87-A270-399D53E9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81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6DD78-B3C7-4B82-8C1D-680745FC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46D969-A3CB-4AB5-96CC-A6A09558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F25E27-8BC3-49D1-B9B0-CCB9573E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C529D2-B411-44C5-9D50-E23E8057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74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15639E-ECA0-4BFE-9905-32D2BE1D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E45F09-F4A0-4D89-8864-E16382D3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235828-BB84-40FA-B885-1C1F680C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49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E5DB0-0DE3-4D26-B52A-BAB601B9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3D05C6-B806-4CF4-B6D8-436A0F10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EDD31FF-993F-4753-82C1-A6BD55AE4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FCAC27-6DA9-416B-8EB1-C172A0FC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E88ED9-6F6A-4036-A4FA-C342CC2B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B7ACC7-7686-47A0-8192-D7E3DBF0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5D16F-6374-40E5-8478-6E3B4739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0434EC-9803-4355-BDE8-9844EDD75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234CA61-13B0-453A-8194-A6C5CEB9F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D74857-9563-4807-8B64-5437B3FE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3BE712-561C-4BC9-B0F9-21E07821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FF5533-0152-4E68-8C0D-DDEC078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4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01BBC20-F62D-499B-B67C-E75652A0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573F87-94C1-4C35-B956-5AF2464B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B5F946-B59D-491C-9553-028495AAE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D121-A5F9-409B-8841-C5DB2FE78F74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C08B05-BE87-4496-84C3-EDAC901CA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5E1D58-19D0-47C4-99DA-C04FCABC6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6327-8D3A-4C7E-B4E2-53064AF5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03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B7C35D-AF98-41D0-BD7B-EE9BBC8A985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098285-4621-46E2-B8F5-711C277F043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1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3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18.09.2022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6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18EC2-6B73-41E5-B631-47638633C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Řízení rizik vybraných prvků kritické dopravní infrastruktury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BFF4ED-7712-43DD-B70F-5736BF9DC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 </a:t>
            </a:r>
            <a:endParaRPr lang="cs-CZ" dirty="0"/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Dana Procházková, Jan Procházka, 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Jana-Victorie Martincová, Tomáš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Kertis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i="1" dirty="0"/>
          </a:p>
          <a:p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 učení technické v Brně, Ústav soudního inženýrství</a:t>
            </a:r>
          </a:p>
        </p:txBody>
      </p:sp>
    </p:spTree>
    <p:extLst>
      <p:ext uri="{BB962C8B-B14F-4D97-AF65-F5344CB8AC3E}">
        <p14:creationId xmlns:p14="http://schemas.microsoft.com/office/powerpoint/2010/main" val="9530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8807643-283C-46DA-AFB3-57633E02395D}"/>
              </a:ext>
            </a:extLst>
          </p:cNvPr>
          <p:cNvSpPr txBox="1"/>
          <p:nvPr/>
        </p:nvSpPr>
        <p:spPr>
          <a:xfrm>
            <a:off x="0" y="147918"/>
            <a:ext cx="1162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Lidský faktor ve spojení s technickými díly se projevuje ve dvou rolích, a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jako realizátor dobrých či špatných úkonů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jako činitel rozhodující o provedení dobrých či špatných úkonů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ORGANIZAČNÍ HAVÁRIE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A07B16B6-1294-46DC-AABF-DFDAF7AE6D1F}"/>
              </a:ext>
            </a:extLst>
          </p:cNvPr>
          <p:cNvSpPr/>
          <p:nvPr/>
        </p:nvSpPr>
        <p:spPr>
          <a:xfrm>
            <a:off x="3638550" y="2238857"/>
            <a:ext cx="723900" cy="150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7EAFAB-2DEA-4ECD-9AA8-5CE56F8B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42" y="3009901"/>
            <a:ext cx="5471358" cy="3848100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A5BCFC09-0FB0-47E3-81ED-1A699D5F0663}"/>
              </a:ext>
            </a:extLst>
          </p:cNvPr>
          <p:cNvSpPr/>
          <p:nvPr/>
        </p:nvSpPr>
        <p:spPr>
          <a:xfrm>
            <a:off x="4362450" y="4558553"/>
            <a:ext cx="2167692" cy="83371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5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6496816-137A-4CC4-BDA8-C4AABD5B5B89}"/>
              </a:ext>
            </a:extLst>
          </p:cNvPr>
          <p:cNvSpPr txBox="1"/>
          <p:nvPr/>
        </p:nvSpPr>
        <p:spPr>
          <a:xfrm>
            <a:off x="219456" y="603504"/>
            <a:ext cx="11740896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3. DATA A METODY VÝZKUMU</a:t>
            </a:r>
          </a:p>
          <a:p>
            <a:endParaRPr lang="cs-CZ" dirty="0"/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Při výzkumu sledovaných prvků dopravní kritické infrastruktury byla použita data o: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283 selháních mostů ve světě od r. 1297,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965 selhání tunelů na pozemních komunikacích a 53 případových studií ve světě od počátku 19. století, 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2511 selhání kritických objektů na pozemních komunikacích (nádraží / železniční stanice, křižovatky, obtížná místa komunikací) ve světě od roku 1815 (u železničních stanic vyhodnoceno 1125 selhání),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1917 leteckých nehod civilních letadel ve světě od roku 1909,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31 selhání řídících systémů dopravy ve světě od roku 2006.</a:t>
            </a:r>
          </a:p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78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89698C0-BC0C-4ECD-AD36-EFD02864399A}"/>
              </a:ext>
            </a:extLst>
          </p:cNvPr>
          <p:cNvSpPr/>
          <p:nvPr/>
        </p:nvSpPr>
        <p:spPr>
          <a:xfrm>
            <a:off x="1576575" y="580292"/>
            <a:ext cx="8516832" cy="5064369"/>
          </a:xfrm>
          <a:prstGeom prst="rect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67F2E12-9A97-4CBB-BB76-807C2AB5EFF3}"/>
              </a:ext>
            </a:extLst>
          </p:cNvPr>
          <p:cNvSpPr txBox="1"/>
          <p:nvPr/>
        </p:nvSpPr>
        <p:spPr>
          <a:xfrm>
            <a:off x="228601" y="738553"/>
            <a:ext cx="923330" cy="40620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Míra cíle řízení rizika a míra složitosti entity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5621482-537A-4D4E-8AB6-3A7B86AE407B}"/>
              </a:ext>
            </a:extLst>
          </p:cNvPr>
          <p:cNvSpPr txBox="1"/>
          <p:nvPr/>
        </p:nvSpPr>
        <p:spPr>
          <a:xfrm>
            <a:off x="6623556" y="5917552"/>
            <a:ext cx="527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Míra časové platnosti řešení a míra potřeby zvážení nejistot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54D9251-E321-495F-8BD3-28E06C25A7AE}"/>
              </a:ext>
            </a:extLst>
          </p:cNvPr>
          <p:cNvSpPr txBox="1"/>
          <p:nvPr/>
        </p:nvSpPr>
        <p:spPr>
          <a:xfrm>
            <a:off x="1559142" y="4290646"/>
            <a:ext cx="400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Jednoduchá struktura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Spolehlivost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Krátkodobé řešení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Není třeba znát nejistoty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AD994B8-6510-4AFD-B8A8-14F69056B932}"/>
              </a:ext>
            </a:extLst>
          </p:cNvPr>
          <p:cNvSpPr txBox="1"/>
          <p:nvPr/>
        </p:nvSpPr>
        <p:spPr>
          <a:xfrm>
            <a:off x="1617786" y="580292"/>
            <a:ext cx="3182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Velmi složitá struktura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Bezpečnost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Krátkodobé řešení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Není třeba znát nejistoty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znalostní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51392F2-7937-4FEC-A5A9-A0C96A102133}"/>
              </a:ext>
            </a:extLst>
          </p:cNvPr>
          <p:cNvSpPr txBox="1"/>
          <p:nvPr/>
        </p:nvSpPr>
        <p:spPr>
          <a:xfrm>
            <a:off x="7174522" y="580292"/>
            <a:ext cx="2760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Velmi složitá  struktura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Bezpečnost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Dlouhodobé řešení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třeba znát nejistoty náhodné i znalostní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E2B8E0B-6F82-45DC-A664-9A2FE9626DEB}"/>
              </a:ext>
            </a:extLst>
          </p:cNvPr>
          <p:cNvSpPr txBox="1"/>
          <p:nvPr/>
        </p:nvSpPr>
        <p:spPr>
          <a:xfrm>
            <a:off x="7174522" y="4026877"/>
            <a:ext cx="2760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Jednoduchá  struktura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Spolehlivost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Dlouhodobé řešení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třeba znát nejistoty náhodné i znalostní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2C1159-5D43-4680-A4C8-24A8D2790EFF}"/>
              </a:ext>
            </a:extLst>
          </p:cNvPr>
          <p:cNvSpPr txBox="1"/>
          <p:nvPr/>
        </p:nvSpPr>
        <p:spPr>
          <a:xfrm>
            <a:off x="1986970" y="2268524"/>
            <a:ext cx="615553" cy="182895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………….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8A1706-299D-4775-9153-181A0A1EEABD}"/>
              </a:ext>
            </a:extLst>
          </p:cNvPr>
          <p:cNvSpPr txBox="1"/>
          <p:nvPr/>
        </p:nvSpPr>
        <p:spPr>
          <a:xfrm>
            <a:off x="7583233" y="2057620"/>
            <a:ext cx="892552" cy="18816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529E96E-7742-4520-95C3-488D46AA8C0B}"/>
              </a:ext>
            </a:extLst>
          </p:cNvPr>
          <p:cNvSpPr txBox="1"/>
          <p:nvPr/>
        </p:nvSpPr>
        <p:spPr>
          <a:xfrm>
            <a:off x="4648195" y="1143000"/>
            <a:ext cx="203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….……….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E8ECD6F-7E2D-4A4B-AAA2-CF4F6356DB8B}"/>
              </a:ext>
            </a:extLst>
          </p:cNvPr>
          <p:cNvSpPr txBox="1"/>
          <p:nvPr/>
        </p:nvSpPr>
        <p:spPr>
          <a:xfrm>
            <a:off x="4589595" y="4642339"/>
            <a:ext cx="203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…………..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68F715-F8D8-4B53-9F7C-BE66633BCC02}"/>
              </a:ext>
            </a:extLst>
          </p:cNvPr>
          <p:cNvSpPr txBox="1"/>
          <p:nvPr/>
        </p:nvSpPr>
        <p:spPr>
          <a:xfrm flipH="1">
            <a:off x="5231272" y="2422343"/>
            <a:ext cx="615553" cy="15737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………...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A0A585D-0889-43AC-80E6-D8C59372759C}"/>
              </a:ext>
            </a:extLst>
          </p:cNvPr>
          <p:cNvCxnSpPr/>
          <p:nvPr/>
        </p:nvCxnSpPr>
        <p:spPr>
          <a:xfrm>
            <a:off x="3358662" y="738553"/>
            <a:ext cx="6605938" cy="3903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2453AC9-D043-4219-800D-2AC3C1BCB63F}"/>
              </a:ext>
            </a:extLst>
          </p:cNvPr>
          <p:cNvCxnSpPr>
            <a:cxnSpLocks/>
          </p:cNvCxnSpPr>
          <p:nvPr/>
        </p:nvCxnSpPr>
        <p:spPr>
          <a:xfrm>
            <a:off x="1559142" y="1692441"/>
            <a:ext cx="6266012" cy="3952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E26EADB-AC72-4970-8A70-93D5C241C351}"/>
              </a:ext>
            </a:extLst>
          </p:cNvPr>
          <p:cNvCxnSpPr>
            <a:cxnSpLocks/>
          </p:cNvCxnSpPr>
          <p:nvPr/>
        </p:nvCxnSpPr>
        <p:spPr>
          <a:xfrm>
            <a:off x="1559142" y="2985287"/>
            <a:ext cx="4287683" cy="2659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>
            <a:extLst>
              <a:ext uri="{FF2B5EF4-FFF2-40B4-BE49-F238E27FC236}">
                <a16:creationId xmlns:a16="http://schemas.microsoft.com/office/drawing/2014/main" id="{E7C774F4-F0C9-4D37-BB82-2209131C4751}"/>
              </a:ext>
            </a:extLst>
          </p:cNvPr>
          <p:cNvSpPr/>
          <p:nvPr/>
        </p:nvSpPr>
        <p:spPr>
          <a:xfrm>
            <a:off x="6339192" y="1939111"/>
            <a:ext cx="1485962" cy="914400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DSS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6C5A3A45-A65F-433E-B260-C119F07283CB}"/>
              </a:ext>
            </a:extLst>
          </p:cNvPr>
          <p:cNvSpPr/>
          <p:nvPr/>
        </p:nvSpPr>
        <p:spPr>
          <a:xfrm>
            <a:off x="3358663" y="1666220"/>
            <a:ext cx="2327044" cy="1815534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Metody operačního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výzkumu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88CAB3F2-99D5-45D0-BD35-39F9B637D903}"/>
              </a:ext>
            </a:extLst>
          </p:cNvPr>
          <p:cNvSpPr/>
          <p:nvPr/>
        </p:nvSpPr>
        <p:spPr>
          <a:xfrm>
            <a:off x="4164951" y="4145762"/>
            <a:ext cx="1576915" cy="91440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Stromy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C7413239-CCA2-47C4-B76B-A92791C047D3}"/>
              </a:ext>
            </a:extLst>
          </p:cNvPr>
          <p:cNvSpPr/>
          <p:nvPr/>
        </p:nvSpPr>
        <p:spPr>
          <a:xfrm>
            <a:off x="1447767" y="3780692"/>
            <a:ext cx="1737473" cy="549480"/>
          </a:xfrm>
          <a:prstGeom prst="ellipse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Lineární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EEF21D-6407-46E9-93BF-E14712207E3A}"/>
              </a:ext>
            </a:extLst>
          </p:cNvPr>
          <p:cNvSpPr txBox="1"/>
          <p:nvPr/>
        </p:nvSpPr>
        <p:spPr>
          <a:xfrm>
            <a:off x="-1" y="5789545"/>
            <a:ext cx="584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NÁSTROJE PRO PRÁCI S RIZIKY PODLE  POVAHY ENTITY A CÍLŮ PRÁCE S RIZIKY</a:t>
            </a:r>
          </a:p>
        </p:txBody>
      </p:sp>
    </p:spTree>
    <p:extLst>
      <p:ext uri="{BB962C8B-B14F-4D97-AF65-F5344CB8AC3E}">
        <p14:creationId xmlns:p14="http://schemas.microsoft.com/office/powerpoint/2010/main" val="204311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6496816-137A-4CC4-BDA8-C4AABD5B5B89}"/>
              </a:ext>
            </a:extLst>
          </p:cNvPr>
          <p:cNvSpPr txBox="1"/>
          <p:nvPr/>
        </p:nvSpPr>
        <p:spPr>
          <a:xfrm>
            <a:off x="146304" y="274320"/>
            <a:ext cx="1181404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4. POZNATKY PRO VYBRANÉ KRITICKÉ PRVKY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B8E5016-F4A2-4824-B0B2-B4BF0360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9" y="1219200"/>
            <a:ext cx="5296315" cy="372884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BEA0297-C81A-4B21-A0BB-4CE0C42EF90B}"/>
              </a:ext>
            </a:extLst>
          </p:cNvPr>
          <p:cNvSpPr txBox="1"/>
          <p:nvPr/>
        </p:nvSpPr>
        <p:spPr>
          <a:xfrm>
            <a:off x="332509" y="5680364"/>
            <a:ext cx="1133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Příčiny selhání mostů                                  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Příčiny selhání tunelů </a:t>
            </a:r>
            <a:endParaRPr lang="cs-CZ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019100-B0B0-404B-A90F-144D9BA26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818" y="1288082"/>
            <a:ext cx="5070763" cy="3495106"/>
          </a:xfrm>
          <a:prstGeom prst="rect">
            <a:avLst/>
          </a:prstGeom>
        </p:spPr>
      </p:pic>
      <p:sp>
        <p:nvSpPr>
          <p:cNvPr id="6" name="Šipka: nahoru 5">
            <a:extLst>
              <a:ext uri="{FF2B5EF4-FFF2-40B4-BE49-F238E27FC236}">
                <a16:creationId xmlns:a16="http://schemas.microsoft.com/office/drawing/2014/main" id="{C73B9199-08F5-4610-A133-5CD365D96AE6}"/>
              </a:ext>
            </a:extLst>
          </p:cNvPr>
          <p:cNvSpPr/>
          <p:nvPr/>
        </p:nvSpPr>
        <p:spPr>
          <a:xfrm>
            <a:off x="1704109" y="4783188"/>
            <a:ext cx="651164" cy="78673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nahoru 6">
            <a:extLst>
              <a:ext uri="{FF2B5EF4-FFF2-40B4-BE49-F238E27FC236}">
                <a16:creationId xmlns:a16="http://schemas.microsoft.com/office/drawing/2014/main" id="{02896C06-1E80-4538-86DC-FE6FE7EC4507}"/>
              </a:ext>
            </a:extLst>
          </p:cNvPr>
          <p:cNvSpPr/>
          <p:nvPr/>
        </p:nvSpPr>
        <p:spPr>
          <a:xfrm>
            <a:off x="8601693" y="4783188"/>
            <a:ext cx="651164" cy="7323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52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>
            <a:extLst>
              <a:ext uri="{FF2B5EF4-FFF2-40B4-BE49-F238E27FC236}">
                <a16:creationId xmlns:a16="http://schemas.microsoft.com/office/drawing/2014/main" id="{22BC47BF-DC40-4D71-812B-86F2DCC0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831274"/>
            <a:ext cx="5510936" cy="44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A563C0C-EC1E-46BB-921C-A7C471D38A9F}"/>
              </a:ext>
            </a:extLst>
          </p:cNvPr>
          <p:cNvSpPr txBox="1"/>
          <p:nvPr/>
        </p:nvSpPr>
        <p:spPr>
          <a:xfrm>
            <a:off x="138546" y="5902036"/>
            <a:ext cx="11568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Příčiny dopravních nehod na železnici    Příčiny dopravních nehod    </a:t>
            </a:r>
          </a:p>
          <a:p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               civilních letadel</a:t>
            </a:r>
            <a:endParaRPr lang="cs-CZ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0601E2-080E-4407-BFAF-BA4AC306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145" y="1122219"/>
            <a:ext cx="5043055" cy="3962399"/>
          </a:xfrm>
          <a:prstGeom prst="rect">
            <a:avLst/>
          </a:prstGeom>
        </p:spPr>
      </p:pic>
      <p:sp>
        <p:nvSpPr>
          <p:cNvPr id="4" name="Šipka: nahoru 3">
            <a:extLst>
              <a:ext uri="{FF2B5EF4-FFF2-40B4-BE49-F238E27FC236}">
                <a16:creationId xmlns:a16="http://schemas.microsoft.com/office/drawing/2014/main" id="{9859175D-FECD-4E73-A597-EF24BA2B518B}"/>
              </a:ext>
            </a:extLst>
          </p:cNvPr>
          <p:cNvSpPr/>
          <p:nvPr/>
        </p:nvSpPr>
        <p:spPr>
          <a:xfrm>
            <a:off x="2576945" y="5237018"/>
            <a:ext cx="457200" cy="78970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nahoru 4">
            <a:extLst>
              <a:ext uri="{FF2B5EF4-FFF2-40B4-BE49-F238E27FC236}">
                <a16:creationId xmlns:a16="http://schemas.microsoft.com/office/drawing/2014/main" id="{21FB0EFC-A178-43B3-B651-54A0309EA795}"/>
              </a:ext>
            </a:extLst>
          </p:cNvPr>
          <p:cNvSpPr/>
          <p:nvPr/>
        </p:nvSpPr>
        <p:spPr>
          <a:xfrm>
            <a:off x="8948057" y="5112328"/>
            <a:ext cx="457200" cy="7897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1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2F73FEE-E988-4E5C-861E-EBDF3BE6A41A}"/>
              </a:ext>
            </a:extLst>
          </p:cNvPr>
          <p:cNvSpPr txBox="1"/>
          <p:nvPr/>
        </p:nvSpPr>
        <p:spPr>
          <a:xfrm>
            <a:off x="138544" y="152401"/>
            <a:ext cx="12150437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Příčiny selhání řídících systémů dopravy: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překročení (přetížení) přenosové kapacity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vlastní telekomunikační sítě,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havárie technologických celků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cílené poškození informační a komunikační infrastruktury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(sabotáž, hackerství, terorismus, kriminální činnost apod.),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ztráta integrity dat v informačním systému,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živelní pohromy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velkého rozsahu jako rozsáhlé požáry, vichřice, sesuvy půdy, povodně apod. s následným poškozením nebo výpadkem informačních a komunikačních systémů,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radiační havárie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 následným poškozením nebo výpadkem řídicího systému objektu,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havárie velkého rozsahu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způsobené vybranými nebezpečnými chemickými látkami a chemickými přípravky s následným poškozením nebo výpadkem řídicího systému objektu, 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jiné technické a technologické havárie velkého rozsahu – požáry, exploze, destrukce nadzemních a pozemních částí staveb s následným poškozením nebo výpadkem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iks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destrukce hrází vodohospodářských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děl se vznikem povodňové vlny s následným poškozením nebo výpadkem řídicího systému objektu,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narušení dodávek elektrické energie velkého rozsahu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narušení zákonnosti velkého rozsahu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 následným poškozením nebo výpadkem řídicího systému objektu,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výpadky veřejných telekomunikačních sítí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disfunkční chování řídících a informačních systémů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při zabezpečování základních funkcí státu,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výpadek kritických informačních systémů nebo procesů.</a:t>
            </a:r>
          </a:p>
        </p:txBody>
      </p:sp>
    </p:spTree>
    <p:extLst>
      <p:ext uri="{BB962C8B-B14F-4D97-AF65-F5344CB8AC3E}">
        <p14:creationId xmlns:p14="http://schemas.microsoft.com/office/powerpoint/2010/main" val="187740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6496816-137A-4CC4-BDA8-C4AABD5B5B89}"/>
              </a:ext>
            </a:extLst>
          </p:cNvPr>
          <p:cNvSpPr txBox="1"/>
          <p:nvPr/>
        </p:nvSpPr>
        <p:spPr>
          <a:xfrm>
            <a:off x="110836" y="290945"/>
            <a:ext cx="118495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5. ŘÍZENÍ RIZIK VYBRANÝCH KRITICKÝCH PRVKŮ VE PROSPĚCH BEZPEČNOSTI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304104F-5FDB-43AD-89A1-5F76104BE19D}"/>
              </a:ext>
            </a:extLst>
          </p:cNvPr>
          <p:cNvSpPr txBox="1"/>
          <p:nvPr/>
        </p:nvSpPr>
        <p:spPr>
          <a:xfrm>
            <a:off x="374073" y="1496291"/>
            <a:ext cx="615141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Existuje mnoho různých oblastí řízení bezpečnosti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se od sebe odlišují také dle druhu dopravy respektive úhlu pohledu, ze kterého se na bezpečnost sledovaného objektu díváme 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 dopravní prostředek, stavbu, dopravní cesty, podpůrné systémy, řídicí systémy včetně lidského aspektu, nebo dokonce z hlediska logistických služeb, přepravy zboží a osob). </a:t>
            </a:r>
          </a:p>
          <a:p>
            <a:pPr lvl="0">
              <a:spcBef>
                <a:spcPts val="600"/>
              </a:spcBef>
              <a:defRPr/>
            </a:pPr>
            <a:endParaRPr lang="cs-CZ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jednotlivých oblastí řízení bezpečnosti a řízení rizik jsou stejné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tj. prevence ztrát, ať už se jedná o lidské životy, majetek, stav lidské společnosti, životní prostředí, kritickou infrastrukturu včetně ekonomiky a dalších. </a:t>
            </a:r>
          </a:p>
          <a:p>
            <a:pPr lvl="0">
              <a:spcBef>
                <a:spcPts val="600"/>
              </a:spcBef>
              <a:defRPr/>
            </a:pP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oblasti vychází ze studia rizik a inženýrství založeném na řízení rizik ve prospěch bezpečnosti.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924C15-367A-4F5E-8296-81E9ACE7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28" y="2356595"/>
            <a:ext cx="4835236" cy="30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1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42F1C70-2430-4578-9E59-429DC2A5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677"/>
            <a:ext cx="6206837" cy="659832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CA94DA0-3FAE-484C-ADDB-D09AB45CB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602" y="601363"/>
            <a:ext cx="4486780" cy="355500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9F28FFE-735E-46C8-B745-8F31056ADA55}"/>
              </a:ext>
            </a:extLst>
          </p:cNvPr>
          <p:cNvSpPr txBox="1"/>
          <p:nvPr/>
        </p:nvSpPr>
        <p:spPr>
          <a:xfrm>
            <a:off x="7079673" y="4821382"/>
            <a:ext cx="48906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Role zúčastněných spojené s bezpečností; SMS je systém řízení bezpečnosti celku (safety management systém).</a:t>
            </a:r>
          </a:p>
          <a:p>
            <a:endParaRPr lang="cs-CZ" dirty="0"/>
          </a:p>
        </p:txBody>
      </p:sp>
      <p:sp>
        <p:nvSpPr>
          <p:cNvPr id="5" name="Šipka: doleva 4">
            <a:extLst>
              <a:ext uri="{FF2B5EF4-FFF2-40B4-BE49-F238E27FC236}">
                <a16:creationId xmlns:a16="http://schemas.microsoft.com/office/drawing/2014/main" id="{EE6F9FD8-6BCC-4FFE-BF74-59A22D142EC1}"/>
              </a:ext>
            </a:extLst>
          </p:cNvPr>
          <p:cNvSpPr/>
          <p:nvPr/>
        </p:nvSpPr>
        <p:spPr>
          <a:xfrm>
            <a:off x="6206837" y="4821382"/>
            <a:ext cx="692727" cy="6373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4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204844D-9794-4BE2-B5A8-28B4BB38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5" y="568036"/>
            <a:ext cx="7837714" cy="572192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F3883D6-C796-4723-9B8B-95523F9B1E19}"/>
              </a:ext>
            </a:extLst>
          </p:cNvPr>
          <p:cNvSpPr txBox="1"/>
          <p:nvPr/>
        </p:nvSpPr>
        <p:spPr>
          <a:xfrm>
            <a:off x="8603673" y="1524000"/>
            <a:ext cx="3449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Řízení bezpečnosti kritické entity.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15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6496816-137A-4CC4-BDA8-C4AABD5B5B89}"/>
              </a:ext>
            </a:extLst>
          </p:cNvPr>
          <p:cNvSpPr txBox="1"/>
          <p:nvPr/>
        </p:nvSpPr>
        <p:spPr>
          <a:xfrm>
            <a:off x="108895" y="158359"/>
            <a:ext cx="1182180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6. NÁVRHY OPATŘENÍ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F8BEE67-B587-491A-B400-EC5BA40D4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59306"/>
              </p:ext>
            </p:extLst>
          </p:nvPr>
        </p:nvGraphicFramePr>
        <p:xfrm>
          <a:off x="261298" y="1958852"/>
          <a:ext cx="3158836" cy="2691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244">
                  <a:extLst>
                    <a:ext uri="{9D8B030D-6E8A-4147-A177-3AD203B41FA5}">
                      <a16:colId xmlns:a16="http://schemas.microsoft.com/office/drawing/2014/main" val="727962532"/>
                    </a:ext>
                  </a:extLst>
                </a:gridCol>
                <a:gridCol w="1554592">
                  <a:extLst>
                    <a:ext uri="{9D8B030D-6E8A-4147-A177-3AD203B41FA5}">
                      <a16:colId xmlns:a16="http://schemas.microsoft.com/office/drawing/2014/main" val="255699865"/>
                    </a:ext>
                  </a:extLst>
                </a:gridCol>
              </a:tblGrid>
              <a:tr h="377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Míra nedostatků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Hodnoty v % N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2342657405"/>
                  </a:ext>
                </a:extLst>
              </a:tr>
              <a:tr h="377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Extrémně vysoká – 5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Více než 95 %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980811895"/>
                  </a:ext>
                </a:extLst>
              </a:tr>
              <a:tr h="377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Velmi vysoká – 4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70–95 %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1221775744"/>
                  </a:ext>
                </a:extLst>
              </a:tr>
              <a:tr h="377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Vysoká – 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45–70 %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2125075536"/>
                  </a:ext>
                </a:extLst>
              </a:tr>
              <a:tr h="377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 - 2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25–45 %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1028654987"/>
                  </a:ext>
                </a:extLst>
              </a:tr>
              <a:tr h="377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Nízká – 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5–25 %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2989738908"/>
                  </a:ext>
                </a:extLst>
              </a:tr>
              <a:tr h="377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Zanedbatelná – 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 než  5 %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1021369120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3946E8E6-0395-424F-A5B5-4D0B65CF18BC}"/>
              </a:ext>
            </a:extLst>
          </p:cNvPr>
          <p:cNvSpPr txBox="1"/>
          <p:nvPr/>
        </p:nvSpPr>
        <p:spPr>
          <a:xfrm>
            <a:off x="4281055" y="2729345"/>
            <a:ext cx="76496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Míra nedostatků legislativy z hlediska úplnosti požadavků na:</a:t>
            </a:r>
          </a:p>
          <a:p>
            <a:pPr lvl="0"/>
            <a:endParaRPr lang="cs-CZ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integrální bezpečnost je 4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(86.3 %), tj. je velmi vysoká,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práci s riziky je 4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(85.8 %), tj. je velmi vysoká.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C07525-8FE4-4597-87AF-690472BD0F1E}"/>
              </a:ext>
            </a:extLst>
          </p:cNvPr>
          <p:cNvSpPr txBox="1"/>
          <p:nvPr/>
        </p:nvSpPr>
        <p:spPr>
          <a:xfrm>
            <a:off x="3685309" y="527669"/>
            <a:ext cx="8397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Výsledek srovnání generického modelu založeného na TQM a požadavků legislativy ČR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použito multikriteriální hodnocení 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(oblasti: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a organizace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lidský faktor, </a:t>
            </a:r>
            <a:r>
              <a:rPr lang="cs-C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vnitřní a vnější havárie;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selhání vnitřních a vnějších infrastruktur; 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živelní pohromy; </a:t>
            </a:r>
            <a:r>
              <a:rPr lang="cs-C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 dozoru státu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hackerské a teroristické útoky</a:t>
            </a:r>
            <a:endParaRPr lang="cs-CZ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7171EF6-C386-4852-BAF1-37021CBDE16A}"/>
              </a:ext>
            </a:extLst>
          </p:cNvPr>
          <p:cNvSpPr txBox="1"/>
          <p:nvPr/>
        </p:nvSpPr>
        <p:spPr>
          <a:xfrm>
            <a:off x="217793" y="5452115"/>
            <a:ext cx="120831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i="1" dirty="0"/>
          </a:p>
          <a:p>
            <a:endParaRPr lang="cs-CZ" sz="2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r>
              <a:rPr lang="cs-C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neukládá zajišťovat celkovou bezpečnost sledovaných kritických prvků dopravní infrastruktury; obvykle </a:t>
            </a:r>
            <a:r>
              <a:rPr lang="cs-CZ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zaměřuje jen na bezpečnost procesů spojených s provozem</a:t>
            </a:r>
            <a:r>
              <a:rPr lang="cs-C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588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6496816-137A-4CC4-BDA8-C4AABD5B5B89}"/>
              </a:ext>
            </a:extLst>
          </p:cNvPr>
          <p:cNvSpPr txBox="1"/>
          <p:nvPr/>
        </p:nvSpPr>
        <p:spPr>
          <a:xfrm>
            <a:off x="402336" y="877824"/>
            <a:ext cx="11558016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OBSAH</a:t>
            </a:r>
          </a:p>
          <a:p>
            <a:pPr>
              <a:spcBef>
                <a:spcPts val="120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1. Úvod</a:t>
            </a:r>
          </a:p>
          <a:p>
            <a:pPr>
              <a:spcBef>
                <a:spcPts val="120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2. Souhrn poznatků inženýrských disciplín pracujících s riziky</a:t>
            </a:r>
          </a:p>
          <a:p>
            <a:pPr>
              <a:spcBef>
                <a:spcPts val="120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3. Data a metody výzkumu</a:t>
            </a:r>
          </a:p>
          <a:p>
            <a:pPr>
              <a:spcBef>
                <a:spcPts val="120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4. Poznatky pro vybrané kritické prvky</a:t>
            </a:r>
          </a:p>
          <a:p>
            <a:pPr>
              <a:spcBef>
                <a:spcPts val="120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5. Řízení rizik vybraných kritických prvků ve prospěch bezpečnosti</a:t>
            </a:r>
          </a:p>
          <a:p>
            <a:pPr>
              <a:spcBef>
                <a:spcPts val="120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6. Návrhy opatření</a:t>
            </a:r>
          </a:p>
          <a:p>
            <a:pPr>
              <a:spcBef>
                <a:spcPts val="120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7. Závěr</a:t>
            </a:r>
          </a:p>
          <a:p>
            <a:pPr>
              <a:spcBef>
                <a:spcPts val="600"/>
              </a:spcBef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63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C3DA283-B500-4FBB-A0D7-95949B9B4B18}"/>
              </a:ext>
            </a:extLst>
          </p:cNvPr>
          <p:cNvSpPr txBox="1"/>
          <p:nvPr/>
        </p:nvSpPr>
        <p:spPr>
          <a:xfrm>
            <a:off x="124692" y="0"/>
            <a:ext cx="12067308" cy="720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 řízení bezpečnosti (SMS) musí mít jasný program na udržování a stálého zvyšování bezpečnosti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, a to včetně kultury bezpečnosti.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případě automatizace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musí být řádně zabezpečen proti útokům všeho druhu.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Správce kritického prvku dopravní infrastruktury pro zajištění bezpečnosti musí mít legislativou uloženy povinnosti: 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monitoroval situaci a provoz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dopravy v entitě a jejím okolí s použitím kamer a senzorů a komunikačního zařízení s cílem zajistit normální provoz,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připravenu odezvu pro případ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selhání entity,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účinný varovací systém a schopnost rychlé a správné detekce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jakéhokoliv jevu, který může vést k selhání entity a její funkce,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zařízení pro uzavření entity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zařízení pro kontakt se záchrannými službami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mít zařízení pro kontakt s uživateli entity,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vycvičený personál pro řízení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za možných situací – normální, nouzové i kritické, 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mít plán údržby,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plán kontrol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– nutná pravidelná kontrola kritických prvků entity a podmínek okolí, a nouzových opatření včetně jejich zajištění, 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plán pro řízení rizik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29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6496816-137A-4CC4-BDA8-C4AABD5B5B89}"/>
              </a:ext>
            </a:extLst>
          </p:cNvPr>
          <p:cNvSpPr txBox="1"/>
          <p:nvPr/>
        </p:nvSpPr>
        <p:spPr>
          <a:xfrm>
            <a:off x="256032" y="0"/>
            <a:ext cx="117043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7. ZÁVĚR</a:t>
            </a:r>
          </a:p>
          <a:p>
            <a:pPr lvl="0">
              <a:spcBef>
                <a:spcPts val="60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Řízení každé entity dělíme dle rozsahu 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odpovědnosti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rozhodování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délky plánovacího horizontu.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Každá entita plánuje a řídí své aktivity a procesy celkem na třech úrovních: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strategická (vrcholová, dlouhodobá),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taktická (střednědobá),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 provozní (operativní, krátkodobá), </a:t>
            </a:r>
          </a:p>
          <a:p>
            <a:pPr lvl="0">
              <a:spcBef>
                <a:spcPts val="60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přičemž hranice mezi jednotlivými vrstvami nejsou pevné a ostré. </a:t>
            </a:r>
          </a:p>
          <a:p>
            <a:pPr lvl="0">
              <a:spcBef>
                <a:spcPts val="1200"/>
              </a:spcBef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Důležité je zavést v ČR: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Jasnou strukturu řízení a provázání úrovní řízení a odpovědností.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Odbornou kontrolu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ze strany státu.</a:t>
            </a:r>
          </a:p>
          <a:p>
            <a:pPr lvl="0">
              <a:spcBef>
                <a:spcPts val="1200"/>
              </a:spcBef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Vše musí uložit legislativa.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DĚKUJI ZA POZORNOST !!!!!</a:t>
            </a:r>
          </a:p>
        </p:txBody>
      </p:sp>
    </p:spTree>
    <p:extLst>
      <p:ext uri="{BB962C8B-B14F-4D97-AF65-F5344CB8AC3E}">
        <p14:creationId xmlns:p14="http://schemas.microsoft.com/office/powerpoint/2010/main" val="156767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6496816-137A-4CC4-BDA8-C4AABD5B5B89}"/>
              </a:ext>
            </a:extLst>
          </p:cNvPr>
          <p:cNvSpPr txBox="1"/>
          <p:nvPr/>
        </p:nvSpPr>
        <p:spPr>
          <a:xfrm>
            <a:off x="201168" y="274320"/>
            <a:ext cx="55313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1. ÚVOD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CF3F9F-FC57-4FD1-914B-3D5B4D2C5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699"/>
            <a:ext cx="7132320" cy="557630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2C65AFE-C90C-4E2E-A827-3C907C8E9DE2}"/>
              </a:ext>
            </a:extLst>
          </p:cNvPr>
          <p:cNvSpPr txBox="1"/>
          <p:nvPr/>
        </p:nvSpPr>
        <p:spPr>
          <a:xfrm>
            <a:off x="7808976" y="877824"/>
            <a:ext cx="4535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Dopravní síť je jednou z nejdůležitějších infrastruktur zajišťující základní funkce státu, tudíž i základní potřeby lidí pro jejich přežití. </a:t>
            </a:r>
          </a:p>
          <a:p>
            <a:endParaRPr lang="cs-CZ" dirty="0"/>
          </a:p>
        </p:txBody>
      </p:sp>
      <p:sp>
        <p:nvSpPr>
          <p:cNvPr id="5" name="Šipka: doleva 4">
            <a:extLst>
              <a:ext uri="{FF2B5EF4-FFF2-40B4-BE49-F238E27FC236}">
                <a16:creationId xmlns:a16="http://schemas.microsoft.com/office/drawing/2014/main" id="{500C694C-8676-4544-AAAF-6B543466B31E}"/>
              </a:ext>
            </a:extLst>
          </p:cNvPr>
          <p:cNvSpPr/>
          <p:nvPr/>
        </p:nvSpPr>
        <p:spPr>
          <a:xfrm>
            <a:off x="5732510" y="1628537"/>
            <a:ext cx="1948450" cy="181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24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6496816-137A-4CC4-BDA8-C4AABD5B5B89}"/>
              </a:ext>
            </a:extLst>
          </p:cNvPr>
          <p:cNvSpPr txBox="1"/>
          <p:nvPr/>
        </p:nvSpPr>
        <p:spPr>
          <a:xfrm>
            <a:off x="164592" y="0"/>
            <a:ext cx="11795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2. SOUHRN POZNATKŮ INŽENÝRSKÝCH DISCIPLÍN PRACUJÍCÍCH S RIZIKY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Podle současného poznání v systémovém pojetí světa platí: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entity 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j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sou systémy; většinu reálných entit tvoří systémy systémů (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), které mají povahu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kyber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-fyzickou,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chráněná aktiva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jsou: životy, zdraví a bezpečí lidí; majetek a veřejné blaho; životní prostředí; a kritické infrastruktury a technologie,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škodlivý jev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je každý jev, který poškozuje chráněná aktiva,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ohrožení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je míra velikosti škodlivého jevu,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riziko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je míra ztrát, škod a újmy na chráněných aktivech; riziko je dílčí; integrované; a integrální (celkové); rizika se dělí na: přijatelná; podmíněně přijatelná (ALARA/ALARP); a nepřijatelná,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zabezpečení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- entita je ochráněna proti všem vnějším škodlivým jevům a lidskému faktoru,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bezpečnost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vlastnost entity, která je základním znakem kvality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entity, která znamená, že entita je ochráněna proti všem vnějším a vnitřním škodlivým jevům a lidskému faktoru,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kritičnost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je komplementární pojem k pojmu bezpečnost </a:t>
            </a:r>
          </a:p>
        </p:txBody>
      </p:sp>
    </p:spTree>
    <p:extLst>
      <p:ext uri="{BB962C8B-B14F-4D97-AF65-F5344CB8AC3E}">
        <p14:creationId xmlns:p14="http://schemas.microsoft.com/office/powerpoint/2010/main" val="149972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173146"/>
            <a:ext cx="8503920" cy="63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5197317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A002BE9-A04E-4106-ADCB-040B956F85E7}"/>
              </a:ext>
            </a:extLst>
          </p:cNvPr>
          <p:cNvSpPr txBox="1"/>
          <p:nvPr/>
        </p:nvSpPr>
        <p:spPr>
          <a:xfrm>
            <a:off x="8503920" y="530352"/>
            <a:ext cx="3358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Položky, které ovlivňují výkon technického díla. </a:t>
            </a:r>
          </a:p>
          <a:p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díla jsou systémy, které mají otevřenou architekturu, </a:t>
            </a: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 jsou vzájemně závislé. </a:t>
            </a:r>
          </a:p>
          <a:p>
            <a:endParaRPr lang="cs-CZ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 dochází ke konfliktům. 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00B0F0"/>
                </a:solidFill>
                <a:latin typeface="Arial Black" panose="020B0A04020102020204" pitchFamily="34" charset="0"/>
              </a:rPr>
              <a:t>Řešení konfliktů znamená optimální vyřešení možných rizik.</a:t>
            </a:r>
            <a:endParaRPr lang="cs-CZ" sz="2400" b="1" dirty="0">
              <a:solidFill>
                <a:srgbClr val="00B0F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264FED7A-1A0F-41A3-8C3B-A81FCED8F22B}"/>
              </a:ext>
            </a:extLst>
          </p:cNvPr>
          <p:cNvSpPr/>
          <p:nvPr/>
        </p:nvSpPr>
        <p:spPr>
          <a:xfrm>
            <a:off x="7534656" y="731520"/>
            <a:ext cx="950976" cy="4023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13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7" y="-1"/>
            <a:ext cx="6753480" cy="340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91617" y="4245233"/>
            <a:ext cx="605275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2" y="2632943"/>
            <a:ext cx="4912630" cy="4200939"/>
          </a:xfrm>
          <a:prstGeom prst="rect">
            <a:avLst/>
          </a:prstGeom>
        </p:spPr>
      </p:pic>
      <p:cxnSp>
        <p:nvCxnSpPr>
          <p:cNvPr id="7" name="Přímá spojnice se šipkou 6"/>
          <p:cNvCxnSpPr>
            <a:cxnSpLocks/>
          </p:cNvCxnSpPr>
          <p:nvPr/>
        </p:nvCxnSpPr>
        <p:spPr>
          <a:xfrm flipH="1">
            <a:off x="4532243" y="3302010"/>
            <a:ext cx="2059895" cy="624821"/>
          </a:xfrm>
          <a:prstGeom prst="straightConnector1">
            <a:avLst/>
          </a:prstGeom>
          <a:ln w="1270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24144" y="3718822"/>
            <a:ext cx="62646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 zajistit:</a:t>
            </a:r>
          </a:p>
          <a:p>
            <a:pPr marL="581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Bezpečné aktivum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 člověk, životní prostředí, stroj….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81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Bezpečné zařízení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fungující nástroje, stroje, personál….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81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Bezpečnou komponentu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soubor strojů, linka či personál….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81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Bezpečný systém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každý dílčí úsek..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81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Bezpečný proces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např. svařování, ošetření, ….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81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Bezpečný provoz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objektu, sítě objektů..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81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Bezpečný celek (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celého systému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331567" y="950976"/>
            <a:ext cx="2042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Nástroje pro zvládnutí rizik: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prevence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připravenost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odezva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obnova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Šipka: obousměrná svislá 1">
            <a:extLst>
              <a:ext uri="{FF2B5EF4-FFF2-40B4-BE49-F238E27FC236}">
                <a16:creationId xmlns:a16="http://schemas.microsoft.com/office/drawing/2014/main" id="{1B2182BC-1FBB-4453-82D8-2D0F04E0D0F2}"/>
              </a:ext>
            </a:extLst>
          </p:cNvPr>
          <p:cNvSpPr/>
          <p:nvPr/>
        </p:nvSpPr>
        <p:spPr>
          <a:xfrm>
            <a:off x="8099245" y="3281339"/>
            <a:ext cx="241738" cy="534499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41DFC11-7870-4D7A-B5D2-3FD6455235DB}"/>
              </a:ext>
            </a:extLst>
          </p:cNvPr>
          <p:cNvCxnSpPr/>
          <p:nvPr/>
        </p:nvCxnSpPr>
        <p:spPr>
          <a:xfrm flipV="1">
            <a:off x="9713843" y="1934817"/>
            <a:ext cx="887896" cy="503583"/>
          </a:xfrm>
          <a:prstGeom prst="straightConnector1">
            <a:avLst/>
          </a:prstGeom>
          <a:ln w="1047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74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69384"/>
            <a:ext cx="6157443" cy="628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EDA2F7C-4317-4850-8FFC-84E287DE36A0}"/>
              </a:ext>
            </a:extLst>
          </p:cNvPr>
          <p:cNvSpPr txBox="1"/>
          <p:nvPr/>
        </p:nvSpPr>
        <p:spPr>
          <a:xfrm>
            <a:off x="0" y="1131570"/>
            <a:ext cx="2423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Podrobný postup práce s riziky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 31 010</a:t>
            </a:r>
          </a:p>
        </p:txBody>
      </p:sp>
    </p:spTree>
    <p:extLst>
      <p:ext uri="{BB962C8B-B14F-4D97-AF65-F5344CB8AC3E}">
        <p14:creationId xmlns:p14="http://schemas.microsoft.com/office/powerpoint/2010/main" val="219978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742208"/>
            <a:ext cx="5491162" cy="526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ovéPole 2"/>
          <p:cNvSpPr txBox="1">
            <a:spLocks noChangeArrowheads="1"/>
          </p:cNvSpPr>
          <p:nvPr/>
        </p:nvSpPr>
        <p:spPr bwMode="auto">
          <a:xfrm>
            <a:off x="712788" y="476673"/>
            <a:ext cx="459105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 i="1" dirty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Procesy: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1 - koncepce a řízení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           </a:t>
            </a:r>
            <a:r>
              <a:rPr lang="cs-CZ" altLang="cs-CZ" sz="2400" dirty="0">
                <a:solidFill>
                  <a:srgbClr val="0070C0"/>
                </a:solidFill>
                <a:latin typeface="Arial" charset="0"/>
                <a:cs typeface="Arial" charset="0"/>
              </a:rPr>
              <a:t>6 podprocesů</a:t>
            </a:r>
            <a:endParaRPr lang="cs-CZ" altLang="cs-CZ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2 - administrativní postupy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           </a:t>
            </a:r>
            <a:r>
              <a:rPr lang="cs-CZ" altLang="cs-CZ" sz="2400" dirty="0">
                <a:solidFill>
                  <a:srgbClr val="0070C0"/>
                </a:solidFill>
                <a:latin typeface="Arial" charset="0"/>
                <a:cs typeface="Arial" charset="0"/>
              </a:rPr>
              <a:t>5 podprocesů</a:t>
            </a:r>
            <a:r>
              <a:rPr lang="cs-CZ" altLang="cs-CZ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3 -  technické záležitosti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prstClr val="black"/>
                </a:solidFill>
                <a:latin typeface="Arial" charset="0"/>
                <a:cs typeface="Arial" charset="0"/>
              </a:rPr>
              <a:t>           </a:t>
            </a:r>
            <a:r>
              <a:rPr lang="cs-CZ" altLang="cs-CZ" sz="2400" dirty="0">
                <a:solidFill>
                  <a:srgbClr val="0070C0"/>
                </a:solidFill>
                <a:latin typeface="Arial" charset="0"/>
                <a:cs typeface="Arial" charset="0"/>
              </a:rPr>
              <a:t>6 podprocesů</a:t>
            </a:r>
            <a:endParaRPr lang="cs-CZ" altLang="cs-CZ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4 -  vnější spolupráce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70C0"/>
                </a:solidFill>
                <a:latin typeface="Arial" charset="0"/>
                <a:cs typeface="Arial" charset="0"/>
              </a:rPr>
              <a:t>           3 podprocesy</a:t>
            </a:r>
            <a:endParaRPr lang="cs-CZ" altLang="cs-CZ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5 -  nouzová připravenost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          </a:t>
            </a:r>
            <a:r>
              <a:rPr lang="cs-CZ" altLang="cs-CZ" sz="2400" dirty="0">
                <a:solidFill>
                  <a:srgbClr val="0070C0"/>
                </a:solidFill>
                <a:latin typeface="Arial" charset="0"/>
                <a:cs typeface="Arial" charset="0"/>
              </a:rPr>
              <a:t>3 podprocesy</a:t>
            </a:r>
            <a:endParaRPr lang="cs-CZ" altLang="cs-CZ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6 - dokumentace a šetření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     havárií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         </a:t>
            </a:r>
            <a:r>
              <a:rPr lang="cs-CZ" altLang="cs-CZ" sz="2400" dirty="0">
                <a:solidFill>
                  <a:srgbClr val="0070C0"/>
                </a:solidFill>
                <a:latin typeface="Arial" charset="0"/>
                <a:cs typeface="Arial" charset="0"/>
              </a:rPr>
              <a:t>3 podprocesy</a:t>
            </a:r>
          </a:p>
        </p:txBody>
      </p:sp>
      <p:sp>
        <p:nvSpPr>
          <p:cNvPr id="11269" name="TextovéPole 3"/>
          <p:cNvSpPr txBox="1">
            <a:spLocks noChangeArrowheads="1"/>
          </p:cNvSpPr>
          <p:nvPr/>
        </p:nvSpPr>
        <p:spPr bwMode="auto">
          <a:xfrm>
            <a:off x="5303839" y="1"/>
            <a:ext cx="4951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Systém i jeho okolí se dynamicky vyvíjí, a proto je třeba systém  systematicky přizpůsobovat změnám.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3575683" y="1015664"/>
            <a:ext cx="1850994" cy="6911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5484814" y="4581525"/>
            <a:ext cx="1006475" cy="38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/>
          <p:cNvCxnSpPr/>
          <p:nvPr/>
        </p:nvCxnSpPr>
        <p:spPr>
          <a:xfrm>
            <a:off x="5426678" y="1706861"/>
            <a:ext cx="36513" cy="2874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05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64591" y="1"/>
            <a:ext cx="10531985" cy="669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1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1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1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1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1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Mezinárodní organizace pro standardizaci: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kvalifikované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řízení rizik musí respektovat: </a:t>
            </a: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Řízení rizik musí být nedílnou součástí systému řízení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sledované entity. </a:t>
            </a: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Řízení rizik musí být obsaženo v každém procesu rozhodování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sledované entity. </a:t>
            </a: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Řízení rizik se musí explicitně zabývat nejistou a neurčitostí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v procesech a podmínkách sledované entity a jejího okolí. </a:t>
            </a: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Řízení rizik musí být systematické a strukturované.</a:t>
            </a: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Řízení rizik musí vycházet z nejlepších dostupných informací. </a:t>
            </a: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Řízení rizik musí být dynamické a vhodně reagovat na různé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změny.</a:t>
            </a: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Řízení rizik musí být uzpůsobeno každé instituci. </a:t>
            </a: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Řízení rizik musí mít na zřeteli vliv člověka (lidský faktor). </a:t>
            </a: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Řízení rizik musí mít schopnost neustálého zlepšování.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Při realizaci se používají zásady projektového řízení – TQM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- viz normy, tj. péče se věnuje závažným rizikům</a:t>
            </a:r>
          </a:p>
        </p:txBody>
      </p:sp>
      <p:pic>
        <p:nvPicPr>
          <p:cNvPr id="12291" name="Picture 3" descr="Přednáš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15765" r="14491" b="19630"/>
          <a:stretch>
            <a:fillRect/>
          </a:stretch>
        </p:blipFill>
        <p:spPr bwMode="auto">
          <a:xfrm>
            <a:off x="8202612" y="2955692"/>
            <a:ext cx="3824797" cy="284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8853055" y="3991552"/>
            <a:ext cx="1850016" cy="22984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56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1604</Words>
  <Application>Microsoft Office PowerPoint</Application>
  <PresentationFormat>Širokoúhlá obrazovka</PresentationFormat>
  <Paragraphs>218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Motiv Office</vt:lpstr>
      <vt:lpstr>1_Motiv sady Office</vt:lpstr>
      <vt:lpstr>3_Motiv sady Office</vt:lpstr>
      <vt:lpstr>Motiv sady Office</vt:lpstr>
      <vt:lpstr>Řízení rizik vybraných prvků kritické dopravní infrastruktury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rizik vybraných prvků kritické dopravní infrastruktury</dc:title>
  <dc:creator>Prochazkova, Danuse</dc:creator>
  <cp:lastModifiedBy>Prochazkova, Danuse</cp:lastModifiedBy>
  <cp:revision>19</cp:revision>
  <dcterms:created xsi:type="dcterms:W3CDTF">2022-09-18T08:40:35Z</dcterms:created>
  <dcterms:modified xsi:type="dcterms:W3CDTF">2022-09-18T10:50:53Z</dcterms:modified>
</cp:coreProperties>
</file>