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sldIdLst>
    <p:sldId id="315" r:id="rId2"/>
    <p:sldId id="551" r:id="rId3"/>
    <p:sldId id="552" r:id="rId4"/>
    <p:sldId id="553" r:id="rId5"/>
    <p:sldId id="511" r:id="rId6"/>
    <p:sldId id="554" r:id="rId7"/>
    <p:sldId id="555" r:id="rId8"/>
    <p:sldId id="566" r:id="rId9"/>
    <p:sldId id="565" r:id="rId10"/>
    <p:sldId id="549" r:id="rId11"/>
    <p:sldId id="557" r:id="rId12"/>
    <p:sldId id="558" r:id="rId13"/>
    <p:sldId id="559" r:id="rId14"/>
    <p:sldId id="563" r:id="rId15"/>
    <p:sldId id="560" r:id="rId16"/>
    <p:sldId id="561" r:id="rId17"/>
    <p:sldId id="562" r:id="rId18"/>
    <p:sldId id="564" r:id="rId19"/>
    <p:sldId id="556" r:id="rId20"/>
    <p:sldId id="550" r:id="rId21"/>
    <p:sldId id="490" r:id="rId22"/>
    <p:sldId id="548" r:id="rId23"/>
    <p:sldId id="547" r:id="rId24"/>
    <p:sldId id="269" r:id="rId25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D67"/>
    <a:srgbClr val="F9E445"/>
    <a:srgbClr val="FBEF05"/>
    <a:srgbClr val="49B6F9"/>
    <a:srgbClr val="4797C9"/>
    <a:srgbClr val="469FF0"/>
    <a:srgbClr val="BCE9F2"/>
    <a:srgbClr val="D8F3F8"/>
    <a:srgbClr val="62B7BE"/>
    <a:srgbClr val="A86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1209" autoAdjust="0"/>
  </p:normalViewPr>
  <p:slideViewPr>
    <p:cSldViewPr>
      <p:cViewPr>
        <p:scale>
          <a:sx n="130" d="100"/>
          <a:sy n="130" d="100"/>
        </p:scale>
        <p:origin x="-12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ndalf.av.hq.ssc.cas.cz\users\hermanek\Prezentace\Cestlice_Podkl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142540851872383"/>
          <c:y val="4.2512077294685993E-2"/>
          <c:w val="0.50833620722278927"/>
          <c:h val="0.767595876602381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List7!$N$28</c:f>
              <c:strCache>
                <c:ptCount val="1"/>
                <c:pt idx="0">
                  <c:v>V zahraničí</c:v>
                </c:pt>
              </c:strCache>
            </c:strRef>
          </c:tx>
          <c:spPr>
            <a:solidFill>
              <a:srgbClr val="D8F3F8"/>
            </a:solidFill>
          </c:spPr>
          <c:invertIfNegative val="0"/>
          <c:dLbls>
            <c:dLbl>
              <c:idx val="0"/>
              <c:layout>
                <c:manualLayout>
                  <c:x val="6.374793697621282E-3"/>
                  <c:y val="-3.4364261168384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0309278350515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List7!$M$29:$M$36</c:f>
              <c:strCache>
                <c:ptCount val="8"/>
                <c:pt idx="0">
                  <c:v>Šlechtitelská osvědčení</c:v>
                </c:pt>
                <c:pt idx="1">
                  <c:v>Žádost o udělení ochranných práv k nové odrůdě rostlin</c:v>
                </c:pt>
                <c:pt idx="2">
                  <c:v>Ochranné známky zapsané </c:v>
                </c:pt>
                <c:pt idx="3">
                  <c:v>Průmyslové vzory zapsané</c:v>
                </c:pt>
                <c:pt idx="4">
                  <c:v>Užitné vzory zapsané </c:v>
                </c:pt>
                <c:pt idx="5">
                  <c:v>   Licence </c:v>
                </c:pt>
                <c:pt idx="6">
                  <c:v>Patenty udělené</c:v>
                </c:pt>
                <c:pt idx="7">
                  <c:v>Přihlášky vynálezů </c:v>
                </c:pt>
              </c:strCache>
            </c:strRef>
          </c:cat>
          <c:val>
            <c:numRef>
              <c:f>List7!$N$29:$N$36</c:f>
              <c:numCache>
                <c:formatCode>General</c:formatCode>
                <c:ptCount val="8"/>
                <c:pt idx="0">
                  <c:v>4</c:v>
                </c:pt>
                <c:pt idx="1">
                  <c:v>2</c:v>
                </c:pt>
                <c:pt idx="5">
                  <c:v>3</c:v>
                </c:pt>
                <c:pt idx="6">
                  <c:v>26</c:v>
                </c:pt>
                <c:pt idx="7">
                  <c:v>39</c:v>
                </c:pt>
              </c:numCache>
            </c:numRef>
          </c:val>
        </c:ser>
        <c:ser>
          <c:idx val="1"/>
          <c:order val="1"/>
          <c:tx>
            <c:strRef>
              <c:f>List7!$O$28</c:f>
              <c:strCache>
                <c:ptCount val="1"/>
                <c:pt idx="0">
                  <c:v>V České republice</c:v>
                </c:pt>
              </c:strCache>
            </c:strRef>
          </c:tx>
          <c:spPr>
            <a:solidFill>
              <a:srgbClr val="4797C9"/>
            </a:solidFill>
          </c:spPr>
          <c:invertIfNegative val="0"/>
          <c:dLbls>
            <c:dLbl>
              <c:idx val="1"/>
              <c:layout>
                <c:manualLayout>
                  <c:x val="-2.124931232540427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List7!$M$29:$M$36</c:f>
              <c:strCache>
                <c:ptCount val="8"/>
                <c:pt idx="0">
                  <c:v>Šlechtitelská osvědčení</c:v>
                </c:pt>
                <c:pt idx="1">
                  <c:v>Žádost o udělení ochranných práv k nové odrůdě rostlin</c:v>
                </c:pt>
                <c:pt idx="2">
                  <c:v>Ochranné známky zapsané </c:v>
                </c:pt>
                <c:pt idx="3">
                  <c:v>Průmyslové vzory zapsané</c:v>
                </c:pt>
                <c:pt idx="4">
                  <c:v>Užitné vzory zapsané </c:v>
                </c:pt>
                <c:pt idx="5">
                  <c:v>   Licence </c:v>
                </c:pt>
                <c:pt idx="6">
                  <c:v>Patenty udělené</c:v>
                </c:pt>
                <c:pt idx="7">
                  <c:v>Přihlášky vynálezů </c:v>
                </c:pt>
              </c:strCache>
            </c:strRef>
          </c:cat>
          <c:val>
            <c:numRef>
              <c:f>List7!$O$29:$O$36</c:f>
              <c:numCache>
                <c:formatCode>0</c:formatCode>
                <c:ptCount val="8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32</c:v>
                </c:pt>
                <c:pt idx="5" formatCode="General">
                  <c:v>5</c:v>
                </c:pt>
                <c:pt idx="6">
                  <c:v>44</c:v>
                </c:pt>
                <c:pt idx="7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193846784"/>
        <c:axId val="181594368"/>
      </c:barChart>
      <c:catAx>
        <c:axId val="193846784"/>
        <c:scaling>
          <c:orientation val="minMax"/>
        </c:scaling>
        <c:delete val="0"/>
        <c:axPos val="l"/>
        <c:majorTickMark val="out"/>
        <c:minorTickMark val="none"/>
        <c:tickLblPos val="nextTo"/>
        <c:crossAx val="181594368"/>
        <c:crosses val="autoZero"/>
        <c:auto val="1"/>
        <c:lblAlgn val="ctr"/>
        <c:lblOffset val="100"/>
        <c:noMultiLvlLbl val="0"/>
      </c:catAx>
      <c:valAx>
        <c:axId val="181594368"/>
        <c:scaling>
          <c:orientation val="minMax"/>
          <c:max val="61"/>
          <c:min val="0"/>
        </c:scaling>
        <c:delete val="0"/>
        <c:axPos val="b"/>
        <c:majorGridlines>
          <c:spPr>
            <a:ln>
              <a:gradFill>
                <a:gsLst>
                  <a:gs pos="91000">
                    <a:schemeClr val="accent1">
                      <a:shade val="67500"/>
                      <a:satMod val="115000"/>
                      <a:alpha val="50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193846784"/>
        <c:crosses val="autoZero"/>
        <c:crossBetween val="between"/>
        <c:majorUnit val="10"/>
        <c:minorUnit val="4"/>
      </c:valAx>
    </c:plotArea>
    <c:legend>
      <c:legendPos val="b"/>
      <c:layout>
        <c:manualLayout>
          <c:xMode val="edge"/>
          <c:yMode val="edge"/>
          <c:x val="0.32556430691851057"/>
          <c:y val="0.89146689719025951"/>
          <c:w val="0.49403164077929218"/>
          <c:h val="8.5344592795465787E-2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300">
          <a:solidFill>
            <a:schemeClr val="bg1"/>
          </a:solidFill>
        </a:defRPr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DD88F32-6C16-4D9A-88C0-5FB463BB010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90995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65E883-0CB6-49E8-92E8-AD23CE025221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622EE2-EEF0-40AA-9E1B-0839804661E8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4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F31915-29AF-4B16-948B-0AB5AC6F51F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5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00CBAE-5B09-443A-A4F9-032C03C824F1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6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670BBB-A2FC-4E3C-9B3B-F6AF9F030ED3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cs-CZ" altLang="cs-CZ" sz="800" dirty="0">
              <a:cs typeface="Arial" charset="0"/>
            </a:endParaRPr>
          </a:p>
        </p:txBody>
      </p:sp>
      <p:sp>
        <p:nvSpPr>
          <p:cNvPr id="256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7E85C4-5A74-4CF6-8C1E-3EFD923ED234}" type="slidenum">
              <a:rPr lang="cs-CZ" altLang="cs-CZ" sz="1200"/>
              <a:pPr algn="r"/>
              <a:t>10</a:t>
            </a:fld>
            <a:endParaRPr lang="cs-CZ" altLang="cs-CZ" sz="1200" dirty="0"/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C03B76-3499-42B3-BB20-ABA9BA0081FA}" type="slidenum">
              <a:rPr lang="cs-CZ" altLang="cs-CZ" sz="1200"/>
              <a:pPr algn="r"/>
              <a:t>10</a:t>
            </a:fld>
            <a:endParaRPr lang="cs-CZ" altLang="cs-CZ" sz="1200" dirty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48EBD2-7019-416F-A4DE-009AD749B271}" type="slidenum">
              <a:rPr lang="cs-CZ" altLang="cs-CZ" sz="1200"/>
              <a:pPr algn="r"/>
              <a:t>10</a:t>
            </a:fld>
            <a:endParaRPr lang="cs-CZ" altLang="cs-CZ" sz="1200" dirty="0"/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D46FBD5-DEC7-48F3-B7CB-FF3BF6B79785}" type="slidenum">
              <a:rPr lang="cs-CZ" altLang="cs-CZ" sz="1200"/>
              <a:pPr algn="r"/>
              <a:t>10</a:t>
            </a:fld>
            <a:endParaRPr lang="cs-CZ" altLang="cs-CZ" sz="1200" dirty="0"/>
          </a:p>
        </p:txBody>
      </p:sp>
      <p:sp>
        <p:nvSpPr>
          <p:cNvPr id="3482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90" tIns="31245" rIns="62490" bIns="31245" anchor="b"/>
          <a:lstStyle/>
          <a:p>
            <a:pPr algn="r" defTabSz="625475"/>
            <a:fld id="{5688666E-B8F2-4AB1-9894-D1EE38267912}" type="slidenum">
              <a:rPr lang="cs-CZ" altLang="cs-CZ" sz="800"/>
              <a:pPr algn="r" defTabSz="625475"/>
              <a:t>10</a:t>
            </a:fld>
            <a:endParaRPr lang="cs-CZ" altLang="cs-CZ" sz="800" dirty="0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7E85C4-5A74-4CF6-8C1E-3EFD923ED234}" type="slidenum">
              <a:rPr lang="cs-CZ" altLang="cs-CZ" sz="1200"/>
              <a:pPr algn="r"/>
              <a:t>11</a:t>
            </a:fld>
            <a:endParaRPr lang="cs-CZ" altLang="cs-CZ" sz="1200" dirty="0"/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C03B76-3499-42B3-BB20-ABA9BA0081FA}" type="slidenum">
              <a:rPr lang="cs-CZ" altLang="cs-CZ" sz="1200"/>
              <a:pPr algn="r"/>
              <a:t>11</a:t>
            </a:fld>
            <a:endParaRPr lang="cs-CZ" altLang="cs-CZ" sz="1200" dirty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48EBD2-7019-416F-A4DE-009AD749B271}" type="slidenum">
              <a:rPr lang="cs-CZ" altLang="cs-CZ" sz="1200"/>
              <a:pPr algn="r"/>
              <a:t>11</a:t>
            </a:fld>
            <a:endParaRPr lang="cs-CZ" altLang="cs-CZ" sz="1200" dirty="0"/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D46FBD5-DEC7-48F3-B7CB-FF3BF6B79785}" type="slidenum">
              <a:rPr lang="cs-CZ" altLang="cs-CZ" sz="1200"/>
              <a:pPr algn="r"/>
              <a:t>11</a:t>
            </a:fld>
            <a:endParaRPr lang="cs-CZ" altLang="cs-CZ" sz="1200" dirty="0"/>
          </a:p>
        </p:txBody>
      </p:sp>
      <p:sp>
        <p:nvSpPr>
          <p:cNvPr id="3482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90" tIns="31245" rIns="62490" bIns="31245" anchor="b"/>
          <a:lstStyle/>
          <a:p>
            <a:pPr algn="r" defTabSz="625475"/>
            <a:fld id="{5688666E-B8F2-4AB1-9894-D1EE38267912}" type="slidenum">
              <a:rPr lang="cs-CZ" altLang="cs-CZ" sz="800"/>
              <a:pPr algn="r" defTabSz="625475"/>
              <a:t>11</a:t>
            </a:fld>
            <a:endParaRPr lang="cs-CZ" altLang="cs-CZ" sz="800" dirty="0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7E85C4-5A74-4CF6-8C1E-3EFD923ED234}" type="slidenum">
              <a:rPr lang="cs-CZ" altLang="cs-CZ" sz="1200"/>
              <a:pPr algn="r"/>
              <a:t>12</a:t>
            </a:fld>
            <a:endParaRPr lang="cs-CZ" altLang="cs-CZ" sz="1200" dirty="0"/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C03B76-3499-42B3-BB20-ABA9BA0081FA}" type="slidenum">
              <a:rPr lang="cs-CZ" altLang="cs-CZ" sz="1200"/>
              <a:pPr algn="r"/>
              <a:t>12</a:t>
            </a:fld>
            <a:endParaRPr lang="cs-CZ" altLang="cs-CZ" sz="1200" dirty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48EBD2-7019-416F-A4DE-009AD749B271}" type="slidenum">
              <a:rPr lang="cs-CZ" altLang="cs-CZ" sz="1200"/>
              <a:pPr algn="r"/>
              <a:t>12</a:t>
            </a:fld>
            <a:endParaRPr lang="cs-CZ" altLang="cs-CZ" sz="1200" dirty="0"/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D46FBD5-DEC7-48F3-B7CB-FF3BF6B79785}" type="slidenum">
              <a:rPr lang="cs-CZ" altLang="cs-CZ" sz="1200"/>
              <a:pPr algn="r"/>
              <a:t>12</a:t>
            </a:fld>
            <a:endParaRPr lang="cs-CZ" altLang="cs-CZ" sz="1200" dirty="0"/>
          </a:p>
        </p:txBody>
      </p:sp>
      <p:sp>
        <p:nvSpPr>
          <p:cNvPr id="3482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90" tIns="31245" rIns="62490" bIns="31245" anchor="b"/>
          <a:lstStyle/>
          <a:p>
            <a:pPr algn="r" defTabSz="625475"/>
            <a:fld id="{5688666E-B8F2-4AB1-9894-D1EE38267912}" type="slidenum">
              <a:rPr lang="cs-CZ" altLang="cs-CZ" sz="800"/>
              <a:pPr algn="r" defTabSz="625475"/>
              <a:t>12</a:t>
            </a:fld>
            <a:endParaRPr lang="cs-CZ" altLang="cs-CZ" sz="800" dirty="0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7E85C4-5A74-4CF6-8C1E-3EFD923ED234}" type="slidenum">
              <a:rPr lang="cs-CZ" altLang="cs-CZ" sz="1200"/>
              <a:pPr algn="r"/>
              <a:t>13</a:t>
            </a:fld>
            <a:endParaRPr lang="cs-CZ" altLang="cs-CZ" sz="1200" dirty="0"/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C03B76-3499-42B3-BB20-ABA9BA0081FA}" type="slidenum">
              <a:rPr lang="cs-CZ" altLang="cs-CZ" sz="1200"/>
              <a:pPr algn="r"/>
              <a:t>13</a:t>
            </a:fld>
            <a:endParaRPr lang="cs-CZ" altLang="cs-CZ" sz="1200" dirty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48EBD2-7019-416F-A4DE-009AD749B271}" type="slidenum">
              <a:rPr lang="cs-CZ" altLang="cs-CZ" sz="1200"/>
              <a:pPr algn="r"/>
              <a:t>13</a:t>
            </a:fld>
            <a:endParaRPr lang="cs-CZ" altLang="cs-CZ" sz="1200" dirty="0"/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D46FBD5-DEC7-48F3-B7CB-FF3BF6B79785}" type="slidenum">
              <a:rPr lang="cs-CZ" altLang="cs-CZ" sz="1200"/>
              <a:pPr algn="r"/>
              <a:t>13</a:t>
            </a:fld>
            <a:endParaRPr lang="cs-CZ" altLang="cs-CZ" sz="1200" dirty="0"/>
          </a:p>
        </p:txBody>
      </p:sp>
      <p:sp>
        <p:nvSpPr>
          <p:cNvPr id="3482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90" tIns="31245" rIns="62490" bIns="31245" anchor="b"/>
          <a:lstStyle/>
          <a:p>
            <a:pPr algn="r" defTabSz="625475"/>
            <a:fld id="{5688666E-B8F2-4AB1-9894-D1EE38267912}" type="slidenum">
              <a:rPr lang="cs-CZ" altLang="cs-CZ" sz="800"/>
              <a:pPr algn="r" defTabSz="625475"/>
              <a:t>13</a:t>
            </a:fld>
            <a:endParaRPr lang="cs-CZ" altLang="cs-CZ" sz="800" dirty="0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7E85C4-5A74-4CF6-8C1E-3EFD923ED234}" type="slidenum">
              <a:rPr lang="cs-CZ" altLang="cs-CZ" sz="1200"/>
              <a:pPr algn="r"/>
              <a:t>14</a:t>
            </a:fld>
            <a:endParaRPr lang="cs-CZ" altLang="cs-CZ" sz="1200" dirty="0"/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C03B76-3499-42B3-BB20-ABA9BA0081FA}" type="slidenum">
              <a:rPr lang="cs-CZ" altLang="cs-CZ" sz="1200"/>
              <a:pPr algn="r"/>
              <a:t>14</a:t>
            </a:fld>
            <a:endParaRPr lang="cs-CZ" altLang="cs-CZ" sz="1200" dirty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48EBD2-7019-416F-A4DE-009AD749B271}" type="slidenum">
              <a:rPr lang="cs-CZ" altLang="cs-CZ" sz="1200"/>
              <a:pPr algn="r"/>
              <a:t>14</a:t>
            </a:fld>
            <a:endParaRPr lang="cs-CZ" altLang="cs-CZ" sz="1200" dirty="0"/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D46FBD5-DEC7-48F3-B7CB-FF3BF6B79785}" type="slidenum">
              <a:rPr lang="cs-CZ" altLang="cs-CZ" sz="1200"/>
              <a:pPr algn="r"/>
              <a:t>14</a:t>
            </a:fld>
            <a:endParaRPr lang="cs-CZ" altLang="cs-CZ" sz="1200" dirty="0"/>
          </a:p>
        </p:txBody>
      </p:sp>
      <p:sp>
        <p:nvSpPr>
          <p:cNvPr id="3482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90" tIns="31245" rIns="62490" bIns="31245" anchor="b"/>
          <a:lstStyle/>
          <a:p>
            <a:pPr algn="r" defTabSz="625475"/>
            <a:fld id="{5688666E-B8F2-4AB1-9894-D1EE38267912}" type="slidenum">
              <a:rPr lang="cs-CZ" altLang="cs-CZ" sz="800"/>
              <a:pPr algn="r" defTabSz="625475"/>
              <a:t>14</a:t>
            </a:fld>
            <a:endParaRPr lang="cs-CZ" altLang="cs-CZ" sz="800" dirty="0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7E85C4-5A74-4CF6-8C1E-3EFD923ED234}" type="slidenum">
              <a:rPr lang="cs-CZ" altLang="cs-CZ" sz="1200"/>
              <a:pPr algn="r"/>
              <a:t>15</a:t>
            </a:fld>
            <a:endParaRPr lang="cs-CZ" altLang="cs-CZ" sz="1200" dirty="0"/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C03B76-3499-42B3-BB20-ABA9BA0081FA}" type="slidenum">
              <a:rPr lang="cs-CZ" altLang="cs-CZ" sz="1200"/>
              <a:pPr algn="r"/>
              <a:t>15</a:t>
            </a:fld>
            <a:endParaRPr lang="cs-CZ" altLang="cs-CZ" sz="1200" dirty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48EBD2-7019-416F-A4DE-009AD749B271}" type="slidenum">
              <a:rPr lang="cs-CZ" altLang="cs-CZ" sz="1200"/>
              <a:pPr algn="r"/>
              <a:t>15</a:t>
            </a:fld>
            <a:endParaRPr lang="cs-CZ" altLang="cs-CZ" sz="1200" dirty="0"/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D46FBD5-DEC7-48F3-B7CB-FF3BF6B79785}" type="slidenum">
              <a:rPr lang="cs-CZ" altLang="cs-CZ" sz="1200"/>
              <a:pPr algn="r"/>
              <a:t>15</a:t>
            </a:fld>
            <a:endParaRPr lang="cs-CZ" altLang="cs-CZ" sz="1200" dirty="0"/>
          </a:p>
        </p:txBody>
      </p:sp>
      <p:sp>
        <p:nvSpPr>
          <p:cNvPr id="3482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90" tIns="31245" rIns="62490" bIns="31245" anchor="b"/>
          <a:lstStyle/>
          <a:p>
            <a:pPr algn="r" defTabSz="625475"/>
            <a:fld id="{5688666E-B8F2-4AB1-9894-D1EE38267912}" type="slidenum">
              <a:rPr lang="cs-CZ" altLang="cs-CZ" sz="800"/>
              <a:pPr algn="r" defTabSz="625475"/>
              <a:t>15</a:t>
            </a:fld>
            <a:endParaRPr lang="cs-CZ" altLang="cs-CZ" sz="800" dirty="0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7E85C4-5A74-4CF6-8C1E-3EFD923ED234}" type="slidenum">
              <a:rPr lang="cs-CZ" altLang="cs-CZ" sz="1200"/>
              <a:pPr algn="r"/>
              <a:t>16</a:t>
            </a:fld>
            <a:endParaRPr lang="cs-CZ" altLang="cs-CZ" sz="1200" dirty="0"/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C03B76-3499-42B3-BB20-ABA9BA0081FA}" type="slidenum">
              <a:rPr lang="cs-CZ" altLang="cs-CZ" sz="1200"/>
              <a:pPr algn="r"/>
              <a:t>16</a:t>
            </a:fld>
            <a:endParaRPr lang="cs-CZ" altLang="cs-CZ" sz="1200" dirty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48EBD2-7019-416F-A4DE-009AD749B271}" type="slidenum">
              <a:rPr lang="cs-CZ" altLang="cs-CZ" sz="1200"/>
              <a:pPr algn="r"/>
              <a:t>16</a:t>
            </a:fld>
            <a:endParaRPr lang="cs-CZ" altLang="cs-CZ" sz="1200" dirty="0"/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D46FBD5-DEC7-48F3-B7CB-FF3BF6B79785}" type="slidenum">
              <a:rPr lang="cs-CZ" altLang="cs-CZ" sz="1200"/>
              <a:pPr algn="r"/>
              <a:t>16</a:t>
            </a:fld>
            <a:endParaRPr lang="cs-CZ" altLang="cs-CZ" sz="1200" dirty="0"/>
          </a:p>
        </p:txBody>
      </p:sp>
      <p:sp>
        <p:nvSpPr>
          <p:cNvPr id="3482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90" tIns="31245" rIns="62490" bIns="31245" anchor="b"/>
          <a:lstStyle/>
          <a:p>
            <a:pPr algn="r" defTabSz="625475"/>
            <a:fld id="{5688666E-B8F2-4AB1-9894-D1EE38267912}" type="slidenum">
              <a:rPr lang="cs-CZ" altLang="cs-CZ" sz="800"/>
              <a:pPr algn="r" defTabSz="625475"/>
              <a:t>16</a:t>
            </a:fld>
            <a:endParaRPr lang="cs-CZ" altLang="cs-CZ" sz="800" dirty="0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7E85C4-5A74-4CF6-8C1E-3EFD923ED234}" type="slidenum">
              <a:rPr lang="cs-CZ" altLang="cs-CZ" sz="1200"/>
              <a:pPr algn="r"/>
              <a:t>17</a:t>
            </a:fld>
            <a:endParaRPr lang="cs-CZ" altLang="cs-CZ" sz="1200" dirty="0"/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C03B76-3499-42B3-BB20-ABA9BA0081FA}" type="slidenum">
              <a:rPr lang="cs-CZ" altLang="cs-CZ" sz="1200"/>
              <a:pPr algn="r"/>
              <a:t>17</a:t>
            </a:fld>
            <a:endParaRPr lang="cs-CZ" altLang="cs-CZ" sz="1200" dirty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48EBD2-7019-416F-A4DE-009AD749B271}" type="slidenum">
              <a:rPr lang="cs-CZ" altLang="cs-CZ" sz="1200"/>
              <a:pPr algn="r"/>
              <a:t>17</a:t>
            </a:fld>
            <a:endParaRPr lang="cs-CZ" altLang="cs-CZ" sz="1200" dirty="0"/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D46FBD5-DEC7-48F3-B7CB-FF3BF6B79785}" type="slidenum">
              <a:rPr lang="cs-CZ" altLang="cs-CZ" sz="1200"/>
              <a:pPr algn="r"/>
              <a:t>17</a:t>
            </a:fld>
            <a:endParaRPr lang="cs-CZ" altLang="cs-CZ" sz="1200" dirty="0"/>
          </a:p>
        </p:txBody>
      </p:sp>
      <p:sp>
        <p:nvSpPr>
          <p:cNvPr id="3482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90" tIns="31245" rIns="62490" bIns="31245" anchor="b"/>
          <a:lstStyle/>
          <a:p>
            <a:pPr algn="r" defTabSz="625475"/>
            <a:fld id="{5688666E-B8F2-4AB1-9894-D1EE38267912}" type="slidenum">
              <a:rPr lang="cs-CZ" altLang="cs-CZ" sz="800"/>
              <a:pPr algn="r" defTabSz="625475"/>
              <a:t>17</a:t>
            </a:fld>
            <a:endParaRPr lang="cs-CZ" altLang="cs-CZ" sz="800" dirty="0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7E85C4-5A74-4CF6-8C1E-3EFD923ED234}" type="slidenum">
              <a:rPr lang="cs-CZ" altLang="cs-CZ" sz="1200"/>
              <a:pPr algn="r"/>
              <a:t>18</a:t>
            </a:fld>
            <a:endParaRPr lang="cs-CZ" altLang="cs-CZ" sz="1200" dirty="0"/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C03B76-3499-42B3-BB20-ABA9BA0081FA}" type="slidenum">
              <a:rPr lang="cs-CZ" altLang="cs-CZ" sz="1200"/>
              <a:pPr algn="r"/>
              <a:t>18</a:t>
            </a:fld>
            <a:endParaRPr lang="cs-CZ" altLang="cs-CZ" sz="1200" dirty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48EBD2-7019-416F-A4DE-009AD749B271}" type="slidenum">
              <a:rPr lang="cs-CZ" altLang="cs-CZ" sz="1200"/>
              <a:pPr algn="r"/>
              <a:t>18</a:t>
            </a:fld>
            <a:endParaRPr lang="cs-CZ" altLang="cs-CZ" sz="1200" dirty="0"/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D46FBD5-DEC7-48F3-B7CB-FF3BF6B79785}" type="slidenum">
              <a:rPr lang="cs-CZ" altLang="cs-CZ" sz="1200"/>
              <a:pPr algn="r"/>
              <a:t>18</a:t>
            </a:fld>
            <a:endParaRPr lang="cs-CZ" altLang="cs-CZ" sz="1200" dirty="0"/>
          </a:p>
        </p:txBody>
      </p:sp>
      <p:sp>
        <p:nvSpPr>
          <p:cNvPr id="3482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90" tIns="31245" rIns="62490" bIns="31245" anchor="b"/>
          <a:lstStyle/>
          <a:p>
            <a:pPr algn="r" defTabSz="625475"/>
            <a:fld id="{5688666E-B8F2-4AB1-9894-D1EE38267912}" type="slidenum">
              <a:rPr lang="cs-CZ" altLang="cs-CZ" sz="800"/>
              <a:pPr algn="r" defTabSz="625475"/>
              <a:t>18</a:t>
            </a:fld>
            <a:endParaRPr lang="cs-CZ" altLang="cs-CZ" sz="800" dirty="0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7E85C4-5A74-4CF6-8C1E-3EFD923ED234}" type="slidenum">
              <a:rPr lang="cs-CZ" altLang="cs-CZ" sz="1200"/>
              <a:pPr algn="r"/>
              <a:t>19</a:t>
            </a:fld>
            <a:endParaRPr lang="cs-CZ" altLang="cs-CZ" sz="1200" dirty="0"/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C03B76-3499-42B3-BB20-ABA9BA0081FA}" type="slidenum">
              <a:rPr lang="cs-CZ" altLang="cs-CZ" sz="1200"/>
              <a:pPr algn="r"/>
              <a:t>19</a:t>
            </a:fld>
            <a:endParaRPr lang="cs-CZ" altLang="cs-CZ" sz="1200" dirty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48EBD2-7019-416F-A4DE-009AD749B271}" type="slidenum">
              <a:rPr lang="cs-CZ" altLang="cs-CZ" sz="1200"/>
              <a:pPr algn="r"/>
              <a:t>19</a:t>
            </a:fld>
            <a:endParaRPr lang="cs-CZ" altLang="cs-CZ" sz="1200" dirty="0"/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D46FBD5-DEC7-48F3-B7CB-FF3BF6B79785}" type="slidenum">
              <a:rPr lang="cs-CZ" altLang="cs-CZ" sz="1200"/>
              <a:pPr algn="r"/>
              <a:t>19</a:t>
            </a:fld>
            <a:endParaRPr lang="cs-CZ" altLang="cs-CZ" sz="1200" dirty="0"/>
          </a:p>
        </p:txBody>
      </p:sp>
      <p:sp>
        <p:nvSpPr>
          <p:cNvPr id="3482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90" tIns="31245" rIns="62490" bIns="31245" anchor="b"/>
          <a:lstStyle/>
          <a:p>
            <a:pPr algn="r" defTabSz="625475"/>
            <a:fld id="{5688666E-B8F2-4AB1-9894-D1EE38267912}" type="slidenum">
              <a:rPr lang="cs-CZ" altLang="cs-CZ" sz="800"/>
              <a:pPr algn="r" defTabSz="625475"/>
              <a:t>19</a:t>
            </a:fld>
            <a:endParaRPr lang="cs-CZ" altLang="cs-CZ" sz="800" dirty="0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7E85C4-5A74-4CF6-8C1E-3EFD923ED234}" type="slidenum">
              <a:rPr lang="cs-CZ" altLang="cs-CZ" sz="1200"/>
              <a:pPr algn="r"/>
              <a:t>2</a:t>
            </a:fld>
            <a:endParaRPr lang="cs-CZ" altLang="cs-CZ" sz="1200" dirty="0"/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C03B76-3499-42B3-BB20-ABA9BA0081FA}" type="slidenum">
              <a:rPr lang="cs-CZ" altLang="cs-CZ" sz="1200"/>
              <a:pPr algn="r"/>
              <a:t>2</a:t>
            </a:fld>
            <a:endParaRPr lang="cs-CZ" altLang="cs-CZ" sz="1200" dirty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48EBD2-7019-416F-A4DE-009AD749B271}" type="slidenum">
              <a:rPr lang="cs-CZ" altLang="cs-CZ" sz="1200"/>
              <a:pPr algn="r"/>
              <a:t>2</a:t>
            </a:fld>
            <a:endParaRPr lang="cs-CZ" altLang="cs-CZ" sz="1200" dirty="0"/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D46FBD5-DEC7-48F3-B7CB-FF3BF6B79785}" type="slidenum">
              <a:rPr lang="cs-CZ" altLang="cs-CZ" sz="1200"/>
              <a:pPr algn="r"/>
              <a:t>2</a:t>
            </a:fld>
            <a:endParaRPr lang="cs-CZ" altLang="cs-CZ" sz="1200" dirty="0"/>
          </a:p>
        </p:txBody>
      </p:sp>
      <p:sp>
        <p:nvSpPr>
          <p:cNvPr id="3482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90" tIns="31245" rIns="62490" bIns="31245" anchor="b"/>
          <a:lstStyle/>
          <a:p>
            <a:pPr algn="r" defTabSz="625475"/>
            <a:fld id="{5688666E-B8F2-4AB1-9894-D1EE38267912}" type="slidenum">
              <a:rPr lang="cs-CZ" altLang="cs-CZ" sz="800"/>
              <a:pPr algn="r" defTabSz="625475"/>
              <a:t>2</a:t>
            </a:fld>
            <a:endParaRPr lang="cs-CZ" altLang="cs-CZ" sz="800" dirty="0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7E85C4-5A74-4CF6-8C1E-3EFD923ED234}" type="slidenum">
              <a:rPr lang="cs-CZ" altLang="cs-CZ" sz="1200"/>
              <a:pPr algn="r"/>
              <a:t>20</a:t>
            </a:fld>
            <a:endParaRPr lang="cs-CZ" altLang="cs-CZ" sz="1200" dirty="0"/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C03B76-3499-42B3-BB20-ABA9BA0081FA}" type="slidenum">
              <a:rPr lang="cs-CZ" altLang="cs-CZ" sz="1200"/>
              <a:pPr algn="r"/>
              <a:t>20</a:t>
            </a:fld>
            <a:endParaRPr lang="cs-CZ" altLang="cs-CZ" sz="1200" dirty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48EBD2-7019-416F-A4DE-009AD749B271}" type="slidenum">
              <a:rPr lang="cs-CZ" altLang="cs-CZ" sz="1200"/>
              <a:pPr algn="r"/>
              <a:t>20</a:t>
            </a:fld>
            <a:endParaRPr lang="cs-CZ" altLang="cs-CZ" sz="1200" dirty="0"/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D46FBD5-DEC7-48F3-B7CB-FF3BF6B79785}" type="slidenum">
              <a:rPr lang="cs-CZ" altLang="cs-CZ" sz="1200"/>
              <a:pPr algn="r"/>
              <a:t>20</a:t>
            </a:fld>
            <a:endParaRPr lang="cs-CZ" altLang="cs-CZ" sz="1200" dirty="0"/>
          </a:p>
        </p:txBody>
      </p:sp>
      <p:sp>
        <p:nvSpPr>
          <p:cNvPr id="3482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90" tIns="31245" rIns="62490" bIns="31245" anchor="b"/>
          <a:lstStyle/>
          <a:p>
            <a:pPr algn="r" defTabSz="625475"/>
            <a:fld id="{5688666E-B8F2-4AB1-9894-D1EE38267912}" type="slidenum">
              <a:rPr lang="cs-CZ" altLang="cs-CZ" sz="800"/>
              <a:pPr algn="r" defTabSz="625475"/>
              <a:t>20</a:t>
            </a:fld>
            <a:endParaRPr lang="cs-CZ" altLang="cs-CZ" sz="800" dirty="0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7E85C4-5A74-4CF6-8C1E-3EFD923ED234}" type="slidenum">
              <a:rPr lang="cs-CZ" altLang="cs-CZ" sz="1200"/>
              <a:pPr algn="r"/>
              <a:t>21</a:t>
            </a:fld>
            <a:endParaRPr lang="cs-CZ" altLang="cs-CZ" sz="1200" dirty="0"/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C03B76-3499-42B3-BB20-ABA9BA0081FA}" type="slidenum">
              <a:rPr lang="cs-CZ" altLang="cs-CZ" sz="1200"/>
              <a:pPr algn="r"/>
              <a:t>21</a:t>
            </a:fld>
            <a:endParaRPr lang="cs-CZ" altLang="cs-CZ" sz="1200" dirty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48EBD2-7019-416F-A4DE-009AD749B271}" type="slidenum">
              <a:rPr lang="cs-CZ" altLang="cs-CZ" sz="1200"/>
              <a:pPr algn="r"/>
              <a:t>21</a:t>
            </a:fld>
            <a:endParaRPr lang="cs-CZ" altLang="cs-CZ" sz="1200" dirty="0"/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D46FBD5-DEC7-48F3-B7CB-FF3BF6B79785}" type="slidenum">
              <a:rPr lang="cs-CZ" altLang="cs-CZ" sz="1200"/>
              <a:pPr algn="r"/>
              <a:t>21</a:t>
            </a:fld>
            <a:endParaRPr lang="cs-CZ" altLang="cs-CZ" sz="1200" dirty="0"/>
          </a:p>
        </p:txBody>
      </p:sp>
      <p:sp>
        <p:nvSpPr>
          <p:cNvPr id="3482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90" tIns="31245" rIns="62490" bIns="31245" anchor="b"/>
          <a:lstStyle/>
          <a:p>
            <a:pPr algn="r" defTabSz="625475"/>
            <a:fld id="{5688666E-B8F2-4AB1-9894-D1EE38267912}" type="slidenum">
              <a:rPr lang="cs-CZ" altLang="cs-CZ" sz="800"/>
              <a:pPr algn="r" defTabSz="625475"/>
              <a:t>21</a:t>
            </a:fld>
            <a:endParaRPr lang="cs-CZ" altLang="cs-CZ" sz="800" dirty="0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7E85C4-5A74-4CF6-8C1E-3EFD923ED234}" type="slidenum">
              <a:rPr lang="cs-CZ" altLang="cs-CZ" sz="1200"/>
              <a:pPr algn="r"/>
              <a:t>22</a:t>
            </a:fld>
            <a:endParaRPr lang="cs-CZ" altLang="cs-CZ" sz="1200" dirty="0"/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C03B76-3499-42B3-BB20-ABA9BA0081FA}" type="slidenum">
              <a:rPr lang="cs-CZ" altLang="cs-CZ" sz="1200"/>
              <a:pPr algn="r"/>
              <a:t>22</a:t>
            </a:fld>
            <a:endParaRPr lang="cs-CZ" altLang="cs-CZ" sz="1200" dirty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48EBD2-7019-416F-A4DE-009AD749B271}" type="slidenum">
              <a:rPr lang="cs-CZ" altLang="cs-CZ" sz="1200"/>
              <a:pPr algn="r"/>
              <a:t>22</a:t>
            </a:fld>
            <a:endParaRPr lang="cs-CZ" altLang="cs-CZ" sz="1200" dirty="0"/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D46FBD5-DEC7-48F3-B7CB-FF3BF6B79785}" type="slidenum">
              <a:rPr lang="cs-CZ" altLang="cs-CZ" sz="1200"/>
              <a:pPr algn="r"/>
              <a:t>22</a:t>
            </a:fld>
            <a:endParaRPr lang="cs-CZ" altLang="cs-CZ" sz="1200" dirty="0"/>
          </a:p>
        </p:txBody>
      </p:sp>
      <p:sp>
        <p:nvSpPr>
          <p:cNvPr id="3482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90" tIns="31245" rIns="62490" bIns="31245" anchor="b"/>
          <a:lstStyle/>
          <a:p>
            <a:pPr algn="r" defTabSz="625475"/>
            <a:fld id="{5688666E-B8F2-4AB1-9894-D1EE38267912}" type="slidenum">
              <a:rPr lang="cs-CZ" altLang="cs-CZ" sz="800"/>
              <a:pPr algn="r" defTabSz="625475"/>
              <a:t>22</a:t>
            </a:fld>
            <a:endParaRPr lang="cs-CZ" altLang="cs-CZ" sz="800" dirty="0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7E85C4-5A74-4CF6-8C1E-3EFD923ED234}" type="slidenum">
              <a:rPr lang="cs-CZ" altLang="cs-CZ" sz="1200"/>
              <a:pPr algn="r"/>
              <a:t>23</a:t>
            </a:fld>
            <a:endParaRPr lang="cs-CZ" altLang="cs-CZ" sz="1200" dirty="0"/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C03B76-3499-42B3-BB20-ABA9BA0081FA}" type="slidenum">
              <a:rPr lang="cs-CZ" altLang="cs-CZ" sz="1200"/>
              <a:pPr algn="r"/>
              <a:t>23</a:t>
            </a:fld>
            <a:endParaRPr lang="cs-CZ" altLang="cs-CZ" sz="1200" dirty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48EBD2-7019-416F-A4DE-009AD749B271}" type="slidenum">
              <a:rPr lang="cs-CZ" altLang="cs-CZ" sz="1200"/>
              <a:pPr algn="r"/>
              <a:t>23</a:t>
            </a:fld>
            <a:endParaRPr lang="cs-CZ" altLang="cs-CZ" sz="1200" dirty="0"/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D46FBD5-DEC7-48F3-B7CB-FF3BF6B79785}" type="slidenum">
              <a:rPr lang="cs-CZ" altLang="cs-CZ" sz="1200"/>
              <a:pPr algn="r"/>
              <a:t>23</a:t>
            </a:fld>
            <a:endParaRPr lang="cs-CZ" altLang="cs-CZ" sz="1200" dirty="0"/>
          </a:p>
        </p:txBody>
      </p:sp>
      <p:sp>
        <p:nvSpPr>
          <p:cNvPr id="3482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90" tIns="31245" rIns="62490" bIns="31245" anchor="b"/>
          <a:lstStyle/>
          <a:p>
            <a:pPr algn="r" defTabSz="625475"/>
            <a:fld id="{5688666E-B8F2-4AB1-9894-D1EE38267912}" type="slidenum">
              <a:rPr lang="cs-CZ" altLang="cs-CZ" sz="800"/>
              <a:pPr algn="r" defTabSz="625475"/>
              <a:t>23</a:t>
            </a:fld>
            <a:endParaRPr lang="cs-CZ" altLang="cs-CZ" sz="800" dirty="0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E4AD6-8699-4F07-8AF9-27C7ED4B1092}" type="slidenum">
              <a:rPr lang="cs-CZ" altLang="cs-CZ" smtClean="0"/>
              <a:pPr eaLnBrk="1" hangingPunct="1">
                <a:spcBef>
                  <a:spcPct val="0"/>
                </a:spcBef>
              </a:pPr>
              <a:t>24</a:t>
            </a:fld>
            <a:endParaRPr lang="cs-CZ" altLang="cs-CZ" dirty="0" smtClean="0"/>
          </a:p>
        </p:txBody>
      </p:sp>
      <p:sp>
        <p:nvSpPr>
          <p:cNvPr id="45059" name="Rectangle 8"/>
          <p:cNvSpPr txBox="1">
            <a:spLocks noGrp="1" noChangeArrowheads="1"/>
          </p:cNvSpPr>
          <p:nvPr/>
        </p:nvSpPr>
        <p:spPr bwMode="auto">
          <a:xfrm>
            <a:off x="3814763" y="9371013"/>
            <a:ext cx="29178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1B6D3AD-DE9B-43F8-ABE9-F79C1D9AA0C0}" type="slidenum">
              <a:rPr lang="cs-CZ" altLang="cs-CZ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cs-CZ" altLang="cs-CZ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60" name="Text Box 1"/>
          <p:cNvSpPr txBox="1">
            <a:spLocks noChangeArrowheads="1"/>
          </p:cNvSpPr>
          <p:nvPr/>
        </p:nvSpPr>
        <p:spPr bwMode="auto">
          <a:xfrm>
            <a:off x="3814763" y="9371013"/>
            <a:ext cx="29194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221E368-45C2-40C2-9C61-02CB96EEABC6}" type="slidenum">
              <a:rPr lang="cs-CZ" altLang="cs-CZ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cs-CZ" altLang="cs-CZ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61" name="Text Box 2"/>
          <p:cNvSpPr txBox="1">
            <a:spLocks noChangeArrowheads="1"/>
          </p:cNvSpPr>
          <p:nvPr/>
        </p:nvSpPr>
        <p:spPr bwMode="auto">
          <a:xfrm>
            <a:off x="3814763" y="9372600"/>
            <a:ext cx="2921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0B21E3-4309-4FC3-97DE-AC0A2A4AA0D3}" type="slidenum">
              <a:rPr lang="cs-CZ" altLang="cs-CZ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4506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3950" cy="3702050"/>
          </a:xfrm>
          <a:solidFill>
            <a:srgbClr val="FFFFFF"/>
          </a:solidFill>
          <a:ln/>
        </p:spPr>
      </p:sp>
      <p:sp>
        <p:nvSpPr>
          <p:cNvPr id="45063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73100" y="4687888"/>
            <a:ext cx="5391150" cy="4440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9263"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65E883-0CB6-49E8-92E8-AD23CE025221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622EE2-EEF0-40AA-9E1B-0839804661E8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4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F31915-29AF-4B16-948B-0AB5AC6F51F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5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00CBAE-5B09-443A-A4F9-032C03C824F1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6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670BBB-A2FC-4E3C-9B3B-F6AF9F030ED3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cs-CZ" altLang="cs-CZ" sz="800" dirty="0">
              <a:cs typeface="Arial" charset="0"/>
            </a:endParaRPr>
          </a:p>
        </p:txBody>
      </p:sp>
      <p:sp>
        <p:nvSpPr>
          <p:cNvPr id="256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65E883-0CB6-49E8-92E8-AD23CE025221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622EE2-EEF0-40AA-9E1B-0839804661E8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4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F31915-29AF-4B16-948B-0AB5AC6F51F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5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00CBAE-5B09-443A-A4F9-032C03C824F1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6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670BBB-A2FC-4E3C-9B3B-F6AF9F030ED3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cs-CZ" altLang="cs-CZ" sz="800" dirty="0">
              <a:cs typeface="Arial" charset="0"/>
            </a:endParaRPr>
          </a:p>
        </p:txBody>
      </p:sp>
      <p:sp>
        <p:nvSpPr>
          <p:cNvPr id="256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1CF8D9-6A65-4C13-8FAB-B10CDF503297}" type="slidenum">
              <a:rPr lang="cs-CZ" altLang="cs-CZ" sz="1200">
                <a:solidFill>
                  <a:prstClr val="black"/>
                </a:solidFill>
                <a:cs typeface="Arial" charset="0"/>
              </a:rPr>
              <a:pPr algn="r"/>
              <a:t>5</a:t>
            </a:fld>
            <a:endParaRPr lang="cs-CZ" altLang="cs-CZ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397D67D-5326-42EC-8065-02720E306850}" type="slidenum">
              <a:rPr lang="cs-CZ" altLang="cs-CZ" sz="1200">
                <a:solidFill>
                  <a:prstClr val="black"/>
                </a:solidFill>
                <a:cs typeface="Arial" charset="0"/>
              </a:rPr>
              <a:pPr algn="r"/>
              <a:t>5</a:t>
            </a:fld>
            <a:endParaRPr lang="cs-CZ" altLang="cs-CZ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8ED20B-9334-40A8-8B13-B4C8F65D9FB7}" type="slidenum">
              <a:rPr lang="cs-CZ" altLang="cs-CZ" sz="1200">
                <a:solidFill>
                  <a:prstClr val="black"/>
                </a:solidFill>
                <a:cs typeface="Arial" charset="0"/>
              </a:rPr>
              <a:pPr algn="r"/>
              <a:t>5</a:t>
            </a:fld>
            <a:endParaRPr lang="cs-CZ" altLang="cs-CZ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41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74250FB-107B-4B3A-872A-6D5AE20D996D}" type="slidenum">
              <a:rPr lang="cs-CZ" altLang="cs-CZ" sz="1200">
                <a:solidFill>
                  <a:prstClr val="black"/>
                </a:solidFill>
                <a:cs typeface="Arial" charset="0"/>
              </a:rPr>
              <a:pPr algn="r"/>
              <a:t>5</a:t>
            </a:fld>
            <a:endParaRPr lang="cs-CZ" altLang="cs-CZ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413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90" tIns="31245" rIns="62490" bIns="31245" anchor="b"/>
          <a:lstStyle/>
          <a:p>
            <a:pPr algn="r" defTabSz="625475"/>
            <a:fld id="{8A3DD45B-03D6-4A7C-A343-D40E56D0648A}" type="slidenum">
              <a:rPr lang="cs-CZ" altLang="cs-CZ" sz="800">
                <a:solidFill>
                  <a:prstClr val="black"/>
                </a:solidFill>
                <a:cs typeface="Arial" charset="0"/>
              </a:rPr>
              <a:pPr algn="r" defTabSz="625475"/>
              <a:t>5</a:t>
            </a:fld>
            <a:endParaRPr lang="cs-CZ" altLang="cs-CZ" sz="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65E883-0CB6-49E8-92E8-AD23CE025221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622EE2-EEF0-40AA-9E1B-0839804661E8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4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F31915-29AF-4B16-948B-0AB5AC6F51F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5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00CBAE-5B09-443A-A4F9-032C03C824F1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6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670BBB-A2FC-4E3C-9B3B-F6AF9F030ED3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cs-CZ" altLang="cs-CZ" sz="800" dirty="0">
              <a:cs typeface="Arial" charset="0"/>
            </a:endParaRPr>
          </a:p>
        </p:txBody>
      </p:sp>
      <p:sp>
        <p:nvSpPr>
          <p:cNvPr id="256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65E883-0CB6-49E8-92E8-AD23CE025221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622EE2-EEF0-40AA-9E1B-0839804661E8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4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F31915-29AF-4B16-948B-0AB5AC6F51F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5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00CBAE-5B09-443A-A4F9-032C03C824F1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6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670BBB-A2FC-4E3C-9B3B-F6AF9F030ED3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cs-CZ" altLang="cs-CZ" sz="800" dirty="0">
              <a:cs typeface="Arial" charset="0"/>
            </a:endParaRPr>
          </a:p>
        </p:txBody>
      </p:sp>
      <p:sp>
        <p:nvSpPr>
          <p:cNvPr id="256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65E883-0CB6-49E8-92E8-AD23CE025221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622EE2-EEF0-40AA-9E1B-0839804661E8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4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F31915-29AF-4B16-948B-0AB5AC6F51F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5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00CBAE-5B09-443A-A4F9-032C03C824F1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cs-CZ" altLang="cs-CZ" dirty="0">
              <a:cs typeface="Arial" charset="0"/>
            </a:endParaRPr>
          </a:p>
        </p:txBody>
      </p:sp>
      <p:sp>
        <p:nvSpPr>
          <p:cNvPr id="25606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670BBB-A2FC-4E3C-9B3B-F6AF9F030ED3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cs-CZ" altLang="cs-CZ" sz="800" dirty="0">
              <a:cs typeface="Arial" charset="0"/>
            </a:endParaRPr>
          </a:p>
        </p:txBody>
      </p:sp>
      <p:sp>
        <p:nvSpPr>
          <p:cNvPr id="256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7E85C4-5A74-4CF6-8C1E-3EFD923ED234}" type="slidenum">
              <a:rPr lang="cs-CZ" altLang="cs-CZ" sz="1200"/>
              <a:pPr algn="r"/>
              <a:t>9</a:t>
            </a:fld>
            <a:endParaRPr lang="cs-CZ" altLang="cs-CZ" sz="1200" dirty="0"/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C03B76-3499-42B3-BB20-ABA9BA0081FA}" type="slidenum">
              <a:rPr lang="cs-CZ" altLang="cs-CZ" sz="1200"/>
              <a:pPr algn="r"/>
              <a:t>9</a:t>
            </a:fld>
            <a:endParaRPr lang="cs-CZ" altLang="cs-CZ" sz="1200" dirty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48EBD2-7019-416F-A4DE-009AD749B271}" type="slidenum">
              <a:rPr lang="cs-CZ" altLang="cs-CZ" sz="1200"/>
              <a:pPr algn="r"/>
              <a:t>9</a:t>
            </a:fld>
            <a:endParaRPr lang="cs-CZ" altLang="cs-CZ" sz="1200" dirty="0"/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D46FBD5-DEC7-48F3-B7CB-FF3BF6B79785}" type="slidenum">
              <a:rPr lang="cs-CZ" altLang="cs-CZ" sz="1200"/>
              <a:pPr algn="r"/>
              <a:t>9</a:t>
            </a:fld>
            <a:endParaRPr lang="cs-CZ" altLang="cs-CZ" sz="1200" dirty="0"/>
          </a:p>
        </p:txBody>
      </p:sp>
      <p:sp>
        <p:nvSpPr>
          <p:cNvPr id="3482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90" tIns="31245" rIns="62490" bIns="31245" anchor="b"/>
          <a:lstStyle/>
          <a:p>
            <a:pPr algn="r" defTabSz="625475"/>
            <a:fld id="{5688666E-B8F2-4AB1-9894-D1EE38267912}" type="slidenum">
              <a:rPr lang="cs-CZ" altLang="cs-CZ" sz="800"/>
              <a:pPr algn="r" defTabSz="625475"/>
              <a:t>9</a:t>
            </a:fld>
            <a:endParaRPr lang="cs-CZ" altLang="cs-CZ" sz="800" dirty="0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21543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2F2DF-3F75-4252-866B-BC79B5514A7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4447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907B4-892D-4938-AB17-DF4DE1E3C67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3738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6156D-1CC4-4BAB-BE34-6F67EF3CE91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978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096F6-95DF-4B51-97AE-C3B30AC87F3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4658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71E21-0C9B-42C0-A1B2-1D0AE55291B2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3151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74FC6-E798-434B-939D-55DEF5DB965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7519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AE848-4DE5-4062-938A-DAB7A0876BE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264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1D60E-38F7-44F1-A8EB-A371F369ACD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8399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1F8B3-674E-44C4-BB90-CDEF984F7A1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2057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5D946-32FF-4A09-9817-B0880FC155F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9549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E656-13BE-4AB2-B859-C910EFF2416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2785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CB25B35-0E53-4E48-A54E-E7344C4232A8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251618" y="1124744"/>
            <a:ext cx="8785225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 sz="2800" b="1" dirty="0"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cs-CZ" altLang="cs-CZ" sz="2800" b="1" dirty="0">
              <a:cs typeface="Arial" charset="0"/>
            </a:endParaRPr>
          </a:p>
          <a:p>
            <a:pPr algn="ctr" eaLnBrk="1" hangingPunct="1"/>
            <a:r>
              <a:rPr lang="cs-CZ" altLang="cs-CZ" sz="6000" b="1" dirty="0" smtClean="0">
                <a:solidFill>
                  <a:srgbClr val="F9E445"/>
                </a:solidFill>
                <a:latin typeface="+mj-lt"/>
                <a:cs typeface="Arial" charset="0"/>
              </a:rPr>
              <a:t>Strategie AV21</a:t>
            </a:r>
            <a:endParaRPr lang="cs-CZ" altLang="cs-CZ" sz="6000" dirty="0" smtClean="0">
              <a:solidFill>
                <a:srgbClr val="F9E445"/>
              </a:solidFill>
              <a:latin typeface="Calibri" pitchFamily="34" charset="0"/>
              <a:cs typeface="Arial" charset="0"/>
            </a:endParaRPr>
          </a:p>
          <a:p>
            <a:pPr algn="ctr" eaLnBrk="1" hangingPunct="1"/>
            <a:endParaRPr lang="cs-CZ" altLang="cs-CZ" sz="900" b="1" dirty="0" smtClean="0">
              <a:latin typeface="Calibri" pitchFamily="34" charset="0"/>
              <a:cs typeface="Arial" charset="0"/>
            </a:endParaRPr>
          </a:p>
          <a:p>
            <a:pPr algn="ctr" eaLnBrk="1" hangingPunct="1"/>
            <a:r>
              <a:rPr lang="cs-CZ" altLang="cs-CZ" sz="2800" b="1" i="1" dirty="0">
                <a:solidFill>
                  <a:schemeClr val="bg1"/>
                </a:solidFill>
                <a:cs typeface="Arial" charset="0"/>
              </a:rPr>
              <a:t>a transfer </a:t>
            </a:r>
            <a:r>
              <a:rPr lang="cs-CZ" altLang="cs-CZ" sz="2800" b="1" i="1" dirty="0" smtClean="0">
                <a:solidFill>
                  <a:schemeClr val="bg1"/>
                </a:solidFill>
                <a:cs typeface="Arial" charset="0"/>
              </a:rPr>
              <a:t>technologií </a:t>
            </a:r>
            <a:r>
              <a:rPr lang="cs-CZ" altLang="cs-CZ" sz="2800" b="1" i="1" dirty="0">
                <a:solidFill>
                  <a:schemeClr val="bg1"/>
                </a:solidFill>
                <a:cs typeface="Arial" charset="0"/>
              </a:rPr>
              <a:t>v </a:t>
            </a:r>
            <a:r>
              <a:rPr lang="cs-CZ" altLang="cs-CZ" sz="2800" b="1" i="1" dirty="0" smtClean="0">
                <a:solidFill>
                  <a:schemeClr val="bg1"/>
                </a:solidFill>
                <a:cs typeface="Arial" charset="0"/>
              </a:rPr>
              <a:t>kontextu</a:t>
            </a:r>
          </a:p>
          <a:p>
            <a:pPr algn="ctr" eaLnBrk="1" hangingPunct="1"/>
            <a:r>
              <a:rPr lang="cs-CZ" altLang="cs-CZ" sz="2800" b="1" i="1" dirty="0" smtClean="0">
                <a:solidFill>
                  <a:schemeClr val="bg1"/>
                </a:solidFill>
                <a:cs typeface="Arial" charset="0"/>
              </a:rPr>
              <a:t>zodpovědného </a:t>
            </a:r>
            <a:r>
              <a:rPr lang="cs-CZ" altLang="cs-CZ" sz="2800" b="1" i="1" dirty="0">
                <a:solidFill>
                  <a:schemeClr val="bg1"/>
                </a:solidFill>
                <a:cs typeface="Arial" charset="0"/>
              </a:rPr>
              <a:t>výzkumu a inovací</a:t>
            </a:r>
            <a:endParaRPr lang="cs-CZ" altLang="cs-CZ" sz="2800" i="1" dirty="0">
              <a:cs typeface="Arial" charset="0"/>
            </a:endParaRPr>
          </a:p>
          <a:p>
            <a:pPr eaLnBrk="1" hangingPunct="1"/>
            <a:endParaRPr lang="cs-CZ" altLang="cs-CZ" sz="2800" i="1" dirty="0">
              <a:cs typeface="Arial" charset="0"/>
            </a:endParaRPr>
          </a:p>
          <a:p>
            <a:pPr eaLnBrk="1" hangingPunct="1"/>
            <a:endParaRPr lang="cs-CZ" altLang="cs-CZ" sz="2800" i="1" dirty="0">
              <a:cs typeface="Arial" charset="0"/>
            </a:endParaRPr>
          </a:p>
          <a:p>
            <a:pPr indent="361950"/>
            <a:r>
              <a:rPr lang="cs-CZ" altLang="cs-CZ" sz="3200" b="1" dirty="0" smtClean="0">
                <a:solidFill>
                  <a:schemeClr val="bg1"/>
                </a:solidFill>
                <a:cs typeface="Arial" charset="0"/>
              </a:rPr>
              <a:t>J</a:t>
            </a:r>
            <a:r>
              <a:rPr lang="en-CA" altLang="cs-CZ" sz="3200" b="1" dirty="0" err="1" smtClean="0">
                <a:solidFill>
                  <a:schemeClr val="bg1"/>
                </a:solidFill>
                <a:cs typeface="Arial" charset="0"/>
              </a:rPr>
              <a:t>osef</a:t>
            </a:r>
            <a:r>
              <a:rPr lang="en-CA" altLang="cs-CZ" sz="3200" b="1" dirty="0" smtClean="0">
                <a:solidFill>
                  <a:schemeClr val="bg1"/>
                </a:solidFill>
                <a:cs typeface="Arial" charset="0"/>
              </a:rPr>
              <a:t> Lazar</a:t>
            </a:r>
            <a:endParaRPr lang="cs-CZ" altLang="cs-CZ" sz="3200" b="1" dirty="0" smtClean="0">
              <a:solidFill>
                <a:schemeClr val="bg1"/>
              </a:solidFill>
              <a:cs typeface="Arial" charset="0"/>
            </a:endParaRPr>
          </a:p>
          <a:p>
            <a:pPr indent="361950" eaLnBrk="1" hangingPunct="1"/>
            <a:r>
              <a:rPr lang="cs-CZ" altLang="cs-CZ" sz="2000" dirty="0" smtClean="0">
                <a:solidFill>
                  <a:schemeClr val="bg1"/>
                </a:solidFill>
                <a:cs typeface="Arial" charset="0"/>
              </a:rPr>
              <a:t>člen Akademické rady Akademie věd České republiky (AV ČR)</a:t>
            </a:r>
            <a:endParaRPr lang="cs-CZ" altLang="cs-CZ" sz="2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081" name="Line 5"/>
          <p:cNvSpPr>
            <a:spLocks noChangeShapeType="1"/>
          </p:cNvSpPr>
          <p:nvPr/>
        </p:nvSpPr>
        <p:spPr bwMode="auto">
          <a:xfrm flipV="1">
            <a:off x="755643" y="3212976"/>
            <a:ext cx="77771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020272" y="6101994"/>
            <a:ext cx="1512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1" dirty="0">
                <a:solidFill>
                  <a:schemeClr val="bg1"/>
                </a:solidFill>
              </a:rPr>
              <a:t>www.avcr.cz</a:t>
            </a:r>
            <a:r>
              <a:rPr lang="cs-CZ" b="1" dirty="0">
                <a:solidFill>
                  <a:schemeClr val="bg1"/>
                </a:solidFill>
              </a:rPr>
              <a:t/>
            </a:r>
            <a:br>
              <a:rPr lang="cs-CZ" b="1" dirty="0">
                <a:solidFill>
                  <a:schemeClr val="bg1"/>
                </a:solidFill>
              </a:rPr>
            </a:b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Line 4"/>
          <p:cNvSpPr>
            <a:spLocks noChangeShapeType="1"/>
          </p:cNvSpPr>
          <p:nvPr/>
        </p:nvSpPr>
        <p:spPr bwMode="auto">
          <a:xfrm>
            <a:off x="3132138" y="1050925"/>
            <a:ext cx="5546725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971550" y="404813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altLang="cs-CZ" sz="3200" b="1" dirty="0" smtClean="0">
                <a:solidFill>
                  <a:srgbClr val="DAEDEF"/>
                </a:solidFill>
              </a:rPr>
              <a:t>Zodpovědný výzkum a inovace</a:t>
            </a:r>
            <a:endParaRPr lang="cs-CZ" altLang="cs-CZ" b="1" dirty="0">
              <a:solidFill>
                <a:srgbClr val="DAEDEF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77652" y="134076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F9DD67"/>
                </a:solidFill>
              </a:rPr>
              <a:t>Koncept RRI 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683568" y="1988840"/>
            <a:ext cx="7848872" cy="468052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0005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200" kern="0" dirty="0" err="1" smtClean="0">
                <a:solidFill>
                  <a:schemeClr val="bg1"/>
                </a:solidFill>
              </a:rPr>
              <a:t>Responsible</a:t>
            </a:r>
            <a:r>
              <a:rPr lang="cs-CZ" altLang="cs-CZ" sz="2200" kern="0" dirty="0" smtClean="0">
                <a:solidFill>
                  <a:schemeClr val="bg1"/>
                </a:solidFill>
              </a:rPr>
              <a:t> </a:t>
            </a:r>
            <a:r>
              <a:rPr lang="cs-CZ" altLang="cs-CZ" sz="2200" kern="0" dirty="0" err="1" smtClean="0">
                <a:solidFill>
                  <a:schemeClr val="bg1"/>
                </a:solidFill>
              </a:rPr>
              <a:t>research</a:t>
            </a:r>
            <a:r>
              <a:rPr lang="cs-CZ" altLang="cs-CZ" sz="2200" kern="0" dirty="0" smtClean="0">
                <a:solidFill>
                  <a:schemeClr val="bg1"/>
                </a:solidFill>
              </a:rPr>
              <a:t> and </a:t>
            </a:r>
            <a:r>
              <a:rPr lang="cs-CZ" altLang="cs-CZ" sz="2200" kern="0" dirty="0" err="1" smtClean="0">
                <a:solidFill>
                  <a:schemeClr val="bg1"/>
                </a:solidFill>
              </a:rPr>
              <a:t>innovations</a:t>
            </a:r>
            <a:r>
              <a:rPr lang="cs-CZ" altLang="cs-CZ" sz="2200" kern="0" dirty="0" smtClean="0">
                <a:solidFill>
                  <a:schemeClr val="bg1"/>
                </a:solidFill>
              </a:rPr>
              <a:t> (RRI) představuje nový a velmi široce pojatý přístup k definování </a:t>
            </a:r>
            <a:r>
              <a:rPr lang="en-US" altLang="cs-CZ" sz="2200" kern="0" dirty="0" err="1" smtClean="0">
                <a:solidFill>
                  <a:schemeClr val="bg1"/>
                </a:solidFill>
              </a:rPr>
              <a:t>smyslu</a:t>
            </a:r>
            <a:r>
              <a:rPr lang="en-US" altLang="cs-CZ" sz="2200" kern="0" dirty="0" smtClean="0">
                <a:solidFill>
                  <a:schemeClr val="bg1"/>
                </a:solidFill>
              </a:rPr>
              <a:t> a </a:t>
            </a:r>
            <a:r>
              <a:rPr lang="cs-CZ" altLang="cs-CZ" sz="2200" kern="0" dirty="0" smtClean="0">
                <a:solidFill>
                  <a:schemeClr val="bg1"/>
                </a:solidFill>
              </a:rPr>
              <a:t>cílů </a:t>
            </a:r>
            <a:r>
              <a:rPr lang="en-US" altLang="cs-CZ" sz="2200" kern="0" dirty="0" smtClean="0">
                <a:solidFill>
                  <a:schemeClr val="bg1"/>
                </a:solidFill>
              </a:rPr>
              <a:t>v</a:t>
            </a:r>
            <a:r>
              <a:rPr lang="cs-CZ" altLang="cs-CZ" sz="2200" kern="0" dirty="0" err="1" smtClean="0">
                <a:solidFill>
                  <a:schemeClr val="bg1"/>
                </a:solidFill>
              </a:rPr>
              <a:t>ědy</a:t>
            </a:r>
            <a:r>
              <a:rPr lang="cs-CZ" altLang="cs-CZ" sz="2200" kern="0" smtClean="0">
                <a:solidFill>
                  <a:schemeClr val="bg1"/>
                </a:solidFill>
              </a:rPr>
              <a:t>, výzkumu </a:t>
            </a:r>
            <a:r>
              <a:rPr lang="cs-CZ" altLang="cs-CZ" sz="2200" kern="0" dirty="0" smtClean="0">
                <a:solidFill>
                  <a:schemeClr val="bg1"/>
                </a:solidFill>
              </a:rPr>
              <a:t>a inovací</a:t>
            </a:r>
          </a:p>
          <a:p>
            <a:pPr marL="40005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Nejedná se zatím zdaleka o jasně a pevně definovaný rámec, koncept RRI je stále ve vývoji</a:t>
            </a:r>
          </a:p>
          <a:p>
            <a:pPr marL="40005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Zahrnuje již dříve formulované přístupy, např.: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</a:pPr>
            <a:r>
              <a:rPr lang="cs-CZ" altLang="cs-CZ" sz="1800" kern="0" dirty="0" smtClean="0">
                <a:solidFill>
                  <a:schemeClr val="bg1"/>
                </a:solidFill>
              </a:rPr>
              <a:t>Podpora udržitelného rozvoje</a:t>
            </a:r>
            <a:endParaRPr lang="cs-CZ" altLang="cs-CZ" sz="1800" kern="0" dirty="0">
              <a:solidFill>
                <a:schemeClr val="bg1"/>
              </a:solidFill>
            </a:endParaRP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</a:pPr>
            <a:r>
              <a:rPr lang="cs-CZ" altLang="cs-CZ" sz="1800" kern="0" dirty="0" smtClean="0">
                <a:solidFill>
                  <a:schemeClr val="bg1"/>
                </a:solidFill>
              </a:rPr>
              <a:t>Technology </a:t>
            </a:r>
            <a:r>
              <a:rPr lang="cs-CZ" altLang="cs-CZ" sz="1800" kern="0" dirty="0" err="1" smtClean="0">
                <a:solidFill>
                  <a:schemeClr val="bg1"/>
                </a:solidFill>
              </a:rPr>
              <a:t>assesment</a:t>
            </a:r>
            <a:endParaRPr lang="cs-CZ" altLang="cs-CZ" sz="1800" kern="0" dirty="0">
              <a:solidFill>
                <a:schemeClr val="bg1"/>
              </a:solidFill>
            </a:endParaRP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</a:pPr>
            <a:r>
              <a:rPr lang="cs-CZ" altLang="cs-CZ" sz="1800" kern="0" dirty="0" smtClean="0">
                <a:solidFill>
                  <a:schemeClr val="bg1"/>
                </a:solidFill>
              </a:rPr>
              <a:t>Společenská relevance výzkumu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</a:pPr>
            <a:r>
              <a:rPr lang="cs-CZ" altLang="cs-CZ" sz="1800" kern="0" dirty="0" smtClean="0">
                <a:solidFill>
                  <a:schemeClr val="bg1"/>
                </a:solidFill>
              </a:rPr>
              <a:t>Příspěvek výzkumu ke konkurenceschopnosti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</a:pPr>
            <a:r>
              <a:rPr lang="cs-CZ" altLang="cs-CZ" sz="1800" kern="0" dirty="0" smtClean="0">
                <a:solidFill>
                  <a:schemeClr val="bg1"/>
                </a:solidFill>
              </a:rPr>
              <a:t>Zaměření na klíčové společenské problémy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</a:pPr>
            <a:r>
              <a:rPr lang="cs-CZ" altLang="cs-CZ" sz="1800" kern="0" dirty="0" err="1" smtClean="0">
                <a:solidFill>
                  <a:schemeClr val="bg1"/>
                </a:solidFill>
              </a:rPr>
              <a:t>Inkluzivita</a:t>
            </a:r>
            <a:endParaRPr lang="cs-CZ" altLang="cs-CZ" sz="1800" kern="0" dirty="0" smtClean="0">
              <a:solidFill>
                <a:schemeClr val="bg1"/>
              </a:solidFill>
            </a:endParaRP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</a:pPr>
            <a:r>
              <a:rPr lang="cs-CZ" altLang="cs-CZ" sz="1800" kern="0" dirty="0" smtClean="0">
                <a:solidFill>
                  <a:schemeClr val="bg1"/>
                </a:solidFill>
              </a:rPr>
              <a:t>… a další …</a:t>
            </a:r>
            <a:endParaRPr lang="cs-CZ" altLang="cs-CZ" sz="1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5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Line 4"/>
          <p:cNvSpPr>
            <a:spLocks noChangeShapeType="1"/>
          </p:cNvSpPr>
          <p:nvPr/>
        </p:nvSpPr>
        <p:spPr bwMode="auto">
          <a:xfrm>
            <a:off x="3132138" y="1050925"/>
            <a:ext cx="5546725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971550" y="404813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altLang="cs-CZ" sz="3200" b="1" dirty="0" smtClean="0">
                <a:solidFill>
                  <a:srgbClr val="DAEDEF"/>
                </a:solidFill>
              </a:rPr>
              <a:t>Zodpovědný vs. nezodpovědný</a:t>
            </a:r>
            <a:endParaRPr lang="cs-CZ" altLang="cs-CZ" b="1" dirty="0">
              <a:solidFill>
                <a:srgbClr val="DAEDEF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77652" y="1340768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F9DD67"/>
                </a:solidFill>
              </a:rPr>
              <a:t>Stanovení toho, co je zodpovědné, není vůbec jednoduché a není neměnné v čase ani prostoru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827584" y="2420888"/>
            <a:ext cx="7704856" cy="424847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cs-CZ" altLang="cs-CZ" sz="2200" b="1" dirty="0" smtClean="0">
                <a:solidFill>
                  <a:srgbClr val="FFE101"/>
                </a:solidFill>
                <a:cs typeface="Arial" charset="0"/>
              </a:rPr>
              <a:t>Příklady (case </a:t>
            </a:r>
            <a:r>
              <a:rPr lang="cs-CZ" altLang="cs-CZ" sz="2200" b="1" dirty="0" err="1" smtClean="0">
                <a:solidFill>
                  <a:srgbClr val="FFE101"/>
                </a:solidFill>
                <a:cs typeface="Arial" charset="0"/>
              </a:rPr>
              <a:t>studies</a:t>
            </a:r>
            <a:r>
              <a:rPr lang="cs-CZ" altLang="cs-CZ" sz="2200" b="1" dirty="0" smtClean="0">
                <a:solidFill>
                  <a:srgbClr val="FFE101"/>
                </a:solidFill>
                <a:cs typeface="Arial" charset="0"/>
              </a:rPr>
              <a:t>)</a:t>
            </a:r>
            <a:endParaRPr lang="cs-CZ" altLang="cs-CZ" sz="2200" b="1" dirty="0">
              <a:solidFill>
                <a:srgbClr val="FFE101"/>
              </a:solidFill>
              <a:cs typeface="Arial" charset="0"/>
            </a:endParaRPr>
          </a:p>
          <a:p>
            <a:pPr marL="40005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Výzkum a podpora jaderné energetiky může být v některých zemích (nyní např. Německo) jako nezapadající do rámce RRI, jinde ano.</a:t>
            </a:r>
          </a:p>
          <a:p>
            <a:pPr marL="40005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200" kern="0" dirty="0">
                <a:solidFill>
                  <a:schemeClr val="bg1"/>
                </a:solidFill>
              </a:rPr>
              <a:t>Výzkum a </a:t>
            </a:r>
            <a:r>
              <a:rPr lang="cs-CZ" altLang="cs-CZ" sz="2200" kern="0" dirty="0" smtClean="0">
                <a:solidFill>
                  <a:schemeClr val="bg1"/>
                </a:solidFill>
              </a:rPr>
              <a:t>podpora biopaliv a bioetanolu – v počáteční fázi interpretována, jako podpora udržitelnosti, později identifikována, jako důvod nárůstu cen potravin a škodlivá životnímu prostředí, mezitím vznik lobbystických skupin pro i proti, rozdílné názory nevládních organizací, přístup v duchu RRI nemusí vést ke konsenzu.</a:t>
            </a:r>
          </a:p>
        </p:txBody>
      </p:sp>
    </p:spTree>
    <p:extLst>
      <p:ext uri="{BB962C8B-B14F-4D97-AF65-F5344CB8AC3E}">
        <p14:creationId xmlns:p14="http://schemas.microsoft.com/office/powerpoint/2010/main" val="237100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Line 4"/>
          <p:cNvSpPr>
            <a:spLocks noChangeShapeType="1"/>
          </p:cNvSpPr>
          <p:nvPr/>
        </p:nvSpPr>
        <p:spPr bwMode="auto">
          <a:xfrm>
            <a:off x="3132138" y="1050925"/>
            <a:ext cx="5546725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971550" y="404813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altLang="cs-CZ" sz="3200" b="1" dirty="0" smtClean="0">
                <a:solidFill>
                  <a:srgbClr val="DAEDEF"/>
                </a:solidFill>
              </a:rPr>
              <a:t>Inovace</a:t>
            </a:r>
            <a:endParaRPr lang="cs-CZ" altLang="cs-CZ" b="1" dirty="0">
              <a:solidFill>
                <a:srgbClr val="DAEDEF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77652" y="134076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F9DD67"/>
                </a:solidFill>
              </a:rPr>
              <a:t>„I</a:t>
            </a:r>
            <a:r>
              <a:rPr lang="en-US" sz="2400" b="1" dirty="0" err="1" smtClean="0">
                <a:solidFill>
                  <a:srgbClr val="F9DD67"/>
                </a:solidFill>
              </a:rPr>
              <a:t>nnovation</a:t>
            </a:r>
            <a:r>
              <a:rPr lang="en-US" sz="2400" b="1" dirty="0" smtClean="0">
                <a:solidFill>
                  <a:srgbClr val="F9DD67"/>
                </a:solidFill>
              </a:rPr>
              <a:t> </a:t>
            </a:r>
            <a:r>
              <a:rPr lang="en-US" sz="2400" b="1" dirty="0">
                <a:solidFill>
                  <a:srgbClr val="F9DD67"/>
                </a:solidFill>
              </a:rPr>
              <a:t>is applying research to create </a:t>
            </a:r>
            <a:r>
              <a:rPr lang="en-US" sz="2400" b="1" dirty="0" smtClean="0">
                <a:solidFill>
                  <a:srgbClr val="F9DD67"/>
                </a:solidFill>
              </a:rPr>
              <a:t>value</a:t>
            </a:r>
            <a:r>
              <a:rPr lang="cs-CZ" sz="2400" b="1" dirty="0" smtClean="0">
                <a:solidFill>
                  <a:srgbClr val="F9DD67"/>
                </a:solidFill>
              </a:rPr>
              <a:t>“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827584" y="2420888"/>
            <a:ext cx="7704856" cy="424847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spcAft>
                <a:spcPts val="2400"/>
              </a:spcAft>
              <a:buNone/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Výzkum produkuje </a:t>
            </a:r>
            <a:r>
              <a:rPr lang="cs-CZ" altLang="cs-CZ" sz="2200" b="1" kern="0" dirty="0" smtClean="0">
                <a:solidFill>
                  <a:srgbClr val="F9DD67"/>
                </a:solidFill>
              </a:rPr>
              <a:t>poznání</a:t>
            </a:r>
            <a:r>
              <a:rPr lang="cs-CZ" altLang="cs-CZ" sz="2200" kern="0" dirty="0" smtClean="0">
                <a:solidFill>
                  <a:schemeClr val="bg1"/>
                </a:solidFill>
              </a:rPr>
              <a:t> (informace)</a:t>
            </a:r>
          </a:p>
          <a:p>
            <a:pPr marL="57150" indent="0" eaLnBrk="1" hangingPunct="1">
              <a:spcBef>
                <a:spcPts val="0"/>
              </a:spcBef>
              <a:spcAft>
                <a:spcPts val="2400"/>
              </a:spcAft>
              <a:buNone/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Aplikovaný výzkum </a:t>
            </a:r>
            <a:r>
              <a:rPr lang="cs-CZ" altLang="cs-CZ" sz="2200" kern="0" dirty="0">
                <a:solidFill>
                  <a:schemeClr val="bg1"/>
                </a:solidFill>
              </a:rPr>
              <a:t>produkuje </a:t>
            </a:r>
            <a:r>
              <a:rPr lang="cs-CZ" altLang="cs-CZ" sz="2200" b="1" kern="0" dirty="0">
                <a:solidFill>
                  <a:srgbClr val="F9DD67"/>
                </a:solidFill>
              </a:rPr>
              <a:t>poznání</a:t>
            </a:r>
            <a:r>
              <a:rPr lang="cs-CZ" altLang="cs-CZ" sz="2200" kern="0" dirty="0">
                <a:solidFill>
                  <a:schemeClr val="bg1"/>
                </a:solidFill>
              </a:rPr>
              <a:t> (informace) </a:t>
            </a:r>
            <a:r>
              <a:rPr lang="cs-CZ" altLang="cs-CZ" sz="2200" kern="0" dirty="0" smtClean="0">
                <a:solidFill>
                  <a:schemeClr val="bg1"/>
                </a:solidFill>
              </a:rPr>
              <a:t>jakožto východisko k vývoji inovací. </a:t>
            </a:r>
          </a:p>
          <a:p>
            <a:pPr marL="40005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V inovacích by se měl koncept RRI promítnout nejvíc. </a:t>
            </a:r>
          </a:p>
          <a:p>
            <a:pPr marL="40005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Inovace mají přímý dopad na trh a společnost.</a:t>
            </a:r>
          </a:p>
          <a:p>
            <a:pPr marL="40005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altLang="cs-CZ" sz="2200" kern="0" dirty="0" smtClean="0">
              <a:solidFill>
                <a:schemeClr val="bg1"/>
              </a:solidFill>
            </a:endParaRPr>
          </a:p>
          <a:p>
            <a:pPr marL="40005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V případě výzkumu jde o </a:t>
            </a:r>
            <a:r>
              <a:rPr lang="cs-CZ" altLang="cs-CZ" sz="2200" b="1" kern="0" dirty="0" smtClean="0">
                <a:solidFill>
                  <a:srgbClr val="F9DD67"/>
                </a:solidFill>
              </a:rPr>
              <a:t>odhad jeho dopadů</a:t>
            </a:r>
          </a:p>
        </p:txBody>
      </p:sp>
    </p:spTree>
    <p:extLst>
      <p:ext uri="{BB962C8B-B14F-4D97-AF65-F5344CB8AC3E}">
        <p14:creationId xmlns:p14="http://schemas.microsoft.com/office/powerpoint/2010/main" val="21368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Line 4"/>
          <p:cNvSpPr>
            <a:spLocks noChangeShapeType="1"/>
          </p:cNvSpPr>
          <p:nvPr/>
        </p:nvSpPr>
        <p:spPr bwMode="auto">
          <a:xfrm>
            <a:off x="3132138" y="1050925"/>
            <a:ext cx="5546725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971550" y="404813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altLang="cs-CZ" sz="3200" b="1" dirty="0" smtClean="0">
                <a:solidFill>
                  <a:srgbClr val="DAEDEF"/>
                </a:solidFill>
              </a:rPr>
              <a:t>Otevřenost</a:t>
            </a:r>
            <a:endParaRPr lang="cs-CZ" altLang="cs-CZ" b="1" dirty="0">
              <a:solidFill>
                <a:srgbClr val="DAEDEF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77652" y="134076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F9DD67"/>
                </a:solidFill>
              </a:rPr>
              <a:t>Duševní vlastnictví jako zboží?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827584" y="1988840"/>
            <a:ext cx="7704856" cy="468052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spcAft>
                <a:spcPts val="1800"/>
              </a:spcAft>
              <a:buNone/>
            </a:pPr>
            <a:r>
              <a:rPr lang="cs-CZ" altLang="cs-CZ" sz="2200" b="1" dirty="0" smtClean="0">
                <a:solidFill>
                  <a:srgbClr val="FFE101"/>
                </a:solidFill>
                <a:cs typeface="Arial" charset="0"/>
              </a:rPr>
              <a:t>Hodnocení vědy </a:t>
            </a:r>
            <a:r>
              <a:rPr lang="cs-CZ" altLang="cs-CZ" sz="2200" dirty="0">
                <a:solidFill>
                  <a:schemeClr val="bg1"/>
                </a:solidFill>
                <a:cs typeface="Arial" charset="0"/>
              </a:rPr>
              <a:t>– </a:t>
            </a:r>
            <a:r>
              <a:rPr lang="cs-CZ" altLang="cs-CZ" sz="2200" dirty="0" smtClean="0">
                <a:solidFill>
                  <a:schemeClr val="bg1"/>
                </a:solidFill>
                <a:cs typeface="Arial" charset="0"/>
              </a:rPr>
              <a:t>historický vývoj:</a:t>
            </a:r>
            <a:endParaRPr lang="cs-CZ" altLang="cs-CZ" sz="2200" b="1" dirty="0">
              <a:solidFill>
                <a:srgbClr val="FFE101"/>
              </a:solidFill>
              <a:cs typeface="Arial" charset="0"/>
            </a:endParaRPr>
          </a:p>
          <a:p>
            <a:pPr marL="514350" indent="-457200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Excelence – </a:t>
            </a:r>
            <a:r>
              <a:rPr lang="cs-CZ" altLang="cs-CZ" sz="2200" kern="0" dirty="0" err="1" smtClean="0">
                <a:solidFill>
                  <a:schemeClr val="bg1"/>
                </a:solidFill>
              </a:rPr>
              <a:t>scientometrie</a:t>
            </a:r>
            <a:r>
              <a:rPr lang="cs-CZ" altLang="cs-CZ" sz="2200" kern="0" dirty="0" smtClean="0">
                <a:solidFill>
                  <a:schemeClr val="bg1"/>
                </a:solidFill>
              </a:rPr>
              <a:t> („</a:t>
            </a:r>
            <a:r>
              <a:rPr lang="cs-CZ" altLang="cs-CZ" sz="2200" kern="0" dirty="0" err="1" smtClean="0">
                <a:solidFill>
                  <a:srgbClr val="F9DD67"/>
                </a:solidFill>
              </a:rPr>
              <a:t>publish</a:t>
            </a:r>
            <a:r>
              <a:rPr lang="cs-CZ" altLang="cs-CZ" sz="2200" kern="0" dirty="0" smtClean="0">
                <a:solidFill>
                  <a:srgbClr val="F9DD67"/>
                </a:solidFill>
              </a:rPr>
              <a:t> </a:t>
            </a:r>
            <a:r>
              <a:rPr lang="cs-CZ" altLang="cs-CZ" sz="2200" kern="0" dirty="0" err="1" smtClean="0">
                <a:solidFill>
                  <a:srgbClr val="F9DD67"/>
                </a:solidFill>
              </a:rPr>
              <a:t>or</a:t>
            </a:r>
            <a:r>
              <a:rPr lang="cs-CZ" altLang="cs-CZ" sz="2200" kern="0" dirty="0" smtClean="0">
                <a:solidFill>
                  <a:srgbClr val="F9DD67"/>
                </a:solidFill>
              </a:rPr>
              <a:t> </a:t>
            </a:r>
            <a:r>
              <a:rPr lang="cs-CZ" altLang="cs-CZ" sz="2200" kern="0" dirty="0" err="1" smtClean="0">
                <a:solidFill>
                  <a:srgbClr val="F9DD67"/>
                </a:solidFill>
              </a:rPr>
              <a:t>perish</a:t>
            </a:r>
            <a:r>
              <a:rPr lang="cs-CZ" altLang="cs-CZ" sz="2200" kern="0" dirty="0" smtClean="0">
                <a:solidFill>
                  <a:schemeClr val="bg1"/>
                </a:solidFill>
              </a:rPr>
              <a:t>“) 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Relevance – aplikace („</a:t>
            </a:r>
            <a:r>
              <a:rPr lang="cs-CZ" altLang="cs-CZ" sz="2200" kern="0" dirty="0" err="1" smtClean="0">
                <a:solidFill>
                  <a:srgbClr val="F9DD67"/>
                </a:solidFill>
              </a:rPr>
              <a:t>collaborate</a:t>
            </a:r>
            <a:r>
              <a:rPr lang="cs-CZ" altLang="cs-CZ" sz="2200" kern="0" dirty="0" smtClean="0">
                <a:solidFill>
                  <a:srgbClr val="F9DD67"/>
                </a:solidFill>
              </a:rPr>
              <a:t> </a:t>
            </a:r>
            <a:r>
              <a:rPr lang="cs-CZ" altLang="cs-CZ" sz="2200" kern="0" dirty="0" err="1" smtClean="0">
                <a:solidFill>
                  <a:srgbClr val="F9DD67"/>
                </a:solidFill>
              </a:rPr>
              <a:t>or</a:t>
            </a:r>
            <a:r>
              <a:rPr lang="cs-CZ" altLang="cs-CZ" sz="2200" kern="0" dirty="0" smtClean="0">
                <a:solidFill>
                  <a:srgbClr val="F9DD67"/>
                </a:solidFill>
              </a:rPr>
              <a:t> </a:t>
            </a:r>
            <a:r>
              <a:rPr lang="cs-CZ" altLang="cs-CZ" sz="2200" kern="0" dirty="0" err="1" smtClean="0">
                <a:solidFill>
                  <a:srgbClr val="F9DD67"/>
                </a:solidFill>
              </a:rPr>
              <a:t>crumble</a:t>
            </a:r>
            <a:r>
              <a:rPr lang="cs-CZ" altLang="cs-CZ" sz="2200" kern="0" dirty="0" smtClean="0">
                <a:solidFill>
                  <a:schemeClr val="bg1"/>
                </a:solidFill>
              </a:rPr>
              <a:t>“)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Zodpovědnost – ???</a:t>
            </a:r>
          </a:p>
          <a:p>
            <a:pPr marL="40005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―"/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Je správné, aby duševní vlastnictví vytvořené z veřejných prostředků bylo prodáváno, jako zboží?</a:t>
            </a:r>
          </a:p>
          <a:p>
            <a:pPr marL="400050" eaLnBrk="1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―"/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Nevede tlak na tržní chování výzkumných institucí k deformacím trhu?</a:t>
            </a:r>
          </a:p>
          <a:p>
            <a:pPr marL="40005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 Možná je duševní </a:t>
            </a:r>
            <a:r>
              <a:rPr lang="cs-CZ" altLang="cs-CZ" sz="2200" kern="0" dirty="0">
                <a:solidFill>
                  <a:schemeClr val="bg1"/>
                </a:solidFill>
              </a:rPr>
              <a:t>vlastnictví vytvořené z veřejných </a:t>
            </a:r>
            <a:r>
              <a:rPr lang="cs-CZ" altLang="cs-CZ" sz="2200" kern="0" dirty="0" smtClean="0">
                <a:solidFill>
                  <a:schemeClr val="bg1"/>
                </a:solidFill>
              </a:rPr>
              <a:t>prostředků nejlépe využito, když je </a:t>
            </a:r>
            <a:r>
              <a:rPr lang="cs-CZ" altLang="cs-CZ" sz="2200" b="1" kern="0" dirty="0" smtClean="0">
                <a:solidFill>
                  <a:srgbClr val="F9DD67"/>
                </a:solidFill>
              </a:rPr>
              <a:t>volně k dispozici</a:t>
            </a:r>
          </a:p>
        </p:txBody>
      </p:sp>
    </p:spTree>
    <p:extLst>
      <p:ext uri="{BB962C8B-B14F-4D97-AF65-F5344CB8AC3E}">
        <p14:creationId xmlns:p14="http://schemas.microsoft.com/office/powerpoint/2010/main" val="80321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Line 4"/>
          <p:cNvSpPr>
            <a:spLocks noChangeShapeType="1"/>
          </p:cNvSpPr>
          <p:nvPr/>
        </p:nvSpPr>
        <p:spPr bwMode="auto">
          <a:xfrm>
            <a:off x="3132138" y="1050925"/>
            <a:ext cx="5546725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971550" y="404813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altLang="cs-CZ" sz="3200" b="1" dirty="0" smtClean="0">
                <a:solidFill>
                  <a:srgbClr val="DAEDEF"/>
                </a:solidFill>
              </a:rPr>
              <a:t>Veřejná podpora</a:t>
            </a:r>
            <a:endParaRPr lang="cs-CZ" altLang="cs-CZ" b="1" dirty="0">
              <a:solidFill>
                <a:srgbClr val="DAEDEF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77652" y="1340768"/>
            <a:ext cx="8386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9DD67"/>
                </a:solidFill>
              </a:rPr>
              <a:t>Dle názoru Evropského hospodářského a sociálního </a:t>
            </a:r>
            <a:r>
              <a:rPr lang="cs-CZ" sz="2400" dirty="0" smtClean="0">
                <a:solidFill>
                  <a:srgbClr val="F9DD67"/>
                </a:solidFill>
              </a:rPr>
              <a:t>výboru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827584" y="1916832"/>
            <a:ext cx="7704856" cy="475252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spcAft>
                <a:spcPts val="1800"/>
              </a:spcAft>
              <a:buNone/>
            </a:pPr>
            <a:r>
              <a:rPr lang="cs-CZ" altLang="cs-CZ" sz="2200" b="1" dirty="0" smtClean="0">
                <a:solidFill>
                  <a:srgbClr val="FFE101"/>
                </a:solidFill>
                <a:cs typeface="Arial" charset="0"/>
              </a:rPr>
              <a:t>je veřejná podpora vývoje ospravedlnitelná, když:</a:t>
            </a:r>
            <a:endParaRPr lang="cs-CZ" altLang="cs-CZ" sz="2200" b="1" dirty="0">
              <a:solidFill>
                <a:srgbClr val="FFE101"/>
              </a:solidFill>
              <a:cs typeface="Arial" charset="0"/>
            </a:endParaRPr>
          </a:p>
          <a:p>
            <a:pPr marL="400050" eaLnBrk="1" hangingPunct="1">
              <a:spcBef>
                <a:spcPts val="0"/>
              </a:spcBef>
              <a:spcAft>
                <a:spcPts val="1200"/>
              </a:spcAft>
            </a:pPr>
            <a:r>
              <a:rPr lang="cs-CZ" altLang="cs-CZ" sz="2000" kern="0" dirty="0" smtClean="0">
                <a:solidFill>
                  <a:schemeClr val="bg1"/>
                </a:solidFill>
              </a:rPr>
              <a:t>vývoj </a:t>
            </a:r>
            <a:r>
              <a:rPr lang="cs-CZ" altLang="cs-CZ" sz="2000" kern="0" dirty="0">
                <a:solidFill>
                  <a:schemeClr val="bg1"/>
                </a:solidFill>
              </a:rPr>
              <a:t>je velmi riskantní, ale v případě úspěchu je vyvážen značnými </a:t>
            </a:r>
            <a:r>
              <a:rPr lang="cs-CZ" altLang="cs-CZ" sz="2000" kern="0" dirty="0" smtClean="0">
                <a:solidFill>
                  <a:schemeClr val="bg1"/>
                </a:solidFill>
              </a:rPr>
              <a:t>výhodami</a:t>
            </a:r>
            <a:endParaRPr lang="cs-CZ" altLang="cs-CZ" sz="2000" kern="0" dirty="0">
              <a:solidFill>
                <a:schemeClr val="bg1"/>
              </a:solidFill>
            </a:endParaRPr>
          </a:p>
          <a:p>
            <a:pPr marL="400050" eaLnBrk="1" hangingPunct="1">
              <a:spcBef>
                <a:spcPts val="0"/>
              </a:spcBef>
              <a:spcAft>
                <a:spcPts val="1200"/>
              </a:spcAft>
            </a:pPr>
            <a:r>
              <a:rPr lang="cs-CZ" altLang="cs-CZ" sz="2000" kern="0" dirty="0" smtClean="0">
                <a:solidFill>
                  <a:schemeClr val="bg1"/>
                </a:solidFill>
              </a:rPr>
              <a:t>vzniklé </a:t>
            </a:r>
            <a:r>
              <a:rPr lang="cs-CZ" altLang="cs-CZ" sz="2000" kern="0" dirty="0">
                <a:solidFill>
                  <a:schemeClr val="bg1"/>
                </a:solidFill>
              </a:rPr>
              <a:t>náklady jsou velmi vysoké a lze je pokrýt jen společně z několika veřejných </a:t>
            </a:r>
            <a:r>
              <a:rPr lang="cs-CZ" altLang="cs-CZ" sz="2000" kern="0" dirty="0" smtClean="0">
                <a:solidFill>
                  <a:schemeClr val="bg1"/>
                </a:solidFill>
              </a:rPr>
              <a:t>zdrojů</a:t>
            </a:r>
            <a:endParaRPr lang="cs-CZ" altLang="cs-CZ" sz="2000" kern="0" dirty="0">
              <a:solidFill>
                <a:schemeClr val="bg1"/>
              </a:solidFill>
            </a:endParaRPr>
          </a:p>
          <a:p>
            <a:pPr marL="400050" eaLnBrk="1" hangingPunct="1">
              <a:spcBef>
                <a:spcPts val="0"/>
              </a:spcBef>
              <a:spcAft>
                <a:spcPts val="1200"/>
              </a:spcAft>
            </a:pPr>
            <a:r>
              <a:rPr lang="cs-CZ" altLang="cs-CZ" sz="2000" kern="0" dirty="0" smtClean="0">
                <a:solidFill>
                  <a:schemeClr val="bg1"/>
                </a:solidFill>
              </a:rPr>
              <a:t>časový </a:t>
            </a:r>
            <a:r>
              <a:rPr lang="cs-CZ" altLang="cs-CZ" sz="2000" kern="0" dirty="0">
                <a:solidFill>
                  <a:schemeClr val="bg1"/>
                </a:solidFill>
              </a:rPr>
              <a:t>úsek, během něhož mohou vzniknout zužitkovatelné výhody, je příliš </a:t>
            </a:r>
            <a:r>
              <a:rPr lang="cs-CZ" altLang="cs-CZ" sz="2000" kern="0" dirty="0" smtClean="0">
                <a:solidFill>
                  <a:schemeClr val="bg1"/>
                </a:solidFill>
              </a:rPr>
              <a:t>dlouhý</a:t>
            </a:r>
            <a:endParaRPr lang="cs-CZ" altLang="cs-CZ" sz="2000" kern="0" dirty="0">
              <a:solidFill>
                <a:schemeClr val="bg1"/>
              </a:solidFill>
            </a:endParaRPr>
          </a:p>
          <a:p>
            <a:pPr marL="400050" eaLnBrk="1" hangingPunct="1">
              <a:spcBef>
                <a:spcPts val="0"/>
              </a:spcBef>
              <a:spcAft>
                <a:spcPts val="1200"/>
              </a:spcAft>
            </a:pPr>
            <a:r>
              <a:rPr lang="cs-CZ" altLang="cs-CZ" sz="2000" kern="0" dirty="0" smtClean="0">
                <a:solidFill>
                  <a:schemeClr val="bg1"/>
                </a:solidFill>
              </a:rPr>
              <a:t>jedná </a:t>
            </a:r>
            <a:r>
              <a:rPr lang="cs-CZ" altLang="cs-CZ" sz="2000" kern="0" dirty="0">
                <a:solidFill>
                  <a:schemeClr val="bg1"/>
                </a:solidFill>
              </a:rPr>
              <a:t>se o horizontální či klíčové technologie (např. nové materiály</a:t>
            </a:r>
            <a:r>
              <a:rPr lang="cs-CZ" altLang="cs-CZ" sz="2000" kern="0" dirty="0" smtClean="0">
                <a:solidFill>
                  <a:schemeClr val="bg1"/>
                </a:solidFill>
              </a:rPr>
              <a:t>)</a:t>
            </a:r>
            <a:endParaRPr lang="cs-CZ" altLang="cs-CZ" sz="2000" kern="0" dirty="0">
              <a:solidFill>
                <a:schemeClr val="bg1"/>
              </a:solidFill>
            </a:endParaRPr>
          </a:p>
          <a:p>
            <a:pPr marL="400050" eaLnBrk="1" hangingPunct="1">
              <a:spcBef>
                <a:spcPts val="0"/>
              </a:spcBef>
              <a:spcAft>
                <a:spcPts val="1200"/>
              </a:spcAft>
            </a:pPr>
            <a:r>
              <a:rPr lang="cs-CZ" altLang="cs-CZ" sz="2000" kern="0" dirty="0" smtClean="0">
                <a:solidFill>
                  <a:schemeClr val="bg1"/>
                </a:solidFill>
              </a:rPr>
              <a:t>výsledky </a:t>
            </a:r>
            <a:r>
              <a:rPr lang="cs-CZ" altLang="cs-CZ" sz="2000" kern="0" dirty="0">
                <a:solidFill>
                  <a:schemeClr val="bg1"/>
                </a:solidFill>
              </a:rPr>
              <a:t>nelze snadno zpeněžit, nicméně jde o obecnou sociální nebo environmentální </a:t>
            </a:r>
            <a:r>
              <a:rPr lang="cs-CZ" altLang="cs-CZ" sz="2000" kern="0" dirty="0" smtClean="0">
                <a:solidFill>
                  <a:schemeClr val="bg1"/>
                </a:solidFill>
              </a:rPr>
              <a:t>nutnost</a:t>
            </a:r>
          </a:p>
          <a:p>
            <a:pPr marL="5715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cs-CZ" altLang="cs-CZ" sz="2400" b="1" kern="0" dirty="0" smtClean="0">
                <a:solidFill>
                  <a:srgbClr val="F9DD67"/>
                </a:solidFill>
              </a:rPr>
              <a:t>Jinak jde o deformaci trhu </a:t>
            </a:r>
            <a:endParaRPr lang="cs-CZ" altLang="cs-CZ" sz="2400" b="1" kern="0" dirty="0">
              <a:solidFill>
                <a:srgbClr val="F9DD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4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Line 4"/>
          <p:cNvSpPr>
            <a:spLocks noChangeShapeType="1"/>
          </p:cNvSpPr>
          <p:nvPr/>
        </p:nvSpPr>
        <p:spPr bwMode="auto">
          <a:xfrm>
            <a:off x="3132138" y="1050925"/>
            <a:ext cx="5546725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971550" y="404813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altLang="cs-CZ" sz="3200" b="1" dirty="0" smtClean="0">
                <a:solidFill>
                  <a:srgbClr val="DAEDEF"/>
                </a:solidFill>
              </a:rPr>
              <a:t>Kritéria</a:t>
            </a:r>
            <a:endParaRPr lang="cs-CZ" altLang="cs-CZ" b="1" dirty="0">
              <a:solidFill>
                <a:srgbClr val="DAEDEF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77652" y="134076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F9DD67"/>
                </a:solidFill>
              </a:rPr>
              <a:t>Kritéria RRI </a:t>
            </a:r>
            <a:r>
              <a:rPr lang="cs-CZ" altLang="cs-CZ" sz="2400" dirty="0">
                <a:solidFill>
                  <a:schemeClr val="bg1"/>
                </a:solidFill>
                <a:cs typeface="Arial" charset="0"/>
              </a:rPr>
              <a:t>–</a:t>
            </a:r>
            <a:r>
              <a:rPr lang="cs-CZ" sz="2400" b="1" dirty="0" smtClean="0">
                <a:solidFill>
                  <a:srgbClr val="F9DD67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záleží ovšem na kontextu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827584" y="1988840"/>
            <a:ext cx="7704856" cy="468052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457200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Veřejná angažovanost – </a:t>
            </a:r>
            <a:r>
              <a:rPr lang="en-US" altLang="cs-CZ" sz="2200" kern="0" dirty="0" smtClean="0">
                <a:solidFill>
                  <a:srgbClr val="F9DD67"/>
                </a:solidFill>
              </a:rPr>
              <a:t>public </a:t>
            </a:r>
            <a:r>
              <a:rPr lang="en-US" altLang="cs-CZ" sz="2200" kern="0" dirty="0">
                <a:solidFill>
                  <a:srgbClr val="F9DD67"/>
                </a:solidFill>
              </a:rPr>
              <a:t>engagement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Etika – </a:t>
            </a:r>
            <a:r>
              <a:rPr lang="en-US" altLang="cs-CZ" sz="2200" kern="0" dirty="0" smtClean="0">
                <a:solidFill>
                  <a:srgbClr val="F9DD67"/>
                </a:solidFill>
              </a:rPr>
              <a:t>ethics</a:t>
            </a:r>
            <a:endParaRPr lang="en-US" altLang="cs-CZ" sz="2200" kern="0" dirty="0">
              <a:solidFill>
                <a:srgbClr val="F9DD67"/>
              </a:solidFill>
            </a:endParaRPr>
          </a:p>
          <a:p>
            <a:pPr marL="514350" indent="-457200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Genderová vyváženost – </a:t>
            </a:r>
            <a:r>
              <a:rPr lang="en-US" altLang="cs-CZ" sz="2200" kern="0" dirty="0" smtClean="0">
                <a:solidFill>
                  <a:srgbClr val="F9DD67"/>
                </a:solidFill>
              </a:rPr>
              <a:t>gender </a:t>
            </a:r>
            <a:r>
              <a:rPr lang="en-US" altLang="cs-CZ" sz="2200" kern="0" dirty="0">
                <a:solidFill>
                  <a:srgbClr val="F9DD67"/>
                </a:solidFill>
              </a:rPr>
              <a:t>equality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Výchova k vědě (vědeckosti) – </a:t>
            </a:r>
            <a:r>
              <a:rPr lang="en-US" altLang="cs-CZ" sz="2200" kern="0" dirty="0" smtClean="0">
                <a:solidFill>
                  <a:srgbClr val="F9DD67"/>
                </a:solidFill>
              </a:rPr>
              <a:t>science </a:t>
            </a:r>
            <a:r>
              <a:rPr lang="en-US" altLang="cs-CZ" sz="2200" kern="0" dirty="0">
                <a:solidFill>
                  <a:srgbClr val="F9DD67"/>
                </a:solidFill>
              </a:rPr>
              <a:t>education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Otevřený přístup – </a:t>
            </a:r>
            <a:r>
              <a:rPr lang="en-US" altLang="cs-CZ" sz="2200" kern="0" dirty="0" smtClean="0">
                <a:solidFill>
                  <a:srgbClr val="F9DD67"/>
                </a:solidFill>
              </a:rPr>
              <a:t>open </a:t>
            </a:r>
            <a:r>
              <a:rPr lang="en-US" altLang="cs-CZ" sz="2200" kern="0" dirty="0">
                <a:solidFill>
                  <a:srgbClr val="F9DD67"/>
                </a:solidFill>
              </a:rPr>
              <a:t>access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Řízení – </a:t>
            </a:r>
            <a:r>
              <a:rPr lang="en-US" altLang="cs-CZ" sz="2200" kern="0" dirty="0" smtClean="0">
                <a:solidFill>
                  <a:srgbClr val="F9DD67"/>
                </a:solidFill>
              </a:rPr>
              <a:t>governance</a:t>
            </a:r>
            <a:endParaRPr lang="en-US" altLang="cs-CZ" sz="2200" kern="0" dirty="0">
              <a:solidFill>
                <a:srgbClr val="F9DD67"/>
              </a:solidFill>
            </a:endParaRPr>
          </a:p>
          <a:p>
            <a:pPr marL="514350" indent="-457200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Udržitelnost – </a:t>
            </a:r>
            <a:r>
              <a:rPr lang="en-US" altLang="cs-CZ" sz="2200" kern="0" dirty="0" smtClean="0">
                <a:solidFill>
                  <a:srgbClr val="F9DD67"/>
                </a:solidFill>
              </a:rPr>
              <a:t>sustainability</a:t>
            </a:r>
            <a:endParaRPr lang="en-US" altLang="cs-CZ" sz="2200" kern="0" dirty="0">
              <a:solidFill>
                <a:srgbClr val="F9DD67"/>
              </a:solidFill>
            </a:endParaRPr>
          </a:p>
          <a:p>
            <a:pPr marL="514350" indent="-457200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Sociální spravedlnost a </a:t>
            </a:r>
            <a:r>
              <a:rPr lang="cs-CZ" altLang="cs-CZ" sz="2200" kern="0" dirty="0" err="1" smtClean="0">
                <a:solidFill>
                  <a:schemeClr val="bg1"/>
                </a:solidFill>
              </a:rPr>
              <a:t>inkluzivita</a:t>
            </a:r>
            <a:r>
              <a:rPr lang="cs-CZ" altLang="cs-CZ" sz="2200" kern="0" dirty="0" smtClean="0">
                <a:solidFill>
                  <a:schemeClr val="bg1"/>
                </a:solidFill>
              </a:rPr>
              <a:t> – </a:t>
            </a:r>
            <a:r>
              <a:rPr lang="en-US" altLang="cs-CZ" sz="2200" kern="0" dirty="0" smtClean="0">
                <a:solidFill>
                  <a:srgbClr val="F9DD67"/>
                </a:solidFill>
              </a:rPr>
              <a:t>social justice/inclusion</a:t>
            </a:r>
            <a:endParaRPr lang="cs-CZ" altLang="cs-CZ" sz="2200" b="1" kern="0" dirty="0" smtClean="0">
              <a:solidFill>
                <a:srgbClr val="F9DD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1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Line 4"/>
          <p:cNvSpPr>
            <a:spLocks noChangeShapeType="1"/>
          </p:cNvSpPr>
          <p:nvPr/>
        </p:nvSpPr>
        <p:spPr bwMode="auto">
          <a:xfrm>
            <a:off x="3132138" y="1050925"/>
            <a:ext cx="5546725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971550" y="404813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altLang="cs-CZ" sz="3200" b="1" dirty="0" smtClean="0">
                <a:solidFill>
                  <a:srgbClr val="DAEDEF"/>
                </a:solidFill>
              </a:rPr>
              <a:t>Metodika</a:t>
            </a:r>
            <a:endParaRPr lang="cs-CZ" altLang="cs-CZ" b="1" dirty="0">
              <a:solidFill>
                <a:srgbClr val="DAEDEF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77652" y="1340768"/>
            <a:ext cx="8242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F9DD67"/>
                </a:solidFill>
              </a:rPr>
              <a:t>Postup při řešení výzkumného projektu </a:t>
            </a:r>
            <a:r>
              <a:rPr lang="cs-CZ" sz="2400" dirty="0" smtClean="0">
                <a:solidFill>
                  <a:schemeClr val="bg1"/>
                </a:solidFill>
              </a:rPr>
              <a:t>v souladu s RRI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827584" y="1988840"/>
            <a:ext cx="7704856" cy="468052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cs-CZ" altLang="cs-CZ" sz="2200" b="1" kern="0" dirty="0" smtClean="0">
                <a:solidFill>
                  <a:srgbClr val="F9DD67"/>
                </a:solidFill>
              </a:rPr>
              <a:t>Zahrnuje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1200"/>
              </a:spcAft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Vytvoření multioborového poradního sboru zahrnujícího odborníky na etiku, komunikaci s veřejností, aj.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1200"/>
              </a:spcAft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Odhad dopadů projektu a specifikace skupin, na něž bude mít projekt dopad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600"/>
              </a:spcAft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Oslovení příslušných organizací občanské společnosti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1800" kern="0" dirty="0" smtClean="0">
                <a:solidFill>
                  <a:schemeClr val="bg1"/>
                </a:solidFill>
              </a:rPr>
              <a:t>Nevládní organizace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1800" kern="0" dirty="0" smtClean="0">
                <a:solidFill>
                  <a:schemeClr val="bg1"/>
                </a:solidFill>
              </a:rPr>
              <a:t>Ekologické organizace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600"/>
              </a:spcAft>
            </a:pPr>
            <a:r>
              <a:rPr lang="cs-CZ" altLang="cs-CZ" sz="1800" kern="0" dirty="0" smtClean="0">
                <a:solidFill>
                  <a:schemeClr val="bg1"/>
                </a:solidFill>
              </a:rPr>
              <a:t>Spolky pacientů, aj.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1200"/>
              </a:spcAft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Komunikace průběhu a výsledků projektu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1200"/>
              </a:spcAft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Maximální otevřenost a </a:t>
            </a:r>
            <a:r>
              <a:rPr lang="cs-CZ" altLang="cs-CZ" sz="2200" kern="0" dirty="0" err="1" smtClean="0">
                <a:solidFill>
                  <a:schemeClr val="bg1"/>
                </a:solidFill>
              </a:rPr>
              <a:t>inkluzivita</a:t>
            </a:r>
            <a:endParaRPr lang="cs-CZ" altLang="cs-CZ" sz="22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Line 4"/>
          <p:cNvSpPr>
            <a:spLocks noChangeShapeType="1"/>
          </p:cNvSpPr>
          <p:nvPr/>
        </p:nvSpPr>
        <p:spPr bwMode="auto">
          <a:xfrm>
            <a:off x="3132138" y="1050925"/>
            <a:ext cx="5546725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971550" y="404813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altLang="cs-CZ" sz="3200" b="1" dirty="0" smtClean="0">
                <a:solidFill>
                  <a:srgbClr val="DAEDEF"/>
                </a:solidFill>
              </a:rPr>
              <a:t>Námitky</a:t>
            </a:r>
            <a:endParaRPr lang="cs-CZ" altLang="cs-CZ" b="1" dirty="0">
              <a:solidFill>
                <a:srgbClr val="DAEDEF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77652" y="1340768"/>
            <a:ext cx="8242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F9DD67"/>
                </a:solidFill>
              </a:rPr>
              <a:t>Lze oprávněně namítat:</a:t>
            </a:r>
            <a:endParaRPr lang="cs-CZ" sz="2400" dirty="0" smtClean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827584" y="1916832"/>
            <a:ext cx="7851279" cy="475252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457200" eaLnBrk="1" hangingPunct="1">
              <a:spcBef>
                <a:spcPts val="0"/>
              </a:spcBef>
              <a:spcAft>
                <a:spcPts val="1200"/>
              </a:spcAft>
            </a:pPr>
            <a:r>
              <a:rPr lang="cs-CZ" altLang="cs-CZ" sz="2200" b="1" kern="0" dirty="0" smtClean="0">
                <a:solidFill>
                  <a:srgbClr val="F9DD67"/>
                </a:solidFill>
              </a:rPr>
              <a:t>Základní </a:t>
            </a:r>
            <a:r>
              <a:rPr lang="cs-CZ" altLang="cs-CZ" sz="2200" b="1" kern="0" dirty="0">
                <a:solidFill>
                  <a:srgbClr val="F9DD67"/>
                </a:solidFill>
              </a:rPr>
              <a:t>výzkum</a:t>
            </a:r>
            <a:r>
              <a:rPr lang="cs-CZ" altLang="cs-CZ" sz="2200" kern="0" dirty="0">
                <a:solidFill>
                  <a:schemeClr val="bg1"/>
                </a:solidFill>
              </a:rPr>
              <a:t>, </a:t>
            </a:r>
            <a:r>
              <a:rPr lang="cs-CZ" altLang="cs-CZ" sz="2200" kern="0" dirty="0" smtClean="0">
                <a:solidFill>
                  <a:schemeClr val="bg1"/>
                </a:solidFill>
              </a:rPr>
              <a:t>coby </a:t>
            </a:r>
            <a:r>
              <a:rPr lang="cs-CZ" altLang="cs-CZ" sz="2200" kern="0" dirty="0">
                <a:solidFill>
                  <a:schemeClr val="bg1"/>
                </a:solidFill>
              </a:rPr>
              <a:t>živná půda pro nové </a:t>
            </a:r>
            <a:r>
              <a:rPr lang="cs-CZ" altLang="cs-CZ" sz="2200" kern="0" dirty="0" smtClean="0">
                <a:solidFill>
                  <a:schemeClr val="bg1"/>
                </a:solidFill>
              </a:rPr>
              <a:t>nápady nesmí být omezován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1200"/>
              </a:spcAft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Nutnost respektovat </a:t>
            </a:r>
            <a:r>
              <a:rPr lang="cs-CZ" altLang="cs-CZ" sz="2200" b="1" kern="0" dirty="0" smtClean="0">
                <a:solidFill>
                  <a:srgbClr val="F9DD67"/>
                </a:solidFill>
              </a:rPr>
              <a:t>svobodu</a:t>
            </a:r>
            <a:r>
              <a:rPr lang="cs-CZ" altLang="cs-CZ" sz="2200" kern="0" dirty="0" smtClean="0">
                <a:solidFill>
                  <a:schemeClr val="bg1"/>
                </a:solidFill>
              </a:rPr>
              <a:t> vědy </a:t>
            </a:r>
            <a:r>
              <a:rPr lang="cs-CZ" altLang="cs-CZ" sz="2200" kern="0" dirty="0">
                <a:solidFill>
                  <a:schemeClr val="bg1"/>
                </a:solidFill>
              </a:rPr>
              <a:t>a </a:t>
            </a:r>
            <a:r>
              <a:rPr lang="cs-CZ" altLang="cs-CZ" sz="2200" kern="0" dirty="0" smtClean="0">
                <a:solidFill>
                  <a:schemeClr val="bg1"/>
                </a:solidFill>
              </a:rPr>
              <a:t>výzkumu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1200"/>
              </a:spcAft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Kritérium </a:t>
            </a:r>
            <a:r>
              <a:rPr lang="cs-CZ" altLang="cs-CZ" sz="2200" b="1" kern="0" dirty="0" smtClean="0">
                <a:solidFill>
                  <a:srgbClr val="F9DD67"/>
                </a:solidFill>
              </a:rPr>
              <a:t>excelence</a:t>
            </a:r>
            <a:r>
              <a:rPr lang="cs-CZ" altLang="cs-CZ" sz="2200" kern="0" dirty="0" smtClean="0">
                <a:solidFill>
                  <a:schemeClr val="bg1"/>
                </a:solidFill>
              </a:rPr>
              <a:t> ve výzkumu lze těžko nahradit jiným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1200"/>
              </a:spcAft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Inovace přinášejí změny</a:t>
            </a:r>
            <a:r>
              <a:rPr lang="cs-CZ" altLang="cs-CZ" sz="2200" kern="0" dirty="0">
                <a:solidFill>
                  <a:schemeClr val="bg1"/>
                </a:solidFill>
              </a:rPr>
              <a:t>, které </a:t>
            </a:r>
            <a:r>
              <a:rPr lang="cs-CZ" altLang="cs-CZ" sz="2200" kern="0" dirty="0" smtClean="0">
                <a:solidFill>
                  <a:schemeClr val="bg1"/>
                </a:solidFill>
              </a:rPr>
              <a:t>mohou způsobit zánik jednotlivých odvětví, podniků, pracovních </a:t>
            </a:r>
            <a:r>
              <a:rPr lang="cs-CZ" altLang="cs-CZ" sz="2200" kern="0" dirty="0">
                <a:solidFill>
                  <a:schemeClr val="bg1"/>
                </a:solidFill>
              </a:rPr>
              <a:t>míst nebo </a:t>
            </a:r>
            <a:r>
              <a:rPr lang="cs-CZ" altLang="cs-CZ" sz="2200" kern="0" dirty="0" smtClean="0">
                <a:solidFill>
                  <a:schemeClr val="bg1"/>
                </a:solidFill>
              </a:rPr>
              <a:t>oslabit některé společenské vrstvy – </a:t>
            </a:r>
            <a:r>
              <a:rPr lang="cs-CZ" altLang="cs-CZ" sz="2200" b="1" kern="0" dirty="0" smtClean="0">
                <a:solidFill>
                  <a:srgbClr val="F9DD67"/>
                </a:solidFill>
              </a:rPr>
              <a:t>jejich obavy</a:t>
            </a:r>
            <a:r>
              <a:rPr lang="cs-CZ" altLang="cs-CZ" sz="2200" kern="0" dirty="0" smtClean="0">
                <a:solidFill>
                  <a:schemeClr val="bg1"/>
                </a:solidFill>
              </a:rPr>
              <a:t> </a:t>
            </a:r>
            <a:r>
              <a:rPr lang="cs-CZ" altLang="cs-CZ" sz="2200" b="1" kern="0" dirty="0" smtClean="0">
                <a:solidFill>
                  <a:srgbClr val="F9DD67"/>
                </a:solidFill>
              </a:rPr>
              <a:t>nemohou být brzdou </a:t>
            </a:r>
            <a:r>
              <a:rPr lang="cs-CZ" altLang="cs-CZ" sz="2200" kern="0" dirty="0" smtClean="0">
                <a:solidFill>
                  <a:schemeClr val="bg1"/>
                </a:solidFill>
              </a:rPr>
              <a:t>výzkumu a inovací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1200"/>
              </a:spcAft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Otázkou je, </a:t>
            </a:r>
            <a:r>
              <a:rPr lang="cs-CZ" altLang="cs-CZ" sz="2200" kern="0" dirty="0">
                <a:solidFill>
                  <a:schemeClr val="bg1"/>
                </a:solidFill>
              </a:rPr>
              <a:t>zda </a:t>
            </a:r>
            <a:r>
              <a:rPr lang="cs-CZ" altLang="cs-CZ" sz="2200" kern="0" dirty="0" smtClean="0">
                <a:solidFill>
                  <a:schemeClr val="bg1"/>
                </a:solidFill>
              </a:rPr>
              <a:t>příliš </a:t>
            </a:r>
            <a:r>
              <a:rPr lang="cs-CZ" altLang="cs-CZ" sz="2200" kern="0" dirty="0">
                <a:solidFill>
                  <a:schemeClr val="bg1"/>
                </a:solidFill>
              </a:rPr>
              <a:t>striktní výklad zásady </a:t>
            </a:r>
            <a:r>
              <a:rPr lang="cs-CZ" altLang="cs-CZ" sz="2200" b="1" kern="0" dirty="0">
                <a:solidFill>
                  <a:srgbClr val="F9DD67"/>
                </a:solidFill>
              </a:rPr>
              <a:t>předběžné </a:t>
            </a:r>
            <a:r>
              <a:rPr lang="cs-CZ" altLang="cs-CZ" sz="2200" b="1" kern="0" dirty="0" smtClean="0">
                <a:solidFill>
                  <a:srgbClr val="F9DD67"/>
                </a:solidFill>
              </a:rPr>
              <a:t>opatrnosti</a:t>
            </a:r>
            <a:r>
              <a:rPr lang="cs-CZ" altLang="cs-CZ" sz="2200" kern="0" dirty="0" smtClean="0">
                <a:solidFill>
                  <a:schemeClr val="bg1"/>
                </a:solidFill>
              </a:rPr>
              <a:t> není brzdou vývoje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1200"/>
              </a:spcAft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Inovace nemají být vnímány jako </a:t>
            </a:r>
            <a:r>
              <a:rPr lang="cs-CZ" altLang="cs-CZ" sz="2200" kern="0" dirty="0">
                <a:solidFill>
                  <a:schemeClr val="bg1"/>
                </a:solidFill>
              </a:rPr>
              <a:t>riziko či dokonce </a:t>
            </a:r>
            <a:r>
              <a:rPr lang="cs-CZ" altLang="cs-CZ" sz="2200" kern="0" dirty="0" smtClean="0">
                <a:solidFill>
                  <a:schemeClr val="bg1"/>
                </a:solidFill>
              </a:rPr>
              <a:t>hrozba, </a:t>
            </a:r>
            <a:r>
              <a:rPr lang="cs-CZ" altLang="cs-CZ" sz="2200" kern="0" dirty="0">
                <a:solidFill>
                  <a:schemeClr val="bg1"/>
                </a:solidFill>
              </a:rPr>
              <a:t>ale jako </a:t>
            </a:r>
            <a:r>
              <a:rPr lang="cs-CZ" altLang="cs-CZ" sz="2200" b="1" kern="0" dirty="0">
                <a:solidFill>
                  <a:srgbClr val="F9DD67"/>
                </a:solidFill>
              </a:rPr>
              <a:t>příležitost</a:t>
            </a:r>
            <a:r>
              <a:rPr lang="cs-CZ" altLang="cs-CZ" sz="2200" kern="0" dirty="0">
                <a:solidFill>
                  <a:srgbClr val="F9DD67"/>
                </a:solidFill>
              </a:rPr>
              <a:t> </a:t>
            </a:r>
            <a:r>
              <a:rPr lang="cs-CZ" altLang="cs-CZ" sz="2200" kern="0" dirty="0">
                <a:solidFill>
                  <a:schemeClr val="bg1"/>
                </a:solidFill>
              </a:rPr>
              <a:t>pro dosažení dalšího pokroku</a:t>
            </a:r>
            <a:endParaRPr lang="cs-CZ" altLang="cs-CZ" sz="22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3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Line 4"/>
          <p:cNvSpPr>
            <a:spLocks noChangeShapeType="1"/>
          </p:cNvSpPr>
          <p:nvPr/>
        </p:nvSpPr>
        <p:spPr bwMode="auto">
          <a:xfrm>
            <a:off x="3132138" y="1050925"/>
            <a:ext cx="5546725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971550" y="404813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altLang="cs-CZ" sz="3200" b="1" dirty="0" smtClean="0">
                <a:solidFill>
                  <a:srgbClr val="DAEDEF"/>
                </a:solidFill>
              </a:rPr>
              <a:t>Řízení vědy</a:t>
            </a:r>
            <a:endParaRPr lang="cs-CZ" altLang="cs-CZ" b="1" dirty="0">
              <a:solidFill>
                <a:srgbClr val="DAEDEF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77652" y="1340768"/>
            <a:ext cx="8242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F9DD67"/>
                </a:solidFill>
              </a:rPr>
              <a:t>Vědní politika – management vědy</a:t>
            </a:r>
            <a:endParaRPr lang="cs-CZ" sz="2400" dirty="0" smtClean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827584" y="1916832"/>
            <a:ext cx="7851279" cy="4752528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cs-CZ" altLang="cs-CZ" sz="2200" b="1" kern="0" dirty="0" smtClean="0">
                <a:solidFill>
                  <a:srgbClr val="F9DD67"/>
                </a:solidFill>
              </a:rPr>
              <a:t>Evaluace</a:t>
            </a:r>
            <a:r>
              <a:rPr lang="cs-CZ" altLang="cs-CZ" sz="2200" kern="0" dirty="0" smtClean="0">
                <a:solidFill>
                  <a:schemeClr val="bg1"/>
                </a:solidFill>
              </a:rPr>
              <a:t> a na jejím základě rozdělování prostředků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1200"/>
              </a:spcAft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Na základě </a:t>
            </a:r>
            <a:r>
              <a:rPr lang="cs-CZ" altLang="cs-CZ" sz="2200" kern="0" dirty="0" err="1" smtClean="0">
                <a:solidFill>
                  <a:schemeClr val="bg1"/>
                </a:solidFill>
              </a:rPr>
              <a:t>scientometrie</a:t>
            </a:r>
            <a:endParaRPr lang="cs-CZ" altLang="cs-CZ" sz="2200" kern="0" dirty="0" smtClean="0">
              <a:solidFill>
                <a:schemeClr val="bg1"/>
              </a:solidFill>
            </a:endParaRPr>
          </a:p>
          <a:p>
            <a:pPr marL="514350" indent="-457200" eaLnBrk="1" hangingPunct="1">
              <a:spcBef>
                <a:spcPts val="0"/>
              </a:spcBef>
              <a:spcAft>
                <a:spcPts val="1200"/>
              </a:spcAft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Peer </a:t>
            </a:r>
            <a:r>
              <a:rPr lang="cs-CZ" altLang="cs-CZ" sz="2200" kern="0" dirty="0" err="1" smtClean="0">
                <a:solidFill>
                  <a:schemeClr val="bg1"/>
                </a:solidFill>
              </a:rPr>
              <a:t>review</a:t>
            </a:r>
            <a:endParaRPr lang="cs-CZ" altLang="cs-CZ" sz="2200" kern="0" dirty="0" smtClean="0">
              <a:solidFill>
                <a:schemeClr val="bg1"/>
              </a:solidFill>
            </a:endParaRPr>
          </a:p>
          <a:p>
            <a:pPr marL="57150" indent="0" eaLnBrk="1" hangingPunct="1">
              <a:spcBef>
                <a:spcPts val="0"/>
              </a:spcBef>
              <a:spcAft>
                <a:spcPts val="1800"/>
              </a:spcAft>
              <a:buNone/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Výsledek – </a:t>
            </a:r>
            <a:r>
              <a:rPr lang="cs-CZ" altLang="cs-CZ" sz="2200" b="1" kern="0" dirty="0" err="1" smtClean="0">
                <a:solidFill>
                  <a:srgbClr val="F9DD67"/>
                </a:solidFill>
              </a:rPr>
              <a:t>kompetice</a:t>
            </a:r>
            <a:r>
              <a:rPr lang="cs-CZ" altLang="cs-CZ" sz="2200" kern="0" dirty="0" smtClean="0">
                <a:solidFill>
                  <a:srgbClr val="F9DD67"/>
                </a:solidFill>
              </a:rPr>
              <a:t> </a:t>
            </a:r>
            <a:r>
              <a:rPr lang="cs-CZ" altLang="cs-CZ" sz="2200" kern="0" dirty="0" smtClean="0">
                <a:solidFill>
                  <a:schemeClr val="bg1"/>
                </a:solidFill>
              </a:rPr>
              <a:t>výzkumných institucí, týmů i jednotlivců, která brání spolupráci</a:t>
            </a:r>
          </a:p>
          <a:p>
            <a:pPr marL="57150" indent="0" eaLnBrk="1" hangingPunct="1">
              <a:spcBef>
                <a:spcPts val="0"/>
              </a:spcBef>
              <a:spcAft>
                <a:spcPts val="1800"/>
              </a:spcAft>
              <a:buNone/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Koncept </a:t>
            </a:r>
            <a:r>
              <a:rPr lang="cs-CZ" altLang="cs-CZ" sz="2200" b="1" kern="0" dirty="0" smtClean="0">
                <a:solidFill>
                  <a:srgbClr val="F9DD67"/>
                </a:solidFill>
              </a:rPr>
              <a:t>RRI</a:t>
            </a:r>
            <a:r>
              <a:rPr lang="cs-CZ" altLang="cs-CZ" sz="2200" kern="0" dirty="0" smtClean="0">
                <a:solidFill>
                  <a:srgbClr val="F9DD67"/>
                </a:solidFill>
              </a:rPr>
              <a:t> </a:t>
            </a:r>
            <a:r>
              <a:rPr lang="cs-CZ" altLang="cs-CZ" sz="2200" kern="0" dirty="0" smtClean="0">
                <a:solidFill>
                  <a:schemeClr val="bg1"/>
                </a:solidFill>
              </a:rPr>
              <a:t>klade důraz na </a:t>
            </a:r>
            <a:r>
              <a:rPr lang="cs-CZ" altLang="cs-CZ" sz="2200" b="1" kern="0" dirty="0" smtClean="0">
                <a:solidFill>
                  <a:srgbClr val="F9DD67"/>
                </a:solidFill>
              </a:rPr>
              <a:t>spolupráci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1200"/>
              </a:spcAft>
            </a:pPr>
            <a:r>
              <a:rPr lang="cs-CZ" altLang="cs-CZ" sz="2200" kern="0" dirty="0">
                <a:solidFill>
                  <a:schemeClr val="bg1"/>
                </a:solidFill>
              </a:rPr>
              <a:t>I</a:t>
            </a:r>
            <a:r>
              <a:rPr lang="cs-CZ" altLang="cs-CZ" sz="2200" kern="0" dirty="0" smtClean="0">
                <a:solidFill>
                  <a:schemeClr val="bg1"/>
                </a:solidFill>
              </a:rPr>
              <a:t>nterdisciplinární  spolupráce mezi institucemi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Zaměření na klíčová témata a společenské výzvy</a:t>
            </a:r>
          </a:p>
          <a:p>
            <a:pPr marL="5715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cs-CZ" altLang="cs-CZ" sz="2200" kern="0" dirty="0" smtClean="0">
                <a:solidFill>
                  <a:schemeClr val="bg1"/>
                </a:solidFill>
              </a:rPr>
              <a:t>Tomu odpovídá </a:t>
            </a:r>
            <a:r>
              <a:rPr lang="cs-CZ" altLang="cs-CZ" sz="2200" b="1" kern="0" dirty="0" smtClean="0">
                <a:solidFill>
                  <a:srgbClr val="F9DD67"/>
                </a:solidFill>
              </a:rPr>
              <a:t>STRATEGIE AV21</a:t>
            </a:r>
          </a:p>
        </p:txBody>
      </p:sp>
    </p:spTree>
    <p:extLst>
      <p:ext uri="{BB962C8B-B14F-4D97-AF65-F5344CB8AC3E}">
        <p14:creationId xmlns:p14="http://schemas.microsoft.com/office/powerpoint/2010/main" val="381987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Line 4"/>
          <p:cNvSpPr>
            <a:spLocks noChangeShapeType="1"/>
          </p:cNvSpPr>
          <p:nvPr/>
        </p:nvSpPr>
        <p:spPr bwMode="auto">
          <a:xfrm>
            <a:off x="3132138" y="1050925"/>
            <a:ext cx="5546725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971550" y="404813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altLang="cs-CZ" sz="3600" b="1" dirty="0" smtClean="0">
                <a:solidFill>
                  <a:srgbClr val="DAEDEF"/>
                </a:solidFill>
              </a:rPr>
              <a:t>Strategie AV21</a:t>
            </a:r>
            <a:endParaRPr lang="cs-CZ" altLang="cs-CZ" sz="1800" b="1" dirty="0">
              <a:solidFill>
                <a:srgbClr val="DAEDEF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77652" y="134076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9DD67"/>
                </a:solidFill>
              </a:rPr>
              <a:t>V</a:t>
            </a:r>
            <a:r>
              <a:rPr lang="cs-CZ" sz="2400" b="1" dirty="0" smtClean="0">
                <a:solidFill>
                  <a:srgbClr val="F9DD67"/>
                </a:solidFill>
              </a:rPr>
              <a:t>ý</a:t>
            </a:r>
            <a:r>
              <a:rPr lang="en-US" sz="2400" b="1" dirty="0" err="1" smtClean="0">
                <a:solidFill>
                  <a:srgbClr val="F9DD67"/>
                </a:solidFill>
              </a:rPr>
              <a:t>chodiska</a:t>
            </a:r>
            <a:r>
              <a:rPr lang="cs-CZ" sz="2400" b="1" dirty="0" smtClean="0">
                <a:solidFill>
                  <a:srgbClr val="F9DD67"/>
                </a:solidFill>
              </a:rPr>
              <a:t> a cíle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683568" y="1816169"/>
            <a:ext cx="8352928" cy="4853191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63538" indent="-363538"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altLang="cs-CZ" sz="2200" b="1" dirty="0" smtClean="0">
                <a:solidFill>
                  <a:srgbClr val="FFE101"/>
                </a:solidFill>
                <a:latin typeface="+mj-lt"/>
                <a:cs typeface="Arial" charset="0"/>
              </a:rPr>
              <a:t>Externí faktory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</a:pPr>
            <a:r>
              <a:rPr lang="cs-CZ" altLang="cs-CZ" sz="1800" kern="0" dirty="0" smtClean="0">
                <a:solidFill>
                  <a:schemeClr val="bg1"/>
                </a:solidFill>
              </a:rPr>
              <a:t>Zvýšení společenské relevance vědeckého poznání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</a:pPr>
            <a:r>
              <a:rPr lang="cs-CZ" altLang="cs-CZ" sz="1800" kern="0" dirty="0" smtClean="0">
                <a:solidFill>
                  <a:schemeClr val="bg1"/>
                </a:solidFill>
              </a:rPr>
              <a:t>Globalizace a zrychlení mezinárodní výměny znalostí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</a:pPr>
            <a:r>
              <a:rPr lang="cs-CZ" altLang="cs-CZ" sz="1800" kern="0" dirty="0" smtClean="0">
                <a:solidFill>
                  <a:schemeClr val="bg1"/>
                </a:solidFill>
              </a:rPr>
              <a:t>Finanční náročnost moderního výzkumu</a:t>
            </a:r>
          </a:p>
          <a:p>
            <a:pPr marL="363538" indent="-363538"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altLang="cs-CZ" sz="2200" b="1" dirty="0" smtClean="0">
                <a:solidFill>
                  <a:srgbClr val="FFE101"/>
                </a:solidFill>
                <a:latin typeface="+mj-lt"/>
                <a:cs typeface="Arial" charset="0"/>
              </a:rPr>
              <a:t>Interní faktory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</a:pPr>
            <a:r>
              <a:rPr lang="cs-CZ" altLang="cs-CZ" sz="1800" kern="0" dirty="0" smtClean="0">
                <a:solidFill>
                  <a:schemeClr val="bg1"/>
                </a:solidFill>
              </a:rPr>
              <a:t>Potenciál AV ČR pro řešení současných vědeckých společenských výzev</a:t>
            </a:r>
            <a:endParaRPr lang="cs-CZ" altLang="cs-CZ" sz="1800" kern="0" dirty="0">
              <a:solidFill>
                <a:schemeClr val="bg1"/>
              </a:solidFill>
            </a:endParaRP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</a:pPr>
            <a:r>
              <a:rPr lang="cs-CZ" altLang="cs-CZ" sz="1800" kern="0" dirty="0" smtClean="0">
                <a:solidFill>
                  <a:schemeClr val="bg1"/>
                </a:solidFill>
              </a:rPr>
              <a:t>Vysoká efektivita pracovišť – ústavů AV ČR</a:t>
            </a:r>
            <a:endParaRPr lang="cs-CZ" altLang="cs-CZ" sz="1800" kern="0" dirty="0">
              <a:solidFill>
                <a:schemeClr val="bg1"/>
              </a:solidFill>
            </a:endParaRP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</a:pPr>
            <a:r>
              <a:rPr lang="cs-CZ" altLang="cs-CZ" sz="1800" kern="0" dirty="0" smtClean="0">
                <a:solidFill>
                  <a:schemeClr val="bg1"/>
                </a:solidFill>
              </a:rPr>
              <a:t>Schopnost AV ČR reagovat na proměny současného vývoje</a:t>
            </a:r>
          </a:p>
          <a:p>
            <a:pPr marL="363538" indent="-363538"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s-CZ" altLang="cs-CZ" sz="2200" b="1" dirty="0" smtClean="0">
                <a:solidFill>
                  <a:srgbClr val="FFE101"/>
                </a:solidFill>
                <a:cs typeface="Arial" charset="0"/>
              </a:rPr>
              <a:t>Cíle</a:t>
            </a:r>
            <a:endParaRPr lang="cs-CZ" altLang="cs-CZ" sz="2200" b="1" dirty="0">
              <a:solidFill>
                <a:srgbClr val="FFE101"/>
              </a:solidFill>
              <a:cs typeface="Arial" charset="0"/>
            </a:endParaRP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</a:pPr>
            <a:r>
              <a:rPr lang="cs-CZ" altLang="cs-CZ" sz="1800" kern="0" dirty="0" smtClean="0">
                <a:solidFill>
                  <a:schemeClr val="bg1"/>
                </a:solidFill>
              </a:rPr>
              <a:t>Posílit roli AV </a:t>
            </a:r>
            <a:r>
              <a:rPr lang="cs-CZ" altLang="cs-CZ" sz="1800" kern="0" dirty="0">
                <a:solidFill>
                  <a:schemeClr val="bg1"/>
                </a:solidFill>
              </a:rPr>
              <a:t>ČR </a:t>
            </a:r>
            <a:r>
              <a:rPr lang="cs-CZ" altLang="cs-CZ" sz="1800" kern="0" dirty="0" smtClean="0">
                <a:solidFill>
                  <a:schemeClr val="bg1"/>
                </a:solidFill>
              </a:rPr>
              <a:t>ve vědě a společnosti</a:t>
            </a:r>
            <a:endParaRPr lang="cs-CZ" altLang="cs-CZ" sz="1800" kern="0" dirty="0">
              <a:solidFill>
                <a:schemeClr val="bg1"/>
              </a:solidFill>
            </a:endParaRP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</a:pPr>
            <a:r>
              <a:rPr lang="cs-CZ" altLang="cs-CZ" sz="1800" kern="0" dirty="0" smtClean="0">
                <a:solidFill>
                  <a:schemeClr val="bg1"/>
                </a:solidFill>
              </a:rPr>
              <a:t>Zlepšit kvalitu výzkumu AV ČR a využít kapacit</a:t>
            </a:r>
            <a:endParaRPr lang="cs-CZ" altLang="cs-CZ" sz="1800" kern="0" dirty="0">
              <a:solidFill>
                <a:schemeClr val="bg1"/>
              </a:solidFill>
            </a:endParaRP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</a:pPr>
            <a:r>
              <a:rPr lang="cs-CZ" altLang="cs-CZ" sz="1800" kern="0" dirty="0" smtClean="0">
                <a:solidFill>
                  <a:schemeClr val="bg1"/>
                </a:solidFill>
              </a:rPr>
              <a:t>Využít synergických efektů </a:t>
            </a:r>
            <a:r>
              <a:rPr lang="cs-CZ" altLang="cs-CZ" sz="1800" kern="0" dirty="0" err="1" smtClean="0">
                <a:solidFill>
                  <a:schemeClr val="bg1"/>
                </a:solidFill>
              </a:rPr>
              <a:t>multidisciplinarity</a:t>
            </a:r>
            <a:r>
              <a:rPr lang="cs-CZ" altLang="cs-CZ" sz="1800" kern="0" dirty="0" smtClean="0">
                <a:solidFill>
                  <a:schemeClr val="bg1"/>
                </a:solidFill>
              </a:rPr>
              <a:t> a meziinstitucionální spolupráce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</a:pPr>
            <a:r>
              <a:rPr lang="cs-CZ" altLang="cs-CZ" sz="1800" kern="0" dirty="0" smtClean="0">
                <a:solidFill>
                  <a:schemeClr val="bg1"/>
                </a:solidFill>
              </a:rPr>
              <a:t>Podpořit transfer výsledků výzkumu do praxe ve všech podobách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</a:pPr>
            <a:r>
              <a:rPr lang="cs-CZ" altLang="cs-CZ" sz="1800" kern="0" dirty="0" smtClean="0">
                <a:solidFill>
                  <a:schemeClr val="bg1"/>
                </a:solidFill>
              </a:rPr>
              <a:t>Zlepšit efektivitu využití veřejných prostředků na vědu</a:t>
            </a:r>
            <a:endParaRPr lang="cs-CZ" altLang="cs-CZ" sz="1800" kern="0" dirty="0">
              <a:solidFill>
                <a:schemeClr val="bg1"/>
              </a:solidFill>
            </a:endParaRP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endParaRPr lang="cs-CZ" altLang="cs-CZ" sz="1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3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Line 4"/>
          <p:cNvSpPr>
            <a:spLocks noChangeShapeType="1"/>
          </p:cNvSpPr>
          <p:nvPr/>
        </p:nvSpPr>
        <p:spPr bwMode="auto">
          <a:xfrm>
            <a:off x="3132138" y="1050925"/>
            <a:ext cx="5546725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971550" y="404813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altLang="cs-CZ" sz="3600" b="1" dirty="0" smtClean="0">
                <a:solidFill>
                  <a:srgbClr val="DAEDEF"/>
                </a:solidFill>
              </a:rPr>
              <a:t>Akademie věd ČR – historie</a:t>
            </a:r>
            <a:endParaRPr lang="cs-CZ" altLang="cs-CZ" sz="1800" b="1" dirty="0">
              <a:solidFill>
                <a:srgbClr val="DAEDEF"/>
              </a:solidFill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395535" y="1466291"/>
            <a:ext cx="7423043" cy="482441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63538" indent="-363538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cs-CZ" altLang="cs-CZ" sz="2200" b="1" dirty="0" smtClean="0">
                <a:solidFill>
                  <a:srgbClr val="FFE101"/>
                </a:solidFill>
                <a:latin typeface="+mj-lt"/>
                <a:cs typeface="Arial" charset="0"/>
              </a:rPr>
              <a:t>1784 </a:t>
            </a:r>
            <a:r>
              <a:rPr lang="cs-CZ" sz="2200" b="1" noProof="1" smtClean="0">
                <a:solidFill>
                  <a:srgbClr val="FFE101"/>
                </a:solidFill>
                <a:latin typeface="+mj-lt"/>
                <a:cs typeface="Arial" charset="0"/>
              </a:rPr>
              <a:t>– </a:t>
            </a:r>
            <a:r>
              <a:rPr lang="cs-CZ" altLang="cs-CZ" sz="2200" b="1" dirty="0" smtClean="0">
                <a:solidFill>
                  <a:srgbClr val="FFE101"/>
                </a:solidFill>
                <a:latin typeface="+mj-lt"/>
                <a:cs typeface="Arial" charset="0"/>
              </a:rPr>
              <a:t>Královská česká společnost nauk        </a:t>
            </a:r>
            <a:r>
              <a:rPr lang="cs-CZ" altLang="cs-CZ" sz="2000" kern="0" dirty="0" smtClean="0">
                <a:solidFill>
                  <a:schemeClr val="bg1"/>
                </a:solidFill>
              </a:rPr>
              <a:t>zahrnující přírodní vědy, historii a humanitní vědy </a:t>
            </a:r>
          </a:p>
          <a:p>
            <a:pPr marL="0" indent="0" eaLnBrk="1" hangingPunct="1">
              <a:spcBef>
                <a:spcPts val="0"/>
              </a:spcBef>
              <a:spcAft>
                <a:spcPts val="1000"/>
              </a:spcAft>
              <a:buNone/>
            </a:pPr>
            <a:r>
              <a:rPr lang="cs-CZ" altLang="cs-CZ" sz="2000" kern="0" dirty="0" smtClean="0">
                <a:solidFill>
                  <a:schemeClr val="bg1"/>
                </a:solidFill>
              </a:rPr>
              <a:t>     (J.E. Purkyně </a:t>
            </a:r>
            <a:r>
              <a:rPr lang="cs-CZ" sz="2000" noProof="1" smtClean="0">
                <a:solidFill>
                  <a:schemeClr val="bg1"/>
                </a:solidFill>
              </a:rPr>
              <a:t>–</a:t>
            </a:r>
            <a:r>
              <a:rPr lang="cs-CZ" altLang="cs-CZ" sz="2000" kern="0" dirty="0" smtClean="0">
                <a:solidFill>
                  <a:schemeClr val="bg1"/>
                </a:solidFill>
              </a:rPr>
              <a:t> Purkyňovy buňky, vlákna, váček, atd.)</a:t>
            </a:r>
          </a:p>
          <a:p>
            <a:pPr marL="363538" indent="-363538" eaLnBrk="1" hangingPunct="1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cs-CZ" altLang="cs-CZ" sz="2200" b="1" dirty="0" smtClean="0">
                <a:solidFill>
                  <a:srgbClr val="FFE101"/>
                </a:solidFill>
                <a:latin typeface="+mj-lt"/>
                <a:cs typeface="Arial" charset="0"/>
              </a:rPr>
              <a:t>1890 </a:t>
            </a:r>
            <a:r>
              <a:rPr lang="cs-CZ" sz="2200" b="1" noProof="1" smtClean="0">
                <a:solidFill>
                  <a:srgbClr val="FFE101"/>
                </a:solidFill>
                <a:latin typeface="+mj-lt"/>
                <a:cs typeface="Arial" charset="0"/>
              </a:rPr>
              <a:t>– </a:t>
            </a:r>
            <a:r>
              <a:rPr lang="cs-CZ" altLang="cs-CZ" sz="2200" b="1" dirty="0" smtClean="0">
                <a:solidFill>
                  <a:srgbClr val="FFE101"/>
                </a:solidFill>
                <a:latin typeface="+mj-lt"/>
                <a:cs typeface="Arial" charset="0"/>
              </a:rPr>
              <a:t>Česká akademie věd, literatury a umění císaře Františka Josefa</a:t>
            </a:r>
          </a:p>
          <a:p>
            <a:pPr marL="363538" indent="-363538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cs-CZ" altLang="cs-CZ" sz="2200" b="1" dirty="0" smtClean="0">
                <a:solidFill>
                  <a:srgbClr val="FFE101"/>
                </a:solidFill>
                <a:latin typeface="+mj-lt"/>
                <a:cs typeface="Arial" charset="0"/>
              </a:rPr>
              <a:t>1918 </a:t>
            </a:r>
            <a:r>
              <a:rPr lang="cs-CZ" sz="2200" b="1" noProof="1" smtClean="0">
                <a:solidFill>
                  <a:srgbClr val="FFE101"/>
                </a:solidFill>
                <a:latin typeface="+mj-lt"/>
                <a:cs typeface="Arial" charset="0"/>
              </a:rPr>
              <a:t>– Česká akademie věd a umění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sz="2000" kern="0" dirty="0" smtClean="0">
                <a:solidFill>
                  <a:schemeClr val="bg1"/>
                </a:solidFill>
              </a:rPr>
              <a:t>     (J. Heyrovský jako laureát Nobelovy ceny </a:t>
            </a:r>
          </a:p>
          <a:p>
            <a:pPr marL="0" indent="0" eaLnBrk="1" hangingPunct="1">
              <a:spcBef>
                <a:spcPts val="0"/>
              </a:spcBef>
              <a:spcAft>
                <a:spcPts val="1000"/>
              </a:spcAft>
              <a:buNone/>
            </a:pPr>
            <a:r>
              <a:rPr lang="cs-CZ" altLang="cs-CZ" sz="2000" kern="0" dirty="0">
                <a:solidFill>
                  <a:schemeClr val="bg1"/>
                </a:solidFill>
              </a:rPr>
              <a:t> </a:t>
            </a:r>
            <a:r>
              <a:rPr lang="cs-CZ" altLang="cs-CZ" sz="2000" kern="0" dirty="0" smtClean="0">
                <a:solidFill>
                  <a:schemeClr val="bg1"/>
                </a:solidFill>
              </a:rPr>
              <a:t>     za polarografii)</a:t>
            </a:r>
          </a:p>
          <a:p>
            <a:pPr marL="363538" indent="-363538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cs-CZ" altLang="cs-CZ" sz="2200" b="1" dirty="0" smtClean="0">
                <a:solidFill>
                  <a:srgbClr val="FFE101"/>
                </a:solidFill>
                <a:latin typeface="+mj-lt"/>
                <a:cs typeface="Arial" charset="0"/>
              </a:rPr>
              <a:t>1952 </a:t>
            </a:r>
            <a:r>
              <a:rPr lang="cs-CZ" sz="2200" b="1" noProof="1" smtClean="0">
                <a:solidFill>
                  <a:srgbClr val="FFE101"/>
                </a:solidFill>
                <a:latin typeface="+mj-lt"/>
                <a:cs typeface="Arial" charset="0"/>
              </a:rPr>
              <a:t>– Československá akademie věd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cs-CZ" altLang="cs-CZ" sz="2000" kern="0" dirty="0" smtClean="0">
                <a:solidFill>
                  <a:schemeClr val="bg1"/>
                </a:solidFill>
              </a:rPr>
              <a:t>     (O. Wichterle </a:t>
            </a:r>
            <a:r>
              <a:rPr lang="cs-CZ" sz="2000" noProof="1" smtClean="0">
                <a:solidFill>
                  <a:schemeClr val="bg1"/>
                </a:solidFill>
              </a:rPr>
              <a:t>– měkké kontaktní čočky</a:t>
            </a:r>
            <a:r>
              <a:rPr lang="cs-CZ" altLang="cs-CZ" sz="2000" kern="0" dirty="0" smtClean="0">
                <a:solidFill>
                  <a:schemeClr val="bg1"/>
                </a:solidFill>
              </a:rPr>
              <a:t>)</a:t>
            </a:r>
          </a:p>
          <a:p>
            <a:pPr marL="363538" indent="-363538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cs-CZ" altLang="cs-CZ" sz="2200" b="1" dirty="0" smtClean="0">
                <a:solidFill>
                  <a:srgbClr val="FFE101"/>
                </a:solidFill>
                <a:latin typeface="+mj-lt"/>
                <a:cs typeface="Arial" charset="0"/>
              </a:rPr>
              <a:t>1993 </a:t>
            </a:r>
            <a:r>
              <a:rPr lang="cs-CZ" sz="2200" b="1" noProof="1" smtClean="0">
                <a:solidFill>
                  <a:srgbClr val="FFE101"/>
                </a:solidFill>
                <a:latin typeface="+mj-lt"/>
                <a:cs typeface="Arial" charset="0"/>
              </a:rPr>
              <a:t>– </a:t>
            </a:r>
            <a:r>
              <a:rPr lang="cs-CZ" altLang="cs-CZ" sz="2200" b="1" dirty="0" smtClean="0">
                <a:solidFill>
                  <a:srgbClr val="FFE101"/>
                </a:solidFill>
                <a:latin typeface="+mj-lt"/>
                <a:cs typeface="Arial" charset="0"/>
              </a:rPr>
              <a:t>Akademie věd České republiky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altLang="cs-CZ" sz="2200" b="1" dirty="0" smtClean="0">
                <a:solidFill>
                  <a:srgbClr val="FFE101"/>
                </a:solidFill>
                <a:latin typeface="+mj-lt"/>
                <a:cs typeface="Arial" charset="0"/>
              </a:rPr>
              <a:t>     </a:t>
            </a:r>
            <a:r>
              <a:rPr lang="cs-CZ" altLang="cs-CZ" sz="2000" kern="0" dirty="0" smtClean="0">
                <a:solidFill>
                  <a:schemeClr val="bg1"/>
                </a:solidFill>
              </a:rPr>
              <a:t>(A. Holý </a:t>
            </a:r>
            <a:r>
              <a:rPr lang="cs-CZ" sz="2000" noProof="1" smtClean="0">
                <a:solidFill>
                  <a:schemeClr val="bg1"/>
                </a:solidFill>
              </a:rPr>
              <a:t>– léky pro léčbu AIDS, rakoviny, hepatitidy,</a:t>
            </a:r>
            <a:r>
              <a:rPr lang="cs-CZ" altLang="cs-CZ" sz="2000" kern="0" dirty="0" smtClean="0">
                <a:solidFill>
                  <a:schemeClr val="bg1"/>
                </a:solidFill>
              </a:rPr>
              <a:t> atd.)</a:t>
            </a:r>
          </a:p>
        </p:txBody>
      </p:sp>
      <p:pic>
        <p:nvPicPr>
          <p:cNvPr id="13" name="Picture 4" descr="JEPurky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578" y="1586458"/>
            <a:ext cx="8286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JHeyrovs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578" y="2746985"/>
            <a:ext cx="8286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OWichter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716" y="3942725"/>
            <a:ext cx="7556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 Antonín Holý, foto: Zdeněk Vali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578" y="5145947"/>
            <a:ext cx="768788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7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Line 4"/>
          <p:cNvSpPr>
            <a:spLocks noChangeShapeType="1"/>
          </p:cNvSpPr>
          <p:nvPr/>
        </p:nvSpPr>
        <p:spPr bwMode="auto">
          <a:xfrm>
            <a:off x="3132138" y="1050925"/>
            <a:ext cx="5546725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971550" y="404813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altLang="cs-CZ" sz="3600" b="1" dirty="0" smtClean="0">
                <a:solidFill>
                  <a:srgbClr val="DAEDEF"/>
                </a:solidFill>
              </a:rPr>
              <a:t>Strategie AV21</a:t>
            </a:r>
            <a:endParaRPr lang="cs-CZ" altLang="cs-CZ" sz="1800" b="1" dirty="0">
              <a:solidFill>
                <a:srgbClr val="DAEDEF"/>
              </a:solidFill>
            </a:endParaRPr>
          </a:p>
        </p:txBody>
      </p:sp>
      <p:sp>
        <p:nvSpPr>
          <p:cNvPr id="33795" name="Rectangle 11"/>
          <p:cNvSpPr>
            <a:spLocks noChangeArrowheads="1"/>
          </p:cNvSpPr>
          <p:nvPr/>
        </p:nvSpPr>
        <p:spPr bwMode="auto">
          <a:xfrm>
            <a:off x="683568" y="2084984"/>
            <a:ext cx="8136582" cy="430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chemeClr val="bg1"/>
                </a:solidFill>
              </a:rPr>
              <a:t>Naděje a rizika digitálního věku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chemeClr val="bg1"/>
                </a:solidFill>
              </a:rPr>
              <a:t>Systémy pro jadernou energetiku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chemeClr val="bg1"/>
                </a:solidFill>
              </a:rPr>
              <a:t>Účinná přeměna a skladování energie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chemeClr val="bg1"/>
                </a:solidFill>
              </a:rPr>
              <a:t>Přírodní hrozby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chemeClr val="bg1"/>
                </a:solidFill>
              </a:rPr>
              <a:t>Nové materiály na bázi kovů, keramik a </a:t>
            </a:r>
            <a:r>
              <a:rPr lang="cs-CZ" sz="1800" noProof="1" smtClean="0">
                <a:solidFill>
                  <a:schemeClr val="bg1"/>
                </a:solidFill>
              </a:rPr>
              <a:t>kompozitů</a:t>
            </a:r>
            <a:endParaRPr lang="cs-CZ" sz="1800" dirty="0" smtClean="0">
              <a:solidFill>
                <a:schemeClr val="bg1"/>
              </a:solidFill>
            </a:endParaRP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chemeClr val="bg1"/>
                </a:solidFill>
              </a:rPr>
              <a:t>Diagnostické metody a techniky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chemeClr val="bg1"/>
                </a:solidFill>
              </a:rPr>
              <a:t>Kvalitní život ve zdraví i nemoci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chemeClr val="bg1"/>
                </a:solidFill>
              </a:rPr>
              <a:t>Potraviny pro budoucnost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chemeClr val="bg1"/>
                </a:solidFill>
              </a:rPr>
              <a:t>Rozmanitost života a zdraví ekosystémů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chemeClr val="bg1"/>
                </a:solidFill>
              </a:rPr>
              <a:t>Molekuly a materiály pro život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chemeClr val="bg1"/>
                </a:solidFill>
              </a:rPr>
              <a:t>Evropa a stát: mezi barbarstvím a civilizací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chemeClr val="bg1"/>
                </a:solidFill>
              </a:rPr>
              <a:t>Paměť v digitálním věku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chemeClr val="bg1"/>
                </a:solidFill>
              </a:rPr>
              <a:t>Efektivní veřejné politiky a současná společnost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chemeClr val="bg1"/>
                </a:solidFill>
              </a:rPr>
              <a:t>Formy a funkce komunikace</a:t>
            </a:r>
            <a:endParaRPr lang="cs-CZ" sz="1800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77652" y="134076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F9DD67"/>
                </a:solidFill>
              </a:rPr>
              <a:t>Špičkový výzkum ve veřejném zájmu</a:t>
            </a:r>
          </a:p>
        </p:txBody>
      </p:sp>
      <p:pic>
        <p:nvPicPr>
          <p:cNvPr id="6" name="Obrázek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80" y="2447439"/>
            <a:ext cx="2378671" cy="358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9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6" t="23193" r="72989" b="38404"/>
          <a:stretch/>
        </p:blipFill>
        <p:spPr bwMode="auto">
          <a:xfrm>
            <a:off x="7415456" y="1196752"/>
            <a:ext cx="1701893" cy="239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3" name="Line 4"/>
          <p:cNvSpPr>
            <a:spLocks noChangeShapeType="1"/>
          </p:cNvSpPr>
          <p:nvPr/>
        </p:nvSpPr>
        <p:spPr bwMode="auto">
          <a:xfrm>
            <a:off x="3132138" y="1050925"/>
            <a:ext cx="5546725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971550" y="404813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altLang="cs-CZ" sz="3600" b="1" dirty="0" smtClean="0">
                <a:solidFill>
                  <a:srgbClr val="DAEDEF"/>
                </a:solidFill>
              </a:rPr>
              <a:t>Strategie AV21</a:t>
            </a:r>
            <a:endParaRPr lang="cs-CZ" altLang="cs-CZ" sz="1800" b="1" dirty="0">
              <a:solidFill>
                <a:srgbClr val="DAEDEF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22276" y="1268760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9DD67"/>
                </a:solidFill>
              </a:rPr>
              <a:t>A</a:t>
            </a:r>
            <a:r>
              <a:rPr lang="cs-CZ" sz="2400" b="1" dirty="0" smtClean="0">
                <a:solidFill>
                  <a:srgbClr val="F9DD67"/>
                </a:solidFill>
              </a:rPr>
              <a:t>plikační laboratoře AV ČR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54744" y="1755100"/>
            <a:ext cx="819372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noProof="1" smtClean="0">
                <a:solidFill>
                  <a:schemeClr val="bg1"/>
                </a:solidFill>
                <a:latin typeface="+mn-lt"/>
                <a:cs typeface="Arial" charset="0"/>
              </a:rPr>
              <a:t>Projekt HiLASE – Nové lasery pro průmysl a </a:t>
            </a:r>
            <a:r>
              <a:rPr lang="cs-CZ" sz="1800" noProof="1">
                <a:solidFill>
                  <a:schemeClr val="bg1"/>
                </a:solidFill>
                <a:latin typeface="+mn-lt"/>
                <a:cs typeface="Arial" charset="0"/>
              </a:rPr>
              <a:t>výzkum </a:t>
            </a:r>
            <a:r>
              <a:rPr lang="cs-CZ" sz="1050" noProof="1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(Fyzikální </a:t>
            </a:r>
            <a:r>
              <a:rPr lang="cs-CZ" sz="1050" noProof="1" smtClean="0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ústav)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noProof="1" smtClean="0">
                <a:solidFill>
                  <a:schemeClr val="bg1"/>
                </a:solidFill>
                <a:latin typeface="+mn-lt"/>
                <a:cs typeface="Arial" charset="0"/>
              </a:rPr>
              <a:t>Turnovské OPToElektronické Centrum – </a:t>
            </a:r>
            <a:r>
              <a:rPr lang="cs-CZ" sz="1800" noProof="1">
                <a:solidFill>
                  <a:schemeClr val="bg1"/>
                </a:solidFill>
                <a:latin typeface="+mn-lt"/>
                <a:cs typeface="Arial" charset="0"/>
              </a:rPr>
              <a:t>TOPTEC </a:t>
            </a:r>
            <a:r>
              <a:rPr lang="cs-CZ" sz="1050" noProof="1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(Ústav fyziky </a:t>
            </a:r>
            <a:r>
              <a:rPr lang="cs-CZ" sz="1050" noProof="1" smtClean="0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plazmatu)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noProof="1" smtClean="0">
                <a:solidFill>
                  <a:schemeClr val="bg1"/>
                </a:solidFill>
                <a:latin typeface="+mn-lt"/>
                <a:cs typeface="Arial" charset="0"/>
              </a:rPr>
              <a:t>Aplikační laboratoře mikrotechnologií a nanotechnologií (ALISI)		 </a:t>
            </a:r>
            <a:r>
              <a:rPr lang="cs-CZ" sz="950" noProof="1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(Ústav přístrojové </a:t>
            </a:r>
            <a:r>
              <a:rPr lang="cs-CZ" sz="950" noProof="1" smtClean="0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techniky)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noProof="1" smtClean="0">
                <a:solidFill>
                  <a:schemeClr val="bg1"/>
                </a:solidFill>
                <a:latin typeface="+mn-lt"/>
                <a:cs typeface="Arial" charset="0"/>
              </a:rPr>
              <a:t>Pracoviště rentgenové počítačové </a:t>
            </a:r>
            <a:r>
              <a:rPr lang="cs-CZ" sz="1800" noProof="1">
                <a:solidFill>
                  <a:schemeClr val="bg1"/>
                </a:solidFill>
                <a:latin typeface="+mn-lt"/>
                <a:cs typeface="Arial" charset="0"/>
              </a:rPr>
              <a:t>tomografie </a:t>
            </a:r>
            <a:r>
              <a:rPr lang="cs-CZ" sz="1050" noProof="1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(Ústav </a:t>
            </a:r>
            <a:r>
              <a:rPr lang="cs-CZ" sz="1050" noProof="1" smtClean="0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geoniky)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noProof="1" smtClean="0">
                <a:solidFill>
                  <a:schemeClr val="bg1"/>
                </a:solidFill>
                <a:latin typeface="+mn-lt"/>
                <a:cs typeface="Arial" charset="0"/>
              </a:rPr>
              <a:t>Pracoviště vodního paprsku </a:t>
            </a:r>
            <a:r>
              <a:rPr lang="cs-CZ" sz="1050" noProof="1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(Ústav geoniky)</a:t>
            </a:r>
            <a:endParaRPr lang="cs-CZ" sz="1050" noProof="1" smtClean="0">
              <a:solidFill>
                <a:schemeClr val="bg1"/>
              </a:solidFill>
              <a:latin typeface="Arial Narrow" panose="020B0606020202030204" pitchFamily="34" charset="0"/>
              <a:cs typeface="Arial" charset="0"/>
            </a:endParaRP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noProof="1" smtClean="0">
                <a:solidFill>
                  <a:schemeClr val="bg1"/>
                </a:solidFill>
                <a:latin typeface="+mn-lt"/>
                <a:cs typeface="Arial" charset="0"/>
              </a:rPr>
              <a:t>Laboratoře mechanických, magnetických a transportních vlastností              a struktury </a:t>
            </a:r>
            <a:r>
              <a:rPr lang="cs-CZ" sz="1800" noProof="1">
                <a:solidFill>
                  <a:schemeClr val="bg1"/>
                </a:solidFill>
                <a:latin typeface="+mn-lt"/>
                <a:cs typeface="Arial" charset="0"/>
              </a:rPr>
              <a:t>materiálu </a:t>
            </a:r>
            <a:r>
              <a:rPr lang="cs-CZ" sz="1050" noProof="1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(Ústav fyziky </a:t>
            </a:r>
            <a:r>
              <a:rPr lang="cs-CZ" sz="1050" noProof="1" smtClean="0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materiálů)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noProof="1" smtClean="0">
                <a:solidFill>
                  <a:schemeClr val="bg1"/>
                </a:solidFill>
                <a:latin typeface="+mn-lt"/>
                <a:cs typeface="Arial" charset="0"/>
              </a:rPr>
              <a:t>Centrum pro výzkum veřejného mínění (CVVM</a:t>
            </a:r>
            <a:r>
              <a:rPr lang="cs-CZ" sz="1800" noProof="1">
                <a:solidFill>
                  <a:schemeClr val="bg1"/>
                </a:solidFill>
                <a:latin typeface="+mn-lt"/>
                <a:cs typeface="Arial" charset="0"/>
              </a:rPr>
              <a:t>) </a:t>
            </a:r>
            <a:r>
              <a:rPr lang="cs-CZ" sz="1050" noProof="1" smtClean="0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(Sociologický ústav)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noProof="1" smtClean="0">
                <a:solidFill>
                  <a:schemeClr val="bg1"/>
                </a:solidFill>
                <a:latin typeface="+mn-lt"/>
                <a:cs typeface="Arial" charset="0"/>
              </a:rPr>
              <a:t>Projekt Střediska Analýzy Funkčních Materiálů (SAFMAT</a:t>
            </a:r>
            <a:r>
              <a:rPr lang="cs-CZ" sz="1800" noProof="1">
                <a:solidFill>
                  <a:schemeClr val="bg1"/>
                </a:solidFill>
                <a:latin typeface="+mn-lt"/>
                <a:cs typeface="Arial" charset="0"/>
              </a:rPr>
              <a:t>) </a:t>
            </a:r>
            <a:r>
              <a:rPr lang="cs-CZ" sz="1050" noProof="1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(Fyzikální </a:t>
            </a:r>
            <a:r>
              <a:rPr lang="cs-CZ" sz="1050" noProof="1" smtClean="0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ústav)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noProof="1" smtClean="0">
                <a:solidFill>
                  <a:schemeClr val="bg1"/>
                </a:solidFill>
                <a:latin typeface="+mn-lt"/>
                <a:cs typeface="Arial" charset="0"/>
              </a:rPr>
              <a:t>Laboratoře nanostruktur a nanomateriálů (LNSM</a:t>
            </a:r>
            <a:r>
              <a:rPr lang="cs-CZ" sz="1800" noProof="1">
                <a:solidFill>
                  <a:schemeClr val="bg1"/>
                </a:solidFill>
                <a:latin typeface="+mn-lt"/>
                <a:cs typeface="Arial" charset="0"/>
              </a:rPr>
              <a:t>) </a:t>
            </a:r>
            <a:r>
              <a:rPr lang="cs-CZ" sz="1050" noProof="1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(Fyzikální </a:t>
            </a:r>
            <a:r>
              <a:rPr lang="cs-CZ" sz="1050" noProof="1" smtClean="0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ústav)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noProof="1" smtClean="0">
                <a:solidFill>
                  <a:schemeClr val="bg1"/>
                </a:solidFill>
                <a:latin typeface="+mn-lt"/>
                <a:cs typeface="Arial" charset="0"/>
              </a:rPr>
              <a:t>Laboratoře scintilačních a luminiscenčních materiálů (SciMat</a:t>
            </a:r>
            <a:r>
              <a:rPr lang="cs-CZ" sz="1800" noProof="1">
                <a:solidFill>
                  <a:schemeClr val="bg1"/>
                </a:solidFill>
                <a:latin typeface="+mn-lt"/>
                <a:cs typeface="Arial" charset="0"/>
              </a:rPr>
              <a:t>) </a:t>
            </a:r>
            <a:r>
              <a:rPr lang="cs-CZ" sz="1050" noProof="1" smtClean="0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(Fyzikální ústav)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noProof="1" smtClean="0">
                <a:solidFill>
                  <a:schemeClr val="bg1"/>
                </a:solidFill>
                <a:latin typeface="+mn-lt"/>
                <a:cs typeface="Arial" charset="0"/>
              </a:rPr>
              <a:t>Projekt SHARE (Survey of Health, Ageing, and Retirement in Europe) 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noProof="1" smtClean="0">
                <a:solidFill>
                  <a:schemeClr val="bg1"/>
                </a:solidFill>
                <a:latin typeface="+mn-lt"/>
                <a:cs typeface="Arial" charset="0"/>
              </a:rPr>
              <a:t>Centrum pro výzkum biorafinací (BIORAF</a:t>
            </a:r>
            <a:r>
              <a:rPr lang="cs-CZ" sz="1800" noProof="1">
                <a:solidFill>
                  <a:schemeClr val="bg1"/>
                </a:solidFill>
                <a:latin typeface="+mn-lt"/>
                <a:cs typeface="Arial" charset="0"/>
              </a:rPr>
              <a:t>) </a:t>
            </a:r>
            <a:r>
              <a:rPr lang="cs-CZ" sz="1050" noProof="1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(Ústav chemických </a:t>
            </a:r>
            <a:r>
              <a:rPr lang="cs-CZ" sz="1050" noProof="1" smtClean="0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procesů)</a:t>
            </a:r>
            <a:endParaRPr lang="cs-CZ" sz="1050" noProof="1">
              <a:solidFill>
                <a:schemeClr val="bg1"/>
              </a:solidFill>
              <a:latin typeface="Arial Narrow" panose="020B0606020202030204" pitchFamily="34" charset="0"/>
              <a:cs typeface="Arial" charset="0"/>
            </a:endParaRP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noProof="1">
                <a:solidFill>
                  <a:schemeClr val="bg1"/>
                </a:solidFill>
                <a:latin typeface="+mn-lt"/>
                <a:cs typeface="Arial" charset="0"/>
              </a:rPr>
              <a:t>... a další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7081440" y="5693220"/>
            <a:ext cx="164660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400"/>
              </a:spcAft>
            </a:pPr>
            <a:r>
              <a:rPr lang="cs-CZ" sz="1000" noProof="1" smtClean="0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    </a:t>
            </a:r>
            <a:r>
              <a:rPr lang="cs-CZ" sz="1050" noProof="1" smtClean="0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(</a:t>
            </a:r>
            <a:r>
              <a:rPr lang="cs-CZ" sz="1050" noProof="1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Národohospodářský ústav)</a:t>
            </a:r>
          </a:p>
        </p:txBody>
      </p:sp>
    </p:spTree>
    <p:extLst>
      <p:ext uri="{BB962C8B-B14F-4D97-AF65-F5344CB8AC3E}">
        <p14:creationId xmlns:p14="http://schemas.microsoft.com/office/powerpoint/2010/main" val="138159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Line 4"/>
          <p:cNvSpPr>
            <a:spLocks noChangeShapeType="1"/>
          </p:cNvSpPr>
          <p:nvPr/>
        </p:nvSpPr>
        <p:spPr bwMode="auto">
          <a:xfrm>
            <a:off x="3132138" y="1050925"/>
            <a:ext cx="5546725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1295400" y="411163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altLang="cs-CZ" sz="3600" b="1" dirty="0" smtClean="0">
                <a:solidFill>
                  <a:srgbClr val="DAEDEF"/>
                </a:solidFill>
              </a:rPr>
              <a:t>Transfer technologií na AV ČR</a:t>
            </a:r>
            <a:endParaRPr lang="cs-CZ" altLang="cs-CZ" sz="1800" b="1" dirty="0">
              <a:solidFill>
                <a:srgbClr val="DAEDEF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22276" y="1268760"/>
            <a:ext cx="7478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F9DD67"/>
                </a:solidFill>
              </a:rPr>
              <a:t>Centra transferu technologií na ústavech AV ČR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54744" y="2124509"/>
            <a:ext cx="8193720" cy="380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noProof="1">
                <a:solidFill>
                  <a:schemeClr val="bg1"/>
                </a:solidFill>
                <a:latin typeface="+mn-lt"/>
                <a:cs typeface="Arial" charset="0"/>
              </a:rPr>
              <a:t>Centrum pro inovace a transfer </a:t>
            </a:r>
            <a:r>
              <a:rPr lang="cs-CZ" sz="1800" noProof="1" smtClean="0">
                <a:solidFill>
                  <a:schemeClr val="bg1"/>
                </a:solidFill>
                <a:latin typeface="+mn-lt"/>
                <a:cs typeface="Arial" charset="0"/>
              </a:rPr>
              <a:t>technologií </a:t>
            </a:r>
            <a:r>
              <a:rPr lang="cs-CZ" sz="1050" noProof="1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(Fyzikální </a:t>
            </a:r>
            <a:r>
              <a:rPr lang="cs-CZ" sz="1050" noProof="1" smtClean="0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ústav)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pl-PL" sz="1800" noProof="1">
                <a:solidFill>
                  <a:schemeClr val="bg1"/>
                </a:solidFill>
                <a:latin typeface="+mn-lt"/>
                <a:cs typeface="Arial" charset="0"/>
              </a:rPr>
              <a:t>CTT: Aplikovaná molekulární genetika a biologie</a:t>
            </a:r>
            <a:r>
              <a:rPr lang="cs-CZ" sz="1800" noProof="1" smtClean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cs-CZ" sz="1050" noProof="1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(Ústav molekulární genetiky)</a:t>
            </a:r>
            <a:endParaRPr lang="cs-CZ" sz="1050" noProof="1" smtClean="0">
              <a:solidFill>
                <a:schemeClr val="bg1"/>
              </a:solidFill>
              <a:latin typeface="Arial Narrow" panose="020B0606020202030204" pitchFamily="34" charset="0"/>
              <a:cs typeface="Arial" charset="0"/>
            </a:endParaRP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noProof="1">
                <a:solidFill>
                  <a:schemeClr val="bg1"/>
                </a:solidFill>
                <a:latin typeface="+mn-lt"/>
                <a:cs typeface="Arial" charset="0"/>
              </a:rPr>
              <a:t>IOCB TTO s.r.o. </a:t>
            </a:r>
            <a:r>
              <a:rPr lang="cs-CZ" sz="950" noProof="1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(Ústav organické chemie a biochemie)</a:t>
            </a:r>
            <a:endParaRPr lang="cs-CZ" sz="950" noProof="1" smtClean="0">
              <a:solidFill>
                <a:schemeClr val="bg1"/>
              </a:solidFill>
              <a:latin typeface="Arial Narrow" panose="020B0606020202030204" pitchFamily="34" charset="0"/>
              <a:cs typeface="Arial" charset="0"/>
            </a:endParaRP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noProof="1">
                <a:solidFill>
                  <a:schemeClr val="bg1"/>
                </a:solidFill>
                <a:latin typeface="+mn-lt"/>
                <a:cs typeface="Arial" charset="0"/>
              </a:rPr>
              <a:t>Úsek transferu technologií střediska služeb </a:t>
            </a:r>
            <a:r>
              <a:rPr lang="cs-CZ" sz="1800" noProof="1" smtClean="0">
                <a:solidFill>
                  <a:schemeClr val="bg1"/>
                </a:solidFill>
                <a:latin typeface="+mn-lt"/>
                <a:cs typeface="Arial" charset="0"/>
              </a:rPr>
              <a:t>Biologického centra</a:t>
            </a:r>
            <a:endParaRPr lang="cs-CZ" sz="1050" noProof="1" smtClean="0">
              <a:solidFill>
                <a:schemeClr val="bg1"/>
              </a:solidFill>
              <a:latin typeface="Arial Narrow" panose="020B0606020202030204" pitchFamily="34" charset="0"/>
              <a:cs typeface="Arial" charset="0"/>
            </a:endParaRP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noProof="1">
                <a:solidFill>
                  <a:schemeClr val="bg1"/>
                </a:solidFill>
                <a:latin typeface="+mn-lt"/>
                <a:cs typeface="Arial" charset="0"/>
              </a:rPr>
              <a:t>GAMA Centrum ÚCHP </a:t>
            </a:r>
            <a:r>
              <a:rPr lang="cs-CZ" sz="1050" noProof="1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(Ústav chemických </a:t>
            </a:r>
            <a:r>
              <a:rPr lang="cs-CZ" sz="1050" noProof="1" smtClean="0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procesů)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noProof="1">
                <a:solidFill>
                  <a:schemeClr val="bg1"/>
                </a:solidFill>
                <a:latin typeface="+mn-lt"/>
                <a:cs typeface="Arial" charset="0"/>
              </a:rPr>
              <a:t>Bioinova, s.r.o. </a:t>
            </a:r>
            <a:r>
              <a:rPr lang="cs-CZ" sz="1050" noProof="1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(Ústav experimentální medicíny)</a:t>
            </a:r>
            <a:endParaRPr lang="cs-CZ" sz="1050" noProof="1" smtClean="0">
              <a:solidFill>
                <a:schemeClr val="bg1"/>
              </a:solidFill>
              <a:latin typeface="Arial Narrow" panose="020B0606020202030204" pitchFamily="34" charset="0"/>
              <a:cs typeface="Arial" charset="0"/>
            </a:endParaRP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noProof="1">
                <a:solidFill>
                  <a:schemeClr val="bg1"/>
                </a:solidFill>
                <a:latin typeface="+mn-lt"/>
                <a:cs typeface="Arial" charset="0"/>
              </a:rPr>
              <a:t>Referát managementu realizačních projektů a duševního </a:t>
            </a:r>
            <a:r>
              <a:rPr lang="cs-CZ" sz="1800" noProof="1" smtClean="0">
                <a:solidFill>
                  <a:schemeClr val="bg1"/>
                </a:solidFill>
                <a:latin typeface="+mn-lt"/>
                <a:cs typeface="Arial" charset="0"/>
              </a:rPr>
              <a:t>vlastnictví </a:t>
            </a:r>
            <a:r>
              <a:rPr lang="cs-CZ" sz="1050" noProof="1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(Ústav makromolekulární chemie)</a:t>
            </a:r>
            <a:endParaRPr lang="cs-CZ" sz="1050" noProof="1" smtClean="0">
              <a:solidFill>
                <a:schemeClr val="bg1"/>
              </a:solidFill>
              <a:latin typeface="Arial Narrow" panose="020B0606020202030204" pitchFamily="34" charset="0"/>
              <a:cs typeface="Arial" charset="0"/>
            </a:endParaRP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noProof="1">
                <a:solidFill>
                  <a:schemeClr val="bg1"/>
                </a:solidFill>
                <a:latin typeface="+mn-lt"/>
                <a:cs typeface="Arial" charset="0"/>
              </a:rPr>
              <a:t>Centrum pro inovace v oboru nanomateriálů a nanotechnologií </a:t>
            </a:r>
            <a:r>
              <a:rPr lang="cs-CZ" sz="1050" noProof="1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(Ústav fyzikální chemie J. Heyrovského)</a:t>
            </a:r>
            <a:endParaRPr lang="cs-CZ" sz="1050" noProof="1" smtClean="0">
              <a:solidFill>
                <a:schemeClr val="bg1"/>
              </a:solidFill>
              <a:latin typeface="Arial Narrow" panose="020B0606020202030204" pitchFamily="34" charset="0"/>
              <a:cs typeface="Arial" charset="0"/>
            </a:endParaRP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noProof="1">
                <a:solidFill>
                  <a:schemeClr val="bg1"/>
                </a:solidFill>
                <a:latin typeface="+mn-lt"/>
                <a:cs typeface="Arial" charset="0"/>
              </a:rPr>
              <a:t>Centrum regionu Haná pro biotechnologický a zemědělský výzkum </a:t>
            </a:r>
            <a:r>
              <a:rPr lang="cs-CZ" sz="1050" noProof="1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(Ústav experimentální </a:t>
            </a:r>
            <a:r>
              <a:rPr lang="cs-CZ" sz="1050" noProof="1" smtClean="0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botaniky + Univerzita Palackého Olomouc)</a:t>
            </a:r>
          </a:p>
          <a:p>
            <a:pPr marL="342900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cs-CZ" sz="1800" noProof="1" smtClean="0">
                <a:solidFill>
                  <a:schemeClr val="bg1"/>
                </a:solidFill>
                <a:latin typeface="+mn-lt"/>
                <a:cs typeface="Arial" charset="0"/>
              </a:rPr>
              <a:t>... a další </a:t>
            </a:r>
            <a:endParaRPr lang="cs-CZ" sz="1050" noProof="1">
              <a:solidFill>
                <a:schemeClr val="bg1"/>
              </a:solidFill>
              <a:latin typeface="Arial Narrow" panose="020B0606020202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3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Line 4"/>
          <p:cNvSpPr>
            <a:spLocks noChangeShapeType="1"/>
          </p:cNvSpPr>
          <p:nvPr/>
        </p:nvSpPr>
        <p:spPr bwMode="auto">
          <a:xfrm>
            <a:off x="3132138" y="1050925"/>
            <a:ext cx="5546725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971550" y="404813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altLang="cs-CZ" sz="3600" b="1" dirty="0" smtClean="0">
                <a:solidFill>
                  <a:srgbClr val="DAEDEF"/>
                </a:solidFill>
              </a:rPr>
              <a:t>Centralizace TT</a:t>
            </a:r>
            <a:endParaRPr lang="cs-CZ" altLang="cs-CZ" sz="1800" b="1" dirty="0">
              <a:solidFill>
                <a:srgbClr val="DAEDEF"/>
              </a:solidFill>
            </a:endParaRPr>
          </a:p>
        </p:txBody>
      </p:sp>
      <p:sp>
        <p:nvSpPr>
          <p:cNvPr id="33795" name="Rectangle 11"/>
          <p:cNvSpPr>
            <a:spLocks noChangeArrowheads="1"/>
          </p:cNvSpPr>
          <p:nvPr/>
        </p:nvSpPr>
        <p:spPr bwMode="auto">
          <a:xfrm>
            <a:off x="683568" y="2022153"/>
            <a:ext cx="7056784" cy="394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chemeClr val="bg1"/>
                </a:solidFill>
              </a:rPr>
              <a:t>Koordinace činností souvisejících s transferem technologií a správou duševního vlastnictví v rámci Akademie věd jako celku: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cs-CZ" sz="1800" dirty="0" smtClean="0">
              <a:solidFill>
                <a:schemeClr val="bg1"/>
              </a:solidFill>
            </a:endParaRPr>
          </a:p>
          <a:p>
            <a:pPr>
              <a:spcAft>
                <a:spcPts val="200"/>
              </a:spcAft>
            </a:pPr>
            <a:r>
              <a:rPr lang="cs-CZ" sz="1800" b="1" dirty="0" smtClean="0">
                <a:solidFill>
                  <a:srgbClr val="F9DD67"/>
                </a:solidFill>
              </a:rPr>
              <a:t>	Založení Centra </a:t>
            </a:r>
            <a:r>
              <a:rPr lang="cs-CZ" sz="1800" b="1" dirty="0">
                <a:solidFill>
                  <a:srgbClr val="F9DD67"/>
                </a:solidFill>
              </a:rPr>
              <a:t>transferu technologií AV </a:t>
            </a:r>
            <a:r>
              <a:rPr lang="cs-CZ" sz="1800" b="1" dirty="0" smtClean="0">
                <a:solidFill>
                  <a:srgbClr val="F9DD67"/>
                </a:solidFill>
              </a:rPr>
              <a:t>ČR</a:t>
            </a:r>
          </a:p>
          <a:p>
            <a:pPr>
              <a:spcAft>
                <a:spcPts val="200"/>
              </a:spcAft>
            </a:pPr>
            <a:r>
              <a:rPr lang="cs-CZ" sz="1800" dirty="0" smtClean="0">
                <a:solidFill>
                  <a:schemeClr val="bg1"/>
                </a:solidFill>
              </a:rPr>
              <a:t>	jako </a:t>
            </a:r>
            <a:r>
              <a:rPr lang="cs-CZ" sz="1800" dirty="0">
                <a:solidFill>
                  <a:schemeClr val="bg1"/>
                </a:solidFill>
              </a:rPr>
              <a:t>součást Střediska společných činností AV ČR, </a:t>
            </a:r>
            <a:r>
              <a:rPr lang="cs-CZ" sz="1800" dirty="0" err="1">
                <a:solidFill>
                  <a:schemeClr val="bg1"/>
                </a:solidFill>
              </a:rPr>
              <a:t>v.v.i</a:t>
            </a:r>
            <a:r>
              <a:rPr lang="cs-CZ" sz="1800" dirty="0">
                <a:solidFill>
                  <a:schemeClr val="bg1"/>
                </a:solidFill>
              </a:rPr>
              <a:t>.</a:t>
            </a:r>
          </a:p>
          <a:p>
            <a:pPr>
              <a:spcAft>
                <a:spcPts val="200"/>
              </a:spcAft>
            </a:pPr>
            <a:endParaRPr lang="cs-CZ" sz="1800" dirty="0" smtClean="0">
              <a:solidFill>
                <a:schemeClr val="bg1"/>
              </a:solidFill>
            </a:endParaRPr>
          </a:p>
          <a:p>
            <a:pPr>
              <a:spcAft>
                <a:spcPts val="200"/>
              </a:spcAft>
            </a:pPr>
            <a:r>
              <a:rPr lang="cs-CZ" sz="1800" dirty="0" smtClean="0">
                <a:solidFill>
                  <a:schemeClr val="bg1"/>
                </a:solidFill>
              </a:rPr>
              <a:t>Úkoly: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chemeClr val="bg1"/>
                </a:solidFill>
              </a:rPr>
              <a:t>Koordinace jednotlivých center – v </a:t>
            </a:r>
            <a:r>
              <a:rPr lang="cs-CZ" sz="1800" dirty="0">
                <a:solidFill>
                  <a:schemeClr val="bg1"/>
                </a:solidFill>
              </a:rPr>
              <a:t>rámci AV </a:t>
            </a:r>
            <a:r>
              <a:rPr lang="cs-CZ" sz="1800" dirty="0" smtClean="0">
                <a:solidFill>
                  <a:schemeClr val="bg1"/>
                </a:solidFill>
              </a:rPr>
              <a:t>ČR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chemeClr val="bg1"/>
                </a:solidFill>
              </a:rPr>
              <a:t>Právo </a:t>
            </a:r>
            <a:r>
              <a:rPr lang="cs-CZ" sz="1800" dirty="0">
                <a:solidFill>
                  <a:schemeClr val="bg1"/>
                </a:solidFill>
              </a:rPr>
              <a:t>a legislativa – </a:t>
            </a:r>
            <a:r>
              <a:rPr lang="cs-CZ" sz="1800" dirty="0" smtClean="0">
                <a:solidFill>
                  <a:schemeClr val="bg1"/>
                </a:solidFill>
              </a:rPr>
              <a:t>otázky </a:t>
            </a:r>
            <a:r>
              <a:rPr lang="cs-CZ" sz="1800" dirty="0">
                <a:solidFill>
                  <a:schemeClr val="bg1"/>
                </a:solidFill>
              </a:rPr>
              <a:t>související se </a:t>
            </a:r>
            <a:r>
              <a:rPr lang="cs-CZ" sz="1800" dirty="0" smtClean="0">
                <a:solidFill>
                  <a:schemeClr val="bg1"/>
                </a:solidFill>
              </a:rPr>
              <a:t>smluvním	 </a:t>
            </a:r>
            <a:r>
              <a:rPr lang="cs-CZ" sz="1800" dirty="0">
                <a:solidFill>
                  <a:schemeClr val="bg1"/>
                </a:solidFill>
              </a:rPr>
              <a:t>výzkumem a ochranou duševního </a:t>
            </a:r>
            <a:r>
              <a:rPr lang="cs-CZ" sz="1800" dirty="0" smtClean="0">
                <a:solidFill>
                  <a:schemeClr val="bg1"/>
                </a:solidFill>
              </a:rPr>
              <a:t>vlastnictví</a:t>
            </a:r>
            <a:endParaRPr lang="cs-CZ" sz="18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chemeClr val="bg1"/>
                </a:solidFill>
              </a:rPr>
              <a:t>Marketing </a:t>
            </a:r>
            <a:r>
              <a:rPr lang="cs-CZ" sz="1800" dirty="0">
                <a:solidFill>
                  <a:schemeClr val="bg1"/>
                </a:solidFill>
              </a:rPr>
              <a:t>vědy – </a:t>
            </a:r>
            <a:r>
              <a:rPr lang="cs-CZ" sz="1800" dirty="0" smtClean="0">
                <a:solidFill>
                  <a:schemeClr val="bg1"/>
                </a:solidFill>
              </a:rPr>
              <a:t>technologický </a:t>
            </a:r>
            <a:r>
              <a:rPr lang="cs-CZ" sz="1800" dirty="0" err="1">
                <a:solidFill>
                  <a:schemeClr val="bg1"/>
                </a:solidFill>
              </a:rPr>
              <a:t>scouting</a:t>
            </a:r>
            <a:r>
              <a:rPr lang="cs-CZ" sz="1800" dirty="0">
                <a:solidFill>
                  <a:schemeClr val="bg1"/>
                </a:solidFill>
              </a:rPr>
              <a:t> vně AV </a:t>
            </a:r>
            <a:r>
              <a:rPr lang="cs-CZ" sz="1800" dirty="0" smtClean="0">
                <a:solidFill>
                  <a:schemeClr val="bg1"/>
                </a:solidFill>
              </a:rPr>
              <a:t>ČR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cs-CZ" sz="1800" dirty="0" smtClean="0">
              <a:solidFill>
                <a:schemeClr val="bg1"/>
              </a:solidFill>
            </a:endParaRP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chemeClr val="bg1"/>
                </a:solidFill>
              </a:rPr>
              <a:t>Založení CTT AV ČR je součástí Strategie AV21</a:t>
            </a:r>
          </a:p>
        </p:txBody>
      </p:sp>
      <p:sp>
        <p:nvSpPr>
          <p:cNvPr id="2" name="Obdélník 1"/>
          <p:cNvSpPr/>
          <p:nvPr/>
        </p:nvSpPr>
        <p:spPr>
          <a:xfrm>
            <a:off x="577652" y="134076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9DD67"/>
                </a:solidFill>
              </a:rPr>
              <a:t>Centrum transferu technologií AV ČR (CTT)</a:t>
            </a:r>
            <a:endParaRPr lang="cs-CZ" sz="2400" b="1" dirty="0" smtClean="0">
              <a:solidFill>
                <a:srgbClr val="F9DD67"/>
              </a:solidFill>
            </a:endParaRPr>
          </a:p>
        </p:txBody>
      </p:sp>
      <p:pic>
        <p:nvPicPr>
          <p:cNvPr id="4098" name="Picture 2" descr="H:\ar\spoluprace_s_prumyslem\transfera_brno\portret_len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97052"/>
            <a:ext cx="19050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2537036" y="6309320"/>
            <a:ext cx="47019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cs-CZ" altLang="cs-CZ" sz="1800" i="1" dirty="0" smtClean="0">
                <a:solidFill>
                  <a:schemeClr val="bg1"/>
                </a:solidFill>
                <a:cs typeface="Arial" charset="0"/>
              </a:rPr>
              <a:t>Vedoucí CTT AV ČR: Ing. Lenka </a:t>
            </a:r>
            <a:r>
              <a:rPr lang="cs-CZ" altLang="cs-CZ" sz="1800" i="1" dirty="0" err="1" smtClean="0">
                <a:solidFill>
                  <a:schemeClr val="bg1"/>
                </a:solidFill>
                <a:cs typeface="Arial" charset="0"/>
              </a:rPr>
              <a:t>Scholzová</a:t>
            </a:r>
            <a:endParaRPr lang="cs-CZ" altLang="cs-CZ" sz="1400" i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971550" y="1700213"/>
            <a:ext cx="3960813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39725" defTabSz="449263" eaLnBrk="0" hangingPunct="0">
              <a:spcBef>
                <a:spcPct val="20000"/>
              </a:spcBef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srgbClr val="333399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srgbClr val="333399"/>
              </a:solidFill>
              <a:latin typeface="Tahoma" pitchFamily="34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011898" y="2708920"/>
            <a:ext cx="698500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 smtClean="0">
                <a:solidFill>
                  <a:srgbClr val="ECD2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</a:t>
            </a:r>
            <a:r>
              <a:rPr lang="cs-CZ" altLang="cs-CZ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pozornost</a:t>
            </a:r>
            <a:endParaRPr lang="en-US" altLang="cs-CZ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56359" y="3323370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71550" y="404813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altLang="cs-CZ" sz="3600" b="1" dirty="0" smtClean="0">
                <a:solidFill>
                  <a:schemeClr val="accent5"/>
                </a:solidFill>
              </a:rPr>
              <a:t>Oblasti výzkumu</a:t>
            </a:r>
            <a:endParaRPr lang="cs-CZ" altLang="cs-CZ" sz="1800" b="1" dirty="0">
              <a:solidFill>
                <a:schemeClr val="accent5"/>
              </a:solidFill>
            </a:endParaRPr>
          </a:p>
        </p:txBody>
      </p:sp>
      <p:pic>
        <p:nvPicPr>
          <p:cNvPr id="1026" name="Picture 2" descr="C:\Users\ihnat\AppData\Local\Microsoft\Windows\Temporary Internet Files\Content.Outlook\ITG08JS7\Vedni oblas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65504"/>
            <a:ext cx="7995294" cy="515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6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71550" y="404813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altLang="cs-CZ" sz="3600" b="1" dirty="0" smtClean="0">
                <a:solidFill>
                  <a:schemeClr val="accent5"/>
                </a:solidFill>
              </a:rPr>
              <a:t>Organizační schéma</a:t>
            </a:r>
            <a:endParaRPr lang="cs-CZ" altLang="cs-CZ" sz="1800" b="1" dirty="0">
              <a:solidFill>
                <a:schemeClr val="accent5"/>
              </a:solidFill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1135230" y="1547812"/>
            <a:ext cx="7324726" cy="4438649"/>
            <a:chOff x="0" y="0"/>
            <a:chExt cx="7324726" cy="4438649"/>
          </a:xfrm>
        </p:grpSpPr>
        <p:sp>
          <p:nvSpPr>
            <p:cNvPr id="7" name="Zaoblený obdélník 6"/>
            <p:cNvSpPr/>
            <p:nvPr/>
          </p:nvSpPr>
          <p:spPr>
            <a:xfrm>
              <a:off x="0" y="3733800"/>
              <a:ext cx="1714500" cy="704849"/>
            </a:xfrm>
            <a:prstGeom prst="roundRect">
              <a:avLst/>
            </a:prstGeom>
            <a:solidFill>
              <a:srgbClr val="78C3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300" b="1" dirty="0">
                  <a:solidFill>
                    <a:sysClr val="windowText" lastClr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Oblast věd o neživé přírodě</a:t>
              </a:r>
            </a:p>
          </p:txBody>
        </p:sp>
        <p:sp>
          <p:nvSpPr>
            <p:cNvPr id="8" name="Zaoblený obdélník 7"/>
            <p:cNvSpPr/>
            <p:nvPr/>
          </p:nvSpPr>
          <p:spPr>
            <a:xfrm>
              <a:off x="1866900" y="3733800"/>
              <a:ext cx="1714500" cy="704849"/>
            </a:xfrm>
            <a:prstGeom prst="roundRect">
              <a:avLst/>
            </a:prstGeom>
            <a:solidFill>
              <a:srgbClr val="BED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300" b="1" dirty="0">
                  <a:solidFill>
                    <a:sysClr val="windowText" lastClr="000000"/>
                  </a:solidFill>
                  <a:latin typeface="Arial Narrow" panose="020B0606020202030204" pitchFamily="34" charset="0"/>
                </a:rPr>
                <a:t>Oblast věd o živé přírodě a chemické vědy</a:t>
              </a:r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3733800" y="3733800"/>
              <a:ext cx="1714500" cy="704849"/>
            </a:xfrm>
            <a:prstGeom prst="roundRect">
              <a:avLst/>
            </a:prstGeom>
            <a:solidFill>
              <a:srgbClr val="FFA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300" b="1" dirty="0">
                  <a:solidFill>
                    <a:sysClr val="windowText" lastClr="000000"/>
                  </a:solidFill>
                  <a:latin typeface="Arial Narrow" panose="020B0606020202030204" pitchFamily="34" charset="0"/>
                </a:rPr>
                <a:t>Oblast humanitních a společenských věd</a:t>
              </a:r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5610225" y="3733800"/>
              <a:ext cx="1714500" cy="704849"/>
            </a:xfrm>
            <a:prstGeom prst="roundRect">
              <a:avLst/>
            </a:prstGeom>
            <a:solidFill>
              <a:srgbClr val="FFDD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300" b="1" dirty="0">
                  <a:solidFill>
                    <a:sysClr val="windowText" lastClr="000000"/>
                  </a:solidFill>
                  <a:latin typeface="Arial Narrow" panose="020B0606020202030204" pitchFamily="34" charset="0"/>
                </a:rPr>
                <a:t>Servisní pracoviště</a:t>
              </a:r>
            </a:p>
          </p:txBody>
        </p:sp>
        <p:sp>
          <p:nvSpPr>
            <p:cNvPr id="11" name="Zaoblený obdélník 10"/>
            <p:cNvSpPr/>
            <p:nvPr/>
          </p:nvSpPr>
          <p:spPr>
            <a:xfrm>
              <a:off x="9525" y="1362075"/>
              <a:ext cx="2133601" cy="5429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400" b="1" dirty="0">
                  <a:solidFill>
                    <a:sysClr val="windowText" lastClr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Vědecká rada</a:t>
              </a:r>
            </a:p>
          </p:txBody>
        </p:sp>
        <p:sp>
          <p:nvSpPr>
            <p:cNvPr id="12" name="Zaoblený obdélník 11"/>
            <p:cNvSpPr/>
            <p:nvPr/>
          </p:nvSpPr>
          <p:spPr>
            <a:xfrm>
              <a:off x="2590800" y="0"/>
              <a:ext cx="2133601" cy="5429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500" b="1" dirty="0">
                  <a:solidFill>
                    <a:sysClr val="windowText" lastClr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Akademický sněm AV ČR </a:t>
              </a:r>
            </a:p>
          </p:txBody>
        </p:sp>
        <p:sp>
          <p:nvSpPr>
            <p:cNvPr id="13" name="Zaoblený obdélník 12"/>
            <p:cNvSpPr/>
            <p:nvPr/>
          </p:nvSpPr>
          <p:spPr>
            <a:xfrm>
              <a:off x="5200649" y="0"/>
              <a:ext cx="2114551" cy="5429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400" b="1" dirty="0">
                  <a:solidFill>
                    <a:sysClr val="windowText" lastClr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Dozorčí</a:t>
              </a:r>
              <a:r>
                <a:rPr lang="cs-CZ" sz="1400" b="1" baseline="0" dirty="0">
                  <a:solidFill>
                    <a:sysClr val="windowText" lastClr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komise</a:t>
              </a:r>
              <a:endParaRPr lang="cs-CZ" sz="1400" b="1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Zaoblený obdélník 14"/>
            <p:cNvSpPr/>
            <p:nvPr/>
          </p:nvSpPr>
          <p:spPr>
            <a:xfrm>
              <a:off x="5219699" y="1371600"/>
              <a:ext cx="2095501" cy="5429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400" b="1" dirty="0">
                  <a:solidFill>
                    <a:sysClr val="windowText" lastClr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Kancelář AV ČR</a:t>
              </a:r>
            </a:p>
          </p:txBody>
        </p:sp>
        <p:sp>
          <p:nvSpPr>
            <p:cNvPr id="16" name="Zaoblený obdélník 15"/>
            <p:cNvSpPr/>
            <p:nvPr/>
          </p:nvSpPr>
          <p:spPr>
            <a:xfrm>
              <a:off x="2590800" y="685800"/>
              <a:ext cx="2152650" cy="1905000"/>
            </a:xfrm>
            <a:prstGeom prst="roundRect">
              <a:avLst>
                <a:gd name="adj" fmla="val 71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400" b="1" dirty="0">
                  <a:solidFill>
                    <a:sysClr val="windowText" lastClr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Předseda AV</a:t>
              </a:r>
              <a:r>
                <a:rPr lang="cs-CZ" sz="1400" b="1" baseline="0" dirty="0">
                  <a:solidFill>
                    <a:sysClr val="windowText" lastClr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ČR</a:t>
              </a:r>
              <a:endParaRPr lang="cs-CZ" sz="1400" b="1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cs-CZ" sz="1400" b="1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cs-CZ" sz="1400" b="1" dirty="0">
                  <a:solidFill>
                    <a:sysClr val="windowText" lastClr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Místopředsedové</a:t>
              </a:r>
            </a:p>
            <a:p>
              <a:pPr algn="ctr"/>
              <a:endParaRPr lang="cs-CZ" sz="1400" b="1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cs-CZ" sz="1400" b="1" dirty="0">
                  <a:solidFill>
                    <a:sysClr val="windowText" lastClr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Akademická rada</a:t>
              </a:r>
            </a:p>
          </p:txBody>
        </p:sp>
        <p:sp>
          <p:nvSpPr>
            <p:cNvPr id="17" name="Pětiúhelník 16"/>
            <p:cNvSpPr/>
            <p:nvPr/>
          </p:nvSpPr>
          <p:spPr>
            <a:xfrm rot="5400000">
              <a:off x="3343274" y="2038352"/>
              <a:ext cx="600074" cy="2105025"/>
            </a:xfrm>
            <a:prstGeom prst="homePlate">
              <a:avLst>
                <a:gd name="adj" fmla="val 4373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400" b="1" dirty="0">
                  <a:solidFill>
                    <a:sysClr val="windowText" lastClr="000000"/>
                  </a:solidFill>
                  <a:latin typeface="Arial Narrow" panose="020B0606020202030204" pitchFamily="34" charset="0"/>
                </a:rPr>
                <a:t>Pracoviště</a:t>
              </a:r>
            </a:p>
          </p:txBody>
        </p:sp>
        <p:cxnSp>
          <p:nvCxnSpPr>
            <p:cNvPr id="18" name="Přímá spojnice 17"/>
            <p:cNvCxnSpPr/>
            <p:nvPr/>
          </p:nvCxnSpPr>
          <p:spPr>
            <a:xfrm flipH="1">
              <a:off x="847726" y="3543300"/>
              <a:ext cx="561022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838200" y="3533775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>
              <a:off x="2724150" y="3533775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>
              <a:off x="4572000" y="3543300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>
              <a:off x="6467475" y="3533775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>
              <a:off x="3657600" y="3362325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/>
            <p:nvPr/>
          </p:nvCxnSpPr>
          <p:spPr>
            <a:xfrm>
              <a:off x="3657600" y="2600325"/>
              <a:ext cx="0" cy="1905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>
              <a:endCxn id="16" idx="0"/>
            </p:cNvCxnSpPr>
            <p:nvPr/>
          </p:nvCxnSpPr>
          <p:spPr>
            <a:xfrm>
              <a:off x="3667125" y="441028"/>
              <a:ext cx="0" cy="24477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>
              <a:endCxn id="11" idx="0"/>
            </p:cNvCxnSpPr>
            <p:nvPr/>
          </p:nvCxnSpPr>
          <p:spPr>
            <a:xfrm>
              <a:off x="1076325" y="266700"/>
              <a:ext cx="1" cy="109537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/>
            <p:nvPr/>
          </p:nvCxnSpPr>
          <p:spPr>
            <a:xfrm flipH="1">
              <a:off x="4714875" y="257175"/>
              <a:ext cx="485773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 flipH="1">
              <a:off x="4724400" y="1647825"/>
              <a:ext cx="485773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/>
            <p:nvPr/>
          </p:nvCxnSpPr>
          <p:spPr>
            <a:xfrm flipH="1">
              <a:off x="1076325" y="257175"/>
              <a:ext cx="153352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aoblený obdélník 29"/>
            <p:cNvSpPr/>
            <p:nvPr/>
          </p:nvSpPr>
          <p:spPr>
            <a:xfrm>
              <a:off x="5200650" y="2047875"/>
              <a:ext cx="2124076" cy="54292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cs-CZ" sz="1400" b="1" dirty="0">
                  <a:solidFill>
                    <a:sysClr val="windowText" lastClr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Poradní</a:t>
              </a:r>
              <a:r>
                <a:rPr lang="cs-CZ" sz="1400" b="1" baseline="0" dirty="0">
                  <a:solidFill>
                    <a:sysClr val="windowText" lastClr="0000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orgány</a:t>
              </a:r>
              <a:endParaRPr lang="cs-CZ" sz="1400" b="1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Přímá spojnice 30"/>
            <p:cNvCxnSpPr/>
            <p:nvPr/>
          </p:nvCxnSpPr>
          <p:spPr>
            <a:xfrm flipH="1">
              <a:off x="2105025" y="1638300"/>
              <a:ext cx="485773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/>
            <p:nvPr/>
          </p:nvCxnSpPr>
          <p:spPr>
            <a:xfrm flipH="1">
              <a:off x="4743450" y="2305050"/>
              <a:ext cx="485773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201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6"/>
          <p:cNvSpPr txBox="1">
            <a:spLocks noChangeArrowheads="1"/>
          </p:cNvSpPr>
          <p:nvPr/>
        </p:nvSpPr>
        <p:spPr bwMode="auto">
          <a:xfrm>
            <a:off x="971550" y="404813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altLang="cs-CZ" sz="3600" b="1" dirty="0">
                <a:solidFill>
                  <a:srgbClr val="DAEDEF"/>
                </a:solidFill>
                <a:cs typeface="Arial" charset="0"/>
              </a:rPr>
              <a:t>Pracoviště AV ČR </a:t>
            </a:r>
            <a:r>
              <a:rPr lang="cs-CZ" altLang="cs-CZ" sz="1800" b="1" dirty="0">
                <a:solidFill>
                  <a:srgbClr val="DAEDEF"/>
                </a:solidFill>
                <a:cs typeface="Arial" charset="0"/>
              </a:rPr>
              <a:t>(</a:t>
            </a:r>
            <a:r>
              <a:rPr lang="cs-CZ" altLang="cs-CZ" sz="1800" b="1" dirty="0" smtClean="0">
                <a:solidFill>
                  <a:srgbClr val="DAEDEF"/>
                </a:solidFill>
                <a:cs typeface="Arial" charset="0"/>
              </a:rPr>
              <a:t>2014)</a:t>
            </a:r>
            <a:endParaRPr lang="cs-CZ" altLang="cs-CZ" sz="1800" b="1" dirty="0">
              <a:solidFill>
                <a:srgbClr val="DAEDEF"/>
              </a:solidFill>
              <a:cs typeface="Arial" charset="0"/>
            </a:endParaRPr>
          </a:p>
        </p:txBody>
      </p:sp>
      <p:sp>
        <p:nvSpPr>
          <p:cNvPr id="16386" name="Line 4"/>
          <p:cNvSpPr>
            <a:spLocks noChangeShapeType="1"/>
          </p:cNvSpPr>
          <p:nvPr/>
        </p:nvSpPr>
        <p:spPr bwMode="auto">
          <a:xfrm>
            <a:off x="3492500" y="1052513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387" name="Rectangle 16"/>
          <p:cNvSpPr>
            <a:spLocks noChangeArrowheads="1"/>
          </p:cNvSpPr>
          <p:nvPr/>
        </p:nvSpPr>
        <p:spPr bwMode="auto">
          <a:xfrm>
            <a:off x="518108" y="5805264"/>
            <a:ext cx="8101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cs-CZ" altLang="cs-CZ" sz="1800" i="1" dirty="0">
                <a:solidFill>
                  <a:schemeClr val="bg1"/>
                </a:solidFill>
                <a:cs typeface="Arial" charset="0"/>
              </a:rPr>
              <a:t>* </a:t>
            </a:r>
            <a:r>
              <a:rPr lang="cs-CZ" altLang="cs-CZ" sz="1400" i="1" dirty="0" smtClean="0">
                <a:solidFill>
                  <a:schemeClr val="bg1"/>
                </a:solidFill>
                <a:cs typeface="Arial" charset="0"/>
              </a:rPr>
              <a:t>V tom </a:t>
            </a:r>
            <a:r>
              <a:rPr lang="cs-CZ" altLang="cs-CZ" sz="1400" i="1" dirty="0">
                <a:solidFill>
                  <a:schemeClr val="bg1"/>
                </a:solidFill>
                <a:cs typeface="Arial" charset="0"/>
              </a:rPr>
              <a:t>3 </a:t>
            </a:r>
            <a:r>
              <a:rPr lang="cs-CZ" altLang="cs-CZ" sz="1400" i="1" dirty="0" smtClean="0">
                <a:solidFill>
                  <a:schemeClr val="bg1"/>
                </a:solidFill>
                <a:cs typeface="Arial" charset="0"/>
              </a:rPr>
              <a:t>496 </a:t>
            </a:r>
            <a:r>
              <a:rPr lang="cs-CZ" altLang="cs-CZ" sz="1400" i="1" dirty="0">
                <a:solidFill>
                  <a:schemeClr val="bg1"/>
                </a:solidFill>
                <a:cs typeface="Arial" charset="0"/>
              </a:rPr>
              <a:t>zaměstnanců (tj. </a:t>
            </a:r>
            <a:r>
              <a:rPr lang="cs-CZ" altLang="cs-CZ" sz="1400" i="1" dirty="0" smtClean="0">
                <a:solidFill>
                  <a:schemeClr val="bg1"/>
                </a:solidFill>
                <a:cs typeface="Arial" charset="0"/>
              </a:rPr>
              <a:t>41 </a:t>
            </a:r>
            <a:r>
              <a:rPr lang="cs-CZ" altLang="cs-CZ" sz="1400" i="1" dirty="0">
                <a:solidFill>
                  <a:schemeClr val="bg1"/>
                </a:solidFill>
                <a:cs typeface="Arial" charset="0"/>
              </a:rPr>
              <a:t>%) je placeno z účelových a mimorozpočtových prostředků.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502446"/>
              </p:ext>
            </p:extLst>
          </p:nvPr>
        </p:nvGraphicFramePr>
        <p:xfrm>
          <a:off x="453814" y="1484784"/>
          <a:ext cx="8229600" cy="4176468"/>
        </p:xfrm>
        <a:graphic>
          <a:graphicData uri="http://schemas.openxmlformats.org/drawingml/2006/table">
            <a:tbl>
              <a:tblPr/>
              <a:tblGrid>
                <a:gridCol w="2617365"/>
                <a:gridCol w="2931952"/>
                <a:gridCol w="1182848"/>
                <a:gridCol w="1497435"/>
              </a:tblGrid>
              <a:tr h="44827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Oblast věd</a:t>
                      </a:r>
                    </a:p>
                  </a:txBody>
                  <a:tcPr marL="84939" marR="9438" marT="9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i="0" u="none" strike="noStrike" dirty="0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Sekce</a:t>
                      </a: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Počet VVI</a:t>
                      </a: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Zaměstnanci</a:t>
                      </a: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2799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Vědy o neživé </a:t>
                      </a:r>
                      <a:endParaRPr lang="cs-CZ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ctr"/>
                      <a:r>
                        <a:rPr lang="cs-CZ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přírodě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Matematika, fyzika a informatika</a:t>
                      </a: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438" marR="169877" marT="9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1 544</a:t>
                      </a:r>
                    </a:p>
                  </a:txBody>
                  <a:tcPr marL="9438" marR="169877" marT="9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9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Aplikovaná fyzika</a:t>
                      </a: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438" marR="169877" marT="9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893</a:t>
                      </a:r>
                    </a:p>
                  </a:txBody>
                  <a:tcPr marL="9438" marR="169877" marT="9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9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Vědy o zemi</a:t>
                      </a: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438" marR="169877" marT="9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444</a:t>
                      </a:r>
                    </a:p>
                  </a:txBody>
                  <a:tcPr marL="9438" marR="169877" marT="9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9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Vědy o živé </a:t>
                      </a:r>
                      <a:endParaRPr lang="cs-CZ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ctr"/>
                      <a:r>
                        <a:rPr lang="cs-CZ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přírodě </a:t>
                      </a:r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 </a:t>
                      </a:r>
                      <a:endParaRPr lang="cs-CZ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ctr"/>
                      <a:r>
                        <a:rPr lang="cs-CZ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chemické </a:t>
                      </a:r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vědy </a:t>
                      </a: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Chemické vědy </a:t>
                      </a: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438" marR="169877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1 190</a:t>
                      </a:r>
                    </a:p>
                  </a:txBody>
                  <a:tcPr marL="9438" marR="169877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79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Biologické a lékařské vědy</a:t>
                      </a: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438" marR="169877" marT="9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1 904</a:t>
                      </a:r>
                    </a:p>
                  </a:txBody>
                  <a:tcPr marL="9438" marR="169877" marT="9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9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Biologicko-ekologické vědy</a:t>
                      </a: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438" marR="169877" marT="9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1 020</a:t>
                      </a:r>
                    </a:p>
                  </a:txBody>
                  <a:tcPr marL="9438" marR="169877" marT="9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9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Humanitní a společenské </a:t>
                      </a:r>
                      <a:endParaRPr lang="cs-CZ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ctr"/>
                      <a:r>
                        <a:rPr lang="cs-CZ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vědy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Sociálně-ekonomické vědy </a:t>
                      </a: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438" marR="169877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309</a:t>
                      </a:r>
                    </a:p>
                  </a:txBody>
                  <a:tcPr marL="9438" marR="169877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79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Historické vědy</a:t>
                      </a: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438" marR="169877" marT="9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384</a:t>
                      </a:r>
                    </a:p>
                  </a:txBody>
                  <a:tcPr marL="9438" marR="169877" marT="9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9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Humanitní a filologické vědy</a:t>
                      </a: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438" marR="169877" marT="9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461</a:t>
                      </a:r>
                    </a:p>
                  </a:txBody>
                  <a:tcPr marL="9438" marR="169877" marT="9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Společné a obslužné činnosti</a:t>
                      </a: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438" marR="169877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282</a:t>
                      </a:r>
                    </a:p>
                  </a:txBody>
                  <a:tcPr marL="9438" marR="169877" marT="9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827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Celkem veřejné výzkumné instituce AV ČR</a:t>
                      </a:r>
                      <a:r>
                        <a:rPr lang="cs-CZ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cs-CZ" sz="16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438" marR="9438" marT="9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9438" marR="169877" marT="9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       8 432*</a:t>
                      </a:r>
                    </a:p>
                  </a:txBody>
                  <a:tcPr marL="9438" marR="169877" marT="9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77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71550" y="404813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altLang="cs-CZ" sz="3600" b="1" dirty="0" smtClean="0">
                <a:solidFill>
                  <a:schemeClr val="accent5"/>
                </a:solidFill>
              </a:rPr>
              <a:t>Základní indikátory </a:t>
            </a:r>
            <a:r>
              <a:rPr lang="cs-CZ" altLang="cs-CZ" sz="1800" b="1" dirty="0" smtClean="0">
                <a:solidFill>
                  <a:schemeClr val="accent5"/>
                </a:solidFill>
              </a:rPr>
              <a:t>(2014)</a:t>
            </a:r>
            <a:endParaRPr lang="cs-CZ" altLang="cs-CZ" sz="18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1560" y="1340768"/>
            <a:ext cx="8136904" cy="470898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000" b="1" dirty="0">
                <a:solidFill>
                  <a:srgbClr val="F9DD67"/>
                </a:solidFill>
                <a:latin typeface="+mj-lt"/>
              </a:rPr>
              <a:t>Vědecká činnost </a:t>
            </a:r>
            <a:r>
              <a:rPr lang="cs-CZ" altLang="cs-CZ" sz="20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cs-CZ" sz="2000" dirty="0">
                <a:solidFill>
                  <a:schemeClr val="bg1"/>
                </a:solidFill>
                <a:latin typeface="+mj-lt"/>
              </a:rPr>
              <a:t>AV ČR produkuje </a:t>
            </a: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37</a:t>
            </a:r>
            <a:r>
              <a:rPr lang="cs-CZ" sz="2000" dirty="0">
                <a:solidFill>
                  <a:schemeClr val="bg1"/>
                </a:solidFill>
                <a:latin typeface="+mj-lt"/>
              </a:rPr>
              <a:t> % všech </a:t>
            </a: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významných </a:t>
            </a:r>
            <a:r>
              <a:rPr lang="cs-CZ" sz="2000" dirty="0">
                <a:solidFill>
                  <a:schemeClr val="bg1"/>
                </a:solidFill>
                <a:latin typeface="+mj-lt"/>
              </a:rPr>
              <a:t>výsledků </a:t>
            </a: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výzkumu s 13</a:t>
            </a:r>
            <a:r>
              <a:rPr lang="cs-CZ" sz="2000" dirty="0">
                <a:solidFill>
                  <a:schemeClr val="bg1"/>
                </a:solidFill>
                <a:latin typeface="+mj-lt"/>
              </a:rPr>
              <a:t> % pracovníků </a:t>
            </a: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VaV v ČR</a:t>
            </a:r>
            <a:r>
              <a:rPr lang="cs-CZ" altLang="cs-CZ" sz="2000" dirty="0" smtClean="0">
                <a:solidFill>
                  <a:schemeClr val="bg1"/>
                </a:solidFill>
                <a:latin typeface="+mj-lt"/>
              </a:rPr>
              <a:t>)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000" b="1" dirty="0">
                <a:solidFill>
                  <a:srgbClr val="F9DD67"/>
                </a:solidFill>
              </a:rPr>
              <a:t>Vzdělávací činnost </a:t>
            </a:r>
            <a:r>
              <a:rPr lang="cs-CZ" altLang="cs-CZ" sz="2000" dirty="0">
                <a:solidFill>
                  <a:schemeClr val="bg1"/>
                </a:solidFill>
              </a:rPr>
              <a:t>(2 030 doktorandů; 377 zahraničních studentů v rámci AV; celkem 55 společných pracovišť s VŠ</a:t>
            </a:r>
            <a:r>
              <a:rPr lang="cs-CZ" altLang="cs-CZ" sz="20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cs-CZ" sz="2000" b="1" dirty="0">
                <a:solidFill>
                  <a:srgbClr val="F9DD67"/>
                </a:solidFill>
              </a:rPr>
              <a:t>Spolupráce s aplikační sférou </a:t>
            </a:r>
            <a:r>
              <a:rPr lang="cs-CZ" altLang="cs-CZ" sz="2000" dirty="0">
                <a:solidFill>
                  <a:schemeClr val="bg1"/>
                </a:solidFill>
              </a:rPr>
              <a:t>(ročně 400 společných projektů a přímých kontraktů s podniky; komercializace výsledků </a:t>
            </a:r>
            <a:r>
              <a:rPr lang="cs-CZ" altLang="cs-CZ" sz="2000" dirty="0" smtClean="0">
                <a:solidFill>
                  <a:schemeClr val="bg1"/>
                </a:solidFill>
              </a:rPr>
              <a:t>výzkumu: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cs-CZ" altLang="cs-CZ" sz="2000" dirty="0" smtClean="0">
                <a:solidFill>
                  <a:schemeClr val="bg1"/>
                </a:solidFill>
              </a:rPr>
              <a:t>    cca </a:t>
            </a:r>
            <a:r>
              <a:rPr lang="cs-CZ" altLang="cs-CZ" sz="2000" dirty="0">
                <a:solidFill>
                  <a:schemeClr val="bg1"/>
                </a:solidFill>
              </a:rPr>
              <a:t>30 % rozpočtu AV</a:t>
            </a:r>
            <a:r>
              <a:rPr lang="cs-CZ" altLang="cs-CZ" sz="20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000" b="1" dirty="0">
                <a:solidFill>
                  <a:srgbClr val="F9DD67"/>
                </a:solidFill>
              </a:rPr>
              <a:t>Patenty a vynálezy </a:t>
            </a:r>
            <a:r>
              <a:rPr lang="cs-CZ" altLang="cs-CZ" sz="2000" dirty="0">
                <a:solidFill>
                  <a:schemeClr val="bg1"/>
                </a:solidFill>
              </a:rPr>
              <a:t>(60</a:t>
            </a:r>
            <a:r>
              <a:rPr lang="cs-CZ" sz="2000" dirty="0">
                <a:solidFill>
                  <a:schemeClr val="bg1"/>
                </a:solidFill>
              </a:rPr>
              <a:t> přihlášek vynálezů v ČR  a </a:t>
            </a:r>
            <a:r>
              <a:rPr lang="cs-CZ" sz="2000" dirty="0" smtClean="0">
                <a:solidFill>
                  <a:schemeClr val="bg1"/>
                </a:solidFill>
              </a:rPr>
              <a:t>39 </a:t>
            </a:r>
            <a:r>
              <a:rPr lang="cs-CZ" sz="2000" dirty="0">
                <a:solidFill>
                  <a:schemeClr val="bg1"/>
                </a:solidFill>
              </a:rPr>
              <a:t>v zahraničí; 44 udělených patentů v ČR a </a:t>
            </a:r>
            <a:r>
              <a:rPr lang="cs-CZ" sz="2000" dirty="0" smtClean="0">
                <a:solidFill>
                  <a:schemeClr val="bg1"/>
                </a:solidFill>
              </a:rPr>
              <a:t>26 </a:t>
            </a:r>
            <a:r>
              <a:rPr lang="cs-CZ" sz="2000" dirty="0">
                <a:solidFill>
                  <a:schemeClr val="bg1"/>
                </a:solidFill>
              </a:rPr>
              <a:t>v zahraničí; 32 zapsaných užitných vzorů) </a:t>
            </a:r>
            <a:endParaRPr lang="cs-CZ" altLang="cs-CZ" sz="2000" dirty="0" smtClean="0">
              <a:solidFill>
                <a:schemeClr val="bg1"/>
              </a:solidFill>
              <a:latin typeface="+mj-lt"/>
            </a:endParaRPr>
          </a:p>
          <a:p>
            <a:pPr marL="285750" indent="-285750" eaLnBrk="1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altLang="cs-CZ" sz="2000" b="1" dirty="0" smtClean="0">
                <a:solidFill>
                  <a:srgbClr val="F9DD67"/>
                </a:solidFill>
                <a:latin typeface="+mj-lt"/>
              </a:rPr>
              <a:t>Zdroje financování </a:t>
            </a:r>
            <a:r>
              <a:rPr lang="cs-CZ" altLang="cs-CZ" sz="2000" dirty="0" smtClean="0">
                <a:solidFill>
                  <a:schemeClr val="bg1"/>
                </a:solidFill>
                <a:latin typeface="+mj-lt"/>
              </a:rPr>
              <a:t>(rozpočtová kapitola AV ČR </a:t>
            </a:r>
            <a:r>
              <a:rPr lang="cs-CZ" altLang="cs-CZ" sz="2000" dirty="0">
                <a:solidFill>
                  <a:schemeClr val="bg1"/>
                </a:solidFill>
              </a:rPr>
              <a:t>4,4 mld. </a:t>
            </a:r>
            <a:r>
              <a:rPr lang="cs-CZ" altLang="cs-CZ" sz="2000" dirty="0" smtClean="0">
                <a:solidFill>
                  <a:schemeClr val="bg1"/>
                </a:solidFill>
              </a:rPr>
              <a:t>Kč; 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cs-CZ" altLang="cs-CZ" sz="2000" dirty="0">
                <a:solidFill>
                  <a:schemeClr val="bg1"/>
                </a:solidFill>
              </a:rPr>
              <a:t> </a:t>
            </a:r>
            <a:r>
              <a:rPr lang="cs-CZ" altLang="cs-CZ" sz="2000" dirty="0" smtClean="0">
                <a:solidFill>
                  <a:schemeClr val="bg1"/>
                </a:solidFill>
              </a:rPr>
              <a:t>   vlastní zdroje </a:t>
            </a:r>
            <a:r>
              <a:rPr lang="cs-CZ" altLang="cs-CZ" sz="2000" dirty="0">
                <a:solidFill>
                  <a:schemeClr val="bg1"/>
                </a:solidFill>
              </a:rPr>
              <a:t>4 mld. Kč, z toho příjmy z licencí </a:t>
            </a:r>
            <a:r>
              <a:rPr lang="cs-CZ" altLang="cs-CZ" sz="2000" dirty="0" smtClean="0">
                <a:solidFill>
                  <a:schemeClr val="bg1"/>
                </a:solidFill>
              </a:rPr>
              <a:t>2,4 mld</a:t>
            </a:r>
            <a:r>
              <a:rPr lang="cs-CZ" altLang="cs-CZ" sz="2000" dirty="0">
                <a:solidFill>
                  <a:schemeClr val="bg1"/>
                </a:solidFill>
              </a:rPr>
              <a:t>. </a:t>
            </a:r>
            <a:r>
              <a:rPr lang="cs-CZ" altLang="cs-CZ" sz="2000" dirty="0" smtClean="0">
                <a:solidFill>
                  <a:schemeClr val="bg1"/>
                </a:solidFill>
              </a:rPr>
              <a:t>Kč; </a:t>
            </a:r>
          </a:p>
          <a:p>
            <a:pPr marL="266700" indent="-26670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cs-CZ" altLang="cs-CZ" sz="2000" dirty="0" smtClean="0">
                <a:solidFill>
                  <a:schemeClr val="bg1"/>
                </a:solidFill>
              </a:rPr>
              <a:t>    zdroje z grantů a projektů </a:t>
            </a:r>
            <a:r>
              <a:rPr lang="cs-CZ" altLang="cs-CZ" sz="2000" dirty="0">
                <a:solidFill>
                  <a:schemeClr val="bg1"/>
                </a:solidFill>
              </a:rPr>
              <a:t>5 mld. </a:t>
            </a:r>
            <a:r>
              <a:rPr lang="cs-CZ" altLang="cs-CZ" sz="2000" dirty="0" smtClean="0">
                <a:solidFill>
                  <a:schemeClr val="bg1"/>
                </a:solidFill>
              </a:rPr>
              <a:t>Kč; v součtu AV ČR </a:t>
            </a:r>
            <a:r>
              <a:rPr lang="cs-CZ" altLang="cs-CZ" sz="2000" dirty="0" smtClean="0">
                <a:solidFill>
                  <a:schemeClr val="bg1"/>
                </a:solidFill>
                <a:latin typeface="+mj-lt"/>
              </a:rPr>
              <a:t>hospodařila s 13,4 mld. Kč, tj. 0,3 % HDP)</a:t>
            </a:r>
            <a:endParaRPr lang="cs-CZ" altLang="cs-CZ" sz="2000" dirty="0" smtClean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019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85664" y="401043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altLang="cs-CZ" sz="3600" b="1" dirty="0" smtClean="0">
                <a:solidFill>
                  <a:schemeClr val="accent5"/>
                </a:solidFill>
              </a:rPr>
              <a:t>Základní principy</a:t>
            </a:r>
            <a:endParaRPr lang="cs-CZ" altLang="cs-CZ" sz="18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4438" y="1268760"/>
            <a:ext cx="3973546" cy="5361468"/>
          </a:xfrm>
          <a:prstGeom prst="rect">
            <a:avLst/>
          </a:prstGeom>
          <a:gradFill>
            <a:gsLst>
              <a:gs pos="100000">
                <a:schemeClr val="accent1">
                  <a:shade val="67500"/>
                  <a:satMod val="115000"/>
                  <a:alpha val="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cs-CZ" sz="2200" b="1" dirty="0" smtClean="0">
                <a:solidFill>
                  <a:srgbClr val="F9DD67"/>
                </a:solidFill>
              </a:rPr>
              <a:t>KVALITA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cs-CZ" sz="2200" b="1" dirty="0" smtClean="0">
                <a:solidFill>
                  <a:srgbClr val="F9DD67"/>
                </a:solidFill>
              </a:rPr>
              <a:t>A EFEKTIVITA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cs-CZ" sz="2200" b="1" u="sng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špičková kvalita jako kritérium pro poskytování finanční podpory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pravidelné mezinárodní hodnocení výzkumné činnosti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</a:rPr>
              <a:t>soustředění personálních </a:t>
            </a:r>
            <a:r>
              <a:rPr lang="cs-CZ" sz="2400" dirty="0">
                <a:solidFill>
                  <a:schemeClr val="bg1"/>
                </a:solidFill>
              </a:rPr>
              <a:t>a materiálních zdrojů do konkrétních </a:t>
            </a:r>
            <a:r>
              <a:rPr lang="cs-CZ" sz="2400" dirty="0" smtClean="0">
                <a:solidFill>
                  <a:schemeClr val="bg1"/>
                </a:solidFill>
              </a:rPr>
              <a:t>výzkumných programů</a:t>
            </a:r>
          </a:p>
          <a:p>
            <a:pPr eaLnBrk="1" hangingPunct="1">
              <a:spcBef>
                <a:spcPct val="0"/>
              </a:spcBef>
              <a:buNone/>
            </a:pPr>
            <a:endParaRPr lang="cs-CZ" sz="2200" dirty="0">
              <a:solidFill>
                <a:schemeClr val="bg1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0" y="1268760"/>
            <a:ext cx="4106863" cy="5349157"/>
          </a:xfrm>
          <a:prstGeom prst="rect">
            <a:avLst/>
          </a:prstGeom>
          <a:gradFill>
            <a:gsLst>
              <a:gs pos="100000">
                <a:schemeClr val="accent1">
                  <a:shade val="67500"/>
                  <a:satMod val="115000"/>
                  <a:alpha val="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cs-CZ" sz="2200" b="1" dirty="0">
                <a:solidFill>
                  <a:srgbClr val="F9DD67"/>
                </a:solidFill>
              </a:rPr>
              <a:t>SPOLEČENSKÁ RELEVANCE A OTEVŘENOST</a:t>
            </a:r>
          </a:p>
          <a:p>
            <a:pPr lvl="0">
              <a:buNone/>
            </a:pPr>
            <a:endParaRPr lang="cs-CZ" sz="1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podpora </a:t>
            </a:r>
            <a:r>
              <a:rPr lang="cs-CZ" sz="2400" dirty="0" smtClean="0">
                <a:solidFill>
                  <a:schemeClr val="bg1"/>
                </a:solidFill>
              </a:rPr>
              <a:t>ekonomické </a:t>
            </a:r>
            <a:r>
              <a:rPr lang="cs-CZ" sz="2400" dirty="0">
                <a:solidFill>
                  <a:schemeClr val="bg1"/>
                </a:solidFill>
              </a:rPr>
              <a:t>konkurenceschopnosti a inovační výkonnosti ČR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zapojení partnerů </a:t>
            </a:r>
            <a:r>
              <a:rPr lang="cs-CZ" sz="2400" dirty="0" smtClean="0">
                <a:solidFill>
                  <a:schemeClr val="bg1"/>
                </a:solidFill>
              </a:rPr>
              <a:t>ze vzdělávací a</a:t>
            </a:r>
            <a:r>
              <a:rPr lang="cs-CZ" sz="2400" dirty="0">
                <a:solidFill>
                  <a:schemeClr val="bg1"/>
                </a:solidFill>
              </a:rPr>
              <a:t> </a:t>
            </a:r>
            <a:r>
              <a:rPr lang="cs-CZ" sz="2400" dirty="0" smtClean="0">
                <a:solidFill>
                  <a:schemeClr val="bg1"/>
                </a:solidFill>
              </a:rPr>
              <a:t>aplikační sféry </a:t>
            </a:r>
            <a:r>
              <a:rPr lang="cs-CZ" sz="2400" dirty="0">
                <a:solidFill>
                  <a:schemeClr val="bg1"/>
                </a:solidFill>
              </a:rPr>
              <a:t>do tvorby a řešení výzkumných programů </a:t>
            </a:r>
            <a:r>
              <a:rPr lang="cs-CZ" sz="2400" dirty="0" smtClean="0">
                <a:solidFill>
                  <a:schemeClr val="bg1"/>
                </a:solidFill>
              </a:rPr>
              <a:t>AV </a:t>
            </a:r>
            <a:endParaRPr lang="cs-CZ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intenzivní spolupráce na evropské a mezinárodní </a:t>
            </a:r>
            <a:r>
              <a:rPr lang="cs-CZ" sz="2400" dirty="0" smtClean="0">
                <a:solidFill>
                  <a:schemeClr val="bg1"/>
                </a:solidFill>
              </a:rPr>
              <a:t>úrovni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7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71550" y="404813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altLang="cs-CZ" sz="3600" b="1" dirty="0" smtClean="0">
                <a:solidFill>
                  <a:schemeClr val="accent5"/>
                </a:solidFill>
              </a:rPr>
              <a:t>Výsledky pro praxi </a:t>
            </a:r>
            <a:r>
              <a:rPr lang="cs-CZ" altLang="cs-CZ" sz="1800" b="1" dirty="0">
                <a:solidFill>
                  <a:schemeClr val="accent5"/>
                </a:solidFill>
              </a:rPr>
              <a:t>(2014</a:t>
            </a:r>
            <a:r>
              <a:rPr lang="cs-CZ" altLang="cs-CZ" sz="1800" b="1" dirty="0" smtClean="0">
                <a:solidFill>
                  <a:schemeClr val="accent5"/>
                </a:solidFill>
              </a:rPr>
              <a:t>)</a:t>
            </a:r>
            <a:r>
              <a:rPr lang="cs-CZ" altLang="cs-CZ" sz="3600" b="1" dirty="0" smtClean="0">
                <a:solidFill>
                  <a:srgbClr val="F6D904"/>
                </a:solidFill>
              </a:rPr>
              <a:t> </a:t>
            </a:r>
            <a:endParaRPr lang="cs-CZ" altLang="cs-CZ" sz="18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131840" y="1052736"/>
            <a:ext cx="554702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033" y="134076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Souhrn průmyslových práv uplatněných institucemi AV</a:t>
            </a:r>
          </a:p>
          <a:p>
            <a:r>
              <a:rPr lang="cs-CZ" sz="1400" dirty="0" smtClean="0">
                <a:solidFill>
                  <a:schemeClr val="bg1"/>
                </a:solidFill>
              </a:rPr>
              <a:t>(počet)</a:t>
            </a: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975935"/>
              </p:ext>
            </p:extLst>
          </p:nvPr>
        </p:nvGraphicFramePr>
        <p:xfrm>
          <a:off x="835968" y="1791980"/>
          <a:ext cx="7829140" cy="437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827584" y="6255135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 smtClean="0">
                <a:solidFill>
                  <a:schemeClr val="bg1"/>
                </a:solidFill>
              </a:rPr>
              <a:t>Zdroj: AV ČR</a:t>
            </a:r>
            <a:endParaRPr lang="cs-CZ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7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Line 4"/>
          <p:cNvSpPr>
            <a:spLocks noChangeShapeType="1"/>
          </p:cNvSpPr>
          <p:nvPr/>
        </p:nvSpPr>
        <p:spPr bwMode="auto">
          <a:xfrm>
            <a:off x="3132138" y="1050925"/>
            <a:ext cx="5546725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971550" y="404813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altLang="cs-CZ" sz="3600" b="1" dirty="0" smtClean="0">
                <a:solidFill>
                  <a:srgbClr val="DAEDEF"/>
                </a:solidFill>
              </a:rPr>
              <a:t>Projekty s aplikací </a:t>
            </a:r>
            <a:r>
              <a:rPr lang="cs-CZ" altLang="cs-CZ" sz="1800" b="1" dirty="0" smtClean="0">
                <a:solidFill>
                  <a:srgbClr val="DAEDEF"/>
                </a:solidFill>
              </a:rPr>
              <a:t>(2014)</a:t>
            </a:r>
            <a:endParaRPr lang="cs-CZ" altLang="cs-CZ" sz="1800" b="1" dirty="0">
              <a:solidFill>
                <a:srgbClr val="DAEDEF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5534" y="1234063"/>
            <a:ext cx="73448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400" b="1" dirty="0">
                <a:solidFill>
                  <a:schemeClr val="bg1"/>
                </a:solidFill>
              </a:rPr>
              <a:t>Projekty </a:t>
            </a:r>
            <a:r>
              <a:rPr lang="pl-PL" sz="1400" b="1" dirty="0" smtClean="0">
                <a:solidFill>
                  <a:schemeClr val="bg1"/>
                </a:solidFill>
              </a:rPr>
              <a:t>aplikovaného výzkumu, experimentálního vývoje </a:t>
            </a:r>
            <a:r>
              <a:rPr lang="pl-PL" sz="1400" b="1" dirty="0">
                <a:solidFill>
                  <a:schemeClr val="bg1"/>
                </a:solidFill>
              </a:rPr>
              <a:t>a </a:t>
            </a:r>
            <a:r>
              <a:rPr lang="pl-PL" sz="1400" b="1" dirty="0" smtClean="0">
                <a:solidFill>
                  <a:schemeClr val="bg1"/>
                </a:solidFill>
              </a:rPr>
              <a:t>nové infrastruktury VaV</a:t>
            </a:r>
          </a:p>
          <a:p>
            <a:pPr>
              <a:spcAft>
                <a:spcPts val="600"/>
              </a:spcAft>
            </a:pPr>
            <a:r>
              <a:rPr lang="pl-PL" sz="1400" b="1" dirty="0" smtClean="0">
                <a:solidFill>
                  <a:schemeClr val="bg1"/>
                </a:solidFill>
              </a:rPr>
              <a:t>Celkem 411 projektů - účastí AV ČR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95535" y="5184984"/>
            <a:ext cx="84969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Poznámka</a:t>
            </a:r>
            <a:r>
              <a:rPr lang="cs-CZ" sz="10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cs-CZ" sz="105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5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Počet zahrnuje i účasti více pracovišť AV ČR na jednom společném projektu. Tabulka nezahrnuje 2 projekty řešené v SSČ.</a:t>
            </a:r>
          </a:p>
          <a:p>
            <a:r>
              <a:rPr lang="cs-CZ" sz="105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Ministerstvo poskytuje zdroje na VaV z fondů EU v rámci operačních programů a zdroje z národních programů. </a:t>
            </a:r>
          </a:p>
          <a:p>
            <a:r>
              <a:rPr lang="cs-CZ" sz="105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Účast VVI AV v r. 2014 na projektech zprostředkovaných MŠMT: 40 projektů a 7 spoluúčastí pracovišť k nové infrastruktuře VaV </a:t>
            </a:r>
          </a:p>
          <a:p>
            <a:r>
              <a:rPr lang="cs-CZ" sz="105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(v tom 12 projektů z OP VaVpI, 16 Projektů velkých infrastruktur, 8 z OP VpK ) a 23 projektů aplikovaného výzkumu (v tom 5 z OP VpK).</a:t>
            </a:r>
          </a:p>
          <a:p>
            <a:r>
              <a:rPr lang="cs-CZ" sz="105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Výnosy z licencí jsou významně ovlivněny příjmy z licence ÚOCHB.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95534" y="6205933"/>
            <a:ext cx="1800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 smtClean="0">
                <a:solidFill>
                  <a:schemeClr val="bg1"/>
                </a:solidFill>
              </a:rPr>
              <a:t>Zdroj: AV ČR, ISVAV</a:t>
            </a:r>
            <a:endParaRPr lang="cs-CZ" sz="1000" i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093971"/>
              </p:ext>
            </p:extLst>
          </p:nvPr>
        </p:nvGraphicFramePr>
        <p:xfrm>
          <a:off x="251521" y="1954930"/>
          <a:ext cx="8613779" cy="3130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256"/>
                <a:gridCol w="753789"/>
                <a:gridCol w="527652"/>
                <a:gridCol w="530008"/>
                <a:gridCol w="530008"/>
                <a:gridCol w="530008"/>
                <a:gridCol w="530008"/>
                <a:gridCol w="530008"/>
                <a:gridCol w="579432"/>
                <a:gridCol w="480585"/>
                <a:gridCol w="553485"/>
                <a:gridCol w="506532"/>
                <a:gridCol w="530008"/>
              </a:tblGrid>
              <a:tr h="25745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4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Sekce</a:t>
                      </a:r>
                      <a:endParaRPr lang="cs-CZ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05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Společné</a:t>
                      </a:r>
                      <a:br>
                        <a:rPr lang="cs-CZ" sz="105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05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projekty</a:t>
                      </a:r>
                      <a:r>
                        <a:rPr lang="cs-CZ" sz="1050" b="1" u="none" strike="noStrike" baseline="30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900" u="none" strike="noStrike" baseline="30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</a:t>
                      </a:r>
                      <a:r>
                        <a:rPr lang="cs-CZ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cs-CZ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</a:t>
                      </a:r>
                      <a:br>
                        <a:rPr lang="cs-CZ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projektů/účastí</a:t>
                      </a:r>
                      <a:endParaRPr lang="cs-CZ" sz="8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Poskytovatelé státní podpory na projekty</a:t>
                      </a:r>
                      <a:endParaRPr lang="pl-PL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05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Smluvní </a:t>
                      </a:r>
                      <a:r>
                        <a:rPr lang="cs-CZ" sz="105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výzkum</a:t>
                      </a:r>
                      <a:endParaRPr lang="cs-CZ" sz="105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05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Licence</a:t>
                      </a:r>
                      <a:r>
                        <a:rPr lang="cs-CZ" sz="800" u="none" strike="noStrike" baseline="30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3)</a:t>
                      </a:r>
                      <a:endParaRPr lang="cs-CZ" sz="800" b="0" i="0" u="none" strike="noStrike" baseline="30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2117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Ministerstvo kultury </a:t>
                      </a:r>
                      <a:endParaRPr lang="cs-CZ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Ministerstvo průmyslu a obchodu </a:t>
                      </a:r>
                      <a:endParaRPr lang="cs-CZ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Ministerstvo školství, mládeže a tělovýchovy</a:t>
                      </a:r>
                      <a:r>
                        <a:rPr lang="cs-CZ" sz="800" u="none" strike="noStrike" baseline="30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2)</a:t>
                      </a:r>
                      <a:endParaRPr lang="cs-CZ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Ministerstvo vnitra </a:t>
                      </a:r>
                      <a:endParaRPr lang="cs-CZ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Ministerstvo zdravotnictví </a:t>
                      </a:r>
                      <a:endParaRPr lang="cs-CZ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Ministerstvo zemědělství</a:t>
                      </a:r>
                      <a:endParaRPr lang="cs-CZ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Technologická agentura ČR</a:t>
                      </a:r>
                      <a:endParaRPr lang="cs-CZ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Počet</a:t>
                      </a:r>
                      <a:br>
                        <a:rPr lang="cs-CZ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cs-CZ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zakázek</a:t>
                      </a:r>
                      <a:endParaRPr lang="cs-CZ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Objem zakázek</a:t>
                      </a:r>
                      <a:br>
                        <a:rPr lang="pl-PL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pl-PL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v tis. Kč</a:t>
                      </a:r>
                      <a:endParaRPr lang="pl-PL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Počet licencí</a:t>
                      </a:r>
                      <a:br>
                        <a:rPr lang="cs-CZ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cs-CZ" sz="8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k patentům</a:t>
                      </a:r>
                      <a:endParaRPr lang="cs-CZ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Roční výnosy</a:t>
                      </a:r>
                      <a:br>
                        <a:rPr lang="cs-CZ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cs-CZ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z licencí</a:t>
                      </a:r>
                      <a:br>
                        <a:rPr lang="cs-CZ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cs-CZ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v tis. Kč</a:t>
                      </a:r>
                      <a:endParaRPr lang="cs-CZ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516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Matematika</a:t>
                      </a:r>
                      <a:r>
                        <a:rPr lang="cs-CZ" sz="105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fyzika a informatika</a:t>
                      </a:r>
                      <a:endParaRPr lang="cs-CZ" sz="105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25717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123995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123995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123995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1998" marT="6889" marB="0" anchor="ctr">
                    <a:noFill/>
                  </a:tcPr>
                </a:tc>
              </a:tr>
              <a:tr h="21516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Aplikovaná </a:t>
                      </a:r>
                      <a:r>
                        <a:rPr lang="cs-CZ" sz="105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fyzika</a:t>
                      </a:r>
                      <a:endParaRPr lang="cs-CZ" sz="105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25717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123995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21 178</a:t>
                      </a:r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123995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123995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1998" marT="6889" marB="0" anchor="ctr">
                    <a:noFill/>
                  </a:tcPr>
                </a:tc>
              </a:tr>
              <a:tr h="21516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Vědy </a:t>
                      </a:r>
                      <a:r>
                        <a:rPr lang="cs-CZ" sz="105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zemi</a:t>
                      </a:r>
                      <a:endParaRPr lang="cs-CZ" sz="105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25717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123995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3 915</a:t>
                      </a:r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123995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123995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1998" marT="6889" marB="0" anchor="ctr">
                    <a:noFill/>
                  </a:tcPr>
                </a:tc>
              </a:tr>
              <a:tr h="21516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Chemické </a:t>
                      </a:r>
                      <a:r>
                        <a:rPr lang="cs-CZ" sz="105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vědy </a:t>
                      </a:r>
                      <a:endParaRPr lang="cs-CZ" sz="105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25717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123995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123995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123995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2 402 350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1516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Biologické </a:t>
                      </a:r>
                      <a:r>
                        <a:rPr lang="cs-CZ" sz="105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lékařské vědy</a:t>
                      </a:r>
                      <a:endParaRPr lang="cs-CZ" sz="105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25717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123995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123995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123995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8 180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1516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Biologicko-ekologické </a:t>
                      </a:r>
                      <a:r>
                        <a:rPr lang="cs-CZ" sz="105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vědy</a:t>
                      </a:r>
                      <a:endParaRPr lang="cs-CZ" sz="105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25717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123995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7 698</a:t>
                      </a:r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123995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123995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1516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Sociálně-ekonomické </a:t>
                      </a:r>
                      <a:r>
                        <a:rPr lang="cs-CZ" sz="105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vědy </a:t>
                      </a:r>
                      <a:endParaRPr lang="cs-CZ" sz="105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25717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123995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1 528</a:t>
                      </a:r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123995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123995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1516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Historické </a:t>
                      </a:r>
                      <a:r>
                        <a:rPr lang="cs-CZ" sz="105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vědy</a:t>
                      </a:r>
                      <a:endParaRPr lang="cs-CZ" sz="105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25717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123995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123995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123995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1516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Humanitní </a:t>
                      </a:r>
                      <a:r>
                        <a:rPr lang="cs-CZ" sz="105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filologické vědy</a:t>
                      </a:r>
                      <a:endParaRPr lang="cs-CZ" sz="105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25717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17145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123995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123995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123995" marT="68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1516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1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 </a:t>
                      </a:r>
                      <a:endParaRPr lang="cs-CZ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6889" marT="688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411</a:t>
                      </a:r>
                    </a:p>
                  </a:txBody>
                  <a:tcPr marL="9525" marR="2571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17145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17145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17145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17145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17145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17145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dirty="0"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9525" marR="17145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cs-CZ" sz="9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123995" marT="68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34 459</a:t>
                      </a:r>
                      <a:endParaRPr lang="cs-CZ" sz="9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123995" marT="68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cs-CZ" sz="9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89" marR="123995" marT="688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2 410 530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59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lastní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1833</Words>
  <Application>Microsoft Office PowerPoint</Application>
  <PresentationFormat>Předvádění na obrazovce (4:3)</PresentationFormat>
  <Paragraphs>528</Paragraphs>
  <Slides>24</Slides>
  <Notes>24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2014-11-26T12:43:24Z</dcterms:created>
  <dcterms:modified xsi:type="dcterms:W3CDTF">2016-02-14T16:47:30Z</dcterms:modified>
</cp:coreProperties>
</file>