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32" r:id="rId3"/>
    <p:sldMasterId id="2147483744" r:id="rId4"/>
  </p:sldMasterIdLst>
  <p:notesMasterIdLst>
    <p:notesMasterId r:id="rId15"/>
  </p:notesMasterIdLst>
  <p:handoutMasterIdLst>
    <p:handoutMasterId r:id="rId16"/>
  </p:handoutMasterIdLst>
  <p:sldIdLst>
    <p:sldId id="256" r:id="rId5"/>
    <p:sldId id="312" r:id="rId6"/>
    <p:sldId id="342" r:id="rId7"/>
    <p:sldId id="329" r:id="rId8"/>
    <p:sldId id="339" r:id="rId9"/>
    <p:sldId id="340" r:id="rId10"/>
    <p:sldId id="341" r:id="rId11"/>
    <p:sldId id="343" r:id="rId12"/>
    <p:sldId id="330" r:id="rId13"/>
    <p:sldId id="338" r:id="rId1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/>
        </p14:section>
        <p14:section name="Inner page" id="{EB31CABC-5144-4090-88C0-E46CD3C8CB27}">
          <p14:sldIdLst>
            <p14:sldId id="312"/>
            <p14:sldId id="342"/>
            <p14:sldId id="329"/>
            <p14:sldId id="339"/>
            <p14:sldId id="340"/>
            <p14:sldId id="341"/>
            <p14:sldId id="343"/>
            <p14:sldId id="330"/>
            <p14:sldId id="33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CC"/>
    <a:srgbClr val="009E9A"/>
    <a:srgbClr val="FFCC29"/>
    <a:srgbClr val="008080"/>
    <a:srgbClr val="009999"/>
    <a:srgbClr val="1F497D"/>
    <a:srgbClr val="4F81BD"/>
    <a:srgbClr val="365F91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8" autoAdjust="0"/>
  </p:normalViewPr>
  <p:slideViewPr>
    <p:cSldViewPr>
      <p:cViewPr>
        <p:scale>
          <a:sx n="121" d="100"/>
          <a:sy n="121" d="100"/>
        </p:scale>
        <p:origin x="-13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1D42F454-3B9E-4631-911A-1C865D373167}" type="datetimeFigureOut">
              <a:rPr lang="en-GB" smtClean="0"/>
              <a:t>31/03/2016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B54A2563-2098-492C-A7F8-8C1302737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4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C1445707-5AA3-42D7-90F7-9A9BE7038FD7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85" tIns="46493" rIns="92985" bIns="464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DD95038F-69C6-4A6B-B352-D3F14812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8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8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038F-69C6-4A6B-B352-D3F14812463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2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8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2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0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4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2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5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85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2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64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24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1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3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74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82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79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53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11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43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5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9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3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7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00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0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6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92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t>2016.03.31.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2016.03.31.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dotaceeu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twitter.com/CEProgramme_CZ" TargetMode="External"/><Relationship Id="rId5" Type="http://schemas.openxmlformats.org/officeDocument/2006/relationships/hyperlink" Target="mailto:tkater@mmr.cz" TargetMode="External"/><Relationship Id="rId4" Type="http://schemas.openxmlformats.org/officeDocument/2006/relationships/hyperlink" Target="mailto:nadnarodni@mm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taceeu.cz/" TargetMode="External"/><Relationship Id="rId3" Type="http://schemas.openxmlformats.org/officeDocument/2006/relationships/hyperlink" Target="http://www.interreg-danube.eu/" TargetMode="External"/><Relationship Id="rId7" Type="http://schemas.openxmlformats.org/officeDocument/2006/relationships/hyperlink" Target="https://twitter.com/CEProgramme_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Interreg_Danube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jpeg"/><Relationship Id="rId4" Type="http://schemas.openxmlformats.org/officeDocument/2006/relationships/hyperlink" Target="http://interreg-danube.eu/calls/project-ideas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5110336" cy="2234679"/>
          </a:xfrm>
        </p:spPr>
        <p:txBody>
          <a:bodyPr anchor="t">
            <a:normAutofit/>
          </a:bodyPr>
          <a:lstStyle/>
          <a:p>
            <a:pPr algn="l"/>
            <a:r>
              <a:rPr lang="cs-CZ" sz="4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 </a:t>
            </a:r>
            <a:r>
              <a:rPr lang="cs-CZ" sz="4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Transnational</a:t>
            </a: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Programme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734997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>
                <a:solidFill>
                  <a:schemeClr val="bg1"/>
                </a:solidFill>
                <a:latin typeface="Cambria" pitchFamily="18" charset="0"/>
              </a:rPr>
              <a:t>2. zasedání Výboru ČR pro programy nadnárodní a meziregionální spolupráce</a:t>
            </a:r>
            <a:endParaRPr lang="en-US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112568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1772816"/>
            <a:ext cx="774589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2204864"/>
            <a:ext cx="7416824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Ministerstvo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náměstí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110 15, 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Kancelář: Letenská 119/3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tel: +420 234 154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416 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mob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: +420 731 628 420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e-mail: 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nadnarodni@mmr.cz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nebo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  <a:hlinkClick r:id="rId5"/>
              </a:rPr>
              <a:t>tkater@mmr.cz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>
              <a:lnSpc>
                <a:spcPct val="60000"/>
              </a:lnSpc>
              <a:spcBef>
                <a:spcPts val="600"/>
              </a:spcBef>
            </a:pPr>
            <a:r>
              <a:rPr lang="cs-CZ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Twitter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: </a:t>
            </a:r>
            <a:r>
              <a:rPr lang="cs-CZ" altLang="cs-CZ" dirty="0">
                <a:solidFill>
                  <a:srgbClr val="1F497D"/>
                </a:solidFill>
                <a:latin typeface="Cambria" panose="02040503050406030204" pitchFamily="18" charset="0"/>
                <a:hlinkClick r:id="rId6"/>
              </a:rPr>
              <a:t>@</a:t>
            </a:r>
            <a:r>
              <a:rPr lang="cs-CZ" altLang="cs-CZ" dirty="0" err="1">
                <a:solidFill>
                  <a:srgbClr val="1F497D"/>
                </a:solidFill>
                <a:latin typeface="Cambria" panose="02040503050406030204" pitchFamily="18" charset="0"/>
                <a:hlinkClick r:id="rId6"/>
              </a:rPr>
              <a:t>Interreg_CZ</a:t>
            </a:r>
            <a:endParaRPr lang="cs-CZ" alt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Web: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  <a:hlinkClick r:id="rId7"/>
              </a:rPr>
              <a:t>www.dotaceEU.cz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80000"/>
              </a:lnSpc>
            </a:pP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743908" y="7647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K</a:t>
            </a:r>
            <a:r>
              <a:rPr lang="cs-CZ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ontakt</a:t>
            </a:r>
            <a:endParaRPr lang="cs-CZ" sz="28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45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20688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Programme geography</a:t>
            </a:r>
            <a:endParaRPr lang="en-US" sz="3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07008"/>
            <a:ext cx="6247996" cy="449235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7504" y="1628800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h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eterogenní region</a:t>
            </a: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14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států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;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 1/5 rozlohy EU; 114mil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. obyvatel</a:t>
            </a:r>
          </a:p>
          <a:p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Partneři z nečlenských států EU se mohou zapojit pomocí fondů:</a:t>
            </a:r>
          </a:p>
          <a:p>
            <a:r>
              <a:rPr lang="cs-CZ" b="1" dirty="0">
                <a:solidFill>
                  <a:srgbClr val="1F497D"/>
                </a:solidFill>
                <a:latin typeface="Cambria" panose="02040503050406030204" pitchFamily="18" charset="0"/>
              </a:rPr>
              <a:t>IPA/ENI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ŘO/JS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propojené uspořádání	Ministerstvo </a:t>
            </a:r>
            <a:r>
              <a:rPr lang="cs-CZ" dirty="0">
                <a:solidFill>
                  <a:srgbClr val="1F497D"/>
                </a:solidFill>
                <a:latin typeface="Cambria" panose="02040503050406030204" pitchFamily="18" charset="0"/>
              </a:rPr>
              <a:t>Financí, </a:t>
            </a:r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	Budapešť, HUN</a:t>
            </a:r>
          </a:p>
          <a:p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dirty="0" smtClean="0">
                <a:solidFill>
                  <a:srgbClr val="1F497D"/>
                </a:solidFill>
                <a:latin typeface="Cambria" panose="02040503050406030204" pitchFamily="18" charset="0"/>
              </a:rPr>
              <a:t>Celkový rozpočet 245 mil €</a:t>
            </a:r>
            <a:endParaRPr lang="cs-CZ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91272" y="5445224"/>
            <a:ext cx="6552728" cy="33855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1F497D"/>
                </a:solidFill>
                <a:latin typeface="Cambria" panose="02040503050406030204" pitchFamily="18" charset="0"/>
              </a:rPr>
              <a:t>AUT, BUL, BIH, CRO, CZE, GER, HUN, MDO, MNE, ROU, SVK, SLO, SRB, UKR</a:t>
            </a:r>
          </a:p>
        </p:txBody>
      </p:sp>
    </p:spTree>
    <p:extLst>
      <p:ext uri="{BB962C8B-B14F-4D97-AF65-F5344CB8AC3E}">
        <p14:creationId xmlns:p14="http://schemas.microsoft.com/office/powerpoint/2010/main" val="13405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856984" cy="5040560"/>
          </a:xfrm>
        </p:spPr>
        <p:txBody>
          <a:bodyPr>
            <a:noAutofit/>
          </a:bodyPr>
          <a:lstStyle/>
          <a:p>
            <a:pPr marL="273050" lvl="0" indent="-273050" algn="l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cs-CZ" altLang="cs-CZ" sz="1900" dirty="0">
                <a:solidFill>
                  <a:srgbClr val="1F497D"/>
                </a:solidFill>
                <a:latin typeface="Cambria" panose="02040503050406030204" pitchFamily="18" charset="0"/>
              </a:rPr>
              <a:t>Nadnárodní zaměření</a:t>
            </a:r>
          </a:p>
          <a:p>
            <a:pPr lvl="2" indent="-246063" algn="l" eaLnBrk="0" fontAlgn="base" hangingPunct="0"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cs-CZ" altLang="cs-CZ" sz="1450" u="sng" dirty="0">
                <a:solidFill>
                  <a:srgbClr val="1F497D"/>
                </a:solidFill>
                <a:latin typeface="Cambria" panose="02040503050406030204" pitchFamily="18" charset="0"/>
              </a:rPr>
              <a:t>Řeší potřeby napříč územím </a:t>
            </a: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– téma, které nemůže být uspokojivě řešeno jednotlivými regiony nebo samostatnými zeměmi</a:t>
            </a:r>
          </a:p>
          <a:p>
            <a:pPr marL="273050" lvl="0" indent="-273050" algn="l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cs-CZ" altLang="cs-CZ" sz="1900" dirty="0">
                <a:solidFill>
                  <a:srgbClr val="1F497D"/>
                </a:solidFill>
                <a:latin typeface="Cambria" panose="02040503050406030204" pitchFamily="18" charset="0"/>
              </a:rPr>
              <a:t>Konkrétní a měřitelné výstupy, v reakci na vymezené problémy týkající se programové oblasti</a:t>
            </a:r>
          </a:p>
          <a:p>
            <a:pPr lvl="2" indent="-246063" algn="l" eaLnBrk="0" fontAlgn="base" hangingPunct="0"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Projekty musí přímo </a:t>
            </a:r>
            <a:r>
              <a:rPr lang="cs-CZ" altLang="cs-CZ" sz="1450" u="sng" dirty="0">
                <a:solidFill>
                  <a:srgbClr val="1F497D"/>
                </a:solidFill>
                <a:latin typeface="Cambria" panose="02040503050406030204" pitchFamily="18" charset="0"/>
              </a:rPr>
              <a:t>přispívat k dosažení cílů, kterých má být dosaženo na úrovni programu </a:t>
            </a: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pro danou prioritní osu. A vyvolat konkrétní a viditelné změny v programové oblasti.</a:t>
            </a:r>
          </a:p>
          <a:p>
            <a:pPr marL="273050" lvl="0" indent="-273050" algn="l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cs-CZ" altLang="cs-CZ" sz="19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Dlouhotrvající výstupy</a:t>
            </a:r>
            <a:endParaRPr lang="cs-CZ" altLang="cs-CZ" sz="19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2" indent="-246063" algn="l" eaLnBrk="0" fontAlgn="base" hangingPunct="0"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Projekt musí zajistit, aby </a:t>
            </a:r>
            <a:r>
              <a:rPr lang="cs-CZ" altLang="cs-CZ" sz="1450" u="sng" dirty="0">
                <a:solidFill>
                  <a:srgbClr val="1F497D"/>
                </a:solidFill>
                <a:latin typeface="Cambria" panose="02040503050406030204" pitchFamily="18" charset="0"/>
              </a:rPr>
              <a:t>dosažené výsledky mohou být dále využity </a:t>
            </a: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(např. zapadají do rámce další iniciativy) nebo slouží jako příprava investic z jiných zdrojů a to i mimo regiony zapojené do projektu</a:t>
            </a:r>
          </a:p>
          <a:p>
            <a:pPr marL="273050" lvl="0" indent="-273050" algn="l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cs-CZ" altLang="cs-CZ" sz="1900" dirty="0">
                <a:solidFill>
                  <a:srgbClr val="1F497D"/>
                </a:solidFill>
                <a:latin typeface="Cambria" panose="02040503050406030204" pitchFamily="18" charset="0"/>
              </a:rPr>
              <a:t>Kvalitní partnerství</a:t>
            </a:r>
          </a:p>
          <a:p>
            <a:pPr lvl="2" indent="-246063" algn="l" eaLnBrk="0" fontAlgn="base" hangingPunct="0"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cs-CZ" altLang="cs-CZ" sz="1450" u="sng" dirty="0">
                <a:solidFill>
                  <a:srgbClr val="1F497D"/>
                </a:solidFill>
                <a:latin typeface="Cambria" panose="02040503050406030204" pitchFamily="18" charset="0"/>
              </a:rPr>
              <a:t>Min. 3 finanční partneři ze 3 různých zemí regionu</a:t>
            </a: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, partneři musí být schopní k vypracování, provádění a následného sledování výsledků projektu</a:t>
            </a:r>
          </a:p>
          <a:p>
            <a:pPr marL="273050" lvl="0" indent="-273050" algn="l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cs-CZ" altLang="cs-CZ" sz="1900" dirty="0">
                <a:solidFill>
                  <a:srgbClr val="1F497D"/>
                </a:solidFill>
                <a:latin typeface="Cambria" panose="02040503050406030204" pitchFamily="18" charset="0"/>
              </a:rPr>
              <a:t>Účinnost z hlediska mobilizovaných zdrojů (lidských, finančních, přírodních)</a:t>
            </a:r>
          </a:p>
          <a:p>
            <a:pPr lvl="2" indent="-246063" algn="l" eaLnBrk="0" fontAlgn="base" hangingPunct="0"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</a:pP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Efektivita, projekty musí jasně prokázat </a:t>
            </a:r>
            <a:r>
              <a:rPr lang="cs-CZ" altLang="cs-CZ" sz="1450" u="sng" dirty="0">
                <a:solidFill>
                  <a:srgbClr val="1F497D"/>
                </a:solidFill>
                <a:latin typeface="Cambria" panose="02040503050406030204" pitchFamily="18" charset="0"/>
              </a:rPr>
              <a:t>hodnotu za peníze v souladu s očekávanými výsledky</a:t>
            </a:r>
            <a:r>
              <a:rPr lang="cs-CZ" altLang="cs-CZ" sz="1450" dirty="0">
                <a:solidFill>
                  <a:srgbClr val="1F497D"/>
                </a:solidFill>
                <a:latin typeface="Cambria" panose="02040503050406030204" pitchFamily="18" charset="0"/>
              </a:rPr>
              <a:t>. Také to, že projekty mají účinné a transparentní řízení a fungující koordinační struktury a postupy (komunikační strategie, nástroje k zapojení cílových skupin…)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563888" y="731321"/>
            <a:ext cx="53285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Základní požadavky na projekty </a:t>
            </a:r>
          </a:p>
        </p:txBody>
      </p:sp>
    </p:spTree>
    <p:extLst>
      <p:ext uri="{BB962C8B-B14F-4D97-AF65-F5344CB8AC3E}">
        <p14:creationId xmlns:p14="http://schemas.microsoft.com/office/powerpoint/2010/main" val="4193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4824413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 smtClean="0"/>
              <a:t> </a:t>
            </a:r>
            <a:r>
              <a:rPr lang="cs-CZ" altLang="cs-CZ" sz="3300" dirty="0" err="1">
                <a:solidFill>
                  <a:srgbClr val="1F497D"/>
                </a:solidFill>
                <a:latin typeface="Cambria" panose="02040503050406030204" pitchFamily="18" charset="0"/>
              </a:rPr>
              <a:t>Tématické</a:t>
            </a:r>
            <a:r>
              <a:rPr lang="cs-CZ" altLang="cs-CZ" sz="3300" dirty="0">
                <a:solidFill>
                  <a:srgbClr val="1F497D"/>
                </a:solidFill>
                <a:latin typeface="Cambria" panose="02040503050406030204" pitchFamily="18" charset="0"/>
              </a:rPr>
              <a:t>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755576" y="1065765"/>
            <a:ext cx="8085576" cy="432048"/>
          </a:xfrm>
          <a:prstGeom prst="round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2500" b="1" dirty="0">
                <a:solidFill>
                  <a:prstClr val="black"/>
                </a:solidFill>
              </a:rPr>
              <a:t>1</a:t>
            </a:r>
            <a:r>
              <a:rPr lang="cs-CZ" sz="2000" b="1" dirty="0">
                <a:solidFill>
                  <a:prstClr val="black"/>
                </a:solidFill>
              </a:rPr>
              <a:t>- Inovativní a sociálně odpovědný DR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961008" y="1556792"/>
            <a:ext cx="3880144" cy="648072"/>
          </a:xfrm>
          <a:prstGeom prst="round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600" b="1" dirty="0">
                <a:solidFill>
                  <a:prstClr val="black"/>
                </a:solidFill>
              </a:rPr>
              <a:t>1.2. </a:t>
            </a:r>
            <a:r>
              <a:rPr lang="cs-CZ" sz="1600" dirty="0">
                <a:solidFill>
                  <a:prstClr val="black"/>
                </a:solidFill>
              </a:rPr>
              <a:t>zvyšování kvalifikace pro podnikání a sociální inovace</a:t>
            </a:r>
            <a:endParaRPr lang="cs-CZ" sz="1700" dirty="0">
              <a:solidFill>
                <a:prstClr val="black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55576" y="1556792"/>
            <a:ext cx="4125136" cy="648072"/>
          </a:xfrm>
          <a:prstGeom prst="roundRect">
            <a:avLst/>
          </a:prstGeom>
          <a:solidFill>
            <a:srgbClr val="FFCC29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600" b="1" dirty="0">
                <a:solidFill>
                  <a:prstClr val="black"/>
                </a:solidFill>
              </a:rPr>
              <a:t>1.1. </a:t>
            </a:r>
            <a:r>
              <a:rPr lang="cs-CZ" sz="1600" dirty="0">
                <a:solidFill>
                  <a:prstClr val="black"/>
                </a:solidFill>
              </a:rPr>
              <a:t>Zlepšování rámcových podmínek a vyváženého přístupu ke znalostem 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5" name="Picture 3" descr="D:\Plocha\danube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384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obsah 2"/>
          <p:cNvSpPr>
            <a:spLocks noGrp="1"/>
          </p:cNvSpPr>
          <p:nvPr>
            <p:ph sz="half" idx="1"/>
          </p:nvPr>
        </p:nvSpPr>
        <p:spPr>
          <a:xfrm>
            <a:off x="802738" y="2276872"/>
            <a:ext cx="8051240" cy="457012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cs-CZ" sz="2500" b="1" dirty="0" smtClean="0">
                <a:solidFill>
                  <a:schemeClr val="tx1"/>
                </a:solidFill>
              </a:rPr>
              <a:t>2 </a:t>
            </a:r>
            <a:r>
              <a:rPr lang="cs-CZ" sz="2000" b="1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/>
              <a:t>Environmentálně a kulturně zodpovědný DR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4" name="Zástupný symbol pro obsah 2"/>
          <p:cNvSpPr txBox="1">
            <a:spLocks noGrp="1"/>
          </p:cNvSpPr>
          <p:nvPr>
            <p:ph sz="half" idx="1"/>
          </p:nvPr>
        </p:nvSpPr>
        <p:spPr>
          <a:xfrm>
            <a:off x="813528" y="2842721"/>
            <a:ext cx="4009231" cy="576064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1500" b="1" dirty="0"/>
              <a:t>2.1. </a:t>
            </a:r>
            <a:r>
              <a:rPr lang="cs-CZ" sz="1500" dirty="0"/>
              <a:t>rozvoj nadnárodního vodního managementu a prevence povodňových rizik</a:t>
            </a:r>
            <a:endParaRPr lang="en-GB" sz="1500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4877763" y="2859543"/>
            <a:ext cx="3960440" cy="576064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cs-CZ" sz="1500" b="1" dirty="0" smtClean="0"/>
              <a:t>2.2. </a:t>
            </a:r>
            <a:r>
              <a:rPr lang="cs-CZ" sz="1500" dirty="0"/>
              <a:t>udržitelné využívání přírodního a kulturního dědictví a zdrojů </a:t>
            </a:r>
            <a:endParaRPr lang="en-GB" sz="1500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808831" y="3541204"/>
            <a:ext cx="4001864" cy="607875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500" b="1" dirty="0"/>
              <a:t>2.3. </a:t>
            </a:r>
            <a:r>
              <a:rPr lang="cs-CZ" sz="1500" dirty="0"/>
              <a:t>obnovování a hospodaření s ekologickými koridory </a:t>
            </a:r>
            <a:endParaRPr lang="en-GB" sz="1500" dirty="0"/>
          </a:p>
        </p:txBody>
      </p:sp>
      <p:sp>
        <p:nvSpPr>
          <p:cNvPr id="17" name="Zástupný symbol pro obsah 2"/>
          <p:cNvSpPr txBox="1">
            <a:spLocks noGrp="1"/>
          </p:cNvSpPr>
          <p:nvPr>
            <p:ph sz="half" idx="2"/>
          </p:nvPr>
        </p:nvSpPr>
        <p:spPr>
          <a:xfrm>
            <a:off x="4841632" y="3532820"/>
            <a:ext cx="3999520" cy="61626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cs-CZ" sz="1500" b="1" dirty="0"/>
              <a:t>2.4. </a:t>
            </a:r>
            <a:r>
              <a:rPr lang="cs-CZ" sz="1500" dirty="0"/>
              <a:t>zlepšení připravenosti k řízení rizik katastrof</a:t>
            </a:r>
            <a:r>
              <a:rPr lang="en-GB" sz="1500" dirty="0"/>
              <a:t> 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765002" y="4245499"/>
            <a:ext cx="8057422" cy="50323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cs-CZ" sz="2500" b="1" dirty="0" smtClean="0">
                <a:solidFill>
                  <a:schemeClr val="tx1"/>
                </a:solidFill>
              </a:rPr>
              <a:t>3 </a:t>
            </a:r>
            <a:r>
              <a:rPr lang="cs-CZ" sz="2000" b="1" dirty="0" smtClean="0">
                <a:solidFill>
                  <a:schemeClr val="tx1"/>
                </a:solidFill>
              </a:rPr>
              <a:t>– Lépe propojený DR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754585" y="4817171"/>
            <a:ext cx="4643583" cy="62609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500" b="1" dirty="0"/>
              <a:t>3.1. </a:t>
            </a:r>
            <a:r>
              <a:rPr lang="cs-CZ" sz="1500" dirty="0"/>
              <a:t>rozvoj bezpečných dopravních systémů šetrných k ŽP a vyvážená dostupnost městských a venkovských oblastí</a:t>
            </a:r>
            <a:endParaRPr lang="en-GB" sz="1500" dirty="0"/>
          </a:p>
        </p:txBody>
      </p:sp>
      <p:sp>
        <p:nvSpPr>
          <p:cNvPr id="20" name="Zástupný symbol pro obsah 2"/>
          <p:cNvSpPr txBox="1">
            <a:spLocks/>
          </p:cNvSpPr>
          <p:nvPr/>
        </p:nvSpPr>
        <p:spPr bwMode="auto">
          <a:xfrm>
            <a:off x="5509416" y="4815788"/>
            <a:ext cx="3313007" cy="59213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500" b="1" dirty="0"/>
              <a:t>3.2. </a:t>
            </a:r>
            <a:r>
              <a:rPr lang="cs-CZ" sz="1500" dirty="0"/>
              <a:t>zlepšování energetické bezpečnosti a energetické účinnosti</a:t>
            </a:r>
            <a:endParaRPr lang="en-GB" sz="1500" dirty="0"/>
          </a:p>
        </p:txBody>
      </p:sp>
      <p:sp>
        <p:nvSpPr>
          <p:cNvPr id="21" name="Zástupný symbol pro obsah 3"/>
          <p:cNvSpPr txBox="1">
            <a:spLocks/>
          </p:cNvSpPr>
          <p:nvPr/>
        </p:nvSpPr>
        <p:spPr>
          <a:xfrm>
            <a:off x="783185" y="5572479"/>
            <a:ext cx="8057967" cy="503237"/>
          </a:xfrm>
          <a:prstGeom prst="roundRect">
            <a:avLst/>
          </a:prstGeom>
          <a:solidFill>
            <a:srgbClr val="009E9A"/>
          </a:solidFill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cs-CZ" sz="2500" b="1" dirty="0" smtClean="0">
                <a:solidFill>
                  <a:schemeClr val="tx1"/>
                </a:solidFill>
              </a:rPr>
              <a:t>4 </a:t>
            </a:r>
            <a:r>
              <a:rPr lang="cs-CZ" sz="2000" b="1" dirty="0" smtClean="0">
                <a:solidFill>
                  <a:schemeClr val="tx1"/>
                </a:solidFill>
              </a:rPr>
              <a:t>– Dobře řízený DR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2" name="Zástupný symbol pro obsah 3"/>
          <p:cNvSpPr txBox="1">
            <a:spLocks/>
          </p:cNvSpPr>
          <p:nvPr/>
        </p:nvSpPr>
        <p:spPr bwMode="auto">
          <a:xfrm>
            <a:off x="756557" y="6139804"/>
            <a:ext cx="4319588" cy="576263"/>
          </a:xfrm>
          <a:prstGeom prst="roundRect">
            <a:avLst/>
          </a:prstGeom>
          <a:solidFill>
            <a:srgbClr val="009E9A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cs-CZ" sz="1700" b="1" dirty="0"/>
              <a:t>4.1. </a:t>
            </a:r>
            <a:r>
              <a:rPr lang="cs-CZ" sz="1700" dirty="0"/>
              <a:t>zvyšování institucionální kapacity k řešení zásadních společenských výzev</a:t>
            </a:r>
            <a:endParaRPr lang="en-GB" sz="1700" dirty="0"/>
          </a:p>
        </p:txBody>
      </p:sp>
      <p:sp>
        <p:nvSpPr>
          <p:cNvPr id="23" name="Zástupný symbol pro obsah 3"/>
          <p:cNvSpPr txBox="1">
            <a:spLocks/>
          </p:cNvSpPr>
          <p:nvPr/>
        </p:nvSpPr>
        <p:spPr bwMode="auto">
          <a:xfrm>
            <a:off x="5265275" y="6263071"/>
            <a:ext cx="3579813" cy="414941"/>
          </a:xfrm>
          <a:prstGeom prst="roundRect">
            <a:avLst/>
          </a:prstGeom>
          <a:solidFill>
            <a:srgbClr val="009E9A"/>
          </a:solidFill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cs-CZ" sz="1700" b="1" dirty="0"/>
              <a:t>4.2. </a:t>
            </a:r>
            <a:r>
              <a:rPr lang="cs-CZ" sz="1700" dirty="0"/>
              <a:t>řízení EUSDR</a:t>
            </a:r>
            <a:endParaRPr lang="cs-CZ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" y="1103776"/>
            <a:ext cx="638073" cy="669040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" y="2295561"/>
            <a:ext cx="717823" cy="739480"/>
          </a:xfrm>
          <a:prstGeom prst="rect">
            <a:avLst/>
          </a:prstGeom>
        </p:spPr>
      </p:pic>
      <p:pic>
        <p:nvPicPr>
          <p:cNvPr id="2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3" y="4253391"/>
            <a:ext cx="371340" cy="1047817"/>
          </a:xfrm>
          <a:prstGeom prst="rect">
            <a:avLst/>
          </a:prstGeom>
        </p:spPr>
      </p:pic>
      <p:pic>
        <p:nvPicPr>
          <p:cNvPr id="27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" y="5624218"/>
            <a:ext cx="679699" cy="7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96944" cy="504056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Cambria" pitchFamily="18" charset="0"/>
              <a:buChar char="!"/>
            </a:pPr>
            <a:r>
              <a:rPr lang="cs-CZ" sz="26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1. Výzva - </a:t>
            </a:r>
            <a:r>
              <a:rPr lang="hu-HU" sz="2600" u="sng" dirty="0">
                <a:solidFill>
                  <a:srgbClr val="4F81BD"/>
                </a:solidFill>
                <a:latin typeface="Cambria" panose="02040503050406030204" pitchFamily="18" charset="0"/>
              </a:rPr>
              <a:t>1. kolo: 23. září – 3. listopad  </a:t>
            </a:r>
            <a:r>
              <a:rPr lang="hu-HU" sz="2600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2015</a:t>
            </a:r>
            <a:endParaRPr lang="cs-CZ" sz="26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200" b="1" dirty="0">
                <a:solidFill>
                  <a:srgbClr val="4F81BD"/>
                </a:solidFill>
                <a:latin typeface="Cambria" panose="02040503050406030204" pitchFamily="18" charset="0"/>
              </a:rPr>
              <a:t>cca 76 mil € </a:t>
            </a:r>
            <a:r>
              <a:rPr lang="hu-HU" sz="22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ERDF</a:t>
            </a:r>
            <a:endParaRPr lang="hu-HU" sz="2200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hu-HU" sz="2200" b="1" dirty="0">
                <a:solidFill>
                  <a:srgbClr val="003366"/>
                </a:solidFill>
                <a:latin typeface="Cambria" panose="02040503050406030204" pitchFamily="18" charset="0"/>
              </a:rPr>
              <a:t>Priority 1; 2; 3; 4.1 </a:t>
            </a:r>
          </a:p>
          <a:p>
            <a:pPr algn="l"/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Dvoukolová výzva - </a:t>
            </a:r>
            <a:r>
              <a:rPr lang="cs-CZ" altLang="de-DE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Krok 1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Expression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of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Interest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</a:t>
            </a:r>
            <a:r>
              <a:rPr lang="cs-CZ" altLang="de-DE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EoI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)     </a:t>
            </a:r>
          </a:p>
          <a:p>
            <a:pPr algn="l"/>
            <a:r>
              <a:rPr lang="hu-HU" sz="2200" dirty="0">
                <a:solidFill>
                  <a:srgbClr val="1F497D"/>
                </a:solidFill>
                <a:latin typeface="Cambria" panose="02040503050406030204" pitchFamily="18" charset="0"/>
              </a:rPr>
              <a:t>Předloženo </a:t>
            </a:r>
            <a:r>
              <a:rPr lang="hu-HU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547 žádostí</a:t>
            </a:r>
          </a:p>
          <a:p>
            <a:pPr algn="l"/>
            <a:r>
              <a:rPr lang="cs-CZ" altLang="de-DE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Krok 2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kompletní verze AF </a:t>
            </a:r>
            <a:r>
              <a:rPr lang="cs-CZ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(29. dubna 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2016)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Cambria" pitchFamily="18" charset="0"/>
              <a:buChar char="!"/>
            </a:pPr>
            <a:endParaRPr lang="cs-CZ" sz="2600" dirty="0" smtClean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Cambria" pitchFamily="18" charset="0"/>
              <a:buChar char="!"/>
            </a:pPr>
            <a:r>
              <a:rPr lang="cs-CZ" sz="26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2. Výzva</a:t>
            </a:r>
          </a:p>
          <a:p>
            <a:pPr algn="l"/>
            <a:r>
              <a:rPr lang="cs-CZ" sz="2600" dirty="0">
                <a:solidFill>
                  <a:srgbClr val="4F81BD"/>
                </a:solidFill>
                <a:latin typeface="Cambria" panose="02040503050406030204" pitchFamily="18" charset="0"/>
              </a:rPr>
              <a:t>	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podzim 2016 (listopad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?)</a:t>
            </a:r>
          </a:p>
          <a:p>
            <a:pPr marL="1257300" lvl="2" indent="-342900" algn="l"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 </a:t>
            </a:r>
            <a:r>
              <a:rPr lang="cs-CZ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search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; </a:t>
            </a:r>
            <a:r>
              <a:rPr lang="cs-CZ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I</a:t>
            </a:r>
            <a:r>
              <a:rPr lang="cs-CZ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nfo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days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Cambria" pitchFamily="18" charset="0"/>
              <a:buChar char="!"/>
            </a:pPr>
            <a:r>
              <a:rPr lang="cs-CZ" sz="26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1. Výzva </a:t>
            </a:r>
            <a:r>
              <a:rPr lang="cs-CZ" sz="2600" dirty="0" err="1" smtClean="0">
                <a:solidFill>
                  <a:srgbClr val="4F81BD"/>
                </a:solidFill>
                <a:latin typeface="Cambria" panose="02040503050406030204" pitchFamily="18" charset="0"/>
              </a:rPr>
              <a:t>Seed</a:t>
            </a:r>
            <a:r>
              <a:rPr lang="cs-CZ" sz="26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 Money </a:t>
            </a:r>
            <a:r>
              <a:rPr lang="cs-CZ" sz="22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(priorita 4.2)</a:t>
            </a:r>
          </a:p>
          <a:p>
            <a:pPr algn="l"/>
            <a:r>
              <a:rPr lang="cs-CZ" sz="2600" dirty="0">
                <a:solidFill>
                  <a:srgbClr val="4F81BD"/>
                </a:solidFill>
                <a:latin typeface="Cambria" panose="02040503050406030204" pitchFamily="18" charset="0"/>
              </a:rPr>
              <a:t>	</a:t>
            </a:r>
            <a:r>
              <a:rPr lang="cs-CZ" sz="2200" dirty="0">
                <a:solidFill>
                  <a:srgbClr val="003366"/>
                </a:solidFill>
                <a:latin typeface="Cambria" panose="02040503050406030204" pitchFamily="18" charset="0"/>
              </a:rPr>
              <a:t>prosinec 2016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	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 rozvoj 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projektů</a:t>
            </a: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	podpora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projektů v tematických okruzích EUSDR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898525" indent="-898525" algn="l">
              <a:buFont typeface="Wingdings" pitchFamily="2" charset="2"/>
              <a:buChar char="§"/>
            </a:pP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	v malém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rozsahu – projekty financované z dalších zdrojů (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národní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zdroje; další programy ESIF; </a:t>
            </a:r>
            <a:r>
              <a:rPr lang="cs-CZ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soukr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. investor)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31321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V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ýzvy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395536" y="342900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95536" y="350100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31321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Příklad projektu - OP SEE</a:t>
            </a:r>
          </a:p>
        </p:txBody>
      </p:sp>
      <p:sp>
        <p:nvSpPr>
          <p:cNvPr id="5" name="Zástupný symbol pro obsah 1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5328592" cy="43923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ORIENTGATE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 – Strukturovaná síť pro integraci znalostí klimatu do politiky a územního plánování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Vliv proměnlivosti klimatu na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vodní 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režim, ekosystémy lesů, </a:t>
            </a:r>
            <a:r>
              <a:rPr kumimoji="0" lang="cs-CZ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zeměd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. půdy. Hl. cílem projektu je zprostředkovat aktuální znalosti o klimatu pro tvůrce politik, urbanistů, orgán. 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o</a:t>
            </a: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chrany přírody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Aktivity: </a:t>
            </a: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Analýza klimatických rizik pobřeží, venkovských a městských prostor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1" u="sng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Výstupy: </a:t>
            </a:r>
          </a:p>
          <a:p>
            <a:pPr marL="857250" marR="0" lvl="0" indent="-8572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6 pilotních studií o přizpůsobení změnám klimatu</a:t>
            </a:r>
          </a:p>
          <a:p>
            <a:pPr marL="857250" marR="0" lvl="0" indent="-8572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datová platforma</a:t>
            </a:r>
          </a:p>
          <a:p>
            <a:pPr marL="857250" marR="0" lvl="0" indent="-8572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mbria" pitchFamily="18" charset="0"/>
              </a:rPr>
              <a:t>pracovní partnerství mezi Hydrometeorologickými úřady SEE zemí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556792"/>
            <a:ext cx="810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b="1" kern="0" dirty="0" err="1" smtClean="0">
                <a:solidFill>
                  <a:srgbClr val="003366"/>
                </a:solidFill>
              </a:rPr>
              <a:t>AoI</a:t>
            </a:r>
            <a:r>
              <a:rPr lang="cs-CZ" b="1" kern="0" dirty="0" smtClean="0">
                <a:solidFill>
                  <a:srgbClr val="003366"/>
                </a:solidFill>
              </a:rPr>
              <a:t> - </a:t>
            </a:r>
            <a:r>
              <a:rPr lang="cs-CZ" sz="2000" b="1" kern="0" dirty="0" smtClean="0">
                <a:solidFill>
                  <a:srgbClr val="003366"/>
                </a:solidFill>
                <a:latin typeface="Cambria" pitchFamily="18" charset="0"/>
              </a:rPr>
              <a:t>Zlepšení </a:t>
            </a:r>
            <a:r>
              <a:rPr lang="cs-CZ" sz="2000" b="1" kern="0" dirty="0">
                <a:solidFill>
                  <a:srgbClr val="003366"/>
                </a:solidFill>
                <a:latin typeface="Cambria" pitchFamily="18" charset="0"/>
              </a:rPr>
              <a:t>prevence rizik ŽP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08027"/>
            <a:ext cx="2574348" cy="10361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796136" y="2564904"/>
            <a:ext cx="3168352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Celkový rozpočet: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4,777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Mio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Doba trvání: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07/2012-12/2014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15 ERDF partnerů: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Centrum pro klimat. změny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Region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Univerzita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Ministerstvo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err="1"/>
              <a:t>Nár</a:t>
            </a:r>
            <a:r>
              <a:rPr lang="cs-CZ" dirty="0"/>
              <a:t>. institut meteorologie a hydrologie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 err="1"/>
              <a:t>Reg</a:t>
            </a:r>
            <a:r>
              <a:rPr lang="cs-CZ" dirty="0"/>
              <a:t>. rozvojová agentura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Agentura </a:t>
            </a:r>
            <a:r>
              <a:rPr lang="cs-CZ" dirty="0" err="1"/>
              <a:t>reg</a:t>
            </a:r>
            <a:r>
              <a:rPr lang="cs-CZ" dirty="0"/>
              <a:t>. rozvoje a městského plánování</a:t>
            </a:r>
          </a:p>
        </p:txBody>
      </p:sp>
    </p:spTree>
    <p:extLst>
      <p:ext uri="{BB962C8B-B14F-4D97-AF65-F5344CB8AC3E}">
        <p14:creationId xmlns:p14="http://schemas.microsoft.com/office/powerpoint/2010/main" val="9423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31321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Příklad projektu - OP SEE</a:t>
            </a:r>
          </a:p>
        </p:txBody>
      </p:sp>
      <p:sp>
        <p:nvSpPr>
          <p:cNvPr id="5" name="Zástupný symbol pro obsah 1"/>
          <p:cNvSpPr>
            <a:spLocks noGrp="1"/>
          </p:cNvSpPr>
          <p:nvPr>
            <p:ph type="subTitle" idx="1"/>
          </p:nvPr>
        </p:nvSpPr>
        <p:spPr>
          <a:xfrm>
            <a:off x="395288" y="2060848"/>
            <a:ext cx="5256832" cy="4608512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b="1" u="sng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MMWD </a:t>
            </a:r>
            <a:r>
              <a:rPr lang="cs-CZ" sz="1700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Migrace ve prospěch rozvoje - Politické nástroje pro strategické plánování v SEE regionů a měst</a:t>
            </a: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Navržení nástroje v oblastech politiky, rozhodující pro udržitelný růst a konkurenceschopnost: trh práce, lidský kapitál</a:t>
            </a:r>
            <a:endParaRPr lang="cs-CZ" sz="1700" b="1" u="sng" dirty="0">
              <a:solidFill>
                <a:srgbClr val="003366"/>
              </a:solidFill>
              <a:latin typeface="Cambria" pitchFamily="18" charset="0"/>
              <a:cs typeface="Arial" pitchFamily="34" charset="0"/>
            </a:endParaRP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Aktivity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: Analýza dopadů migračních toků na hospodářské a sociální perspektivy rozvoje pro konkrétní území, které jsou zřetelně ovlivněny demografickými změnami, a to zejména migrace</a:t>
            </a: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Výstupy: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 </a:t>
            </a:r>
            <a:endParaRPr lang="cs-CZ" sz="1700" i="1" dirty="0" smtClean="0">
              <a:solidFill>
                <a:srgbClr val="003366"/>
              </a:solidFill>
              <a:latin typeface="Cambria" pitchFamily="18" charset="0"/>
              <a:cs typeface="Arial" pitchFamily="34" charset="0"/>
            </a:endParaRPr>
          </a:p>
          <a:p>
            <a:pPr marL="536575" lvl="0" indent="-536575" algn="l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Znalostní 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platforma pro zdroje související s migrací </a:t>
            </a:r>
            <a:endParaRPr lang="cs-CZ" sz="1700" i="1" dirty="0" smtClean="0">
              <a:solidFill>
                <a:srgbClr val="003366"/>
              </a:solidFill>
              <a:latin typeface="Cambria" pitchFamily="18" charset="0"/>
              <a:cs typeface="Arial" pitchFamily="34" charset="0"/>
            </a:endParaRPr>
          </a:p>
          <a:p>
            <a:pPr marL="536575" lvl="0" indent="-536575" algn="l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Analýza 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mezer v údajích při sledování migrace </a:t>
            </a:r>
            <a:endParaRPr lang="cs-CZ" sz="1700" i="1" dirty="0" smtClean="0">
              <a:solidFill>
                <a:srgbClr val="003366"/>
              </a:solidFill>
              <a:latin typeface="Cambria" pitchFamily="18" charset="0"/>
              <a:cs typeface="Arial" pitchFamily="34" charset="0"/>
            </a:endParaRPr>
          </a:p>
          <a:p>
            <a:pPr marL="536575" lvl="0" indent="-536575" algn="l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Jak 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udělat projekce obyvatelstva a přizpůsobit politické scénáře pomocí migrace dat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148478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 smtClean="0">
                <a:solidFill>
                  <a:srgbClr val="003366"/>
                </a:solidFill>
              </a:rPr>
              <a:t>AoI</a:t>
            </a:r>
            <a:r>
              <a:rPr lang="cs-CZ" b="1" kern="0" dirty="0" smtClean="0">
                <a:solidFill>
                  <a:srgbClr val="003366"/>
                </a:solidFill>
              </a:rPr>
              <a:t> - </a:t>
            </a:r>
            <a:r>
              <a:rPr lang="cs-CZ" b="1" dirty="0" smtClean="0">
                <a:solidFill>
                  <a:srgbClr val="003366"/>
                </a:solidFill>
                <a:latin typeface="Cambria" pitchFamily="18" charset="0"/>
              </a:rPr>
              <a:t>Prosazování </a:t>
            </a:r>
            <a:r>
              <a:rPr lang="cs-CZ" b="1" dirty="0">
                <a:solidFill>
                  <a:srgbClr val="003366"/>
                </a:solidFill>
                <a:latin typeface="Cambria" pitchFamily="18" charset="0"/>
              </a:rPr>
              <a:t>vyváženého modelu atraktivity a dostupnosti oblastí růstu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54116"/>
            <a:ext cx="2574348" cy="103619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925784" y="2996952"/>
            <a:ext cx="3110712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Celkový rozpočet: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3,680 </a:t>
            </a:r>
            <a:r>
              <a:rPr kumimoji="0" 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Mio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 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Doba trvání: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05/2012-10/2014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</a:rPr>
              <a:t>13 ERDF partnerů: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Region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Ministerstvo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Město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Ústav pro studium společnosti a znalostí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Rozvojová agentura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Univerzita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dirty="0"/>
              <a:t>Statistický úřad</a:t>
            </a:r>
          </a:p>
        </p:txBody>
      </p:sp>
    </p:spTree>
    <p:extLst>
      <p:ext uri="{BB962C8B-B14F-4D97-AF65-F5344CB8AC3E}">
        <p14:creationId xmlns:p14="http://schemas.microsoft.com/office/powerpoint/2010/main" val="18655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23928" y="731321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Příklad projektu - OP SEE</a:t>
            </a:r>
          </a:p>
        </p:txBody>
      </p:sp>
      <p:sp>
        <p:nvSpPr>
          <p:cNvPr id="5" name="Zástupný symbol pro obsah 1"/>
          <p:cNvSpPr>
            <a:spLocks noGrp="1"/>
          </p:cNvSpPr>
          <p:nvPr>
            <p:ph type="subTitle" idx="1"/>
          </p:nvPr>
        </p:nvSpPr>
        <p:spPr>
          <a:xfrm>
            <a:off x="395288" y="2060848"/>
            <a:ext cx="5328840" cy="460851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b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SEE </a:t>
            </a:r>
            <a:r>
              <a:rPr lang="cs-CZ" sz="1700" b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Science </a:t>
            </a:r>
            <a:r>
              <a:rPr lang="cs-CZ" sz="1700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– Podpora inovací prostřednictvím budování kapacit a vytvářením sítí vědeckých středisek v regionu SEE</a:t>
            </a: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i="1" u="sng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Hlavní aktivity projektu:</a:t>
            </a: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společná 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analýza provozu a služeb vědeckých center</a:t>
            </a: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rozvoj 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spolupráce účastníků inovačního procesu- pilotní akce: testování společně vybrané služby vědeckých center</a:t>
            </a: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sestavení 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portfolia služeb vědeckých center, společný akční plán, zapojení komunity – Festival Vědy</a:t>
            </a:r>
          </a:p>
          <a:p>
            <a:pPr lvl="0" algn="l" fontAlgn="base">
              <a:spcBef>
                <a:spcPts val="0"/>
              </a:spcBef>
            </a:pPr>
            <a:endParaRPr lang="cs-CZ" sz="1700" i="1" u="sng" dirty="0" smtClean="0">
              <a:solidFill>
                <a:srgbClr val="003366"/>
              </a:solidFill>
              <a:latin typeface="Cambria" pitchFamily="18" charset="0"/>
              <a:cs typeface="Arial" pitchFamily="34" charset="0"/>
            </a:endParaRPr>
          </a:p>
          <a:p>
            <a:pPr lvl="0" algn="l" fontAlgn="base">
              <a:spcBef>
                <a:spcPts val="0"/>
              </a:spcBef>
            </a:pPr>
            <a:r>
              <a:rPr lang="cs-CZ" sz="1700" i="1" u="sng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Výstup:</a:t>
            </a: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444500" lvl="0" indent="-444500" algn="l" fontAlgn="base">
              <a:spcBef>
                <a:spcPts val="0"/>
              </a:spcBef>
              <a:buFont typeface="Wingdings" pitchFamily="2" charset="2"/>
              <a:buChar char="ü"/>
            </a:pPr>
            <a:r>
              <a:rPr lang="cs-CZ" sz="1700" i="1" dirty="0" smtClean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Virtuální </a:t>
            </a:r>
            <a:r>
              <a:rPr lang="cs-CZ" sz="1700" i="1" dirty="0">
                <a:solidFill>
                  <a:srgbClr val="003366"/>
                </a:solidFill>
                <a:latin typeface="Cambria" pitchFamily="18" charset="0"/>
                <a:cs typeface="Arial" pitchFamily="34" charset="0"/>
              </a:rPr>
              <a:t>platforma pro spolupráci SEE vědeckých center</a:t>
            </a:r>
          </a:p>
          <a:p>
            <a:pPr lvl="0" algn="l" fontAlgn="base">
              <a:spcBef>
                <a:spcPts val="600"/>
              </a:spcBef>
              <a:spcAft>
                <a:spcPts val="600"/>
              </a:spcAft>
            </a:pPr>
            <a:endParaRPr lang="cs-CZ" sz="1700" i="1" dirty="0">
              <a:solidFill>
                <a:srgbClr val="003366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48478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 smtClean="0">
                <a:solidFill>
                  <a:srgbClr val="003366"/>
                </a:solidFill>
              </a:rPr>
              <a:t>AoI</a:t>
            </a:r>
            <a:r>
              <a:rPr lang="cs-CZ" b="1" kern="0" dirty="0" smtClean="0">
                <a:solidFill>
                  <a:srgbClr val="003366"/>
                </a:solidFill>
              </a:rPr>
              <a:t> - </a:t>
            </a:r>
            <a:r>
              <a:rPr lang="cs-CZ" b="1" dirty="0">
                <a:solidFill>
                  <a:srgbClr val="003366"/>
                </a:solidFill>
                <a:latin typeface="Cambria" pitchFamily="18" charset="0"/>
              </a:rPr>
              <a:t>Vylepšení rámcových podmínek a příprava cesty pro inovace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54116"/>
            <a:ext cx="2574348" cy="103619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925784" y="2996952"/>
            <a:ext cx="3110712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Celkový rozpočet:</a:t>
            </a:r>
          </a:p>
          <a:p>
            <a:r>
              <a:rPr lang="cs-CZ" dirty="0"/>
              <a:t>2,165 </a:t>
            </a:r>
            <a:r>
              <a:rPr lang="cs-CZ" dirty="0" err="1"/>
              <a:t>Mio</a:t>
            </a:r>
            <a:r>
              <a:rPr lang="cs-CZ" dirty="0"/>
              <a:t> €</a:t>
            </a:r>
          </a:p>
          <a:p>
            <a:r>
              <a:rPr lang="cs-CZ" b="1" dirty="0"/>
              <a:t>Doba trvání:</a:t>
            </a:r>
          </a:p>
          <a:p>
            <a:r>
              <a:rPr lang="cs-CZ" dirty="0"/>
              <a:t>04/2011-03/2014</a:t>
            </a:r>
          </a:p>
          <a:p>
            <a:r>
              <a:rPr lang="cs-CZ" b="1" dirty="0"/>
              <a:t>10 ERDF partnerů: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Město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Univerzita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Vědecký park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Přírodopisné muzeum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Síť vědeckých center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/>
              <a:t>Základní škola</a:t>
            </a:r>
          </a:p>
        </p:txBody>
      </p:sp>
    </p:spTree>
    <p:extLst>
      <p:ext uri="{BB962C8B-B14F-4D97-AF65-F5344CB8AC3E}">
        <p14:creationId xmlns:p14="http://schemas.microsoft.com/office/powerpoint/2010/main" val="6685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Kde naleznete informace?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79512" y="1644648"/>
            <a:ext cx="4680520" cy="2483103"/>
          </a:xfrm>
        </p:spPr>
        <p:txBody>
          <a:bodyPr>
            <a:normAutofit/>
          </a:bodyPr>
          <a:lstStyle/>
          <a:p>
            <a:pPr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Web:</a:t>
            </a:r>
          </a:p>
          <a:p>
            <a:pPr algn="l">
              <a:spcBef>
                <a:spcPts val="600"/>
              </a:spcBef>
            </a:pP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www.interreg-danube.eu</a:t>
            </a:r>
            <a:endParaRPr lang="hu-HU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600"/>
              </a:spcBef>
            </a:pP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>Project ideas database: </a:t>
            </a:r>
            <a:b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hu-HU" sz="1500" dirty="0">
                <a:solidFill>
                  <a:srgbClr val="1F497D"/>
                </a:solidFill>
                <a:latin typeface="Cambria" panose="02040503050406030204" pitchFamily="18" charset="0"/>
                <a:hlinkClick r:id="rId4"/>
              </a:rPr>
              <a:t>http://interreg-danube.eu/calls/project-ideas</a:t>
            </a:r>
            <a:endParaRPr lang="hu-HU" sz="15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		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1484777"/>
            <a:ext cx="4163566" cy="26429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56176" y="4814498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      Twitter:</a:t>
            </a:r>
          </a:p>
          <a:p>
            <a:endParaRPr lang="hu-HU" sz="1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prstClr val="black"/>
                </a:solidFill>
                <a:hlinkClick r:id="rId6"/>
              </a:rPr>
              <a:t>@</a:t>
            </a:r>
            <a:r>
              <a:rPr lang="cs-CZ" sz="2000" dirty="0" err="1">
                <a:solidFill>
                  <a:prstClr val="black"/>
                </a:solidFill>
                <a:hlinkClick r:id="rId6"/>
              </a:rPr>
              <a:t>Interreg_Danube</a:t>
            </a:r>
            <a:endParaRPr lang="hu-HU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sz="2000" dirty="0" smtClean="0">
                <a:solidFill>
                  <a:prstClr val="black"/>
                </a:solidFill>
                <a:hlinkClick r:id="rId7"/>
              </a:rPr>
              <a:t>@</a:t>
            </a:r>
            <a:r>
              <a:rPr lang="cs-CZ" sz="2000" dirty="0" err="1" smtClean="0">
                <a:solidFill>
                  <a:prstClr val="black"/>
                </a:solidFill>
                <a:hlinkClick r:id="rId7"/>
              </a:rPr>
              <a:t>Interreg_CZ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3117" y="38328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  <a:hlinkClick r:id="rId8"/>
              </a:rPr>
              <a:t>www.dotaceEU.cz</a:t>
            </a:r>
            <a:r>
              <a:rPr lang="hu-HU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/eus/nadnarodni DANUBE </a:t>
            </a:r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1931"/>
            <a:ext cx="1159396" cy="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locha\Web-WWW-©-Scanrail-Fotolia.com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77"/>
            <a:ext cx="1656184" cy="10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11" cstate="print"/>
          <a:srcRect l="22712" t="5292" r="23705" b="62269"/>
          <a:stretch/>
        </p:blipFill>
        <p:spPr bwMode="auto">
          <a:xfrm>
            <a:off x="251520" y="4293097"/>
            <a:ext cx="4680520" cy="184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90053" y="6311522"/>
            <a:ext cx="2016224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Síť kontaktních míst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758485" y="6311522"/>
            <a:ext cx="216024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</a:rPr>
              <a:t>Jednotný sekretariát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13" name="Pravoúhlá spojnice 12"/>
          <p:cNvCxnSpPr>
            <a:stCxn id="9" idx="1"/>
          </p:cNvCxnSpPr>
          <p:nvPr/>
        </p:nvCxnSpPr>
        <p:spPr>
          <a:xfrm rot="10800000">
            <a:off x="123117" y="4293098"/>
            <a:ext cx="366937" cy="2203091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>
            <a:stCxn id="10" idx="3"/>
          </p:cNvCxnSpPr>
          <p:nvPr/>
        </p:nvCxnSpPr>
        <p:spPr>
          <a:xfrm flipV="1">
            <a:off x="4918725" y="4361932"/>
            <a:ext cx="229340" cy="213425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876</Words>
  <Application>Microsoft Office PowerPoint</Application>
  <PresentationFormat>Předvádění na obrazovce (4:3)</PresentationFormat>
  <Paragraphs>148</Paragraphs>
  <Slides>10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Office-téma</vt:lpstr>
      <vt:lpstr>4_Office-téma</vt:lpstr>
      <vt:lpstr>2_Office-téma</vt:lpstr>
      <vt:lpstr>1_Office-téma</vt:lpstr>
      <vt:lpstr>Interreg DANUBE Transnational Programme</vt:lpstr>
      <vt:lpstr>Prezentace aplikace PowerPoint</vt:lpstr>
      <vt:lpstr>Prezentace aplikace PowerPoint</vt:lpstr>
      <vt:lpstr> Tématické zaměření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Vladimir Student</cp:lastModifiedBy>
  <cp:revision>246</cp:revision>
  <cp:lastPrinted>2016-03-07T15:24:11Z</cp:lastPrinted>
  <dcterms:created xsi:type="dcterms:W3CDTF">2015-08-11T09:15:14Z</dcterms:created>
  <dcterms:modified xsi:type="dcterms:W3CDTF">2016-03-31T07:31:33Z</dcterms:modified>
</cp:coreProperties>
</file>