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27"/>
  </p:notesMasterIdLst>
  <p:handoutMasterIdLst>
    <p:handoutMasterId r:id="rId28"/>
  </p:handoutMasterIdLst>
  <p:sldIdLst>
    <p:sldId id="332" r:id="rId6"/>
    <p:sldId id="369" r:id="rId7"/>
    <p:sldId id="355" r:id="rId8"/>
    <p:sldId id="380" r:id="rId9"/>
    <p:sldId id="382" r:id="rId10"/>
    <p:sldId id="383" r:id="rId11"/>
    <p:sldId id="381" r:id="rId12"/>
    <p:sldId id="384" r:id="rId13"/>
    <p:sldId id="385" r:id="rId14"/>
    <p:sldId id="330" r:id="rId15"/>
    <p:sldId id="375" r:id="rId16"/>
    <p:sldId id="376" r:id="rId17"/>
    <p:sldId id="377" r:id="rId18"/>
    <p:sldId id="378" r:id="rId19"/>
    <p:sldId id="379" r:id="rId20"/>
    <p:sldId id="386" r:id="rId21"/>
    <p:sldId id="351" r:id="rId22"/>
    <p:sldId id="364" r:id="rId23"/>
    <p:sldId id="366" r:id="rId24"/>
    <p:sldId id="367" r:id="rId25"/>
    <p:sldId id="368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Polaskova" initials="PP" lastIdx="6" clrIdx="0">
    <p:extLst/>
  </p:cmAuthor>
  <p:cmAuthor id="2" name="Elena FERRARIO" initials="EF" lastIdx="4" clrIdx="1">
    <p:extLst/>
  </p:cmAuthor>
  <p:cmAuthor id="3" name="Marie Guitton" initials="M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66C98"/>
    <a:srgbClr val="556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955" autoAdjust="0"/>
  </p:normalViewPr>
  <p:slideViewPr>
    <p:cSldViewPr>
      <p:cViewPr>
        <p:scale>
          <a:sx n="75" d="100"/>
          <a:sy n="75" d="100"/>
        </p:scale>
        <p:origin x="-302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42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/>
      <dgm:t>
        <a:bodyPr/>
        <a:lstStyle/>
        <a:p>
          <a:r>
            <a:rPr lang="en-GB" dirty="0"/>
            <a:t>261</a:t>
          </a:r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200" dirty="0" smtClean="0"/>
            <a:t>Předloženo</a:t>
          </a:r>
          <a:endParaRPr lang="en-GB" sz="1200" dirty="0"/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/>
      <dgm:t>
        <a:bodyPr/>
        <a:lstStyle/>
        <a:p>
          <a:r>
            <a:rPr lang="en-GB"/>
            <a:t>67</a:t>
          </a:r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200" dirty="0" smtClean="0"/>
            <a:t>Doporučeno pro operativní hodnocení</a:t>
          </a:r>
          <a:endParaRPr lang="en-GB" sz="1200" dirty="0"/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AF2811D9-4A3A-44C7-B478-34CF5C3C7249}">
      <dgm:prSet phldrT="[Text]"/>
      <dgm:spPr/>
      <dgm:t>
        <a:bodyPr/>
        <a:lstStyle/>
        <a:p>
          <a:r>
            <a:rPr lang="en-GB"/>
            <a:t>64</a:t>
          </a:r>
        </a:p>
      </dgm:t>
    </dgm:pt>
    <dgm:pt modelId="{CA597496-06CE-4730-B95F-2BAB0C7CC0EB}" type="parTrans" cxnId="{08ED59FB-A208-4AD1-9C45-D5E0B2360F44}">
      <dgm:prSet/>
      <dgm:spPr/>
      <dgm:t>
        <a:bodyPr/>
        <a:lstStyle/>
        <a:p>
          <a:endParaRPr lang="en-GB"/>
        </a:p>
      </dgm:t>
    </dgm:pt>
    <dgm:pt modelId="{8082E8A6-5BE3-4D0D-B74B-79A8EC71FA90}" type="sibTrans" cxnId="{08ED59FB-A208-4AD1-9C45-D5E0B2360F44}">
      <dgm:prSet/>
      <dgm:spPr/>
      <dgm:t>
        <a:bodyPr/>
        <a:lstStyle/>
        <a:p>
          <a:endParaRPr lang="en-GB"/>
        </a:p>
      </dgm:t>
    </dgm:pt>
    <dgm:pt modelId="{EE313EA6-FB7B-4AB1-862C-C43B71682571}">
      <dgm:prSet phldrT="[Text]" custT="1"/>
      <dgm:spPr/>
      <dgm:t>
        <a:bodyPr/>
        <a:lstStyle/>
        <a:p>
          <a:r>
            <a:rPr lang="cs-CZ" sz="1200" dirty="0" smtClean="0"/>
            <a:t>Schváleno</a:t>
          </a:r>
          <a:endParaRPr lang="en-GB" sz="1200" dirty="0"/>
        </a:p>
      </dgm:t>
    </dgm:pt>
    <dgm:pt modelId="{5C6D3115-0335-4148-A5F1-AE8070CFB052}" type="parTrans" cxnId="{1D1B0718-48BD-459D-A73D-2137952D1F5D}">
      <dgm:prSet/>
      <dgm:spPr/>
      <dgm:t>
        <a:bodyPr/>
        <a:lstStyle/>
        <a:p>
          <a:endParaRPr lang="en-GB"/>
        </a:p>
      </dgm:t>
    </dgm:pt>
    <dgm:pt modelId="{CAAC08E5-3BAA-4522-B9F0-36C98FD3019D}" type="sibTrans" cxnId="{1D1B0718-48BD-459D-A73D-2137952D1F5D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/>
      <dgm:t>
        <a:bodyPr/>
        <a:lstStyle/>
        <a:p>
          <a:r>
            <a:rPr lang="en-GB"/>
            <a:t>175</a:t>
          </a:r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200" dirty="0" smtClean="0"/>
            <a:t>Způsobilé</a:t>
          </a:r>
          <a:endParaRPr lang="en-GB" sz="1200" dirty="0"/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3"/>
      <dgm:spPr/>
    </dgm:pt>
    <dgm:pt modelId="{34385EE4-A1A6-404B-81EF-D3A4FC0D8C89}" type="pres">
      <dgm:prSet presAssocID="{AEA44B1C-DD47-4C6F-9CF2-70100352CB3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4" custScaleX="446748" custLinFactX="66968" custLinFactNeighborX="100000" custLinFactNeighborY="1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3"/>
      <dgm:spPr/>
    </dgm:pt>
    <dgm:pt modelId="{5F2CF504-E557-476F-911D-8D8B8D3622BF}" type="pres">
      <dgm:prSet presAssocID="{6F2C53CA-C10C-4C8F-9C3E-C356E461F90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4" custScaleX="308971" custLinFactX="4685" custLinFactNeighborX="100000" custLinFactNeighborY="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4ECDC491-0C3C-441F-AF2F-5351E6EC239B}" type="pres">
      <dgm:prSet presAssocID="{4A6C19FE-9F7C-4771-AF06-CEB3263A5DA3}" presName="bentUpArrow1" presStyleLbl="alignImgPlace1" presStyleIdx="2" presStyleCnt="3"/>
      <dgm:spPr/>
    </dgm:pt>
    <dgm:pt modelId="{37FA427D-8FAB-4A25-A189-302D2B037C34}" type="pres">
      <dgm:prSet presAssocID="{4A6C19FE-9F7C-4771-AF06-CEB3263A5DA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03AD5-9E81-4722-9F7B-717C4D6E6E76}" type="pres">
      <dgm:prSet presAssocID="{4A6C19FE-9F7C-4771-AF06-CEB3263A5DA3}" presName="ChildText" presStyleLbl="revTx" presStyleIdx="2" presStyleCnt="4" custScaleX="345549" custLinFactX="30009" custLinFactNeighborX="100000" custLinFactNeighborY="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EDC26-4425-4DB7-9DDF-9366EC2E1F47}" type="pres">
      <dgm:prSet presAssocID="{4D2F69D8-1759-4483-ADA1-67698F1E704D}" presName="sibTrans" presStyleCnt="0"/>
      <dgm:spPr/>
    </dgm:pt>
    <dgm:pt modelId="{631DAF26-C08A-4E7E-8766-FD74BA2A437F}" type="pres">
      <dgm:prSet presAssocID="{AF2811D9-4A3A-44C7-B478-34CF5C3C7249}" presName="composite" presStyleCnt="0"/>
      <dgm:spPr/>
    </dgm:pt>
    <dgm:pt modelId="{8EC1F5FD-4C92-44B4-8643-40AF36BBE520}" type="pres">
      <dgm:prSet presAssocID="{AF2811D9-4A3A-44C7-B478-34CF5C3C724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D730D7-B82A-4D97-8CDA-2C30747A8601}" type="pres">
      <dgm:prSet presAssocID="{AF2811D9-4A3A-44C7-B478-34CF5C3C7249}" presName="FinalChildText" presStyleLbl="revTx" presStyleIdx="3" presStyleCnt="4" custScaleX="261694" custLinFactY="11807" custLinFactNeighborX="1188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E4456B-0FD7-492C-85D3-438DD8E01BBC}" type="presOf" srcId="{AF2811D9-4A3A-44C7-B478-34CF5C3C7249}" destId="{8EC1F5FD-4C92-44B4-8643-40AF36BBE520}" srcOrd="0" destOrd="0" presId="urn:microsoft.com/office/officeart/2005/8/layout/StepDownProcess"/>
    <dgm:cxn modelId="{EB3C51FE-BEA0-4EE6-A713-0A98894818C3}" type="presOf" srcId="{6F2C53CA-C10C-4C8F-9C3E-C356E461F900}" destId="{5F2CF504-E557-476F-911D-8D8B8D3622BF}" srcOrd="0" destOrd="0" presId="urn:microsoft.com/office/officeart/2005/8/layout/StepDownProcess"/>
    <dgm:cxn modelId="{1248A86D-30A5-4E5E-A1CD-C6541B7C8BD7}" type="presOf" srcId="{7411D8E3-9513-4105-BEDA-DE703BE23921}" destId="{4523959E-61B1-4DB6-93E0-ED4AF7385743}" srcOrd="0" destOrd="0" presId="urn:microsoft.com/office/officeart/2005/8/layout/StepDownProcess"/>
    <dgm:cxn modelId="{8EB8FB85-CD1E-4E08-8395-4F1F62417E6C}" type="presOf" srcId="{AEA44B1C-DD47-4C6F-9CF2-70100352CB34}" destId="{34385EE4-A1A6-404B-81EF-D3A4FC0D8C89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08ED59FB-A208-4AD1-9C45-D5E0B2360F44}" srcId="{12EA63E1-EA35-4D5D-9957-0FDA75205B32}" destId="{AF2811D9-4A3A-44C7-B478-34CF5C3C7249}" srcOrd="3" destOrd="0" parTransId="{CA597496-06CE-4730-B95F-2BAB0C7CC0EB}" sibTransId="{8082E8A6-5BE3-4D0D-B74B-79A8EC71FA90}"/>
    <dgm:cxn modelId="{EF962EAB-4A86-445A-BD5A-28A73B96469D}" type="presOf" srcId="{4A341265-8093-463A-9D6C-8195BB5321A6}" destId="{288E516F-A578-4CF2-9E94-C4DBAF8EFDA8}" srcOrd="0" destOrd="0" presId="urn:microsoft.com/office/officeart/2005/8/layout/StepDownProcess"/>
    <dgm:cxn modelId="{1D1B0718-48BD-459D-A73D-2137952D1F5D}" srcId="{AF2811D9-4A3A-44C7-B478-34CF5C3C7249}" destId="{EE313EA6-FB7B-4AB1-862C-C43B71682571}" srcOrd="0" destOrd="0" parTransId="{5C6D3115-0335-4148-A5F1-AE8070CFB052}" sibTransId="{CAAC08E5-3BAA-4522-B9F0-36C98FD3019D}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132CBE1E-89C4-48F0-9D33-8815C59DF9D5}" type="presOf" srcId="{4A6C19FE-9F7C-4771-AF06-CEB3263A5DA3}" destId="{37FA427D-8FAB-4A25-A189-302D2B037C34}" srcOrd="0" destOrd="0" presId="urn:microsoft.com/office/officeart/2005/8/layout/StepDownProcess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C6BA0C9E-B8BB-4362-A724-90BB63972373}" type="presOf" srcId="{E00135B4-6F6F-4742-9F5E-762C20A7EB62}" destId="{A7E03AD5-9E81-4722-9F7B-717C4D6E6E76}" srcOrd="0" destOrd="0" presId="urn:microsoft.com/office/officeart/2005/8/layout/StepDownProcess"/>
    <dgm:cxn modelId="{BC1222ED-9435-434F-AF19-FF4541A5C300}" type="presOf" srcId="{12EA63E1-EA35-4D5D-9957-0FDA75205B32}" destId="{09DFF623-2D78-4831-A722-1052B2112EF3}" srcOrd="0" destOrd="0" presId="urn:microsoft.com/office/officeart/2005/8/layout/StepDownProcess"/>
    <dgm:cxn modelId="{CD042F6F-C766-4479-9C7C-AAFC040837E1}" type="presOf" srcId="{EE313EA6-FB7B-4AB1-862C-C43B71682571}" destId="{57D730D7-B82A-4D97-8CDA-2C30747A8601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A69F2881-8C55-4CFA-B3FA-35979189C499}" type="presParOf" srcId="{09DFF623-2D78-4831-A722-1052B2112EF3}" destId="{DB8B3D68-99D2-4151-9D17-75BD486FCFC6}" srcOrd="0" destOrd="0" presId="urn:microsoft.com/office/officeart/2005/8/layout/StepDownProcess"/>
    <dgm:cxn modelId="{B846F88D-5EB4-48E9-ACE4-443B6DDA336C}" type="presParOf" srcId="{DB8B3D68-99D2-4151-9D17-75BD486FCFC6}" destId="{5F75AB49-ADC6-4087-A082-03BDF96E293F}" srcOrd="0" destOrd="0" presId="urn:microsoft.com/office/officeart/2005/8/layout/StepDownProcess"/>
    <dgm:cxn modelId="{A15610A7-1884-48A6-9677-CC3194A2B733}" type="presParOf" srcId="{DB8B3D68-99D2-4151-9D17-75BD486FCFC6}" destId="{34385EE4-A1A6-404B-81EF-D3A4FC0D8C89}" srcOrd="1" destOrd="0" presId="urn:microsoft.com/office/officeart/2005/8/layout/StepDownProcess"/>
    <dgm:cxn modelId="{5035687A-B8F4-4D71-8E97-A544E855647A}" type="presParOf" srcId="{DB8B3D68-99D2-4151-9D17-75BD486FCFC6}" destId="{288E516F-A578-4CF2-9E94-C4DBAF8EFDA8}" srcOrd="2" destOrd="0" presId="urn:microsoft.com/office/officeart/2005/8/layout/StepDownProcess"/>
    <dgm:cxn modelId="{7EE393D4-1737-447B-89FA-4401C4914813}" type="presParOf" srcId="{09DFF623-2D78-4831-A722-1052B2112EF3}" destId="{32D3DA7D-24B9-4880-8A45-0B44485C5E69}" srcOrd="1" destOrd="0" presId="urn:microsoft.com/office/officeart/2005/8/layout/StepDownProcess"/>
    <dgm:cxn modelId="{F960567B-9DF9-425E-93FC-76413F990B35}" type="presParOf" srcId="{09DFF623-2D78-4831-A722-1052B2112EF3}" destId="{837C0E5E-11CC-48F4-8DF8-C0359C753D59}" srcOrd="2" destOrd="0" presId="urn:microsoft.com/office/officeart/2005/8/layout/StepDownProcess"/>
    <dgm:cxn modelId="{C747167E-142D-4A7A-9512-3E6F348045E7}" type="presParOf" srcId="{837C0E5E-11CC-48F4-8DF8-C0359C753D59}" destId="{6BE3B32E-E2D4-4E8D-9FF6-457E5916C1B6}" srcOrd="0" destOrd="0" presId="urn:microsoft.com/office/officeart/2005/8/layout/StepDownProcess"/>
    <dgm:cxn modelId="{C0504ADE-4FB9-4849-8D30-77456D513FE2}" type="presParOf" srcId="{837C0E5E-11CC-48F4-8DF8-C0359C753D59}" destId="{5F2CF504-E557-476F-911D-8D8B8D3622BF}" srcOrd="1" destOrd="0" presId="urn:microsoft.com/office/officeart/2005/8/layout/StepDownProcess"/>
    <dgm:cxn modelId="{AC330C33-B7E6-4095-BC41-9D5820BD8CA4}" type="presParOf" srcId="{837C0E5E-11CC-48F4-8DF8-C0359C753D59}" destId="{4523959E-61B1-4DB6-93E0-ED4AF7385743}" srcOrd="2" destOrd="0" presId="urn:microsoft.com/office/officeart/2005/8/layout/StepDownProcess"/>
    <dgm:cxn modelId="{9CACF36C-05E3-462E-8D3B-76622A14F8FD}" type="presParOf" srcId="{09DFF623-2D78-4831-A722-1052B2112EF3}" destId="{254F544B-7E9B-410B-992D-0DD44E4CED67}" srcOrd="3" destOrd="0" presId="urn:microsoft.com/office/officeart/2005/8/layout/StepDownProcess"/>
    <dgm:cxn modelId="{52597F12-8020-4E0F-A7D3-3BD52B7B480D}" type="presParOf" srcId="{09DFF623-2D78-4831-A722-1052B2112EF3}" destId="{9CF0687D-D8A9-4CD4-B147-3531B5275997}" srcOrd="4" destOrd="0" presId="urn:microsoft.com/office/officeart/2005/8/layout/StepDownProcess"/>
    <dgm:cxn modelId="{73863060-C020-470B-8B74-243A04B61467}" type="presParOf" srcId="{9CF0687D-D8A9-4CD4-B147-3531B5275997}" destId="{4ECDC491-0C3C-441F-AF2F-5351E6EC239B}" srcOrd="0" destOrd="0" presId="urn:microsoft.com/office/officeart/2005/8/layout/StepDownProcess"/>
    <dgm:cxn modelId="{C933A133-38E9-4B64-9CAE-018BE7CEE265}" type="presParOf" srcId="{9CF0687D-D8A9-4CD4-B147-3531B5275997}" destId="{37FA427D-8FAB-4A25-A189-302D2B037C34}" srcOrd="1" destOrd="0" presId="urn:microsoft.com/office/officeart/2005/8/layout/StepDownProcess"/>
    <dgm:cxn modelId="{8CDA0061-2430-4A14-8CA8-204C63D8C5DD}" type="presParOf" srcId="{9CF0687D-D8A9-4CD4-B147-3531B5275997}" destId="{A7E03AD5-9E81-4722-9F7B-717C4D6E6E76}" srcOrd="2" destOrd="0" presId="urn:microsoft.com/office/officeart/2005/8/layout/StepDownProcess"/>
    <dgm:cxn modelId="{11724543-08BB-4E1B-AACF-C302B34E84BF}" type="presParOf" srcId="{09DFF623-2D78-4831-A722-1052B2112EF3}" destId="{CAAEDC26-4425-4DB7-9DDF-9366EC2E1F47}" srcOrd="5" destOrd="0" presId="urn:microsoft.com/office/officeart/2005/8/layout/StepDownProcess"/>
    <dgm:cxn modelId="{A1796FAD-D4A3-46C9-912B-7AD4C6233C76}" type="presParOf" srcId="{09DFF623-2D78-4831-A722-1052B2112EF3}" destId="{631DAF26-C08A-4E7E-8766-FD74BA2A437F}" srcOrd="6" destOrd="0" presId="urn:microsoft.com/office/officeart/2005/8/layout/StepDownProcess"/>
    <dgm:cxn modelId="{80496294-A940-45C3-AA99-856B8BB4CFA4}" type="presParOf" srcId="{631DAF26-C08A-4E7E-8766-FD74BA2A437F}" destId="{8EC1F5FD-4C92-44B4-8643-40AF36BBE520}" srcOrd="0" destOrd="0" presId="urn:microsoft.com/office/officeart/2005/8/layout/StepDownProcess"/>
    <dgm:cxn modelId="{DC640E03-FA20-4039-AF6B-E07CF45FA768}" type="presParOf" srcId="{631DAF26-C08A-4E7E-8766-FD74BA2A437F}" destId="{57D730D7-B82A-4D97-8CDA-2C30747A86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A63E1-EA35-4D5D-9957-0FDA75205B32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EA44B1C-DD47-4C6F-9CF2-70100352CB34}">
      <dgm:prSet phldrT="[Text]"/>
      <dgm:spPr/>
      <dgm:t>
        <a:bodyPr/>
        <a:lstStyle/>
        <a:p>
          <a:r>
            <a:rPr lang="cs-CZ" dirty="0" smtClean="0"/>
            <a:t>4</a:t>
          </a:r>
          <a:r>
            <a:rPr lang="en-GB" dirty="0" smtClean="0"/>
            <a:t>1</a:t>
          </a:r>
          <a:endParaRPr lang="en-GB" dirty="0"/>
        </a:p>
      </dgm:t>
    </dgm:pt>
    <dgm:pt modelId="{593CC990-734A-498E-9B42-08DCC3E402B6}" type="parTrans" cxnId="{67A4F497-59EC-4E74-9230-172361A9114A}">
      <dgm:prSet/>
      <dgm:spPr/>
      <dgm:t>
        <a:bodyPr/>
        <a:lstStyle/>
        <a:p>
          <a:endParaRPr lang="en-GB"/>
        </a:p>
      </dgm:t>
    </dgm:pt>
    <dgm:pt modelId="{F366148D-CFB6-45D1-8A25-DED5C5BAB721}" type="sibTrans" cxnId="{67A4F497-59EC-4E74-9230-172361A9114A}">
      <dgm:prSet/>
      <dgm:spPr/>
      <dgm:t>
        <a:bodyPr/>
        <a:lstStyle/>
        <a:p>
          <a:endParaRPr lang="en-GB"/>
        </a:p>
      </dgm:t>
    </dgm:pt>
    <dgm:pt modelId="{4A341265-8093-463A-9D6C-8195BB5321A6}">
      <dgm:prSet phldrT="[Text]" custT="1"/>
      <dgm:spPr/>
      <dgm:t>
        <a:bodyPr/>
        <a:lstStyle/>
        <a:p>
          <a:r>
            <a:rPr lang="cs-CZ" sz="1200" dirty="0" smtClean="0"/>
            <a:t>Předloženo (7 CZ LP)</a:t>
          </a:r>
          <a:endParaRPr lang="en-GB" sz="1200" dirty="0"/>
        </a:p>
      </dgm:t>
    </dgm:pt>
    <dgm:pt modelId="{D55D2B36-A9A0-4FAB-9789-8873D32FC4A0}" type="parTrans" cxnId="{C6398CEC-22E0-4E90-B34A-EBC9A37195A6}">
      <dgm:prSet/>
      <dgm:spPr/>
      <dgm:t>
        <a:bodyPr/>
        <a:lstStyle/>
        <a:p>
          <a:endParaRPr lang="en-GB"/>
        </a:p>
      </dgm:t>
    </dgm:pt>
    <dgm:pt modelId="{43CD2D41-71AD-44EE-A312-164F5453B2F0}" type="sibTrans" cxnId="{C6398CEC-22E0-4E90-B34A-EBC9A37195A6}">
      <dgm:prSet/>
      <dgm:spPr/>
      <dgm:t>
        <a:bodyPr/>
        <a:lstStyle/>
        <a:p>
          <a:endParaRPr lang="en-GB"/>
        </a:p>
      </dgm:t>
    </dgm:pt>
    <dgm:pt modelId="{4A6C19FE-9F7C-4771-AF06-CEB3263A5DA3}">
      <dgm:prSet phldrT="[Text]"/>
      <dgm:spPr/>
      <dgm:t>
        <a:bodyPr/>
        <a:lstStyle/>
        <a:p>
          <a:r>
            <a:rPr lang="cs-CZ" dirty="0" smtClean="0"/>
            <a:t>11</a:t>
          </a:r>
          <a:endParaRPr lang="en-GB" dirty="0"/>
        </a:p>
      </dgm:t>
    </dgm:pt>
    <dgm:pt modelId="{515FCB03-6373-4536-A3AF-482E4B5CDCCD}" type="parTrans" cxnId="{B1FC3BDF-5CB9-4DA3-8383-DD48FA34283F}">
      <dgm:prSet/>
      <dgm:spPr/>
      <dgm:t>
        <a:bodyPr/>
        <a:lstStyle/>
        <a:p>
          <a:endParaRPr lang="en-GB"/>
        </a:p>
      </dgm:t>
    </dgm:pt>
    <dgm:pt modelId="{4D2F69D8-1759-4483-ADA1-67698F1E704D}" type="sibTrans" cxnId="{B1FC3BDF-5CB9-4DA3-8383-DD48FA34283F}">
      <dgm:prSet/>
      <dgm:spPr/>
      <dgm:t>
        <a:bodyPr/>
        <a:lstStyle/>
        <a:p>
          <a:endParaRPr lang="en-GB"/>
        </a:p>
      </dgm:t>
    </dgm:pt>
    <dgm:pt modelId="{E00135B4-6F6F-4742-9F5E-762C20A7EB62}">
      <dgm:prSet phldrT="[Text]" custT="1"/>
      <dgm:spPr/>
      <dgm:t>
        <a:bodyPr/>
        <a:lstStyle/>
        <a:p>
          <a:r>
            <a:rPr lang="cs-CZ" sz="1200" dirty="0" smtClean="0"/>
            <a:t>Doporučeno pro operativní hodnocení</a:t>
          </a:r>
          <a:endParaRPr lang="en-GB" sz="1200" dirty="0"/>
        </a:p>
      </dgm:t>
    </dgm:pt>
    <dgm:pt modelId="{0E38D997-B5C3-4EA7-AF57-5A086D27C1CD}" type="parTrans" cxnId="{C8A7616D-65D7-4085-934D-AFD32EA18260}">
      <dgm:prSet/>
      <dgm:spPr/>
      <dgm:t>
        <a:bodyPr/>
        <a:lstStyle/>
        <a:p>
          <a:endParaRPr lang="en-GB"/>
        </a:p>
      </dgm:t>
    </dgm:pt>
    <dgm:pt modelId="{583920AC-2408-42DD-87FC-16CAD941AB8B}" type="sibTrans" cxnId="{C8A7616D-65D7-4085-934D-AFD32EA18260}">
      <dgm:prSet/>
      <dgm:spPr/>
      <dgm:t>
        <a:bodyPr/>
        <a:lstStyle/>
        <a:p>
          <a:endParaRPr lang="en-GB"/>
        </a:p>
      </dgm:t>
    </dgm:pt>
    <dgm:pt modelId="{AF2811D9-4A3A-44C7-B478-34CF5C3C7249}">
      <dgm:prSet phldrT="[Text]"/>
      <dgm:spPr/>
      <dgm:t>
        <a:bodyPr/>
        <a:lstStyle/>
        <a:p>
          <a:r>
            <a:rPr lang="cs-CZ" dirty="0" smtClean="0"/>
            <a:t>11</a:t>
          </a:r>
          <a:endParaRPr lang="en-GB" dirty="0"/>
        </a:p>
      </dgm:t>
    </dgm:pt>
    <dgm:pt modelId="{CA597496-06CE-4730-B95F-2BAB0C7CC0EB}" type="parTrans" cxnId="{08ED59FB-A208-4AD1-9C45-D5E0B2360F44}">
      <dgm:prSet/>
      <dgm:spPr/>
      <dgm:t>
        <a:bodyPr/>
        <a:lstStyle/>
        <a:p>
          <a:endParaRPr lang="en-GB"/>
        </a:p>
      </dgm:t>
    </dgm:pt>
    <dgm:pt modelId="{8082E8A6-5BE3-4D0D-B74B-79A8EC71FA90}" type="sibTrans" cxnId="{08ED59FB-A208-4AD1-9C45-D5E0B2360F44}">
      <dgm:prSet/>
      <dgm:spPr/>
      <dgm:t>
        <a:bodyPr/>
        <a:lstStyle/>
        <a:p>
          <a:endParaRPr lang="en-GB"/>
        </a:p>
      </dgm:t>
    </dgm:pt>
    <dgm:pt modelId="{EE313EA6-FB7B-4AB1-862C-C43B71682571}">
      <dgm:prSet phldrT="[Text]" custT="1"/>
      <dgm:spPr/>
      <dgm:t>
        <a:bodyPr/>
        <a:lstStyle/>
        <a:p>
          <a:r>
            <a:rPr lang="cs-CZ" sz="1200" dirty="0" smtClean="0"/>
            <a:t>Schváleno(1 CZ LP)</a:t>
          </a:r>
          <a:endParaRPr lang="en-GB" sz="1200" dirty="0"/>
        </a:p>
      </dgm:t>
    </dgm:pt>
    <dgm:pt modelId="{5C6D3115-0335-4148-A5F1-AE8070CFB052}" type="parTrans" cxnId="{1D1B0718-48BD-459D-A73D-2137952D1F5D}">
      <dgm:prSet/>
      <dgm:spPr/>
      <dgm:t>
        <a:bodyPr/>
        <a:lstStyle/>
        <a:p>
          <a:endParaRPr lang="en-GB"/>
        </a:p>
      </dgm:t>
    </dgm:pt>
    <dgm:pt modelId="{CAAC08E5-3BAA-4522-B9F0-36C98FD3019D}" type="sibTrans" cxnId="{1D1B0718-48BD-459D-A73D-2137952D1F5D}">
      <dgm:prSet/>
      <dgm:spPr/>
      <dgm:t>
        <a:bodyPr/>
        <a:lstStyle/>
        <a:p>
          <a:endParaRPr lang="en-GB"/>
        </a:p>
      </dgm:t>
    </dgm:pt>
    <dgm:pt modelId="{6F2C53CA-C10C-4C8F-9C3E-C356E461F900}">
      <dgm:prSet/>
      <dgm:spPr/>
      <dgm:t>
        <a:bodyPr/>
        <a:lstStyle/>
        <a:p>
          <a:r>
            <a:rPr lang="cs-CZ" dirty="0" smtClean="0"/>
            <a:t>27</a:t>
          </a:r>
          <a:endParaRPr lang="en-GB" dirty="0"/>
        </a:p>
      </dgm:t>
    </dgm:pt>
    <dgm:pt modelId="{3EF0F582-E19B-4F5E-9E21-BCB49F6468C7}" type="parTrans" cxnId="{4464EE73-1D93-404D-80DD-BE47B8D16A7E}">
      <dgm:prSet/>
      <dgm:spPr/>
      <dgm:t>
        <a:bodyPr/>
        <a:lstStyle/>
        <a:p>
          <a:endParaRPr lang="en-GB"/>
        </a:p>
      </dgm:t>
    </dgm:pt>
    <dgm:pt modelId="{56700A8C-7AC3-42CB-9C06-467F1C630E1C}" type="sibTrans" cxnId="{4464EE73-1D93-404D-80DD-BE47B8D16A7E}">
      <dgm:prSet/>
      <dgm:spPr/>
      <dgm:t>
        <a:bodyPr/>
        <a:lstStyle/>
        <a:p>
          <a:endParaRPr lang="en-GB"/>
        </a:p>
      </dgm:t>
    </dgm:pt>
    <dgm:pt modelId="{7411D8E3-9513-4105-BEDA-DE703BE23921}">
      <dgm:prSet custT="1"/>
      <dgm:spPr/>
      <dgm:t>
        <a:bodyPr/>
        <a:lstStyle/>
        <a:p>
          <a:r>
            <a:rPr lang="cs-CZ" sz="1200" dirty="0" smtClean="0"/>
            <a:t>Způsobilé (3 CZ LP)</a:t>
          </a:r>
          <a:endParaRPr lang="en-GB" sz="1200" dirty="0"/>
        </a:p>
      </dgm:t>
    </dgm:pt>
    <dgm:pt modelId="{7833C581-21A1-4C3B-9AEE-14B4B6545A82}" type="parTrans" cxnId="{280505B0-64B0-4724-A176-A07558661877}">
      <dgm:prSet/>
      <dgm:spPr/>
      <dgm:t>
        <a:bodyPr/>
        <a:lstStyle/>
        <a:p>
          <a:endParaRPr lang="en-GB"/>
        </a:p>
      </dgm:t>
    </dgm:pt>
    <dgm:pt modelId="{1912712D-6568-4D8A-9676-08D0AFFE38A5}" type="sibTrans" cxnId="{280505B0-64B0-4724-A176-A07558661877}">
      <dgm:prSet/>
      <dgm:spPr/>
      <dgm:t>
        <a:bodyPr/>
        <a:lstStyle/>
        <a:p>
          <a:endParaRPr lang="en-GB"/>
        </a:p>
      </dgm:t>
    </dgm:pt>
    <dgm:pt modelId="{09DFF623-2D78-4831-A722-1052B2112EF3}" type="pres">
      <dgm:prSet presAssocID="{12EA63E1-EA35-4D5D-9957-0FDA75205B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8B3D68-99D2-4151-9D17-75BD486FCFC6}" type="pres">
      <dgm:prSet presAssocID="{AEA44B1C-DD47-4C6F-9CF2-70100352CB34}" presName="composite" presStyleCnt="0"/>
      <dgm:spPr/>
    </dgm:pt>
    <dgm:pt modelId="{5F75AB49-ADC6-4087-A082-03BDF96E293F}" type="pres">
      <dgm:prSet presAssocID="{AEA44B1C-DD47-4C6F-9CF2-70100352CB34}" presName="bentUpArrow1" presStyleLbl="alignImgPlace1" presStyleIdx="0" presStyleCnt="3"/>
      <dgm:spPr/>
    </dgm:pt>
    <dgm:pt modelId="{34385EE4-A1A6-404B-81EF-D3A4FC0D8C89}" type="pres">
      <dgm:prSet presAssocID="{AEA44B1C-DD47-4C6F-9CF2-70100352CB34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8E516F-A578-4CF2-9E94-C4DBAF8EFDA8}" type="pres">
      <dgm:prSet presAssocID="{AEA44B1C-DD47-4C6F-9CF2-70100352CB34}" presName="ChildText" presStyleLbl="revTx" presStyleIdx="0" presStyleCnt="4" custScaleX="446748" custLinFactX="66968" custLinFactNeighborX="100000" custLinFactNeighborY="1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3DA7D-24B9-4880-8A45-0B44485C5E69}" type="pres">
      <dgm:prSet presAssocID="{F366148D-CFB6-45D1-8A25-DED5C5BAB721}" presName="sibTrans" presStyleCnt="0"/>
      <dgm:spPr/>
    </dgm:pt>
    <dgm:pt modelId="{837C0E5E-11CC-48F4-8DF8-C0359C753D59}" type="pres">
      <dgm:prSet presAssocID="{6F2C53CA-C10C-4C8F-9C3E-C356E461F900}" presName="composite" presStyleCnt="0"/>
      <dgm:spPr/>
    </dgm:pt>
    <dgm:pt modelId="{6BE3B32E-E2D4-4E8D-9FF6-457E5916C1B6}" type="pres">
      <dgm:prSet presAssocID="{6F2C53CA-C10C-4C8F-9C3E-C356E461F900}" presName="bentUpArrow1" presStyleLbl="alignImgPlace1" presStyleIdx="1" presStyleCnt="3"/>
      <dgm:spPr/>
    </dgm:pt>
    <dgm:pt modelId="{5F2CF504-E557-476F-911D-8D8B8D3622BF}" type="pres">
      <dgm:prSet presAssocID="{6F2C53CA-C10C-4C8F-9C3E-C356E461F90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3959E-61B1-4DB6-93E0-ED4AF7385743}" type="pres">
      <dgm:prSet presAssocID="{6F2C53CA-C10C-4C8F-9C3E-C356E461F900}" presName="ChildText" presStyleLbl="revTx" presStyleIdx="1" presStyleCnt="4" custScaleX="409430" custLinFactX="70121" custLinFactNeighborX="100000" custLinFactNeighborY="-11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F544B-7E9B-410B-992D-0DD44E4CED67}" type="pres">
      <dgm:prSet presAssocID="{56700A8C-7AC3-42CB-9C06-467F1C630E1C}" presName="sibTrans" presStyleCnt="0"/>
      <dgm:spPr/>
    </dgm:pt>
    <dgm:pt modelId="{9CF0687D-D8A9-4CD4-B147-3531B5275997}" type="pres">
      <dgm:prSet presAssocID="{4A6C19FE-9F7C-4771-AF06-CEB3263A5DA3}" presName="composite" presStyleCnt="0"/>
      <dgm:spPr/>
    </dgm:pt>
    <dgm:pt modelId="{4ECDC491-0C3C-441F-AF2F-5351E6EC239B}" type="pres">
      <dgm:prSet presAssocID="{4A6C19FE-9F7C-4771-AF06-CEB3263A5DA3}" presName="bentUpArrow1" presStyleLbl="alignImgPlace1" presStyleIdx="2" presStyleCnt="3"/>
      <dgm:spPr/>
    </dgm:pt>
    <dgm:pt modelId="{37FA427D-8FAB-4A25-A189-302D2B037C34}" type="pres">
      <dgm:prSet presAssocID="{4A6C19FE-9F7C-4771-AF06-CEB3263A5DA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03AD5-9E81-4722-9F7B-717C4D6E6E76}" type="pres">
      <dgm:prSet presAssocID="{4A6C19FE-9F7C-4771-AF06-CEB3263A5DA3}" presName="ChildText" presStyleLbl="revTx" presStyleIdx="2" presStyleCnt="4" custScaleX="345549" custLinFactX="30009" custLinFactNeighborX="100000" custLinFactNeighborY="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EDC26-4425-4DB7-9DDF-9366EC2E1F47}" type="pres">
      <dgm:prSet presAssocID="{4D2F69D8-1759-4483-ADA1-67698F1E704D}" presName="sibTrans" presStyleCnt="0"/>
      <dgm:spPr/>
    </dgm:pt>
    <dgm:pt modelId="{631DAF26-C08A-4E7E-8766-FD74BA2A437F}" type="pres">
      <dgm:prSet presAssocID="{AF2811D9-4A3A-44C7-B478-34CF5C3C7249}" presName="composite" presStyleCnt="0"/>
      <dgm:spPr/>
    </dgm:pt>
    <dgm:pt modelId="{8EC1F5FD-4C92-44B4-8643-40AF36BBE520}" type="pres">
      <dgm:prSet presAssocID="{AF2811D9-4A3A-44C7-B478-34CF5C3C724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D730D7-B82A-4D97-8CDA-2C30747A8601}" type="pres">
      <dgm:prSet presAssocID="{AF2811D9-4A3A-44C7-B478-34CF5C3C7249}" presName="FinalChildText" presStyleLbl="revTx" presStyleIdx="3" presStyleCnt="4" custScaleX="405110" custLinFactY="18457" custLinFactNeighborX="-8887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1F8DFA-2A50-44B0-92CC-6DD6DBFE60AC}" type="presOf" srcId="{AF2811D9-4A3A-44C7-B478-34CF5C3C7249}" destId="{8EC1F5FD-4C92-44B4-8643-40AF36BBE520}" srcOrd="0" destOrd="0" presId="urn:microsoft.com/office/officeart/2005/8/layout/StepDownProcess"/>
    <dgm:cxn modelId="{4464EE73-1D93-404D-80DD-BE47B8D16A7E}" srcId="{12EA63E1-EA35-4D5D-9957-0FDA75205B32}" destId="{6F2C53CA-C10C-4C8F-9C3E-C356E461F900}" srcOrd="1" destOrd="0" parTransId="{3EF0F582-E19B-4F5E-9E21-BCB49F6468C7}" sibTransId="{56700A8C-7AC3-42CB-9C06-467F1C630E1C}"/>
    <dgm:cxn modelId="{67A4F497-59EC-4E74-9230-172361A9114A}" srcId="{12EA63E1-EA35-4D5D-9957-0FDA75205B32}" destId="{AEA44B1C-DD47-4C6F-9CF2-70100352CB34}" srcOrd="0" destOrd="0" parTransId="{593CC990-734A-498E-9B42-08DCC3E402B6}" sibTransId="{F366148D-CFB6-45D1-8A25-DED5C5BAB721}"/>
    <dgm:cxn modelId="{08ED59FB-A208-4AD1-9C45-D5E0B2360F44}" srcId="{12EA63E1-EA35-4D5D-9957-0FDA75205B32}" destId="{AF2811D9-4A3A-44C7-B478-34CF5C3C7249}" srcOrd="3" destOrd="0" parTransId="{CA597496-06CE-4730-B95F-2BAB0C7CC0EB}" sibTransId="{8082E8A6-5BE3-4D0D-B74B-79A8EC71FA90}"/>
    <dgm:cxn modelId="{4D05A4CD-3AC8-4D2D-8E28-00DD28EA5839}" type="presOf" srcId="{12EA63E1-EA35-4D5D-9957-0FDA75205B32}" destId="{09DFF623-2D78-4831-A722-1052B2112EF3}" srcOrd="0" destOrd="0" presId="urn:microsoft.com/office/officeart/2005/8/layout/StepDownProcess"/>
    <dgm:cxn modelId="{1D1B0718-48BD-459D-A73D-2137952D1F5D}" srcId="{AF2811D9-4A3A-44C7-B478-34CF5C3C7249}" destId="{EE313EA6-FB7B-4AB1-862C-C43B71682571}" srcOrd="0" destOrd="0" parTransId="{5C6D3115-0335-4148-A5F1-AE8070CFB052}" sibTransId="{CAAC08E5-3BAA-4522-B9F0-36C98FD3019D}"/>
    <dgm:cxn modelId="{C8A7616D-65D7-4085-934D-AFD32EA18260}" srcId="{4A6C19FE-9F7C-4771-AF06-CEB3263A5DA3}" destId="{E00135B4-6F6F-4742-9F5E-762C20A7EB62}" srcOrd="0" destOrd="0" parTransId="{0E38D997-B5C3-4EA7-AF57-5A086D27C1CD}" sibTransId="{583920AC-2408-42DD-87FC-16CAD941AB8B}"/>
    <dgm:cxn modelId="{C6398CEC-22E0-4E90-B34A-EBC9A37195A6}" srcId="{AEA44B1C-DD47-4C6F-9CF2-70100352CB34}" destId="{4A341265-8093-463A-9D6C-8195BB5321A6}" srcOrd="0" destOrd="0" parTransId="{D55D2B36-A9A0-4FAB-9789-8873D32FC4A0}" sibTransId="{43CD2D41-71AD-44EE-A312-164F5453B2F0}"/>
    <dgm:cxn modelId="{D0361486-4FF9-4C75-8A3C-ADA669EDAEA0}" type="presOf" srcId="{6F2C53CA-C10C-4C8F-9C3E-C356E461F900}" destId="{5F2CF504-E557-476F-911D-8D8B8D3622BF}" srcOrd="0" destOrd="0" presId="urn:microsoft.com/office/officeart/2005/8/layout/StepDownProcess"/>
    <dgm:cxn modelId="{7CAEAB97-7B18-4C7F-AD89-4030B039F1ED}" type="presOf" srcId="{AEA44B1C-DD47-4C6F-9CF2-70100352CB34}" destId="{34385EE4-A1A6-404B-81EF-D3A4FC0D8C89}" srcOrd="0" destOrd="0" presId="urn:microsoft.com/office/officeart/2005/8/layout/StepDownProcess"/>
    <dgm:cxn modelId="{81D3165B-CDE5-4341-98FB-5235C2405F98}" type="presOf" srcId="{4A6C19FE-9F7C-4771-AF06-CEB3263A5DA3}" destId="{37FA427D-8FAB-4A25-A189-302D2B037C34}" srcOrd="0" destOrd="0" presId="urn:microsoft.com/office/officeart/2005/8/layout/StepDownProcess"/>
    <dgm:cxn modelId="{4940AE95-0FF9-4D93-B721-F8255821E530}" type="presOf" srcId="{7411D8E3-9513-4105-BEDA-DE703BE23921}" destId="{4523959E-61B1-4DB6-93E0-ED4AF7385743}" srcOrd="0" destOrd="0" presId="urn:microsoft.com/office/officeart/2005/8/layout/StepDownProcess"/>
    <dgm:cxn modelId="{EBD93046-39BC-460D-9942-90E006026317}" type="presOf" srcId="{EE313EA6-FB7B-4AB1-862C-C43B71682571}" destId="{57D730D7-B82A-4D97-8CDA-2C30747A8601}" srcOrd="0" destOrd="0" presId="urn:microsoft.com/office/officeart/2005/8/layout/StepDownProcess"/>
    <dgm:cxn modelId="{280505B0-64B0-4724-A176-A07558661877}" srcId="{6F2C53CA-C10C-4C8F-9C3E-C356E461F900}" destId="{7411D8E3-9513-4105-BEDA-DE703BE23921}" srcOrd="0" destOrd="0" parTransId="{7833C581-21A1-4C3B-9AEE-14B4B6545A82}" sibTransId="{1912712D-6568-4D8A-9676-08D0AFFE38A5}"/>
    <dgm:cxn modelId="{41B0CD07-C882-4C1D-80B6-66C6E946561C}" type="presOf" srcId="{E00135B4-6F6F-4742-9F5E-762C20A7EB62}" destId="{A7E03AD5-9E81-4722-9F7B-717C4D6E6E76}" srcOrd="0" destOrd="0" presId="urn:microsoft.com/office/officeart/2005/8/layout/StepDownProcess"/>
    <dgm:cxn modelId="{809F8735-A658-4EF1-ADE7-5E1FE3358EFF}" type="presOf" srcId="{4A341265-8093-463A-9D6C-8195BB5321A6}" destId="{288E516F-A578-4CF2-9E94-C4DBAF8EFDA8}" srcOrd="0" destOrd="0" presId="urn:microsoft.com/office/officeart/2005/8/layout/StepDownProcess"/>
    <dgm:cxn modelId="{B1FC3BDF-5CB9-4DA3-8383-DD48FA34283F}" srcId="{12EA63E1-EA35-4D5D-9957-0FDA75205B32}" destId="{4A6C19FE-9F7C-4771-AF06-CEB3263A5DA3}" srcOrd="2" destOrd="0" parTransId="{515FCB03-6373-4536-A3AF-482E4B5CDCCD}" sibTransId="{4D2F69D8-1759-4483-ADA1-67698F1E704D}"/>
    <dgm:cxn modelId="{B1C730BF-CB5D-4608-B1C0-CB594C839796}" type="presParOf" srcId="{09DFF623-2D78-4831-A722-1052B2112EF3}" destId="{DB8B3D68-99D2-4151-9D17-75BD486FCFC6}" srcOrd="0" destOrd="0" presId="urn:microsoft.com/office/officeart/2005/8/layout/StepDownProcess"/>
    <dgm:cxn modelId="{DFEEE8FD-3ECD-4466-B01B-07FA1A892EB7}" type="presParOf" srcId="{DB8B3D68-99D2-4151-9D17-75BD486FCFC6}" destId="{5F75AB49-ADC6-4087-A082-03BDF96E293F}" srcOrd="0" destOrd="0" presId="urn:microsoft.com/office/officeart/2005/8/layout/StepDownProcess"/>
    <dgm:cxn modelId="{E5F27EBB-E349-4B66-B497-51FE65886883}" type="presParOf" srcId="{DB8B3D68-99D2-4151-9D17-75BD486FCFC6}" destId="{34385EE4-A1A6-404B-81EF-D3A4FC0D8C89}" srcOrd="1" destOrd="0" presId="urn:microsoft.com/office/officeart/2005/8/layout/StepDownProcess"/>
    <dgm:cxn modelId="{11D3A4BE-F52E-49A4-AFE2-2330E5588D6D}" type="presParOf" srcId="{DB8B3D68-99D2-4151-9D17-75BD486FCFC6}" destId="{288E516F-A578-4CF2-9E94-C4DBAF8EFDA8}" srcOrd="2" destOrd="0" presId="urn:microsoft.com/office/officeart/2005/8/layout/StepDownProcess"/>
    <dgm:cxn modelId="{CFDE6EBD-313D-43FA-8286-6FCA1F84625B}" type="presParOf" srcId="{09DFF623-2D78-4831-A722-1052B2112EF3}" destId="{32D3DA7D-24B9-4880-8A45-0B44485C5E69}" srcOrd="1" destOrd="0" presId="urn:microsoft.com/office/officeart/2005/8/layout/StepDownProcess"/>
    <dgm:cxn modelId="{EDA9047F-747E-4AA9-8588-FDDDBF293550}" type="presParOf" srcId="{09DFF623-2D78-4831-A722-1052B2112EF3}" destId="{837C0E5E-11CC-48F4-8DF8-C0359C753D59}" srcOrd="2" destOrd="0" presId="urn:microsoft.com/office/officeart/2005/8/layout/StepDownProcess"/>
    <dgm:cxn modelId="{2859110F-32DF-4B49-BDB8-9E724E37FDCA}" type="presParOf" srcId="{837C0E5E-11CC-48F4-8DF8-C0359C753D59}" destId="{6BE3B32E-E2D4-4E8D-9FF6-457E5916C1B6}" srcOrd="0" destOrd="0" presId="urn:microsoft.com/office/officeart/2005/8/layout/StepDownProcess"/>
    <dgm:cxn modelId="{00958CB2-2995-41B6-962E-2B6159179B0A}" type="presParOf" srcId="{837C0E5E-11CC-48F4-8DF8-C0359C753D59}" destId="{5F2CF504-E557-476F-911D-8D8B8D3622BF}" srcOrd="1" destOrd="0" presId="urn:microsoft.com/office/officeart/2005/8/layout/StepDownProcess"/>
    <dgm:cxn modelId="{7C8F9F80-83C2-4889-BA68-3DFC5617A77E}" type="presParOf" srcId="{837C0E5E-11CC-48F4-8DF8-C0359C753D59}" destId="{4523959E-61B1-4DB6-93E0-ED4AF7385743}" srcOrd="2" destOrd="0" presId="urn:microsoft.com/office/officeart/2005/8/layout/StepDownProcess"/>
    <dgm:cxn modelId="{C1D55880-A7D4-4F51-9D8F-F3E960D631FC}" type="presParOf" srcId="{09DFF623-2D78-4831-A722-1052B2112EF3}" destId="{254F544B-7E9B-410B-992D-0DD44E4CED67}" srcOrd="3" destOrd="0" presId="urn:microsoft.com/office/officeart/2005/8/layout/StepDownProcess"/>
    <dgm:cxn modelId="{A52699F0-BE99-4DEE-BF89-C613545E4E60}" type="presParOf" srcId="{09DFF623-2D78-4831-A722-1052B2112EF3}" destId="{9CF0687D-D8A9-4CD4-B147-3531B5275997}" srcOrd="4" destOrd="0" presId="urn:microsoft.com/office/officeart/2005/8/layout/StepDownProcess"/>
    <dgm:cxn modelId="{1E2F2A8B-A896-4E04-9DD5-8424581708E4}" type="presParOf" srcId="{9CF0687D-D8A9-4CD4-B147-3531B5275997}" destId="{4ECDC491-0C3C-441F-AF2F-5351E6EC239B}" srcOrd="0" destOrd="0" presId="urn:microsoft.com/office/officeart/2005/8/layout/StepDownProcess"/>
    <dgm:cxn modelId="{74CBA046-7407-4504-94E6-64D0C54AC46A}" type="presParOf" srcId="{9CF0687D-D8A9-4CD4-B147-3531B5275997}" destId="{37FA427D-8FAB-4A25-A189-302D2B037C34}" srcOrd="1" destOrd="0" presId="urn:microsoft.com/office/officeart/2005/8/layout/StepDownProcess"/>
    <dgm:cxn modelId="{FB8B2E60-AAD8-4E5F-9789-145AB990BBB8}" type="presParOf" srcId="{9CF0687D-D8A9-4CD4-B147-3531B5275997}" destId="{A7E03AD5-9E81-4722-9F7B-717C4D6E6E76}" srcOrd="2" destOrd="0" presId="urn:microsoft.com/office/officeart/2005/8/layout/StepDownProcess"/>
    <dgm:cxn modelId="{3778D5A0-6F6E-432A-A274-7F0768CE8AC6}" type="presParOf" srcId="{09DFF623-2D78-4831-A722-1052B2112EF3}" destId="{CAAEDC26-4425-4DB7-9DDF-9366EC2E1F47}" srcOrd="5" destOrd="0" presId="urn:microsoft.com/office/officeart/2005/8/layout/StepDownProcess"/>
    <dgm:cxn modelId="{43726972-7414-4A55-A460-3B6ADAC83E08}" type="presParOf" srcId="{09DFF623-2D78-4831-A722-1052B2112EF3}" destId="{631DAF26-C08A-4E7E-8766-FD74BA2A437F}" srcOrd="6" destOrd="0" presId="urn:microsoft.com/office/officeart/2005/8/layout/StepDownProcess"/>
    <dgm:cxn modelId="{45411B8C-52DA-465E-B396-A7194BB1D87F}" type="presParOf" srcId="{631DAF26-C08A-4E7E-8766-FD74BA2A437F}" destId="{8EC1F5FD-4C92-44B4-8643-40AF36BBE520}" srcOrd="0" destOrd="0" presId="urn:microsoft.com/office/officeart/2005/8/layout/StepDownProcess"/>
    <dgm:cxn modelId="{52DE6EA4-5448-4BA3-9B2E-981FE4B2B1FA}" type="presParOf" srcId="{631DAF26-C08A-4E7E-8766-FD74BA2A437F}" destId="{57D730D7-B82A-4D97-8CDA-2C30747A860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981DB460-CE8E-48A1-80BD-D54973448805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DC6E5CD9-6D41-43B2-89D1-32A795283C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5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5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7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03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9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hyperlink" Target="http://www.interreg4c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938804"/>
            <a:ext cx="88941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1F497D"/>
              </a:solidFill>
            </a:endParaRPr>
          </a:p>
          <a:p>
            <a:pPr algn="ctr"/>
            <a:r>
              <a:rPr lang="cs-CZ" sz="3200" b="1" dirty="0" smtClean="0">
                <a:solidFill>
                  <a:srgbClr val="1F497D"/>
                </a:solidFill>
              </a:rPr>
              <a:t>Program meziregionální spolupráce </a:t>
            </a:r>
          </a:p>
          <a:p>
            <a:pPr algn="ctr"/>
            <a:r>
              <a:rPr lang="cs-CZ" sz="3200" b="1" dirty="0" err="1" smtClean="0">
                <a:solidFill>
                  <a:srgbClr val="1F497D"/>
                </a:solidFill>
              </a:rPr>
              <a:t>Interrer</a:t>
            </a:r>
            <a:r>
              <a:rPr lang="cs-CZ" sz="3200" b="1" dirty="0" smtClean="0">
                <a:solidFill>
                  <a:srgbClr val="1F497D"/>
                </a:solidFill>
              </a:rPr>
              <a:t> Europe</a:t>
            </a:r>
            <a:endParaRPr lang="en-US" sz="3200" b="1" dirty="0" smtClean="0">
              <a:solidFill>
                <a:srgbClr val="1F497D"/>
              </a:solidFill>
            </a:endParaRPr>
          </a:p>
          <a:p>
            <a:pPr algn="ctr"/>
            <a:endParaRPr lang="en-US" sz="3200" b="1" dirty="0" smtClean="0">
              <a:solidFill>
                <a:srgbClr val="1F497D"/>
              </a:solidFill>
            </a:endParaRP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16.</a:t>
            </a:r>
            <a:r>
              <a:rPr lang="fr-FR" dirty="0" smtClean="0"/>
              <a:t> </a:t>
            </a:r>
            <a:r>
              <a:rPr lang="cs-CZ" dirty="0" smtClean="0"/>
              <a:t>března</a:t>
            </a:r>
            <a:r>
              <a:rPr lang="fr-FR" dirty="0" smtClean="0"/>
              <a:t> 2016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Hustopeče</a:t>
            </a:r>
            <a:endParaRPr lang="fr-FR" dirty="0"/>
          </a:p>
        </p:txBody>
      </p:sp>
      <p:pic>
        <p:nvPicPr>
          <p:cNvPr id="5" name="Obrázek 7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4928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9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408" cy="562074"/>
          </a:xfrm>
        </p:spPr>
        <p:txBody>
          <a:bodyPr/>
          <a:lstStyle/>
          <a:p>
            <a:r>
              <a:rPr lang="cs-CZ" sz="3600" dirty="0" smtClean="0"/>
              <a:t>Přehled</a:t>
            </a:r>
            <a:r>
              <a:rPr lang="cs-CZ" dirty="0" smtClean="0"/>
              <a:t> </a:t>
            </a:r>
            <a:r>
              <a:rPr lang="cs-CZ" dirty="0" err="1" smtClean="0"/>
              <a:t>Interreg</a:t>
            </a:r>
            <a:r>
              <a:rPr lang="cs-CZ" dirty="0" smtClean="0"/>
              <a:t> Europe</a:t>
            </a:r>
            <a:endParaRPr lang="cs-CZ" dirty="0"/>
          </a:p>
        </p:txBody>
      </p:sp>
      <p:sp>
        <p:nvSpPr>
          <p:cNvPr id="4" name="Rectangle 8"/>
          <p:cNvSpPr/>
          <p:nvPr/>
        </p:nvSpPr>
        <p:spPr>
          <a:xfrm>
            <a:off x="251520" y="1768252"/>
            <a:ext cx="4176464" cy="225050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balanced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Výzkum, technologický rozvoj a inovace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1.1. Posílení </a:t>
            </a:r>
            <a:r>
              <a:rPr lang="cs-CZ" sz="1200" dirty="0">
                <a:solidFill>
                  <a:schemeClr val="tx1"/>
                </a:solidFill>
              </a:rPr>
              <a:t>výzkumné a inovační infrastruktury a </a:t>
            </a:r>
            <a:r>
              <a:rPr lang="cs-CZ" sz="1200" dirty="0" smtClean="0">
                <a:solidFill>
                  <a:schemeClr val="tx1"/>
                </a:solidFill>
              </a:rPr>
              <a:t>kapacity</a:t>
            </a:r>
          </a:p>
          <a:p>
            <a:pPr>
              <a:lnSpc>
                <a:spcPct val="150000"/>
              </a:lnSpc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1.2. Podpora </a:t>
            </a:r>
            <a:r>
              <a:rPr lang="cs-CZ" sz="1200" dirty="0">
                <a:solidFill>
                  <a:schemeClr val="tx1"/>
                </a:solidFill>
              </a:rPr>
              <a:t>inovativních řetězců „inteligentní specializace“ a inovačních příležitostí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644008" y="1772816"/>
            <a:ext cx="4248472" cy="2241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Konkurenceschopnost MSP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tx1"/>
                </a:solidFill>
              </a:rPr>
              <a:t>2.1. Podpora </a:t>
            </a:r>
            <a:r>
              <a:rPr lang="cs-CZ" sz="1200" dirty="0">
                <a:solidFill>
                  <a:schemeClr val="tx1"/>
                </a:solidFill>
              </a:rPr>
              <a:t>MSP v růstu, rozvoji a aktivitě na poli inovací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51520" y="4221088"/>
            <a:ext cx="4176464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Nízkouhlíkové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15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solidFill>
                  <a:schemeClr val="tx1"/>
                </a:solidFill>
              </a:rPr>
              <a:t>3.1. Posun </a:t>
            </a:r>
            <a:r>
              <a:rPr lang="cs-CZ" sz="1200" dirty="0">
                <a:solidFill>
                  <a:schemeClr val="tx1"/>
                </a:solidFill>
              </a:rPr>
              <a:t>k nízkouhlíkovému hospodářství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5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4644008" y="4221088"/>
            <a:ext cx="4248472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5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prostředí a efektivní využívání zdrojů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5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4.1. Zachování</a:t>
            </a:r>
            <a:r>
              <a:rPr lang="cs-CZ" sz="1200" dirty="0">
                <a:solidFill>
                  <a:schemeClr val="tx1"/>
                </a:solidFill>
              </a:rPr>
              <a:t>, ochrana a rozvoj přírodního a kulturního dědictví</a:t>
            </a:r>
          </a:p>
          <a:p>
            <a:pPr>
              <a:lnSpc>
                <a:spcPct val="150000"/>
              </a:lnSpc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cs-CZ" sz="1200" dirty="0" smtClean="0">
                <a:solidFill>
                  <a:schemeClr val="tx1"/>
                </a:solidFill>
              </a:rPr>
              <a:t>4.2. Efektivní </a:t>
            </a:r>
            <a:r>
              <a:rPr lang="cs-CZ" sz="1200" dirty="0">
                <a:solidFill>
                  <a:schemeClr val="tx1"/>
                </a:solidFill>
              </a:rPr>
              <a:t>využívání zdrojů, ekologický růst a inovace, řízení dopadů na životní prostředí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95936" y="105273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1F497D"/>
                </a:solidFill>
              </a:rPr>
              <a:t>Priority</a:t>
            </a:r>
            <a:endParaRPr lang="cs-CZ" sz="2400" dirty="0">
              <a:solidFill>
                <a:srgbClr val="1F497D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35696" y="6326119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Na každou prioritu alokováno 84,4 mil EUR ERDF</a:t>
            </a:r>
            <a:endParaRPr lang="cs-CZ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85608"/>
              </p:ext>
            </p:extLst>
          </p:nvPr>
        </p:nvGraphicFramePr>
        <p:xfrm>
          <a:off x="395536" y="188641"/>
          <a:ext cx="7704137" cy="3552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648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Výzkum, technologický rozvoj a inovace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</a:tr>
              <a:tr h="69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Specifický cíl 1.1: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a případně programů Evropské územní spolupráce,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v oblasti výzkumné a inovační infrastruktury a kapacit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</a:tr>
              <a:tr h="221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Regionální orgány a aktéři podporující podnikání sdílející zkušenosti v oblastech veřejného financování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podporu inovací jako klíčového prvku inovační infrastruktury, což vede k vytvoření akčních plánů na zřízení revolvingového  fondu na technologické inovace v každém regionu buď jako „finančního nástroje“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regionálním programu Růst a zaměstnanost, nebo jako fondu, který bude řízen nezávisle.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agenturami regionálního rozvoje pro plánování opatření ke zlepšování shody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osnovami vysokých škol a potřebami lidského kapitálu podniků v jejich regionálních sektorech inteligentní specializace.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aktéry ke zlepšení politik na podporu inovací, které řeší klíčové sociální výzvy v oblasti zdraví, demografické změny a blahobytu.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29946"/>
              </p:ext>
            </p:extLst>
          </p:nvPr>
        </p:nvGraphicFramePr>
        <p:xfrm>
          <a:off x="395536" y="3861048"/>
          <a:ext cx="7704137" cy="27363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751870">
                <a:tc>
                  <a:txBody>
                    <a:bodyPr/>
                    <a:lstStyle/>
                    <a:p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1.2:</a:t>
                      </a:r>
                    </a:p>
                    <a:p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případně programů Evropské územní spolupráce, které v</a:t>
                      </a:r>
                      <a:r>
                        <a:rPr lang="cs-CZ" sz="12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regionálních inovačních řetězcích „inteligentní specializace“ a inovačních příležitostí podporují aktéry v zavádění inovací</a:t>
                      </a: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</a:tr>
              <a:tr h="1984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mezi regionální orgány, vysokými školami a inovačními agenturami,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aby mohly být v každém partnerském regionu rozvíjeny zařízení a metody na podporu přenosu znalostí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posilování příležitostí k otevřeným inovacím mezi podnikatelskou a akademickou sférou v oblasti zelených technologií jak v rámci partnerských regionů, tak i mezi nimi.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používané praxi při rozvoji a řízení klastrů zabývajících se biologickými obory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rozvojovými agenturami, přičemž výsledkem jsou akční plány na zakládání nových regionálních a přeshraničních klastrů prostřednictvím projektů v rámci příslušných regionálních programů Růst a zaměstnanost a přeshraničních programů EÚS.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8352"/>
              </p:ext>
            </p:extLst>
          </p:nvPr>
        </p:nvGraphicFramePr>
        <p:xfrm>
          <a:off x="323528" y="332656"/>
          <a:ext cx="7704137" cy="5904656"/>
        </p:xfrm>
        <a:graphic>
          <a:graphicData uri="http://schemas.openxmlformats.org/drawingml/2006/table">
            <a:tbl>
              <a:tblPr/>
              <a:tblGrid>
                <a:gridCol w="7704137"/>
              </a:tblGrid>
              <a:tr h="954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charset="0"/>
                          <a:cs typeface="Times New Roman" pitchFamily="18" charset="0"/>
                        </a:rPr>
                        <a:t>Prioritní osa 2: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charset="0"/>
                          <a:cs typeface="Times New Roman" pitchFamily="18" charset="0"/>
                        </a:rPr>
                        <a:t>Konkurenceschopnost malých a středních podniků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alpha val="63000"/>
                      </a:schemeClr>
                    </a:solidFill>
                  </a:tcPr>
                </a:tc>
              </a:tr>
              <a:tr h="1312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Specifický cíl 2.1: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 případně programů Evropské územní spolupráce, které </a:t>
                      </a:r>
                      <a:r>
                        <a:rPr kumimoji="0" lang="cs-CZ" altLang="cs-CZ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podporují MSP ve všech fázích jejich životního cyklu, aby se rozvíjely, rostly a byly aktivní na poli inovací</a:t>
                      </a:r>
                      <a:r>
                        <a:rPr kumimoji="0" lang="cs-CZ" alt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alpha val="63000"/>
                      </a:schemeClr>
                    </a:solidFill>
                  </a:tcPr>
                </a:tc>
              </a:tr>
              <a:tr h="36375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Cambria" pitchFamily="18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Podporované aktivity (příklady):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Spolupráce mezi regionálními orgány a agenturami poskytujícími podporu podnikům za účelem výměny poznatků o uspořádání a správě prostředků na financování počátečního kapitálu na podporu MSP, přípravy takovýchto forem finanční podpory prostřednictvím programů Investice pro růst a zaměstnanost nebo jiných regionálních programů na podporu podnikání.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Výměna zkušeností mezi regionálními orgány a aktéry poskytujícími podporu podnikům v oblasti zvyšování informovanosti a budování podnikatelských kvalit mezi mladými lidmi a příprava akčních plánů na zavedení programů podpory mladým podnikatelům v jejich regionech.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Výměna poznatků o používané praxi v oblasti podpory internacionalizace a exportu u MSP mezi regionálními rozvojovými agenturami, přičemž výsledkem jsou akční plány na vytváření nových a zlepšování stávajících forem podpory internacionalizace MSP v jednotlivých regionech prostřednictvím projektu v rámci regionálního programu Růst a zaměstnanost nebo jiných regionálních programů.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alpha val="6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5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99751"/>
              </p:ext>
            </p:extLst>
          </p:nvPr>
        </p:nvGraphicFramePr>
        <p:xfrm>
          <a:off x="395536" y="260648"/>
          <a:ext cx="7632898" cy="6120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632898"/>
              </a:tblGrid>
              <a:tr h="1099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Prioritní osa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3: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"/>
                          <a:cs typeface="Times New Roman"/>
                        </a:rPr>
                        <a:t>Nízkouhlíkové hospodářství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</a:tr>
              <a:tr h="1357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Specifický cíl 3.1:</a:t>
                      </a:r>
                      <a:endParaRPr lang="cs-CZ" sz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Zlepšit realizaci politik a programů regionálního rozvoje, zejména programů Investice pro růst a zaměstnanost a případně programů Evropské územní spolupráce, které se zabývají </a:t>
                      </a:r>
                      <a:r>
                        <a:rPr lang="cs-CZ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přechodem na nízkouhlíkové hospodářství.</a:t>
                      </a:r>
                      <a:endParaRPr lang="cs-CZ" sz="1200" b="1" i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</a:tr>
              <a:tr h="3663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správné praxi mezi regionálními a lokálními orgány s následným zpracováním akčních plánů na vytvoření regionálních struktur za účelem propagace a usnadnění lokální udržitelné výroby energie a distribučních systémů ve venkovských oblastech.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a městskými orgány o opatřeních v oblasti udržitelné dopravy s následným zpracováním akčních plánů, v nichž budou rozpracována opatření a investice za účelem většího využívání možností nízkouhlíkové dopravy, které budou financovány z programů Růst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zaměstnanost nebo z jiných regionálních programů.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Spolupráce mezi regiony a regionálními energetickými agenturami za účelem podporování a motivování podniků k investicím do opatření směřujících k efektivnímu využívání energie s následným zpracováním regionálních programů podpory snižování energetické náročnosti ve firmách.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1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56899"/>
              </p:ext>
            </p:extLst>
          </p:nvPr>
        </p:nvGraphicFramePr>
        <p:xfrm>
          <a:off x="395536" y="260649"/>
          <a:ext cx="7704137" cy="33123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688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Prioritní osa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4: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Životní prostředí a efektivní využívání zdrojů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2"/>
                    </a:solidFill>
                  </a:tcPr>
                </a:tc>
              </a:tr>
              <a:tr h="688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Specifický cíl 4.1: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a případně programů Evropské územní spolupráce, v oblasti ochrany a rozvoje přírodního a kulturního dědictví</a:t>
                      </a:r>
                      <a:r>
                        <a:rPr lang="cs-CZ" sz="12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4" marR="68574" marT="0" marB="0">
                    <a:solidFill>
                      <a:schemeClr val="accent2"/>
                    </a:solidFill>
                  </a:tcPr>
                </a:tc>
              </a:tr>
              <a:tr h="1934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metodách hodnocení zranitelnosti regionálních a přeshraničních ekosystémů mezi regionálními orgány a odbornými ústavy, určování zmírňujících opatření a plánování jejich aplikace prostřednictvím regionálních programů Růst a zaměstnanost a EÚS / přeshraničních programů spolupráce.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a poznatků o modelech řízení pro regionální přírodní parky a lokality NATURA 2000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mezi regionálními orgány a správami parků za účelem přípravy zavedení nových modelů řízení a využívání regionálních parků.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74652"/>
              </p:ext>
            </p:extLst>
          </p:nvPr>
        </p:nvGraphicFramePr>
        <p:xfrm>
          <a:off x="395536" y="3573016"/>
          <a:ext cx="7704137" cy="31447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704137"/>
              </a:tblGrid>
              <a:tr h="792088">
                <a:tc>
                  <a:txBody>
                    <a:bodyPr/>
                    <a:lstStyle/>
                    <a:p>
                      <a:r>
                        <a:rPr lang="cs-CZ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Specifický cíl 4.2:</a:t>
                      </a:r>
                    </a:p>
                    <a:p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Zlepšit realizaci politik a programů regionálního rozvoje, zejména programů Investice pro růst a zaměstnanost </a:t>
                      </a:r>
                      <a:b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případně programů Evropské územní spolupráce, zaměřených na zvýšení efektivity využívání zdrojů, ekologický růst, ekologické inovace a řízení dopadů na životní prostředí.</a:t>
                      </a: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  <a:tr h="2352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Podporované aktivity (příklady):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zkušeností mezi regionálními orgány a agenturami zabývajícími se odpadovým hospodářstvím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politikách a opatřeních na snížení množství odpadu a zvýšení četnosti recyklace v malých podnicích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domácnostech za účelem plánování implementace těchto opatření v rámci regionálních programů odpadového hospodářství.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cs-CZ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Výměna poznatků o praktikách mezi regionálními a lokálními orgány o metodách monitorování, řízení </a:t>
                      </a:r>
                      <a:b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zlepšování kvality ovzduší v městských a urbanizovaných oblastech s následným zpracováním akčních plánů pro vytvoření programů monitorování kvality ovzduší a zmírňujících opatření prostřednictvím projektů v rámci jejich regionálních programů Růst a zaměstnanost.</a:t>
                      </a:r>
                      <a:endParaRPr lang="cs-CZ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0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cs-CZ" dirty="0" smtClean="0"/>
              <a:t>Příklady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cs-CZ" dirty="0" err="1" smtClean="0"/>
              <a:t>HoCare</a:t>
            </a:r>
            <a:r>
              <a:rPr lang="cs-CZ" dirty="0" smtClean="0"/>
              <a:t> </a:t>
            </a:r>
            <a:r>
              <a:rPr lang="cs-CZ" sz="1800" b="0" dirty="0" smtClean="0"/>
              <a:t>(1,25 mil EUR, 8 partnerů) –  využívání inovací v oblasti domácí péče prostřednictvím posílení spolupráce </a:t>
            </a:r>
            <a:r>
              <a:rPr lang="cs-CZ" sz="1800" b="0" dirty="0" err="1" smtClean="0"/>
              <a:t>quadruple</a:t>
            </a:r>
            <a:r>
              <a:rPr lang="cs-CZ" sz="1800" b="0" dirty="0" smtClean="0"/>
              <a:t>-helix</a:t>
            </a:r>
          </a:p>
          <a:p>
            <a:r>
              <a:rPr lang="cs-CZ" sz="1800" dirty="0" smtClean="0"/>
              <a:t>Vedoucí partner </a:t>
            </a:r>
            <a:r>
              <a:rPr lang="cs-CZ" sz="1800" b="0" dirty="0" smtClean="0"/>
              <a:t>– Regionální rozvojová agentura JČ (285 tis. EUR)</a:t>
            </a:r>
          </a:p>
          <a:p>
            <a:endParaRPr lang="cs-CZ" sz="1800" b="0" dirty="0"/>
          </a:p>
          <a:p>
            <a:r>
              <a:rPr lang="cs-CZ" dirty="0" smtClean="0"/>
              <a:t>RESOLVE </a:t>
            </a:r>
            <a:r>
              <a:rPr lang="cs-CZ" sz="1800" b="0" dirty="0" smtClean="0"/>
              <a:t>(2,3 mil. EUR, 9 partnerů) – snížit emise CO2 ve městech produkované dodavateli zboží a zároveň zajistit podporu zaměstnanosti v této oblasti</a:t>
            </a:r>
          </a:p>
          <a:p>
            <a:r>
              <a:rPr lang="cs-CZ" sz="1800" dirty="0" smtClean="0"/>
              <a:t>Český partner: </a:t>
            </a:r>
            <a:r>
              <a:rPr lang="cs-CZ" sz="1800" b="0" dirty="0" smtClean="0"/>
              <a:t>Moravskoslezský kraj (166 tis. EUR)</a:t>
            </a:r>
          </a:p>
          <a:p>
            <a:endParaRPr lang="cs-CZ" sz="1800" b="0" dirty="0"/>
          </a:p>
          <a:p>
            <a:r>
              <a:rPr lang="cs-CZ" dirty="0" smtClean="0"/>
              <a:t>SKILLS+ </a:t>
            </a:r>
            <a:r>
              <a:rPr lang="cs-CZ" sz="1800" b="0" dirty="0" smtClean="0"/>
              <a:t>(2,64 mil. EUR, 13 partnerů) – zvýšení konkurenceschopnosti MSP ve venkovských oblastech podporou využití moderních informačních technologií</a:t>
            </a:r>
          </a:p>
          <a:p>
            <a:r>
              <a:rPr lang="cs-CZ" sz="1800" dirty="0" smtClean="0"/>
              <a:t>Český partner </a:t>
            </a:r>
            <a:r>
              <a:rPr lang="cs-CZ" sz="1800" b="0" dirty="0" smtClean="0"/>
              <a:t>– Technická univerzita Ostrava (159 tis. EUR)   </a:t>
            </a:r>
            <a:endParaRPr lang="cs-CZ" sz="3200" b="0" dirty="0"/>
          </a:p>
        </p:txBody>
      </p:sp>
    </p:spTree>
    <p:extLst>
      <p:ext uri="{BB962C8B-B14F-4D97-AF65-F5344CB8AC3E}">
        <p14:creationId xmlns:p14="http://schemas.microsoft.com/office/powerpoint/2010/main" val="41515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35596" y="487834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 smtClean="0">
                <a:solidFill>
                  <a:srgbClr val="1F497D"/>
                </a:solidFill>
                <a:latin typeface="+mj-lt"/>
              </a:rPr>
              <a:t>Platform</a:t>
            </a:r>
            <a:r>
              <a:rPr lang="cs-CZ" sz="2000" b="1" dirty="0" smtClean="0">
                <a:solidFill>
                  <a:srgbClr val="1F497D"/>
                </a:solidFill>
                <a:latin typeface="+mj-lt"/>
              </a:rPr>
              <a:t>y</a:t>
            </a:r>
            <a:r>
              <a:rPr lang="en-GB" sz="2000" b="1" dirty="0" smtClean="0">
                <a:solidFill>
                  <a:srgbClr val="1F497D"/>
                </a:solidFill>
                <a:latin typeface="+mj-lt"/>
              </a:rPr>
              <a:t>: </a:t>
            </a:r>
            <a:r>
              <a:rPr lang="cs-CZ" sz="2000" b="1" dirty="0" smtClean="0">
                <a:solidFill>
                  <a:srgbClr val="1F497D"/>
                </a:solidFill>
                <a:latin typeface="+mj-lt"/>
              </a:rPr>
              <a:t>co je to</a:t>
            </a:r>
            <a:r>
              <a:rPr lang="en-GB" sz="2000" b="1" dirty="0" smtClean="0">
                <a:solidFill>
                  <a:srgbClr val="1F497D"/>
                </a:solidFill>
                <a:latin typeface="+mj-lt"/>
              </a:rPr>
              <a:t>?</a:t>
            </a:r>
            <a:endParaRPr lang="en-GB" sz="2000" b="1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16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03" y="1429714"/>
            <a:ext cx="833869" cy="877557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8387"/>
              </p:ext>
            </p:extLst>
          </p:nvPr>
        </p:nvGraphicFramePr>
        <p:xfrm>
          <a:off x="179512" y="1429714"/>
          <a:ext cx="8784976" cy="2117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838781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  <a:tr h="1202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Výzkum a inovace</a:t>
                      </a:r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MSP konkurenceschopnost</a:t>
                      </a:r>
                      <a:endParaRPr lang="en-GB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Nízkouhlíkové hospodářství</a:t>
                      </a: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Životní prostředí a efektivní využívání zdrojů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pic>
        <p:nvPicPr>
          <p:cNvPr id="20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4" y="1472904"/>
            <a:ext cx="833869" cy="877557"/>
          </a:xfrm>
          <a:prstGeom prst="rect">
            <a:avLst/>
          </a:prstGeom>
          <a:noFill/>
        </p:spPr>
      </p:pic>
      <p:pic>
        <p:nvPicPr>
          <p:cNvPr id="19" name="Imag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50" y="1472904"/>
            <a:ext cx="952125" cy="852658"/>
          </a:xfrm>
          <a:prstGeom prst="rect">
            <a:avLst/>
          </a:prstGeom>
          <a:noFill/>
        </p:spPr>
      </p:pic>
      <p:pic>
        <p:nvPicPr>
          <p:cNvPr id="17" name="Imag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18" y="1516527"/>
            <a:ext cx="833869" cy="848226"/>
          </a:xfrm>
          <a:prstGeom prst="rect">
            <a:avLst/>
          </a:prstGeom>
          <a:noFill/>
        </p:spPr>
      </p:pic>
      <p:pic>
        <p:nvPicPr>
          <p:cNvPr id="18" name="Image 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37" y="1541183"/>
            <a:ext cx="877662" cy="84859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23528" y="3645024"/>
            <a:ext cx="8712968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spcBef>
                <a:spcPct val="0"/>
              </a:spcBef>
            </a:pPr>
            <a:r>
              <a:rPr lang="cs-CZ" sz="2000" u="sng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Cíl</a:t>
            </a:r>
            <a:r>
              <a:rPr lang="en-GB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: </a:t>
            </a:r>
            <a:r>
              <a:rPr lang="cs-CZ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přispět k vzájemnému se učení napříč EU zvláště v oblasti implementace Strukturálních fondů</a:t>
            </a:r>
            <a:endParaRPr lang="en-GB" sz="20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>
              <a:lnSpc>
                <a:spcPts val="5000"/>
              </a:lnSpc>
              <a:spcBef>
                <a:spcPts val="1200"/>
              </a:spcBef>
              <a:buClr>
                <a:srgbClr val="7030A0"/>
              </a:buClr>
            </a:pPr>
            <a:r>
              <a:rPr lang="en-GB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</a:t>
            </a:r>
            <a:r>
              <a:rPr lang="cs-CZ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- lepší využití projektových výsledků</a:t>
            </a:r>
            <a:endParaRPr lang="en-GB" sz="20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>
              <a:lnSpc>
                <a:spcPts val="5000"/>
              </a:lnSpc>
              <a:spcBef>
                <a:spcPct val="0"/>
              </a:spcBef>
              <a:buClr>
                <a:srgbClr val="C00000"/>
              </a:buClr>
            </a:pPr>
            <a:r>
              <a:rPr lang="en-GB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</a:t>
            </a:r>
            <a:r>
              <a:rPr lang="cs-CZ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- výsledky projektů budou k dispozici i subjektům   	  </a:t>
            </a:r>
          </a:p>
          <a:p>
            <a:pPr>
              <a:lnSpc>
                <a:spcPts val="5000"/>
              </a:lnSpc>
              <a:spcBef>
                <a:spcPct val="0"/>
              </a:spcBef>
              <a:buClr>
                <a:srgbClr val="C00000"/>
              </a:buClr>
            </a:pPr>
            <a:r>
              <a:rPr lang="cs-CZ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- nezapojených do projektů</a:t>
            </a:r>
            <a:endParaRPr lang="en-GB" sz="20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408" cy="562074"/>
          </a:xfrm>
        </p:spPr>
        <p:txBody>
          <a:bodyPr/>
          <a:lstStyle/>
          <a:p>
            <a:r>
              <a:rPr lang="cs-CZ" sz="3600" dirty="0" smtClean="0"/>
              <a:t>Statistika</a:t>
            </a:r>
            <a:r>
              <a:rPr lang="cs-CZ" dirty="0" smtClean="0"/>
              <a:t> 1. výzva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980728"/>
            <a:ext cx="77768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1F497D"/>
                </a:solidFill>
              </a:rPr>
              <a:t>22. červen – 31. červenec 2015 – první výzva programu</a:t>
            </a:r>
          </a:p>
          <a:p>
            <a:endParaRPr lang="cs-CZ" sz="800" dirty="0" smtClean="0">
              <a:solidFill>
                <a:srgbClr val="1F497D"/>
              </a:solidFill>
            </a:endParaRPr>
          </a:p>
          <a:p>
            <a:r>
              <a:rPr lang="cs-CZ" sz="2000" dirty="0" smtClean="0">
                <a:solidFill>
                  <a:srgbClr val="1F497D"/>
                </a:solidFill>
              </a:rPr>
              <a:t>Alokace – 107,5 mil. EUR </a:t>
            </a:r>
          </a:p>
          <a:p>
            <a:endParaRPr lang="cs-CZ" sz="800" dirty="0" smtClean="0">
              <a:solidFill>
                <a:srgbClr val="1F497D"/>
              </a:solidFill>
            </a:endParaRPr>
          </a:p>
          <a:p>
            <a:r>
              <a:rPr lang="cs-CZ" sz="2000" dirty="0" smtClean="0">
                <a:solidFill>
                  <a:srgbClr val="1F497D"/>
                </a:solidFill>
              </a:rPr>
              <a:t>Jednokolová výzva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4930404"/>
              </p:ext>
            </p:extLst>
          </p:nvPr>
        </p:nvGraphicFramePr>
        <p:xfrm>
          <a:off x="179512" y="2518345"/>
          <a:ext cx="4320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2189141"/>
              </p:ext>
            </p:extLst>
          </p:nvPr>
        </p:nvGraphicFramePr>
        <p:xfrm>
          <a:off x="4499992" y="2518345"/>
          <a:ext cx="4320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014278" y="239313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Celkem</a:t>
            </a:r>
            <a:endParaRPr lang="cs-CZ" dirty="0">
              <a:solidFill>
                <a:srgbClr val="1F497D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64088" y="249289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S CZ účastí </a:t>
            </a:r>
            <a:endParaRPr lang="cs-CZ" dirty="0">
              <a:solidFill>
                <a:srgbClr val="1F497D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0215" y="5661248"/>
            <a:ext cx="425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1F497D"/>
                </a:solidFill>
              </a:rPr>
              <a:t>64 projektů schváleno v celkové výši 99,1 mil EUR</a:t>
            </a:r>
            <a:endParaRPr lang="cs-CZ" sz="1600" dirty="0">
              <a:solidFill>
                <a:srgbClr val="1F497D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80384" y="5661248"/>
            <a:ext cx="425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1F497D"/>
                </a:solidFill>
              </a:rPr>
              <a:t>11 projektů schváleno  - alokace pro CZ LP/PP 1,6 mil EUR</a:t>
            </a:r>
            <a:endParaRPr lang="cs-CZ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/>
              <a:t>v</a:t>
            </a:r>
            <a:r>
              <a:rPr lang="cs-CZ" dirty="0" smtClean="0"/>
              <a:t>ýzva programu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525963"/>
          </a:xfrm>
        </p:spPr>
        <p:txBody>
          <a:bodyPr>
            <a:normAutofit/>
          </a:bodyPr>
          <a:lstStyle/>
          <a:p>
            <a:r>
              <a:rPr lang="cs-CZ" sz="1800" b="0" dirty="0" smtClean="0"/>
              <a:t>Termín: 5. dubna – 13. května 2016</a:t>
            </a:r>
          </a:p>
          <a:p>
            <a:endParaRPr lang="cs-CZ" sz="1800" b="0" dirty="0"/>
          </a:p>
          <a:p>
            <a:pPr marL="285750" indent="-285750">
              <a:buFontTx/>
              <a:buChar char="-"/>
            </a:pPr>
            <a:r>
              <a:rPr lang="cs-CZ" sz="1400" b="0" dirty="0" smtClean="0"/>
              <a:t>Jednokolová výzva</a:t>
            </a:r>
          </a:p>
          <a:p>
            <a:pPr marL="285750" indent="-285750">
              <a:buFontTx/>
              <a:buChar char="-"/>
            </a:pPr>
            <a:endParaRPr lang="cs-CZ" sz="1400" b="0" dirty="0" smtClean="0"/>
          </a:p>
          <a:p>
            <a:pPr marL="285750" indent="-285750">
              <a:buFontTx/>
              <a:buChar char="-"/>
            </a:pPr>
            <a:r>
              <a:rPr lang="cs-CZ" sz="1400" b="0" dirty="0" smtClean="0"/>
              <a:t>Všechny priority a specifické cíle otevřeny</a:t>
            </a:r>
          </a:p>
          <a:p>
            <a:endParaRPr lang="cs-CZ" sz="1400" b="0" dirty="0" smtClean="0"/>
          </a:p>
          <a:p>
            <a:pPr marL="285750" indent="-285750">
              <a:buFontTx/>
              <a:buChar char="-"/>
            </a:pPr>
            <a:r>
              <a:rPr lang="cs-CZ" sz="1400" b="0" dirty="0" smtClean="0"/>
              <a:t>Žádosti a přílohy budou předkládány pouze elektronicky</a:t>
            </a:r>
          </a:p>
          <a:p>
            <a:pPr marL="285750" indent="-285750">
              <a:buFontTx/>
              <a:buChar char="-"/>
            </a:pPr>
            <a:endParaRPr lang="cs-CZ" sz="1400" b="0" dirty="0" smtClean="0"/>
          </a:p>
          <a:p>
            <a:pPr marL="285750" indent="-285750">
              <a:buFontTx/>
              <a:buChar char="-"/>
            </a:pPr>
            <a:endParaRPr lang="cs-CZ" sz="1400" b="0" dirty="0" smtClean="0"/>
          </a:p>
          <a:p>
            <a:r>
              <a:rPr lang="cs-CZ" sz="1800" b="0" dirty="0" smtClean="0"/>
              <a:t> </a:t>
            </a:r>
          </a:p>
          <a:p>
            <a:r>
              <a:rPr lang="cs-CZ" sz="1800" b="0" dirty="0" smtClean="0"/>
              <a:t>22. -23. březen 2016 – partner </a:t>
            </a:r>
            <a:r>
              <a:rPr lang="cs-CZ" sz="1800" b="0" dirty="0" err="1" smtClean="0"/>
              <a:t>search</a:t>
            </a:r>
            <a:r>
              <a:rPr lang="cs-CZ" sz="1800" b="0" dirty="0" smtClean="0"/>
              <a:t> </a:t>
            </a:r>
            <a:r>
              <a:rPr lang="cs-CZ" sz="1800" b="0" dirty="0" err="1" smtClean="0"/>
              <a:t>forum</a:t>
            </a:r>
            <a:r>
              <a:rPr lang="cs-CZ" sz="1800" b="0" dirty="0" smtClean="0"/>
              <a:t> a seminář o 2. výzvě v Rotterdamu</a:t>
            </a:r>
          </a:p>
          <a:p>
            <a:endParaRPr lang="cs-CZ" sz="1800" b="0" dirty="0" smtClean="0"/>
          </a:p>
          <a:p>
            <a:r>
              <a:rPr lang="cs-CZ" sz="1800" b="0" dirty="0" smtClean="0"/>
              <a:t>31. března 2016 – národní informační den v ČR, Praha</a:t>
            </a:r>
            <a:endParaRPr lang="cs-CZ" sz="1800" b="0" dirty="0"/>
          </a:p>
          <a:p>
            <a:endParaRPr lang="cs-CZ" sz="1800" b="0" dirty="0"/>
          </a:p>
          <a:p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sz="1800" b="0" dirty="0" smtClean="0"/>
          </a:p>
          <a:p>
            <a:pPr marL="342900" indent="-34290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5782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6890892" cy="3888432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1067836"/>
            <a:ext cx="5416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F497D"/>
                </a:solidFill>
              </a:rPr>
              <a:t>webová stránka programu: 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www.interregeurope.eu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 rot="1621029">
            <a:off x="3249482" y="3986027"/>
            <a:ext cx="432048" cy="2147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4503" y="6114302"/>
            <a:ext cx="4878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1F497D"/>
                </a:solidFill>
              </a:rPr>
              <a:t>Databáze pro vyhledávání partnerů a projektových záměrů </a:t>
            </a:r>
            <a:endParaRPr lang="cs-CZ" sz="1400" dirty="0">
              <a:solidFill>
                <a:srgbClr val="1F497D"/>
              </a:solidFill>
            </a:endParaRPr>
          </a:p>
        </p:txBody>
      </p:sp>
      <p:sp>
        <p:nvSpPr>
          <p:cNvPr id="9" name="Šipka dolů 8"/>
          <p:cNvSpPr/>
          <p:nvPr/>
        </p:nvSpPr>
        <p:spPr>
          <a:xfrm rot="15026817">
            <a:off x="5545457" y="831539"/>
            <a:ext cx="432048" cy="2810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308304" y="1714167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1F497D"/>
                </a:solidFill>
              </a:rPr>
              <a:t>Informace pro žadatele a ke stažení všechny dokumenty</a:t>
            </a:r>
            <a:endParaRPr lang="cs-CZ" sz="1400" dirty="0">
              <a:solidFill>
                <a:srgbClr val="1F497D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948264" y="5945024"/>
            <a:ext cx="178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1F497D"/>
                </a:solidFill>
              </a:rPr>
              <a:t>Hlavní dokumentem pro žadatele je </a:t>
            </a:r>
            <a:r>
              <a:rPr lang="cs-CZ" sz="1200" b="1" dirty="0" smtClean="0">
                <a:solidFill>
                  <a:srgbClr val="1F497D"/>
                </a:solidFill>
              </a:rPr>
              <a:t>programový manuál.</a:t>
            </a:r>
            <a:endParaRPr lang="cs-CZ" sz="1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57253"/>
            <a:ext cx="5760640" cy="540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Geografické vymezení programu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2132856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1F497D"/>
                </a:solidFill>
              </a:rPr>
              <a:t>ŘO programu: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Regionální rada regionu </a:t>
            </a:r>
            <a:r>
              <a:rPr lang="cs-CZ" sz="1600" dirty="0" err="1" smtClean="0">
                <a:solidFill>
                  <a:srgbClr val="1F497D"/>
                </a:solidFill>
              </a:rPr>
              <a:t>Nord</a:t>
            </a:r>
            <a:r>
              <a:rPr lang="cs-CZ" sz="1600" dirty="0" smtClean="0">
                <a:solidFill>
                  <a:srgbClr val="1F497D"/>
                </a:solidFill>
              </a:rPr>
              <a:t> pas de Calais se sídlem v Lille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r>
              <a:rPr lang="cs-CZ" b="1" dirty="0" smtClean="0">
                <a:solidFill>
                  <a:srgbClr val="1F497D"/>
                </a:solidFill>
              </a:rPr>
              <a:t>Garantem v ČR: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Ministerstvo pro místní rozvoj</a:t>
            </a:r>
          </a:p>
          <a:p>
            <a:endParaRPr lang="cs-CZ" sz="1600" dirty="0">
              <a:solidFill>
                <a:srgbClr val="1F497D"/>
              </a:solidFill>
            </a:endParaRPr>
          </a:p>
          <a:p>
            <a:endParaRPr lang="cs-CZ" sz="1600" dirty="0" smtClean="0">
              <a:solidFill>
                <a:srgbClr val="1F497D"/>
              </a:solidFill>
            </a:endParaRPr>
          </a:p>
          <a:p>
            <a:r>
              <a:rPr lang="cs-CZ" b="1" dirty="0" smtClean="0">
                <a:solidFill>
                  <a:srgbClr val="1F497D"/>
                </a:solidFill>
              </a:rPr>
              <a:t>Rozpočet programu:</a:t>
            </a:r>
          </a:p>
          <a:p>
            <a:r>
              <a:rPr lang="cs-CZ" sz="1600" dirty="0" smtClean="0">
                <a:solidFill>
                  <a:srgbClr val="1F497D"/>
                </a:solidFill>
              </a:rPr>
              <a:t>359 mil. EUR (ERDF)</a:t>
            </a:r>
          </a:p>
          <a:p>
            <a:endParaRPr lang="cs-CZ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Kontaktní osoby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68001"/>
            <a:ext cx="3888432" cy="32131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Pavel Lukeš</a:t>
            </a:r>
          </a:p>
          <a:p>
            <a:r>
              <a:rPr lang="cs-CZ" sz="1800" b="0" dirty="0" smtClean="0"/>
              <a:t>Národní koordinátor programu</a:t>
            </a:r>
          </a:p>
          <a:p>
            <a:r>
              <a:rPr lang="cs-CZ" sz="1800" b="0" dirty="0" smtClean="0"/>
              <a:t>Ministerstvo pro místní rozvoj</a:t>
            </a:r>
          </a:p>
          <a:p>
            <a:r>
              <a:rPr lang="cs-CZ" sz="1800" b="0" dirty="0" smtClean="0"/>
              <a:t>Odbor evropské územní spolupráce</a:t>
            </a:r>
          </a:p>
          <a:p>
            <a:r>
              <a:rPr lang="cs-CZ" sz="1800" b="0" dirty="0" smtClean="0"/>
              <a:t>Letenská 3</a:t>
            </a:r>
          </a:p>
          <a:p>
            <a:r>
              <a:rPr lang="cs-CZ" sz="1800" b="0" dirty="0" smtClean="0"/>
              <a:t>110 15 Praha 1</a:t>
            </a:r>
          </a:p>
          <a:p>
            <a:r>
              <a:rPr lang="cs-CZ" sz="1800" b="0" dirty="0" smtClean="0"/>
              <a:t>Tel: 224 862 331</a:t>
            </a:r>
          </a:p>
          <a:p>
            <a:r>
              <a:rPr lang="cs-CZ" sz="1800" b="0" dirty="0" smtClean="0"/>
              <a:t>Email: pavel.lukes@mmr.cz</a:t>
            </a:r>
            <a:endParaRPr lang="cs-CZ" sz="1800" b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44396" y="1340768"/>
            <a:ext cx="388843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Alice Štollová Kovandová</a:t>
            </a:r>
          </a:p>
          <a:p>
            <a:r>
              <a:rPr lang="cs-CZ" sz="1800" b="0" dirty="0" smtClean="0"/>
              <a:t>Národní kontaktní místo programu</a:t>
            </a:r>
          </a:p>
          <a:p>
            <a:r>
              <a:rPr lang="cs-CZ" sz="1800" b="0" dirty="0" smtClean="0"/>
              <a:t>Ministerstvo pro místní rozvoj</a:t>
            </a:r>
          </a:p>
          <a:p>
            <a:r>
              <a:rPr lang="cs-CZ" sz="1800" b="0" dirty="0" smtClean="0"/>
              <a:t>Odbor evropské územní spolupráce</a:t>
            </a:r>
          </a:p>
          <a:p>
            <a:r>
              <a:rPr lang="cs-CZ" sz="1800" b="0" dirty="0" smtClean="0"/>
              <a:t>Letenská 3</a:t>
            </a:r>
          </a:p>
          <a:p>
            <a:r>
              <a:rPr lang="cs-CZ" sz="1800" b="0" dirty="0" smtClean="0"/>
              <a:t>110 15 Praha 1</a:t>
            </a:r>
          </a:p>
          <a:p>
            <a:r>
              <a:rPr lang="cs-CZ" sz="1800" b="0" dirty="0" smtClean="0"/>
              <a:t>Tel: 224 862 254</a:t>
            </a:r>
          </a:p>
          <a:p>
            <a:r>
              <a:rPr lang="cs-CZ" sz="1800" b="0" dirty="0" smtClean="0"/>
              <a:t>Email: alice.stollova@mmr.cz</a:t>
            </a:r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4674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Pavel Lukeš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Odbor evropské územní spolupráce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pavel.lukes</a:t>
            </a:r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@mmr.cz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Telefon: 224 862 331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www.dotaceEU.cz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www.interreg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europe</a:t>
            </a:r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GB" alt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7" descr="mmr_cr_rgb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41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2708920"/>
            <a:ext cx="5715000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514350" indent="-514350" eaLnBrk="1" hangingPunct="1">
              <a:spcBef>
                <a:spcPct val="0"/>
              </a:spcBef>
              <a:buClr>
                <a:srgbClr val="F0C200"/>
              </a:buClr>
              <a:defRPr/>
            </a:pPr>
            <a:endParaRPr lang="en-GB" sz="3200" dirty="0">
              <a:latin typeface="Arial" charset="0"/>
              <a:cs typeface="Arial" charset="0"/>
            </a:endParaRPr>
          </a:p>
          <a:p>
            <a:pPr marL="355600" indent="-355600" eaLnBrk="1" hangingPunct="1">
              <a:spcBef>
                <a:spcPct val="0"/>
              </a:spcBef>
              <a:buClr>
                <a:srgbClr val="F0C200"/>
              </a:buClr>
              <a:buFont typeface="Wingdings" pitchFamily="2" charset="2"/>
              <a:buNone/>
              <a:defRPr/>
            </a:pP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000" y="432000"/>
            <a:ext cx="7776408" cy="562074"/>
          </a:xfrm>
        </p:spPr>
        <p:txBody>
          <a:bodyPr/>
          <a:lstStyle/>
          <a:p>
            <a:r>
              <a:rPr lang="cs-CZ" sz="3600" dirty="0" smtClean="0"/>
              <a:t>Cíle</a:t>
            </a:r>
            <a:r>
              <a:rPr lang="cs-CZ" dirty="0" smtClean="0"/>
              <a:t> </a:t>
            </a:r>
            <a:r>
              <a:rPr lang="cs-CZ" dirty="0" err="1" smtClean="0"/>
              <a:t>Interreg</a:t>
            </a:r>
            <a:r>
              <a:rPr lang="cs-CZ" dirty="0" smtClean="0"/>
              <a:t> Europe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59519" y="1658788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Zlepšovat </a:t>
            </a:r>
            <a:r>
              <a:rPr lang="cs-CZ" altLang="cs-CZ" dirty="0">
                <a:solidFill>
                  <a:schemeClr val="tx2"/>
                </a:solidFill>
                <a:latin typeface="Arial" charset="0"/>
                <a:cs typeface="Arial" charset="0"/>
              </a:rPr>
              <a:t>implementaci politik a programů regionálního rozvoje, zejména programů </a:t>
            </a:r>
            <a:r>
              <a:rPr lang="cs-CZ" alt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v rámci cíle Investice pro růst a zaměstnanost</a:t>
            </a:r>
            <a:r>
              <a:rPr lang="cs-CZ" altLang="cs-CZ" dirty="0">
                <a:solidFill>
                  <a:schemeClr val="tx2"/>
                </a:solidFill>
                <a:latin typeface="Arial" charset="0"/>
                <a:cs typeface="Arial" charset="0"/>
              </a:rPr>
              <a:t> a případně v rámci cíle Evropská územní spolupráce (EÚS) prostřednictvím výměny zkušeností a politických poznatků mezi aktéry regionálního významu </a:t>
            </a:r>
            <a:r>
              <a:rPr lang="cs-CZ" b="1" dirty="0">
                <a:solidFill>
                  <a:schemeClr val="tx2"/>
                </a:solidFill>
              </a:rPr>
              <a:t>a to prostřednictvím:</a:t>
            </a:r>
          </a:p>
          <a:p>
            <a:pPr algn="just"/>
            <a:endParaRPr lang="cs-CZ" sz="1600" b="1" dirty="0">
              <a:solidFill>
                <a:schemeClr val="tx2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sz="1600" dirty="0">
                <a:solidFill>
                  <a:schemeClr val="tx2"/>
                </a:solidFill>
              </a:rPr>
              <a:t>Implementace nového projektu/nástroje financovaného v rámci programu Cíle 1, Cíle 2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endParaRPr lang="cs-CZ" sz="1600" dirty="0">
              <a:solidFill>
                <a:schemeClr val="tx2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sz="1600" dirty="0">
                <a:solidFill>
                  <a:schemeClr val="tx2"/>
                </a:solidFill>
              </a:rPr>
              <a:t>Změna řízení programu/politiky  (úprava podmínek výzev, alternativní metody monitorování, hodnocení)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endParaRPr lang="cs-CZ" sz="1600" dirty="0">
              <a:solidFill>
                <a:schemeClr val="tx2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Font typeface="Arial" charset="0"/>
              <a:buAutoNum type="alphaLcParenR"/>
              <a:defRPr/>
            </a:pPr>
            <a:r>
              <a:rPr lang="cs-CZ" sz="1600" dirty="0">
                <a:solidFill>
                  <a:schemeClr val="tx2"/>
                </a:solidFill>
              </a:rPr>
              <a:t>Změna strategického zaměření programu/politiky (úprava specifického cíle, začlenění nového </a:t>
            </a:r>
            <a:r>
              <a:rPr lang="cs-CZ" sz="1600" dirty="0" smtClean="0">
                <a:solidFill>
                  <a:schemeClr val="tx2"/>
                </a:solidFill>
              </a:rPr>
              <a:t>záměru) 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52119" y="2129911"/>
            <a:ext cx="4032448" cy="53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defRPr/>
            </a:pPr>
            <a:r>
              <a:rPr lang="en-GB" sz="2200" b="1" dirty="0">
                <a:solidFill>
                  <a:srgbClr val="1F497D"/>
                </a:solidFill>
                <a:latin typeface="+mn-lt"/>
                <a:cs typeface="Arial" pitchFamily="34" charset="0"/>
              </a:rPr>
              <a:t>B</a:t>
            </a:r>
            <a:r>
              <a:rPr lang="en-GB" sz="2200" b="1" dirty="0" smtClean="0">
                <a:solidFill>
                  <a:srgbClr val="1F497D"/>
                </a:solidFill>
                <a:latin typeface="+mn-lt"/>
                <a:cs typeface="Arial" pitchFamily="34" charset="0"/>
              </a:rPr>
              <a:t>. Policy Learning Platforms</a:t>
            </a:r>
            <a:endParaRPr lang="en-GB" sz="2200" b="1" dirty="0">
              <a:solidFill>
                <a:srgbClr val="1F497D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739" y="2266965"/>
            <a:ext cx="4248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ctr">
              <a:defRPr/>
            </a:pPr>
            <a:r>
              <a:rPr lang="en-GB" sz="2200" b="1" dirty="0">
                <a:solidFill>
                  <a:srgbClr val="00316E"/>
                </a:solidFill>
                <a:latin typeface="+mn-lt"/>
                <a:cs typeface="Arial" pitchFamily="34" charset="0"/>
              </a:rPr>
              <a:t>A</a:t>
            </a:r>
            <a:r>
              <a:rPr lang="en-GB" sz="2200" b="1" dirty="0" smtClean="0">
                <a:solidFill>
                  <a:srgbClr val="00316E"/>
                </a:solidFill>
                <a:latin typeface="+mn-lt"/>
                <a:cs typeface="Arial" pitchFamily="34" charset="0"/>
              </a:rPr>
              <a:t>. </a:t>
            </a:r>
            <a:r>
              <a:rPr lang="cs-CZ" sz="2200" b="1" dirty="0" smtClean="0">
                <a:solidFill>
                  <a:srgbClr val="00316E"/>
                </a:solidFill>
                <a:latin typeface="+mn-lt"/>
                <a:cs typeface="Arial" pitchFamily="34" charset="0"/>
              </a:rPr>
              <a:t>Projekty meziregionální spolupráce</a:t>
            </a:r>
            <a:endParaRPr lang="en-GB" sz="2200" b="1" dirty="0">
              <a:solidFill>
                <a:srgbClr val="00316E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9592" y="1124744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Arial"/>
              </a:rPr>
              <a:t>2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Arial"/>
              </a:rPr>
              <a:t>aktivity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905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2" y="3501008"/>
            <a:ext cx="3524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59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7966" y="1052736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2400" b="1" dirty="0" smtClean="0">
                <a:solidFill>
                  <a:srgbClr val="1F497D"/>
                </a:solidFill>
                <a:latin typeface="+mj-lt"/>
              </a:rPr>
              <a:t>Projektové partnerství</a:t>
            </a:r>
            <a:r>
              <a:rPr lang="en-GB" sz="2400" b="1" dirty="0" smtClean="0">
                <a:solidFill>
                  <a:srgbClr val="1F497D"/>
                </a:solidFill>
                <a:latin typeface="+mj-lt"/>
              </a:rPr>
              <a:t>: </a:t>
            </a:r>
            <a:r>
              <a:rPr lang="cs-CZ" sz="2400" b="1" dirty="0" smtClean="0">
                <a:solidFill>
                  <a:srgbClr val="1F497D"/>
                </a:solidFill>
                <a:latin typeface="+mj-lt"/>
              </a:rPr>
              <a:t>kdo je způsobilý</a:t>
            </a:r>
            <a:r>
              <a:rPr lang="en-GB" sz="2400" b="1" dirty="0" smtClean="0">
                <a:solidFill>
                  <a:srgbClr val="1F497D"/>
                </a:solidFill>
                <a:latin typeface="+mj-lt"/>
              </a:rPr>
              <a:t>?</a:t>
            </a:r>
            <a:endParaRPr lang="en-GB" sz="24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666" y="2127544"/>
            <a:ext cx="6624736" cy="29005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rgbClr val="1F497D"/>
                </a:solidFill>
              </a:rPr>
              <a:t>Veřejné orgány </a:t>
            </a:r>
            <a:r>
              <a:rPr lang="en-GB" altLang="en-US" sz="2400" b="1" kern="0" dirty="0" smtClean="0">
                <a:solidFill>
                  <a:srgbClr val="1F497D"/>
                </a:solidFill>
              </a:rPr>
              <a:t>(</a:t>
            </a:r>
            <a:r>
              <a:rPr lang="cs-CZ" altLang="en-US" sz="2400" b="1" kern="0" dirty="0" smtClean="0">
                <a:solidFill>
                  <a:srgbClr val="1F497D"/>
                </a:solidFill>
              </a:rPr>
              <a:t>hlavní cílová skupina</a:t>
            </a:r>
            <a:r>
              <a:rPr lang="en-GB" altLang="en-US" sz="2400" b="1" kern="0" dirty="0" smtClean="0">
                <a:solidFill>
                  <a:srgbClr val="1F497D"/>
                </a:solidFill>
              </a:rPr>
              <a:t>)</a:t>
            </a:r>
            <a:r>
              <a:rPr lang="en-GB" altLang="en-US" sz="2400" kern="0" dirty="0" smtClean="0">
                <a:solidFill>
                  <a:srgbClr val="1F497D"/>
                </a:solidFill>
              </a:rPr>
              <a:t/>
            </a:r>
            <a:br>
              <a:rPr lang="en-GB" altLang="en-US" sz="2400" kern="0" dirty="0" smtClean="0">
                <a:solidFill>
                  <a:srgbClr val="1F497D"/>
                </a:solidFill>
              </a:rPr>
            </a:br>
            <a:r>
              <a:rPr lang="en-GB" altLang="en-US" sz="2400" kern="0" dirty="0" smtClean="0">
                <a:solidFill>
                  <a:srgbClr val="1F497D"/>
                </a:solidFill>
              </a:rPr>
              <a:t>(</a:t>
            </a:r>
            <a:r>
              <a:rPr lang="cs-CZ" altLang="en-US" sz="2400" kern="0" dirty="0" smtClean="0">
                <a:solidFill>
                  <a:srgbClr val="1F497D"/>
                </a:solidFill>
              </a:rPr>
              <a:t>místní</a:t>
            </a:r>
            <a:r>
              <a:rPr lang="en-GB" altLang="en-US" sz="2400" kern="0" dirty="0" smtClean="0">
                <a:solidFill>
                  <a:srgbClr val="1F497D"/>
                </a:solidFill>
              </a:rPr>
              <a:t>,</a:t>
            </a:r>
            <a:r>
              <a:rPr lang="cs-CZ" altLang="en-US" sz="2400" kern="0" dirty="0" smtClean="0">
                <a:solidFill>
                  <a:srgbClr val="1F497D"/>
                </a:solidFill>
              </a:rPr>
              <a:t> krajské, národní orgány)</a:t>
            </a:r>
            <a:endParaRPr lang="en-GB" altLang="en-US" sz="1600" kern="0" dirty="0" smtClean="0">
              <a:solidFill>
                <a:srgbClr val="1F497D"/>
              </a:solidFill>
            </a:endParaRPr>
          </a:p>
          <a:p>
            <a:pPr lvl="1" eaLnBrk="1" hangingPunct="1"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rgbClr val="1F497D"/>
                </a:solidFill>
              </a:rPr>
              <a:t>Veřejnoprávní subjekty</a:t>
            </a:r>
            <a:r>
              <a:rPr lang="en-GB" altLang="en-US" sz="2400" b="1" kern="0" dirty="0" smtClean="0">
                <a:solidFill>
                  <a:srgbClr val="1F497D"/>
                </a:solidFill>
              </a:rPr>
              <a:t/>
            </a:r>
            <a:br>
              <a:rPr lang="en-GB" altLang="en-US" sz="2400" b="1" kern="0" dirty="0" smtClean="0">
                <a:solidFill>
                  <a:srgbClr val="1F497D"/>
                </a:solidFill>
              </a:rPr>
            </a:br>
            <a:r>
              <a:rPr lang="en-GB" altLang="en-US" sz="2400" kern="0" dirty="0" smtClean="0">
                <a:solidFill>
                  <a:srgbClr val="1F497D"/>
                </a:solidFill>
              </a:rPr>
              <a:t>(</a:t>
            </a:r>
            <a:r>
              <a:rPr lang="cs-CZ" altLang="en-US" sz="2400" kern="0" dirty="0" smtClean="0">
                <a:solidFill>
                  <a:srgbClr val="1F497D"/>
                </a:solidFill>
              </a:rPr>
              <a:t>podle Směrnice</a:t>
            </a:r>
            <a:r>
              <a:rPr lang="en-GB" altLang="en-US" sz="2400" kern="0" dirty="0" smtClean="0">
                <a:solidFill>
                  <a:srgbClr val="1F497D"/>
                </a:solidFill>
              </a:rPr>
              <a:t> 20</a:t>
            </a:r>
            <a:r>
              <a:rPr lang="cs-CZ" altLang="en-US" sz="2400" kern="0" dirty="0" smtClean="0">
                <a:solidFill>
                  <a:srgbClr val="1F497D"/>
                </a:solidFill>
              </a:rPr>
              <a:t>1</a:t>
            </a:r>
            <a:r>
              <a:rPr lang="en-GB" altLang="en-US" sz="2400" kern="0" dirty="0" smtClean="0">
                <a:solidFill>
                  <a:srgbClr val="1F497D"/>
                </a:solidFill>
              </a:rPr>
              <a:t>4/</a:t>
            </a:r>
            <a:r>
              <a:rPr lang="cs-CZ" altLang="en-US" sz="2400" kern="0" dirty="0" smtClean="0">
                <a:solidFill>
                  <a:srgbClr val="1F497D"/>
                </a:solidFill>
              </a:rPr>
              <a:t>24</a:t>
            </a:r>
            <a:r>
              <a:rPr lang="en-GB" altLang="en-US" sz="2400" kern="0" dirty="0" smtClean="0">
                <a:solidFill>
                  <a:srgbClr val="1F497D"/>
                </a:solidFill>
              </a:rPr>
              <a:t>/E</a:t>
            </a:r>
            <a:r>
              <a:rPr lang="cs-CZ" altLang="en-US" sz="2400" kern="0" smtClean="0">
                <a:solidFill>
                  <a:srgbClr val="1F497D"/>
                </a:solidFill>
              </a:rPr>
              <a:t>U</a:t>
            </a:r>
            <a:r>
              <a:rPr lang="en-GB" altLang="en-US" sz="2400" kern="0" smtClean="0">
                <a:solidFill>
                  <a:srgbClr val="1F497D"/>
                </a:solidFill>
              </a:rPr>
              <a:t>)</a:t>
            </a:r>
            <a:endParaRPr lang="en-GB" altLang="en-US" sz="2400" kern="0" dirty="0" smtClean="0">
              <a:solidFill>
                <a:srgbClr val="1F497D"/>
              </a:solidFill>
            </a:endParaRP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400" b="1" kern="0" dirty="0" smtClean="0">
                <a:solidFill>
                  <a:srgbClr val="1F497D"/>
                </a:solidFill>
              </a:rPr>
              <a:t>Soukromé neziskové subjekty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1200" b="1" kern="0" dirty="0">
                <a:solidFill>
                  <a:srgbClr val="1F497D"/>
                </a:solidFill>
              </a:rPr>
              <a:t>	</a:t>
            </a:r>
            <a:r>
              <a:rPr lang="cs-CZ" altLang="en-US" sz="1200" b="1" kern="0" dirty="0" smtClean="0">
                <a:solidFill>
                  <a:srgbClr val="1F497D"/>
                </a:solidFill>
              </a:rPr>
              <a:t>(nemohou plnit roli vedoucího partnera)</a:t>
            </a:r>
            <a:endParaRPr lang="fr-FR" altLang="en-US" sz="1200" b="1" kern="0" dirty="0" smtClean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66" y="4293096"/>
            <a:ext cx="808484" cy="66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1" y="5301208"/>
            <a:ext cx="1009650" cy="942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9136" y="5363365"/>
            <a:ext cx="71992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3000"/>
              </a:lnSpc>
            </a:pPr>
            <a:r>
              <a:rPr lang="cs-CZ" sz="2400" dirty="0" smtClean="0">
                <a:solidFill>
                  <a:srgbClr val="1F497D"/>
                </a:solidFill>
                <a:latin typeface="Arial" charset="0"/>
              </a:rPr>
              <a:t>Kontrolu způsobilosti provádí Národní </a:t>
            </a:r>
          </a:p>
          <a:p>
            <a:pPr marL="514350" indent="-514350" algn="ctr">
              <a:lnSpc>
                <a:spcPts val="3000"/>
              </a:lnSpc>
            </a:pPr>
            <a:r>
              <a:rPr lang="cs-CZ" sz="2400" dirty="0" smtClean="0">
                <a:solidFill>
                  <a:srgbClr val="1F497D"/>
                </a:solidFill>
                <a:latin typeface="Arial" charset="0"/>
              </a:rPr>
              <a:t>kontaktní místo programu</a:t>
            </a:r>
            <a:endParaRPr lang="en-GB" sz="2400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85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323528" y="476672"/>
            <a:ext cx="8496944" cy="61209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cs-CZ" sz="1600" u="sng" kern="0" dirty="0" smtClean="0">
                <a:solidFill>
                  <a:schemeClr val="tx2"/>
                </a:solidFill>
              </a:rPr>
              <a:t>Veřejnoprávní subjekty:</a:t>
            </a:r>
          </a:p>
          <a:p>
            <a:pPr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2"/>
                </a:solidFill>
              </a:rPr>
              <a:t>zřízený za konkrétním účelem poskytování potřeb v obecném zájmu, který není průmyslového nebo obchodního charakteru;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2"/>
                </a:solidFill>
              </a:rPr>
              <a:t>s právní subjektivitou; a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2"/>
                </a:solidFill>
              </a:rPr>
              <a:t>z větší části financovaný státními, regionálními nebo místními orgány nebo jinými veřejnoprávními orgány; nebo ve kterém vykonávají tyto orgány dohled nad řízením; </a:t>
            </a:r>
            <a:br>
              <a:rPr lang="cs-CZ" sz="1400" kern="0" dirty="0" smtClean="0">
                <a:solidFill>
                  <a:schemeClr val="tx2"/>
                </a:solidFill>
              </a:rPr>
            </a:br>
            <a:r>
              <a:rPr lang="cs-CZ" sz="1400" kern="0" dirty="0" smtClean="0">
                <a:solidFill>
                  <a:schemeClr val="tx2"/>
                </a:solidFill>
              </a:rPr>
              <a:t>nebo který má správní, řídicí nebo dozorčí radu, ve které je více než polovina členů jmenována státními, regionálními nebo místními orgány nebo jinými veřejnoprávní orgány.</a:t>
            </a:r>
          </a:p>
          <a:p>
            <a:pPr marL="457200" lvl="1" indent="0"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sz="1600" u="sng" kern="0" dirty="0" smtClean="0">
                <a:solidFill>
                  <a:schemeClr val="tx2"/>
                </a:solidFill>
              </a:rPr>
              <a:t>Soukromé neziskové subjekty:</a:t>
            </a:r>
          </a:p>
          <a:p>
            <a:pPr>
              <a:spcBef>
                <a:spcPts val="0"/>
              </a:spcBef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2"/>
                </a:solidFill>
              </a:rPr>
              <a:t>zřízený za konkrétním účelem plnění potřeb v obecném zájmu, který není průmyslového </a:t>
            </a:r>
            <a:br>
              <a:rPr lang="cs-CZ" sz="1400" kern="0" dirty="0" smtClean="0">
                <a:solidFill>
                  <a:schemeClr val="tx2"/>
                </a:solidFill>
              </a:rPr>
            </a:br>
            <a:r>
              <a:rPr lang="cs-CZ" sz="1400" kern="0" dirty="0" smtClean="0">
                <a:solidFill>
                  <a:schemeClr val="tx2"/>
                </a:solidFill>
              </a:rPr>
              <a:t>nebo obchodního charakteru; 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2"/>
                </a:solidFill>
              </a:rPr>
              <a:t>s právní subjektivitou;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400" kern="0" dirty="0" smtClean="0">
              <a:solidFill>
                <a:schemeClr val="tx2"/>
              </a:solidFill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schemeClr val="tx2"/>
                </a:solidFill>
              </a:rPr>
              <a:t>z větší části nefinancovaný státními, regionálními nebo místními orgány nebo jinými veřejnoprávními orgány;  ve kterém nevykonávají tyto orgány dohled nad řízením; který nemá správní, řídicí nebo dozorčí radu, ve které je více než polovina členů jmenována státními,  regionálními nebo místními orgány nebo jinými veřejnoprávní orgány. </a:t>
            </a:r>
          </a:p>
          <a:p>
            <a:pPr marL="0" indent="0">
              <a:defRPr/>
            </a:pPr>
            <a:endParaRPr lang="cs-CZ" sz="1100" kern="0" dirty="0" smtClean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cs-CZ" sz="11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82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17315"/>
            <a:ext cx="8497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dirty="0" smtClean="0">
                <a:solidFill>
                  <a:srgbClr val="1F497D"/>
                </a:solidFill>
                <a:latin typeface="+mj-lt"/>
              </a:rPr>
              <a:t>Projekty se realizují ve 2 fázích</a:t>
            </a:r>
            <a:endParaRPr lang="en-GB" sz="24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40692" y="1700808"/>
            <a:ext cx="606277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Výměna zkušeností vedoucí k vypracování 1 </a:t>
            </a:r>
            <a:r>
              <a:rPr lang="cs-CZ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akčního plánu </a:t>
            </a: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pro každý řešený </a:t>
            </a:r>
            <a:r>
              <a:rPr lang="cs-CZ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politický nástroj </a:t>
            </a: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(program, politiky regionálního rozvoje…</a:t>
            </a:r>
            <a:r>
              <a:rPr lang="cs-CZ" sz="2000" kern="50" dirty="0" err="1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etc</a:t>
            </a: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.)</a:t>
            </a: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u="sng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sng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Monitorování</a:t>
            </a:r>
            <a:r>
              <a:rPr lang="cs-CZ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 implementace akčního plánu + možná realizace pilotních aktivit</a:t>
            </a: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21830" y="1837557"/>
            <a:ext cx="2016224" cy="3024335"/>
            <a:chOff x="467346" y="3470695"/>
            <a:chExt cx="1440358" cy="1808430"/>
          </a:xfrm>
        </p:grpSpPr>
        <p:sp>
          <p:nvSpPr>
            <p:cNvPr id="9" name="Down Arrow Callout 8"/>
            <p:cNvSpPr/>
            <p:nvPr/>
          </p:nvSpPr>
          <p:spPr bwMode="auto">
            <a:xfrm>
              <a:off x="467346" y="3470695"/>
              <a:ext cx="1440358" cy="1068690"/>
            </a:xfrm>
            <a:prstGeom prst="downArrowCallou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673" y="3569729"/>
              <a:ext cx="1404627" cy="386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s-CZ" sz="1800" b="1" dirty="0" smtClean="0">
                  <a:latin typeface="+mn-lt"/>
                </a:rPr>
                <a:t>Fáze</a:t>
              </a:r>
              <a:r>
                <a:rPr lang="en-GB" sz="1800" b="1" dirty="0" smtClean="0">
                  <a:latin typeface="+mn-lt"/>
                </a:rPr>
                <a:t> 1</a:t>
              </a: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(1 </a:t>
              </a:r>
              <a:r>
                <a:rPr lang="cs-CZ" sz="1800" b="1" dirty="0" smtClean="0">
                  <a:latin typeface="+mn-lt"/>
                </a:rPr>
                <a:t>až</a:t>
              </a:r>
              <a:r>
                <a:rPr lang="en-GB" sz="1800" b="1" dirty="0" smtClean="0">
                  <a:latin typeface="+mn-lt"/>
                </a:rPr>
                <a:t> 3 </a:t>
              </a:r>
              <a:r>
                <a:rPr lang="cs-CZ" sz="1800" b="1" dirty="0" smtClean="0">
                  <a:latin typeface="+mn-lt"/>
                </a:rPr>
                <a:t>roky</a:t>
              </a:r>
              <a:r>
                <a:rPr lang="en-GB" sz="1800" b="1" dirty="0" smtClean="0">
                  <a:latin typeface="+mn-lt"/>
                </a:rPr>
                <a:t>)</a:t>
              </a:r>
              <a:endParaRPr lang="en-GB" sz="1800" b="1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67346" y="4581509"/>
              <a:ext cx="1368895" cy="697616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077" y="4679143"/>
              <a:ext cx="1368895" cy="386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800" b="1" dirty="0" smtClean="0">
                  <a:latin typeface="+mn-lt"/>
                </a:rPr>
                <a:t>Fáze</a:t>
              </a:r>
              <a:r>
                <a:rPr lang="en-GB" sz="1800" b="1" dirty="0" smtClean="0">
                  <a:latin typeface="+mn-lt"/>
                </a:rPr>
                <a:t> </a:t>
              </a:r>
              <a:r>
                <a:rPr lang="cs-CZ" sz="1800" b="1" dirty="0">
                  <a:latin typeface="+mn-lt"/>
                </a:rPr>
                <a:t>2</a:t>
              </a:r>
              <a:endParaRPr lang="en-GB" sz="1800" b="1" dirty="0" smtClean="0">
                <a:latin typeface="+mn-lt"/>
              </a:endParaRP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(2 </a:t>
              </a:r>
              <a:r>
                <a:rPr lang="cs-CZ" sz="1800" b="1" dirty="0" smtClean="0">
                  <a:latin typeface="+mn-lt"/>
                </a:rPr>
                <a:t>roky</a:t>
              </a:r>
              <a:r>
                <a:rPr lang="en-GB" sz="1800" b="1" dirty="0" smtClean="0">
                  <a:latin typeface="+mn-lt"/>
                </a:rPr>
                <a:t>)</a:t>
              </a:r>
              <a:endParaRPr lang="en-GB" sz="1800" b="1" dirty="0">
                <a:latin typeface="+mn-lt"/>
              </a:endParaRP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029200" y="5006950"/>
            <a:ext cx="2808288" cy="1368425"/>
          </a:xfrm>
          <a:prstGeom prst="roundRect">
            <a:avLst/>
          </a:prstGeom>
          <a:solidFill>
            <a:srgbClr val="006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Akční plán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popis opatření, která budou zapracována, jejich časový harmonogram, dílčí kroky, odpovědní aktéři, náklady (pokud nějaké budou) </a:t>
            </a:r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zdroje financování pro následné využití získaných poznatků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543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462" y="1340768"/>
            <a:ext cx="8568952" cy="55293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100" kern="0" dirty="0" smtClean="0">
                <a:solidFill>
                  <a:srgbClr val="1F497D"/>
                </a:solidFill>
              </a:rPr>
              <a:t>Princip vedoucího partnera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100" kern="0" dirty="0" smtClean="0">
                <a:solidFill>
                  <a:srgbClr val="1F497D"/>
                </a:solidFill>
              </a:rPr>
              <a:t>Partneři alespoň ze 3 států z nichž alespoň 2 ze států EU</a:t>
            </a:r>
            <a:endParaRPr lang="en-GB" altLang="en-US" sz="2100" kern="0" dirty="0" smtClean="0">
              <a:solidFill>
                <a:srgbClr val="1F497D"/>
              </a:solidFill>
            </a:endParaRP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en-US" sz="2100" kern="0" dirty="0" smtClean="0">
                <a:solidFill>
                  <a:srgbClr val="1F497D"/>
                </a:solidFill>
              </a:rPr>
              <a:t>Doporučení</a:t>
            </a:r>
            <a:r>
              <a:rPr lang="en-GB" altLang="en-US" sz="2100" kern="0" dirty="0" smtClean="0">
                <a:solidFill>
                  <a:srgbClr val="1F497D"/>
                </a:solidFill>
              </a:rPr>
              <a:t>: </a:t>
            </a:r>
            <a:r>
              <a:rPr lang="en-GB" altLang="en-US" sz="2100" b="1" kern="0" dirty="0" smtClean="0">
                <a:solidFill>
                  <a:srgbClr val="1F497D"/>
                </a:solidFill>
              </a:rPr>
              <a:t>5 </a:t>
            </a:r>
            <a:r>
              <a:rPr lang="cs-CZ" altLang="en-US" sz="2100" b="1" kern="0" dirty="0" smtClean="0">
                <a:solidFill>
                  <a:srgbClr val="1F497D"/>
                </a:solidFill>
              </a:rPr>
              <a:t>až</a:t>
            </a:r>
            <a:r>
              <a:rPr lang="en-GB" altLang="en-US" sz="2100" b="1" kern="0" dirty="0" smtClean="0">
                <a:solidFill>
                  <a:srgbClr val="1F497D"/>
                </a:solidFill>
              </a:rPr>
              <a:t> 10 </a:t>
            </a:r>
            <a:r>
              <a:rPr lang="cs-CZ" altLang="en-US" sz="2100" b="1" kern="0" dirty="0" smtClean="0">
                <a:solidFill>
                  <a:srgbClr val="1F497D"/>
                </a:solidFill>
              </a:rPr>
              <a:t>partnerů</a:t>
            </a:r>
            <a:endParaRPr lang="en-GB" altLang="en-US" sz="2100" kern="0" dirty="0" smtClean="0">
              <a:solidFill>
                <a:srgbClr val="1F497D"/>
              </a:solidFill>
            </a:endParaRP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100" kern="0" dirty="0" smtClean="0">
                <a:solidFill>
                  <a:srgbClr val="1F497D"/>
                </a:solidFill>
              </a:rPr>
              <a:t>Advisory partners: </a:t>
            </a:r>
          </a:p>
          <a:p>
            <a:pPr marL="1346200" lvl="1" indent="-44450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en-US" sz="2100" kern="0" dirty="0" smtClean="0">
                <a:solidFill>
                  <a:srgbClr val="1F497D"/>
                </a:solidFill>
              </a:rPr>
              <a:t>díky svým specifickým kompetencím může usnadňovat implementaci projektu</a:t>
            </a:r>
            <a:endParaRPr lang="en-US" altLang="en-US" sz="2100" kern="0" dirty="0" smtClean="0">
              <a:solidFill>
                <a:srgbClr val="1F497D"/>
              </a:solidFill>
            </a:endParaRPr>
          </a:p>
          <a:p>
            <a:pPr marL="1346200" lvl="1" indent="-44450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en-US" sz="2100" kern="0" dirty="0" smtClean="0">
                <a:solidFill>
                  <a:srgbClr val="1F497D"/>
                </a:solidFill>
              </a:rPr>
              <a:t>Nezaměřují se na žádní politický nástroj a proto nemusí vypracovat akční plán</a:t>
            </a:r>
            <a:endParaRPr lang="en-GB" altLang="en-US" sz="2100" kern="0" dirty="0" smtClean="0">
              <a:solidFill>
                <a:srgbClr val="1F497D"/>
              </a:solidFill>
            </a:endParaRP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100" i="1" kern="0" dirty="0" smtClean="0">
                <a:solidFill>
                  <a:srgbClr val="1F497D"/>
                </a:solidFill>
              </a:rPr>
              <a:t>Stakeholder group: </a:t>
            </a:r>
            <a:r>
              <a:rPr lang="cs-CZ" altLang="en-US" sz="2100" i="1" kern="0" dirty="0" smtClean="0">
                <a:solidFill>
                  <a:srgbClr val="1F497D"/>
                </a:solidFill>
              </a:rPr>
              <a:t>jeden pro každý řešený politický nástroj</a:t>
            </a:r>
            <a:endParaRPr lang="en-GB" altLang="en-US" sz="2100" i="1" kern="0" dirty="0">
              <a:solidFill>
                <a:srgbClr val="1F497D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576" y="692695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2000" b="1" dirty="0" smtClean="0">
                <a:solidFill>
                  <a:srgbClr val="1F497D"/>
                </a:solidFill>
                <a:latin typeface="+mj-lt"/>
              </a:rPr>
              <a:t>Projektové partnerství – hlavní rysy</a:t>
            </a:r>
            <a:endParaRPr lang="en-GB" sz="2000" b="1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808484" cy="662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71" y="4509120"/>
            <a:ext cx="808484" cy="662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419872" y="5149339"/>
            <a:ext cx="2808288" cy="1368425"/>
          </a:xfrm>
          <a:prstGeom prst="roundRect">
            <a:avLst/>
          </a:prstGeom>
          <a:solidFill>
            <a:srgbClr val="006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zástupci subjektů, které jsou pro dané téma, relevantní, aby výstupy projektu měly v daném regionu co možná největší dopad na regionální politiku. Bude sloužit také k tomu, aby výstupy projektu byly, co nejvíce využity v praxi.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16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243568"/>
              </p:ext>
            </p:extLst>
          </p:nvPr>
        </p:nvGraphicFramePr>
        <p:xfrm>
          <a:off x="498282" y="3789040"/>
          <a:ext cx="8136904" cy="19869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/>
                <a:gridCol w="5112568"/>
              </a:tblGrid>
              <a:tr h="764230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Míry spolufinancování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 smtClean="0"/>
                        <a:t>Podle právního statutu a lokace</a:t>
                      </a:r>
                      <a:endParaRPr lang="en-GB" sz="2200" dirty="0"/>
                    </a:p>
                  </a:txBody>
                  <a:tcPr anchor="ctr"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1F497D"/>
                          </a:solidFill>
                        </a:rPr>
                        <a:t>85% ERDF</a:t>
                      </a:r>
                      <a:endParaRPr lang="en-GB" sz="2000" b="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1F497D"/>
                          </a:solidFill>
                        </a:rPr>
                        <a:t>Veřejné a veřejnoprávní</a:t>
                      </a:r>
                      <a:r>
                        <a:rPr lang="cs-CZ" sz="2000" baseline="0" dirty="0" smtClean="0">
                          <a:solidFill>
                            <a:srgbClr val="1F497D"/>
                          </a:solidFill>
                        </a:rPr>
                        <a:t> subjekty z EU</a:t>
                      </a:r>
                      <a:endParaRPr lang="en-GB" sz="2000" b="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1F497D"/>
                          </a:solidFill>
                        </a:rPr>
                        <a:t>75% ERDF</a:t>
                      </a:r>
                      <a:endParaRPr lang="en-GB" sz="2000" b="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rgbClr val="1F497D"/>
                          </a:solidFill>
                        </a:rPr>
                        <a:t>Soukromé neziskové subjekty z </a:t>
                      </a:r>
                      <a:r>
                        <a:rPr lang="en-GB" sz="2000" baseline="0" dirty="0" smtClean="0">
                          <a:solidFill>
                            <a:srgbClr val="1F497D"/>
                          </a:solidFill>
                        </a:rPr>
                        <a:t>EU</a:t>
                      </a:r>
                      <a:endParaRPr lang="en-GB" sz="2000" b="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557871"/>
            <a:ext cx="8774445" cy="6143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200" kern="0" dirty="0" smtClean="0">
                <a:solidFill>
                  <a:srgbClr val="00316E"/>
                </a:solidFill>
              </a:rPr>
              <a:t>Doporučený rozpočet (ERDF)</a:t>
            </a:r>
            <a:r>
              <a:rPr lang="en-GB" altLang="en-US" sz="2200" kern="0" dirty="0" smtClean="0">
                <a:solidFill>
                  <a:srgbClr val="00316E"/>
                </a:solidFill>
              </a:rPr>
              <a:t>: </a:t>
            </a:r>
            <a:r>
              <a:rPr lang="cs-CZ" altLang="en-US" sz="2200" kern="0" dirty="0" smtClean="0">
                <a:solidFill>
                  <a:srgbClr val="00316E"/>
                </a:solidFill>
              </a:rPr>
              <a:t>mezi</a:t>
            </a:r>
            <a:r>
              <a:rPr lang="en-GB" altLang="en-US" sz="2200" kern="0" dirty="0" smtClean="0">
                <a:solidFill>
                  <a:srgbClr val="00316E"/>
                </a:solidFill>
              </a:rPr>
              <a:t> </a:t>
            </a:r>
            <a:r>
              <a:rPr lang="en-GB" altLang="en-US" sz="2200" b="1" kern="0" dirty="0" smtClean="0">
                <a:solidFill>
                  <a:srgbClr val="00316E"/>
                </a:solidFill>
              </a:rPr>
              <a:t>EUR 1 </a:t>
            </a:r>
            <a:r>
              <a:rPr lang="cs-CZ" altLang="en-US" sz="2200" b="1" kern="0" dirty="0" smtClean="0">
                <a:solidFill>
                  <a:srgbClr val="00316E"/>
                </a:solidFill>
              </a:rPr>
              <a:t>až</a:t>
            </a:r>
            <a:r>
              <a:rPr lang="en-GB" altLang="en-US" sz="2200" b="1" kern="0" dirty="0" smtClean="0">
                <a:solidFill>
                  <a:srgbClr val="00316E"/>
                </a:solidFill>
              </a:rPr>
              <a:t> 2 mil</a:t>
            </a:r>
            <a:endParaRPr lang="cs-CZ" altLang="en-US" sz="2200" b="1" kern="0" dirty="0" smtClean="0">
              <a:solidFill>
                <a:srgbClr val="00316E"/>
              </a:solidFill>
            </a:endParaRP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cs-CZ" altLang="en-US" sz="2200" kern="0" dirty="0">
                <a:solidFill>
                  <a:srgbClr val="00316E"/>
                </a:solidFill>
              </a:rPr>
              <a:t>Princip zpětného </a:t>
            </a:r>
            <a:r>
              <a:rPr lang="cs-CZ" altLang="en-US" sz="2200" kern="0" dirty="0" smtClean="0">
                <a:solidFill>
                  <a:srgbClr val="00316E"/>
                </a:solidFill>
              </a:rPr>
              <a:t>financování - </a:t>
            </a:r>
            <a:r>
              <a:rPr lang="cs-CZ" altLang="en-US" sz="1800" kern="0" dirty="0" smtClean="0">
                <a:solidFill>
                  <a:srgbClr val="00316E"/>
                </a:solidFill>
              </a:rPr>
              <a:t>každý partner zodpovídá za vykazování a reportování svých výdajů </a:t>
            </a:r>
            <a:r>
              <a:rPr lang="cs-CZ" altLang="en-US" sz="1800" kern="0" dirty="0">
                <a:solidFill>
                  <a:srgbClr val="00316E"/>
                </a:solidFill>
              </a:rPr>
              <a:t>v projektu tradičně v 6 měsíčních </a:t>
            </a:r>
            <a:r>
              <a:rPr lang="cs-CZ" altLang="en-US" sz="1800" kern="0" dirty="0" smtClean="0">
                <a:solidFill>
                  <a:srgbClr val="00316E"/>
                </a:solidFill>
              </a:rPr>
              <a:t>cyklech – kontrolu výdajů provádí v ČR Centrum pro regionální rozvoj ČR</a:t>
            </a:r>
            <a:endParaRPr lang="en-GB" altLang="en-US" sz="1800" kern="0" dirty="0">
              <a:solidFill>
                <a:srgbClr val="00316E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584" y="736176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cs-CZ" sz="2000" b="1" dirty="0" smtClean="0">
                <a:solidFill>
                  <a:srgbClr val="1F497D"/>
                </a:solidFill>
                <a:latin typeface="+mj-lt"/>
              </a:rPr>
              <a:t>Finance projektů</a:t>
            </a:r>
            <a:endParaRPr lang="en-GB" sz="20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69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2689</TotalTime>
  <Words>1362</Words>
  <Application>Microsoft Office PowerPoint</Application>
  <PresentationFormat>Předvádění na obrazovce (4:3)</PresentationFormat>
  <Paragraphs>248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BASIC</vt:lpstr>
      <vt:lpstr>CONTENT page</vt:lpstr>
      <vt:lpstr>IMAGE</vt:lpstr>
      <vt:lpstr>BLOCK page </vt:lpstr>
      <vt:lpstr>BLANCK</vt:lpstr>
      <vt:lpstr>Prezentace aplikace PowerPoint</vt:lpstr>
      <vt:lpstr>Geografické vymezení programu</vt:lpstr>
      <vt:lpstr>Cíle Interreg Europe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Přehled Interreg Europe</vt:lpstr>
      <vt:lpstr>Prezentace aplikace PowerPoint</vt:lpstr>
      <vt:lpstr>Prezentace aplikace PowerPoint</vt:lpstr>
      <vt:lpstr>Prezentace aplikace PowerPoint</vt:lpstr>
      <vt:lpstr>Prezentace aplikace PowerPoint</vt:lpstr>
      <vt:lpstr>Příklady projektů</vt:lpstr>
      <vt:lpstr>Prezentace aplikace PowerPoint</vt:lpstr>
      <vt:lpstr>Statistika 1. výzva </vt:lpstr>
      <vt:lpstr>2. výzva programu</vt:lpstr>
      <vt:lpstr>Komunikace</vt:lpstr>
      <vt:lpstr>Kontaktní osoby v ČR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Vladimir Student</cp:lastModifiedBy>
  <cp:revision>269</cp:revision>
  <cp:lastPrinted>2016-03-14T06:54:16Z</cp:lastPrinted>
  <dcterms:created xsi:type="dcterms:W3CDTF">2015-05-28T10:02:20Z</dcterms:created>
  <dcterms:modified xsi:type="dcterms:W3CDTF">2016-03-31T07:32:45Z</dcterms:modified>
</cp:coreProperties>
</file>