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9" r:id="rId2"/>
    <p:sldId id="345" r:id="rId3"/>
    <p:sldId id="346" r:id="rId4"/>
    <p:sldId id="303" r:id="rId5"/>
    <p:sldId id="315" r:id="rId6"/>
    <p:sldId id="318" r:id="rId7"/>
    <p:sldId id="319" r:id="rId8"/>
    <p:sldId id="329" r:id="rId9"/>
    <p:sldId id="330" r:id="rId10"/>
    <p:sldId id="320" r:id="rId11"/>
    <p:sldId id="332" r:id="rId12"/>
    <p:sldId id="333" r:id="rId13"/>
    <p:sldId id="321" r:id="rId14"/>
    <p:sldId id="334" r:id="rId15"/>
    <p:sldId id="322" r:id="rId16"/>
    <p:sldId id="335" r:id="rId17"/>
    <p:sldId id="336" r:id="rId18"/>
    <p:sldId id="323" r:id="rId19"/>
    <p:sldId id="324" r:id="rId20"/>
    <p:sldId id="337" r:id="rId21"/>
    <p:sldId id="339" r:id="rId22"/>
    <p:sldId id="325" r:id="rId23"/>
    <p:sldId id="338" r:id="rId24"/>
    <p:sldId id="342" r:id="rId25"/>
    <p:sldId id="326" r:id="rId26"/>
    <p:sldId id="341" r:id="rId27"/>
    <p:sldId id="327" r:id="rId28"/>
    <p:sldId id="340" r:id="rId29"/>
    <p:sldId id="343" r:id="rId30"/>
    <p:sldId id="328" r:id="rId31"/>
    <p:sldId id="314" r:id="rId32"/>
    <p:sldId id="287" r:id="rId33"/>
    <p:sldId id="288" r:id="rId34"/>
    <p:sldId id="285" r:id="rId35"/>
    <p:sldId id="301" r:id="rId36"/>
    <p:sldId id="267" r:id="rId37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16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-1694" y="-8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11672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58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012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36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674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inovativních technologií v oblasti nízkouhlíkové dopravy (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elektromobilita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silničních vozidel),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pilotní projekty zavádění technologií akumulace energie (např. akumulace elektřiny rámci inteligentních sítí a v budovách, akumulace tepla a chladu v budovách, aplikace vodíkových technologií), 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nízkouhlíkových technologií v budovách (inteligentní prvky řízení budov, integrace OZE do budov, aplikace nových energeticky šetrných materiálů, využití druhotných surovin k udržitelné výstavbě),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inovativních technologií v oblasti výroby energie z obnovitelných zdrojů (např. využití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biometanu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grid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systémů (městské a komunitní sítě, ostrovní systémy dodávek energií v budovách),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systémů řízení spotřeby energií,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inovativních nízkouhlíkatých technologií v oblasti zpracování a využívání druhotných surovin,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technologií k získávání druhotných surovin v kvalitě vhodné pro další využití v průmyslové výrobě např. z použitého papíru, skla, kovů, pneumatik, textilu, plastů, stavebních a demoličních odpadů, vedlejších energetických produktů a řady dalších výrobků s ukončenou životností,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technologií, kterými se budou z použitých výrobků získávat efektivním způsobem cenné druhotné suroviny, které jsou v ČR i v EU deficitní (zejména kritické suroviny),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zavádění technologií na výrobu inovativních výrobků vyrobených z druhotných surovin, včetně náhrad primárních zdrojů druhotnými surovinami, tam kde je to ekonomicky výhodné.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58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33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0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Ing. Pavlína Kulhánková</a:t>
            </a:r>
          </a:p>
          <a:p>
            <a:r>
              <a:rPr lang="cs-CZ" sz="900" dirty="0" smtClean="0">
                <a:solidFill>
                  <a:schemeClr val="bg1"/>
                </a:solidFill>
              </a:rPr>
              <a:t>Ředitelka odboru ekologie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b="1" dirty="0" smtClean="0">
                <a:solidFill>
                  <a:schemeClr val="bg1"/>
                </a:solidFill>
              </a:rPr>
              <a:t>Akční plán EU pro oběhové hospodářství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1231106"/>
          </a:xfrm>
        </p:spPr>
        <p:txBody>
          <a:bodyPr/>
          <a:lstStyle/>
          <a:p>
            <a:r>
              <a:rPr lang="cs-CZ" b="1" dirty="0" smtClean="0"/>
              <a:t>Akční plán EU pro oběhové hospodářství 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Ing. Pavlína Kulhánková</a:t>
            </a:r>
          </a:p>
          <a:p>
            <a:endParaRPr lang="cs-CZ" dirty="0"/>
          </a:p>
          <a:p>
            <a:r>
              <a:rPr lang="cs-CZ" sz="2400" b="1" dirty="0" smtClean="0"/>
              <a:t>TVIP 2016</a:t>
            </a:r>
          </a:p>
          <a:p>
            <a:r>
              <a:rPr lang="cs-CZ" sz="2400" b="1" dirty="0" smtClean="0"/>
              <a:t>Hustopeče u Brna, 16. 3. 2016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Komise v rámci svých činností v oblasti </a:t>
            </a:r>
            <a:r>
              <a:rPr lang="cs-CZ" i="1" dirty="0" err="1"/>
              <a:t>ekodesignu</a:t>
            </a:r>
            <a:r>
              <a:rPr lang="cs-CZ" i="1" dirty="0"/>
              <a:t>, jakož i informací o trvanlivosti na budoucích energetických štítcích, zváží především přiměřené požadavky na trvanlivost a dostupnost informací o provádění oprav a náhradních dílech. </a:t>
            </a:r>
            <a:endParaRPr lang="cs-CZ" dirty="0"/>
          </a:p>
          <a:p>
            <a:r>
              <a:rPr lang="cs-CZ" i="1" dirty="0" smtClean="0"/>
              <a:t>V</a:t>
            </a:r>
            <a:r>
              <a:rPr lang="cs-CZ" i="1" dirty="0"/>
              <a:t> revidovaných návrzích týkajících se odpadu Komise navrhuje nová pravidla, která podpoří opětovné využití.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bude usilovat o lepší prosazování záruk u hmotných výrobků, prověří možnosti zlepšení a bude řešit klamavá ekologická tvrzení.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v rámci programu Horizont 2020 připraví nezávislý program testování za účelem pomoci při identifikaci otázek spojených s možným plánovaným zastaráváním. Do této práce by byly případně zapojeny i příslušné zúčastněné strany.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přijme opatření týkající se zelených veřejných zakázek tím, že v nových nebo přepracovaných kritériích zdůrazní aspekty oběhového hospodářství, podpoří větší využívání zelených veřejných zakázek a půjde příkladem ve svém vlastním zadávání zakázek a financování z prostředků EU.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 - Oblast 2: Spotřeba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455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39591757"/>
              </p:ext>
            </p:extLst>
          </p:nvPr>
        </p:nvGraphicFramePr>
        <p:xfrm>
          <a:off x="115910" y="1000123"/>
          <a:ext cx="8925059" cy="511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6259"/>
                <a:gridCol w="1828800"/>
              </a:tblGrid>
              <a:tr h="444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Lepší prosazování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stávajících záruk týkajících </a:t>
                      </a:r>
                      <a:r>
                        <a:rPr lang="cs-CZ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konkrétních 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výrobků a </a:t>
                      </a:r>
                      <a:r>
                        <a:rPr lang="cs-CZ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ověření možností zlepšení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(nadcházející návrh Komise o internetovém prodeji zboží a kontrola účelnosti právních předpisů na ochranu spotřebitele)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2015–2017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 týkající se klamavých ekologických tvrzení, včetně </a:t>
                      </a:r>
                      <a:r>
                        <a:rPr lang="cs-CZ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aktualizovaných pokynů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týkajících se nekalých obchodních praktik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Analýza možnosti navrhnout horizontální požadavky na poskytování informací o provádění oprav v rámci </a:t>
                      </a:r>
                      <a:r>
                        <a:rPr lang="cs-CZ" sz="2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ekodesignu</a:t>
                      </a:r>
                      <a:endParaRPr lang="cs-CZ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- Spotřeba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7521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062933"/>
              </p:ext>
            </p:extLst>
          </p:nvPr>
        </p:nvGraphicFramePr>
        <p:xfrm>
          <a:off x="103031" y="1000086"/>
          <a:ext cx="8912180" cy="486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3449"/>
                <a:gridCol w="1608731"/>
              </a:tblGrid>
              <a:tr h="454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pro účelnost a účinnost právních předpisů (REFIT)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týkající se ekoznačky, po kterém budou následovat opatření na zvýšení jeho účinnosti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1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Posouzení možnosti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programu nezávislého testování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 plánovanému zastarávání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9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Ověření možností použití environmentální stopy produktu pro měření a sdělování informací o životním prostředí s výhradou hodnocení stávajících probíhajících pilotních projektů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9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 pro zelené veřejné zakázky: větší integrace požadavků oběhového hospodářství, podpora většího využívání, včetně prostřednictvím vzdělávacích programů, posílení využívání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GPP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 zadávání zakázek Komisí a při poskytování finančních prostředků EU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- Spotřeba</a:t>
            </a:r>
          </a:p>
        </p:txBody>
      </p:sp>
    </p:spTree>
    <p:extLst>
      <p:ext uri="{BB962C8B-B14F-4D97-AF65-F5344CB8AC3E}">
        <p14:creationId xmlns:p14="http://schemas.microsoft.com/office/powerpoint/2010/main" val="1687254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Komise přijímá společně s tímto akčním plánem revidované legislativní návrhy týkající se odpadu, a to zejména:</a:t>
            </a:r>
            <a:endParaRPr lang="cs-CZ" dirty="0"/>
          </a:p>
          <a:p>
            <a:pPr lvl="1"/>
            <a:r>
              <a:rPr lang="cs-CZ" i="1" dirty="0" smtClean="0"/>
              <a:t>dlouhodobé </a:t>
            </a:r>
            <a:r>
              <a:rPr lang="cs-CZ" i="1" dirty="0"/>
              <a:t>cíle týkající se recyklace pro komunální odpad a obalový odpad a pro snížení skládkování</a:t>
            </a:r>
            <a:endParaRPr lang="cs-CZ" dirty="0"/>
          </a:p>
          <a:p>
            <a:pPr lvl="1"/>
            <a:r>
              <a:rPr lang="cs-CZ" i="1" dirty="0" smtClean="0"/>
              <a:t>ustanovení </a:t>
            </a:r>
            <a:r>
              <a:rPr lang="cs-CZ" i="1" dirty="0"/>
              <a:t>na podporu většího využívání ekonomických nástrojů</a:t>
            </a:r>
            <a:endParaRPr lang="cs-CZ" dirty="0"/>
          </a:p>
          <a:p>
            <a:pPr lvl="1"/>
            <a:r>
              <a:rPr lang="cs-CZ" i="1" dirty="0" smtClean="0"/>
              <a:t>obecné </a:t>
            </a:r>
            <a:r>
              <a:rPr lang="cs-CZ" i="1" dirty="0"/>
              <a:t>požadavky pro systémy rozšířené odpovědnosti výrobce</a:t>
            </a:r>
            <a:endParaRPr lang="cs-CZ" dirty="0"/>
          </a:p>
          <a:p>
            <a:pPr lvl="1"/>
            <a:r>
              <a:rPr lang="cs-CZ" i="1" dirty="0" smtClean="0"/>
              <a:t>zjednodušení </a:t>
            </a:r>
            <a:r>
              <a:rPr lang="cs-CZ" i="1" dirty="0"/>
              <a:t>a harmonizace definic a metod výpočtu </a:t>
            </a:r>
            <a:endParaRPr lang="cs-CZ" dirty="0"/>
          </a:p>
          <a:p>
            <a:r>
              <a:rPr lang="cs-CZ" i="1" dirty="0"/>
              <a:t>a posílí spolupráci s členskými státy za účelem zlepšení nakládání s odpady v praxi, včetně zamezení nadměrným kapacitám v oblasti zpracování zbytkového odpadu.</a:t>
            </a:r>
            <a:endParaRPr lang="cs-CZ" dirty="0"/>
          </a:p>
          <a:p>
            <a:r>
              <a:rPr lang="cs-CZ" i="1" dirty="0"/>
              <a:t>Komise poskytne členským státům a regionům podporu na zajištění toho, aby investice v rámci politiky soudržnosti do odvětví zpracování odpadu přispěly k podpoře cílů právních předpisů EU v oblasti odpadů a aby se řídily hierarchií způsobů nakládání s opady EU.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 – Oblast 3: Nakládání s odpady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8556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60031879"/>
              </p:ext>
            </p:extLst>
          </p:nvPr>
        </p:nvGraphicFramePr>
        <p:xfrm>
          <a:off x="103031" y="1000124"/>
          <a:ext cx="8925059" cy="496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3385"/>
                <a:gridCol w="1761674"/>
              </a:tblGrid>
              <a:tr h="493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Revidované legislativní návrhy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týkající se odpadu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prosinec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Zlepšená spolupráce s členskými státy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zaměřená na lepší provádění právních předpisů EU týkajících se odpadu a boj proti nezákonné přepravě vozidel s ukončenou životností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Posílení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prosazování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revidovaného nařízení o přepravě odpadů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Podpora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dobrovolné certifikace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iniciované odvětvím týkající se zařízení pro zpracování klíčových toků odpadu / recyklátu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Iniciativa týkající se využívání energie z odpadů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rámci energetické unie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Určování a šíření osvědčených postupů u systémů sběru odpadu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Nakládání s </a:t>
            </a:r>
            <a:r>
              <a:rPr lang="cs-CZ" b="1" dirty="0" smtClean="0"/>
              <a:t>odpady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640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5139457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Komise začne pracovat na normách kvality pro sekundární suroviny tam, kde je to potřebné (zejména pro plasty), a navrhuje zlepšení pravidel týkajících se „okamžiku, kdy odpad přestává být odpadem“.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navrhne revidované nařízení EU o hnojivech, aby se usnadnilo uznávání organických hnojiv a hnojiv založených na odpadu v rámci jednotného trhu, a tím podpoří úlohu </a:t>
            </a:r>
            <a:r>
              <a:rPr lang="cs-CZ" i="1" dirty="0" err="1"/>
              <a:t>bioživin</a:t>
            </a:r>
            <a:r>
              <a:rPr lang="cs-CZ" i="1" dirty="0"/>
              <a:t> v oběhovém hospodářství.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přijme řadu opatření na usnadnění opětovného využívání vody; součástí bude legislativní návrh týkající se minimálních požadavků na opětovně využívanou vodu, např. pro zavlažování a doplňování podzemních vod.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vypracuje analýzu a navrhne varianty pro rozhraní mezi právními předpisy týkajícími se chemických látek, výrobků a odpadu, včetně toho, jak snížit výskyt nebezpečných chemických látek ve výrobcích a zlepšit jejich sledování. </a:t>
            </a:r>
            <a:endParaRPr lang="cs-CZ" i="1" dirty="0" smtClean="0"/>
          </a:p>
          <a:p>
            <a:r>
              <a:rPr lang="cs-CZ" i="1" dirty="0"/>
              <a:t>Komise dále rozvine nedávno zahájený informační systém v oblasti surovin a podpoří </a:t>
            </a:r>
            <a:r>
              <a:rPr lang="cs-CZ" i="1" dirty="0" err="1"/>
              <a:t>celounijní</a:t>
            </a:r>
            <a:r>
              <a:rPr lang="cs-CZ" i="1" dirty="0"/>
              <a:t> výzkum v oblasti toků surovin.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4501" y="-8036"/>
            <a:ext cx="8242299" cy="1661993"/>
          </a:xfrm>
        </p:spPr>
        <p:txBody>
          <a:bodyPr/>
          <a:lstStyle/>
          <a:p>
            <a:pPr lvl="0"/>
            <a:r>
              <a:rPr lang="cs-CZ" b="1" dirty="0" smtClean="0"/>
              <a:t>AP – Oblast 4:</a:t>
            </a:r>
            <a:r>
              <a:rPr lang="cs-CZ" b="1" dirty="0"/>
              <a:t>posílení trhu s druhotnými surovinami a opětovného využívání vody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3941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66367708"/>
              </p:ext>
            </p:extLst>
          </p:nvPr>
        </p:nvGraphicFramePr>
        <p:xfrm>
          <a:off x="128789" y="1000086"/>
          <a:ext cx="8886422" cy="5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4496"/>
                <a:gridCol w="1801926"/>
              </a:tblGrid>
              <a:tr h="460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Rozvoj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norem kvality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druhotné suroviny (zejména pro plasty)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5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Návrh revidovaného nařízení o hnojivech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začátku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Legislativní návrh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stanovující minimální požadavky na opětovně využívanou vodu k zavlažování a doplňování podzemních vod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5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Podpora bezpečného a nákladově efektivního opětovného využívání vody, včetně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pokynů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začlenění opětovného využívání vody do plánování a správy vodních zdrojů,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začlenění osvědčených postupů do příslušných </a:t>
                      </a:r>
                      <a:r>
                        <a:rPr lang="cs-CZ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BREF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podpora inovací (prostřednictvím evropského inovačního partnerství a programu Horizont 2020) a investic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2016–2017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– Trh s druhotnými surovinami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5378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64946664"/>
              </p:ext>
            </p:extLst>
          </p:nvPr>
        </p:nvGraphicFramePr>
        <p:xfrm>
          <a:off x="115909" y="1000125"/>
          <a:ext cx="8860665" cy="430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7440"/>
                <a:gridCol w="1823225"/>
              </a:tblGrid>
              <a:tr h="499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Analýzy a možnosti politiky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které se týkají rozhraní mezi právními předpisy v oblasti chemických látek, výrobků a odpadu, včetně otázky, jak snížit přítomnost nebezpečných chemických látek ve výrobcích a jak zlepšit jejich sledování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 k usnadnění přepravy odpadu v celé EU, včetně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elektronické výměny údajů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 případně dalších opatření)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Další vývoj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informačního systému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EU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 oblasti nerostných surovin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Trh s druhotnými surovinami</a:t>
            </a:r>
          </a:p>
        </p:txBody>
      </p:sp>
    </p:spTree>
    <p:extLst>
      <p:ext uri="{BB962C8B-B14F-4D97-AF65-F5344CB8AC3E}">
        <p14:creationId xmlns:p14="http://schemas.microsoft.com/office/powerpoint/2010/main" val="3420219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Plasty</a:t>
            </a:r>
          </a:p>
          <a:p>
            <a:pPr lvl="1"/>
            <a:r>
              <a:rPr lang="cs-CZ" i="1" dirty="0"/>
              <a:t>Komise přijme strategii pro plasty v oběhovém hospodářství, která se bude zabývat otázkami jako je recyklovatelnost, biologická rozložitelnost, obsah nebezpečných látek v určitých plastech a znečišťování moří.</a:t>
            </a:r>
            <a:endParaRPr lang="cs-CZ" dirty="0"/>
          </a:p>
          <a:p>
            <a:pPr lvl="1"/>
            <a:r>
              <a:rPr lang="cs-CZ" i="1" dirty="0" smtClean="0"/>
              <a:t>Komise </a:t>
            </a:r>
            <a:r>
              <a:rPr lang="cs-CZ" i="1" dirty="0"/>
              <a:t>v revidovaných legislativních návrzích týkajících se odpadu navrhuje ambicióznější cíl pro recyklaci plastových obalů.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 – Oblast 5: Prioritní oblasti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6884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44500" y="888274"/>
            <a:ext cx="8242300" cy="5225143"/>
          </a:xfrm>
        </p:spPr>
        <p:txBody>
          <a:bodyPr>
            <a:normAutofit fontScale="85000" lnSpcReduction="10000"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Plýtvání potravinami</a:t>
            </a:r>
          </a:p>
          <a:p>
            <a:pPr lvl="1"/>
            <a:r>
              <a:rPr lang="cs-CZ" i="1" dirty="0"/>
              <a:t>Za účelem podpory dosažení cíle udržitelného rozvoje v oblasti plýtvání potravinami a maximalizace příspěvku účastníků v potravinovém řetězce Komise:</a:t>
            </a:r>
            <a:endParaRPr lang="cs-CZ" dirty="0"/>
          </a:p>
          <a:p>
            <a:pPr lvl="1"/>
            <a:r>
              <a:rPr lang="cs-CZ" i="1" dirty="0" smtClean="0"/>
              <a:t>vypracuje </a:t>
            </a:r>
            <a:r>
              <a:rPr lang="cs-CZ" i="1" dirty="0"/>
              <a:t>společnou metodiku EU k měření objemu potravinového odpadu a stanovení příslušných ukazatelů; vytvoří platformu, jíž se budou účastnit členské státy a zúčastněné strany s cílem podpořit dosažení cílů udržitelného rozvoje v oblasti plýtvání potravinami prostřednictvím sdílení osvědčených postupů a hodnocení pokroku v průběhu času;</a:t>
            </a:r>
            <a:endParaRPr lang="cs-CZ" dirty="0"/>
          </a:p>
          <a:p>
            <a:pPr lvl="1"/>
            <a:r>
              <a:rPr lang="cs-CZ" i="1" dirty="0" smtClean="0"/>
              <a:t>přijme </a:t>
            </a:r>
            <a:r>
              <a:rPr lang="cs-CZ" i="1" dirty="0"/>
              <a:t>opatření za účelem vyjasnění právních předpisů EU týkajících se odpadu, potravin a krmiv a usnadnění potravinových darů a využívání vyřazených potravin a vedlejších produktů potravinového řetězce ve výrobě krmiv, aniž by byla ohrožena bezpečnost potravin a krmiv a</a:t>
            </a:r>
            <a:endParaRPr lang="cs-CZ" dirty="0"/>
          </a:p>
          <a:p>
            <a:pPr lvl="1"/>
            <a:r>
              <a:rPr lang="cs-CZ" i="1" dirty="0" smtClean="0"/>
              <a:t>posoudí</a:t>
            </a:r>
            <a:r>
              <a:rPr lang="cs-CZ" i="1" dirty="0"/>
              <a:t>, jak by se v potravinovém řetězci dalo lépe pracovat s označováním data spotřeby a jak lze zlepšit jeho chápání ze strany spotřebitelů; jde zejména o označení „minimální trvanlivost do“.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AP – Oblast 5: Prioritní oblasti</a:t>
            </a:r>
          </a:p>
        </p:txBody>
      </p:sp>
    </p:spTree>
    <p:extLst>
      <p:ext uri="{BB962C8B-B14F-4D97-AF65-F5344CB8AC3E}">
        <p14:creationId xmlns:p14="http://schemas.microsoft.com/office/powerpoint/2010/main" val="18165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93" y="1070043"/>
            <a:ext cx="7461115" cy="4677091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si stojí Evropa?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1207" y="5793859"/>
            <a:ext cx="3550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2"/>
                </a:solidFill>
              </a:rPr>
              <a:t>Zdroj: </a:t>
            </a:r>
            <a:r>
              <a:rPr lang="cs-CZ" sz="1400" dirty="0" err="1" smtClean="0">
                <a:solidFill>
                  <a:schemeClr val="tx2"/>
                </a:solidFill>
              </a:rPr>
              <a:t>Eurostat</a:t>
            </a:r>
            <a:r>
              <a:rPr lang="cs-CZ" sz="1400" dirty="0" smtClean="0">
                <a:solidFill>
                  <a:schemeClr val="tx2"/>
                </a:solidFill>
              </a:rPr>
              <a:t> </a:t>
            </a:r>
            <a:r>
              <a:rPr lang="cs-CZ" sz="1400" dirty="0" err="1" smtClean="0">
                <a:solidFill>
                  <a:schemeClr val="tx2"/>
                </a:solidFill>
              </a:rPr>
              <a:t>Comtex</a:t>
            </a:r>
            <a:r>
              <a:rPr lang="cs-CZ" sz="1400" dirty="0" smtClean="0">
                <a:solidFill>
                  <a:schemeClr val="tx2"/>
                </a:solidFill>
              </a:rPr>
              <a:t> </a:t>
            </a:r>
            <a:r>
              <a:rPr lang="cs-CZ" sz="1400" dirty="0" err="1" smtClean="0">
                <a:solidFill>
                  <a:schemeClr val="tx2"/>
                </a:solidFill>
              </a:rPr>
              <a:t>Statistics</a:t>
            </a:r>
            <a:endParaRPr lang="cs-CZ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20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3128587"/>
              </p:ext>
            </p:extLst>
          </p:nvPr>
        </p:nvGraphicFramePr>
        <p:xfrm>
          <a:off x="115910" y="1000124"/>
          <a:ext cx="8912180" cy="464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1762"/>
                <a:gridCol w="1620418"/>
              </a:tblGrid>
              <a:tr h="57789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  <a:latin typeface="+mn-lt"/>
                        </a:rPr>
                        <a:t>Opatření</a:t>
                      </a:r>
                      <a:endParaRPr lang="cs-CZ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  <a:latin typeface="+mn-lt"/>
                        </a:rPr>
                        <a:t>Časový plán</a:t>
                      </a:r>
                      <a:endParaRPr lang="cs-CZ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1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Plasty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Strategie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plasty v oběhovém hospodářství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7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Specifická opatření pro snížení množství odpadků v mořích v rámci provádění cílů udržitelného rozvoje do roku 2030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52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Plýtvání potravinami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76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Vývoj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společné metodiky a ukazatelů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měření plýtvání potravinami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– Prioritní oblasti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98660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50408546"/>
              </p:ext>
            </p:extLst>
          </p:nvPr>
        </p:nvGraphicFramePr>
        <p:xfrm>
          <a:off x="128789" y="1000125"/>
          <a:ext cx="8886422" cy="5062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0501"/>
                <a:gridCol w="1815921"/>
              </a:tblGrid>
              <a:tr h="49846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Vytvoření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platformy zúčastněných stran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 účelem přezkoumání, jak může být dosaženo cílů udržitelného rozvoje v oblasti plýtvání potravinami, jakým způsobem sdílet osvědčení postupy a hodnotit pokrok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Vyjasnění příslušných právních předpisů EU týkajících se odpadu, potravin a krmiv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 účelem usnadnění darování potravin a využití vyřazených potravin v krmivech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Prozkoumání možností účinnějšího používání a lepšího pochopení označení data na potravinářských výrobcích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Prioritní oblasti</a:t>
            </a:r>
          </a:p>
        </p:txBody>
      </p:sp>
    </p:spTree>
    <p:extLst>
      <p:ext uri="{BB962C8B-B14F-4D97-AF65-F5344CB8AC3E}">
        <p14:creationId xmlns:p14="http://schemas.microsoft.com/office/powerpoint/2010/main" val="2864710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5139457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Kritické suroviny</a:t>
            </a:r>
          </a:p>
          <a:p>
            <a:pPr lvl="1"/>
            <a:r>
              <a:rPr lang="cs-CZ" i="1" dirty="0"/>
              <a:t>Komise přijme řadu opatření na podporu zpětné získávání kritických surovin a vypracuje zprávu, včetně osvědčených postupů a možností pro přijetí dalších opatření. </a:t>
            </a:r>
            <a:endParaRPr lang="cs-CZ" dirty="0"/>
          </a:p>
          <a:p>
            <a:pPr lvl="1"/>
            <a:r>
              <a:rPr lang="cs-CZ" i="1" dirty="0" smtClean="0"/>
              <a:t>Komise </a:t>
            </a:r>
            <a:r>
              <a:rPr lang="cs-CZ" i="1" dirty="0"/>
              <a:t>podporuje opatření členských států v této oblasti rovněž ve svých revidovaných návrzích týkajících se odpadu</a:t>
            </a:r>
            <a:r>
              <a:rPr lang="cs-CZ" i="1" dirty="0" smtClean="0"/>
              <a:t>.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Stavební a demoliční odpad</a:t>
            </a:r>
          </a:p>
          <a:p>
            <a:pPr lvl="1"/>
            <a:r>
              <a:rPr lang="cs-CZ" i="1" dirty="0"/>
              <a:t>Komise přijme řadu opatření k zajištění druhotného získávání hodnotných surovin a náležitého nakládání s odpady ve stavebnictví a při demolicích a usnadnění hodnocení budov z hlediska jejich environmentální výkonnosti.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AP – Oblast 5: Prioritní oblasti</a:t>
            </a:r>
          </a:p>
        </p:txBody>
      </p:sp>
    </p:spTree>
    <p:extLst>
      <p:ext uri="{BB962C8B-B14F-4D97-AF65-F5344CB8AC3E}">
        <p14:creationId xmlns:p14="http://schemas.microsoft.com/office/powerpoint/2010/main" val="2589130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4912907"/>
              </p:ext>
            </p:extLst>
          </p:nvPr>
        </p:nvGraphicFramePr>
        <p:xfrm>
          <a:off x="444500" y="1000087"/>
          <a:ext cx="8256588" cy="4944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943"/>
                <a:gridCol w="1550645"/>
              </a:tblGrid>
              <a:tr h="38151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12">
                <a:tc gridSpan="2"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Kritické suroviny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Zpráva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kritických surovinách a oběhovém hospodářství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Zlepšení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výměny informací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mezi výrobci a subjekty provádějícími recyklaci týkajících se elektronických výrobků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1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Evropské normy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recyklaci elektronického odpadu, odpadních baterií a jiných příslušných komplexních výrobků na konci životnosti, při které jsou účinně využívány materiály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2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Sdílení osvědčených postupů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opětovné využití kritických surovin z odpadu z těžebního průmyslu a skládek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</a:t>
            </a:r>
            <a:r>
              <a:rPr lang="cs-CZ" b="1" dirty="0" smtClean="0"/>
              <a:t>Prioritní oblasti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334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50965462"/>
              </p:ext>
            </p:extLst>
          </p:nvPr>
        </p:nvGraphicFramePr>
        <p:xfrm>
          <a:off x="154546" y="1000124"/>
          <a:ext cx="8847786" cy="510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6110"/>
                <a:gridCol w="1661676"/>
              </a:tblGrid>
              <a:tr h="47771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Opatření</a:t>
                      </a:r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Časový plán</a:t>
                      </a:r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957">
                <a:tc gridSpan="2"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Stavební a demoliční odpad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049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Pokyny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stavební odvětví týkající se posuzování před demolicí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Dobrovolný </a:t>
                      </a:r>
                      <a:r>
                        <a:rPr lang="cs-CZ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protokol pro recyklaci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stavební a demoliční odpad platný pro celé odvětví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Hlavní ukazatele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posouzení environmentálního profilu budov během celého jejich životního cyklu a pobídky pro používání těchto ukazatelů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</a:t>
            </a:r>
            <a:r>
              <a:rPr lang="cs-CZ" b="1" dirty="0" smtClean="0"/>
              <a:t>Prioritní oblasti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32784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Biomasa a výrobky z biologického materiálu</a:t>
            </a:r>
          </a:p>
          <a:p>
            <a:pPr lvl="1"/>
            <a:r>
              <a:rPr lang="cs-CZ" i="1" dirty="0"/>
              <a:t>Komise bude prosazovat účinné využívání biologických zdrojů pomocí řady opatření, jako je poradenství a šíření osvědčených postupů pro kaskádové využívání biomasy a podpora inovací v oblasti biohospodářství</a:t>
            </a:r>
            <a:r>
              <a:rPr lang="cs-CZ" i="1" dirty="0" smtClean="0"/>
              <a:t>.</a:t>
            </a:r>
          </a:p>
          <a:p>
            <a:pPr lvl="1"/>
            <a:r>
              <a:rPr lang="cs-CZ" i="1" dirty="0"/>
              <a:t>Revidované legislativní návrhy týkající se odpadů obsahují cíl pro recyklaci dřevěného obalového materiálu a ustanovení k zajištění odděleného sběru biologického odpadu.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AP – Oblast 5: Prioritní oblasti</a:t>
            </a:r>
          </a:p>
        </p:txBody>
      </p:sp>
    </p:spTree>
    <p:extLst>
      <p:ext uri="{BB962C8B-B14F-4D97-AF65-F5344CB8AC3E}">
        <p14:creationId xmlns:p14="http://schemas.microsoft.com/office/powerpoint/2010/main" val="65552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07559940"/>
              </p:ext>
            </p:extLst>
          </p:nvPr>
        </p:nvGraphicFramePr>
        <p:xfrm>
          <a:off x="167426" y="1000125"/>
          <a:ext cx="8822028" cy="497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2749"/>
                <a:gridCol w="1779279"/>
              </a:tblGrid>
              <a:tr h="404872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Opatření</a:t>
                      </a:r>
                      <a:endParaRPr lang="cs-CZ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Časový plán</a:t>
                      </a:r>
                      <a:endParaRPr lang="cs-CZ" sz="2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58">
                <a:tc gridSpan="2"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Biomasa a biologické materiály</a:t>
                      </a:r>
                      <a:endParaRPr lang="cs-CZ" sz="2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48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Pokyny a šíření osvědčených postupů </a:t>
                      </a:r>
                      <a:r>
                        <a:rPr lang="cs-CZ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oblasti kaskádového využití biomasy a podpora inovací v této oblasti prostřednictvím programu Horizont 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2018–2019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Zajištění soudržnosti a součinnosti s oběhovým hospodářstvím při hodnocení udržitelnosti bioenergie v rámci energetické unie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Posuzování příspěvku strategie biohospodářství z roku 2012 k oběhovému hospodářství a případný přezkum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</a:t>
            </a:r>
            <a:r>
              <a:rPr lang="cs-CZ" b="1" dirty="0" smtClean="0"/>
              <a:t>Prioritní oblasti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6583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5087205"/>
          </a:xfrm>
        </p:spPr>
        <p:txBody>
          <a:bodyPr>
            <a:normAutofit/>
          </a:bodyPr>
          <a:lstStyle/>
          <a:p>
            <a:r>
              <a:rPr lang="cs-CZ" i="1" dirty="0"/>
              <a:t>Pracovní program Horizont 2020 na období let 2016–2017, jehož součástí je rozsáhlá iniciativa „Průmysl 2020 v oběhovém hospodářství“ s financováním ve výši více než 650 milionů eur. 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zahájí pilotní přístup pro „dohody v oblasti inovací“ s cílem identifikovat a řešit potenciální regulační překážky pro inovátory.</a:t>
            </a:r>
            <a:endParaRPr lang="cs-CZ" dirty="0"/>
          </a:p>
          <a:p>
            <a:r>
              <a:rPr lang="cs-CZ" i="1" dirty="0" smtClean="0"/>
              <a:t>Komise </a:t>
            </a:r>
            <a:r>
              <a:rPr lang="cs-CZ" i="1" dirty="0"/>
              <a:t>posílí svá opatření zaměřená na mobilizaci účastníků pro oběhové hospodářství a zejména pro provádění tohoto akčního plánu. Bude rovněž provádět cílená informační opatření, aby napomohla rozvoji projektů oběhového hospodářství při využití různých zdrojů financování EU, zejména z fondů politiky soudržnosti.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4500" y="169089"/>
            <a:ext cx="8242299" cy="1107996"/>
          </a:xfrm>
        </p:spPr>
        <p:txBody>
          <a:bodyPr/>
          <a:lstStyle/>
          <a:p>
            <a:r>
              <a:rPr lang="cs-CZ" b="1" dirty="0" smtClean="0"/>
              <a:t>AP – Oblast 6: </a:t>
            </a:r>
            <a:r>
              <a:rPr lang="cs-CZ" b="1" dirty="0"/>
              <a:t>Inovace, investice a další horizontální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494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78061569"/>
              </p:ext>
            </p:extLst>
          </p:nvPr>
        </p:nvGraphicFramePr>
        <p:xfrm>
          <a:off x="101620" y="1000086"/>
          <a:ext cx="9042379" cy="512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9155"/>
                <a:gridCol w="1633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Iniciativa „Průmysl 2020 v oběhovém hospodářství“ v rámci programu Horizont 2020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říjen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Pilotní projekt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„dohody v oblasti inovací“ pro řešení možných regulačních překážek pro inovátory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Cílená informační opatření na podporu podávání žádostí o financování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rámci EFSI a podpora rozvoje projektů a investičních platforem pro oběhové hospodářství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Cílená informační a komunikační opatření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podporu členských států a regionů při využívání finančních prostředků v rámci politiky soudržnosti pro oběhové hospodářství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Podpora členských států a regionů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posílení inovací pro oběhové hospodářství prostřednictvím inteligentní specializace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</a:t>
            </a:r>
            <a:r>
              <a:rPr lang="cs-CZ" b="1" dirty="0" smtClean="0"/>
              <a:t>Inovace a investice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8355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65047127"/>
              </p:ext>
            </p:extLst>
          </p:nvPr>
        </p:nvGraphicFramePr>
        <p:xfrm>
          <a:off x="0" y="1000125"/>
          <a:ext cx="9144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6693"/>
                <a:gridCol w="1717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Opatření</a:t>
                      </a:r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Časový plán</a:t>
                      </a:r>
                      <a:endParaRPr lang="cs-CZ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Posouzení možnosti spuštění </a:t>
                      </a:r>
                      <a:r>
                        <a:rPr lang="cs-CZ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platformy společně s EIB a bankami v členských státech</a:t>
                      </a: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podporu financování oběhového hospodářství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Zapojení zúčastněných stran do provádění tohoto akčního plánu prostřednictvím stávajících fór v klíčových odvětvích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Poskytnutí podpory široké škále zúčastněných stran prostřednictvím opatření týkajících se partnerství veřejného a soukromého sektoru, platforem spolupráce, podpory dobrovolných obchodních přístupů a výměna osvědčených postupů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Opatření – </a:t>
            </a:r>
            <a:r>
              <a:rPr lang="cs-CZ" b="1" dirty="0" smtClean="0"/>
              <a:t>Inovace a investice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9110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74" y="1045210"/>
            <a:ext cx="7254240" cy="456438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obchod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06434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i="1" dirty="0" smtClean="0"/>
              <a:t>V</a:t>
            </a:r>
            <a:r>
              <a:rPr lang="cs-CZ" i="1" dirty="0"/>
              <a:t> úzké spolupráci s členskými státy EHP a po konzultaci s členskými státy Komise vytvoří rámec pro sledování oběhového hospodářství, aby bylo možné účinně měřit pokrok na základě spolehlivých stávajících údajů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4500" y="169089"/>
            <a:ext cx="8242299" cy="1107996"/>
          </a:xfrm>
        </p:spPr>
        <p:txBody>
          <a:bodyPr/>
          <a:lstStyle/>
          <a:p>
            <a:r>
              <a:rPr lang="cs-CZ" b="1" dirty="0" smtClean="0"/>
              <a:t>AP – Oblast 7: </a:t>
            </a:r>
            <a:r>
              <a:rPr lang="cs-CZ" b="1" dirty="0"/>
              <a:t>Sledování pokroku na cestě k oběhovému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077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Akční plán zahrnuje celý materiálový cyklus</a:t>
            </a:r>
          </a:p>
          <a:p>
            <a:r>
              <a:rPr lang="cs-CZ" dirty="0" smtClean="0"/>
              <a:t>nelze zužovat pouze na problematiku odpadů</a:t>
            </a:r>
          </a:p>
          <a:p>
            <a:r>
              <a:rPr lang="cs-CZ" dirty="0" smtClean="0"/>
              <a:t>změna uvažování </a:t>
            </a:r>
          </a:p>
          <a:p>
            <a:r>
              <a:rPr lang="cs-CZ" dirty="0" smtClean="0"/>
              <a:t>jednoznačný akcent na druhotnou surovinu jako plnohodnotného aktéra materiálového cyklu</a:t>
            </a:r>
          </a:p>
          <a:p>
            <a:r>
              <a:rPr lang="cs-CZ" dirty="0" smtClean="0"/>
              <a:t>příležitosti pro celý </a:t>
            </a:r>
            <a:r>
              <a:rPr lang="cs-CZ" dirty="0" err="1" smtClean="0"/>
              <a:t>dodavatelsko</a:t>
            </a:r>
            <a:r>
              <a:rPr lang="cs-CZ" dirty="0" smtClean="0"/>
              <a:t> – odběratelský řetězec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b="1" dirty="0" smtClean="0"/>
              <a:t>Celkový dojem?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053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b="1" dirty="0" smtClean="0"/>
              <a:t>Co už máme?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dirty="0"/>
              <a:t>Politika druhotných surovin České republiky </a:t>
            </a:r>
            <a:r>
              <a:rPr lang="cs-CZ" dirty="0"/>
              <a:t>schválena vládou ČR dne 15.9.2014 (UV č. 755).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Aktualizace v roce 2016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4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b="1" dirty="0" smtClean="0"/>
              <a:t>Cíle Politiky druhotných surovin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603115"/>
            <a:ext cx="8242300" cy="537939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b="1" u="sng" dirty="0">
                <a:solidFill>
                  <a:srgbClr val="FF0000"/>
                </a:solidFill>
              </a:rPr>
              <a:t>Cíl 1</a:t>
            </a:r>
            <a:r>
              <a:rPr lang="cs-CZ" sz="2100" b="1" u="sng" dirty="0"/>
              <a:t> Zvyšovat soběstačnost České republiky v surovinových zdrojích substitucí primárních zdrojů druhotnými surovinami. </a:t>
            </a:r>
            <a:endParaRPr lang="cs-CZ" sz="2100" b="1" u="sng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b="1" u="sng" dirty="0" smtClean="0">
                <a:solidFill>
                  <a:srgbClr val="FF0000"/>
                </a:solidFill>
              </a:rPr>
              <a:t>Cíl 2</a:t>
            </a:r>
            <a:r>
              <a:rPr lang="cs-CZ" sz="2100" b="1" u="sng" dirty="0" smtClean="0"/>
              <a:t> Podporovat inovace zabezpečující získávání druhotných surovin v kvalitě vhodné pro další využití v průmyslu.  </a:t>
            </a:r>
            <a:endParaRPr lang="cs-CZ" sz="2100" u="sng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b="1" u="sng" dirty="0" smtClean="0">
                <a:solidFill>
                  <a:srgbClr val="FF0000"/>
                </a:solidFill>
              </a:rPr>
              <a:t>Cíl </a:t>
            </a:r>
            <a:r>
              <a:rPr lang="cs-CZ" sz="2100" b="1" u="sng" dirty="0">
                <a:solidFill>
                  <a:srgbClr val="FF0000"/>
                </a:solidFill>
              </a:rPr>
              <a:t>3</a:t>
            </a:r>
            <a:r>
              <a:rPr lang="cs-CZ" sz="2100" b="1" u="sng" dirty="0"/>
              <a:t> Podporovat využívání druhotných surovin jako nástroje pro snižování energetické a materiálové náročnosti průmyslové výroby za současné eliminace negativních dopadů na životní prostředí a zdraví lidí</a:t>
            </a:r>
            <a:r>
              <a:rPr lang="cs-CZ" sz="2100" b="1" u="sng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solidFill>
                  <a:srgbClr val="FF0000"/>
                </a:solidFill>
              </a:rPr>
              <a:t>Cíl 4</a:t>
            </a:r>
            <a:r>
              <a:rPr lang="cs-CZ" sz="2100" dirty="0"/>
              <a:t> Iniciovat podporu vzdělávání pro zajištění kvalifikovaných pracovníků v oboru druhotných surovin jako podporu konkurenceschopnosti ČR. 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solidFill>
                  <a:srgbClr val="FF0000"/>
                </a:solidFill>
              </a:rPr>
              <a:t>Cíl 5</a:t>
            </a:r>
            <a:r>
              <a:rPr lang="cs-CZ" sz="2100" dirty="0"/>
              <a:t> Aktualizovat rozsah statistického zjišťování pro zpracování materiálových účtů, které umožní zpracovávat hmotnostní bilance druhotných surovin v hospodářství ČR. </a:t>
            </a:r>
          </a:p>
        </p:txBody>
      </p:sp>
    </p:spTree>
    <p:extLst>
      <p:ext uri="{BB962C8B-B14F-4D97-AF65-F5344CB8AC3E}">
        <p14:creationId xmlns:p14="http://schemas.microsoft.com/office/powerpoint/2010/main" val="27363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44500" y="1284052"/>
            <a:ext cx="8242300" cy="4370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5000" b="1" dirty="0" smtClean="0">
                <a:solidFill>
                  <a:schemeClr val="accent5"/>
                </a:solidFill>
              </a:rPr>
              <a:t>PO 3 – SC 3.4.Program </a:t>
            </a:r>
            <a:r>
              <a:rPr lang="cs-CZ" sz="5000" b="1" u="sng" dirty="0" smtClean="0">
                <a:solidFill>
                  <a:schemeClr val="accent5"/>
                </a:solidFill>
              </a:rPr>
              <a:t>NÍZKOUHLÍKOVÉ TECHNOLOGIE – I. výzva</a:t>
            </a:r>
          </a:p>
          <a:p>
            <a:r>
              <a:rPr lang="cs-CZ" sz="4200" b="1" dirty="0" smtClean="0"/>
              <a:t>Vybrané podporované aktivity související s oběhovým hospodářstvím:</a:t>
            </a:r>
            <a:endParaRPr lang="cs-CZ" sz="4200" b="1" dirty="0"/>
          </a:p>
          <a:p>
            <a:pPr lvl="0"/>
            <a:r>
              <a:rPr lang="cs-CZ" sz="4200" dirty="0" smtClean="0"/>
              <a:t>zavádění </a:t>
            </a:r>
            <a:r>
              <a:rPr lang="cs-CZ" sz="4200" dirty="0"/>
              <a:t>inovativních nízkouhlíkatých technologií v oblasti zpracování a využívání druhotných surovin,</a:t>
            </a:r>
          </a:p>
          <a:p>
            <a:pPr lvl="0"/>
            <a:r>
              <a:rPr lang="cs-CZ" sz="4200" dirty="0"/>
              <a:t>zavádění technologií k získávání druhotných surovin v kvalitě vhodné pro další využití v průmyslové </a:t>
            </a:r>
            <a:r>
              <a:rPr lang="cs-CZ" sz="4200" dirty="0" smtClean="0"/>
              <a:t>výrobě, k vytěžování DS z použitých výrobků, na výrobu finálních výrobků z DS vč. náhrad primárních surovin DS  </a:t>
            </a:r>
          </a:p>
          <a:p>
            <a:pPr lvl="0"/>
            <a:r>
              <a:rPr lang="cs-CZ" sz="4200" b="1" u="sng" dirty="0" smtClean="0">
                <a:solidFill>
                  <a:schemeClr val="accent5"/>
                </a:solidFill>
              </a:rPr>
              <a:t>Alokace pro DS – 100 000 000 Kč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4500" y="544454"/>
            <a:ext cx="8242299" cy="553998"/>
          </a:xfrm>
        </p:spPr>
        <p:txBody>
          <a:bodyPr/>
          <a:lstStyle/>
          <a:p>
            <a:r>
              <a:rPr lang="cs-CZ" b="1" dirty="0" smtClean="0"/>
              <a:t>Příležitost pro inovace a investice – OP PIK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556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Zástupný symbol pro obsah 12"/>
          <p:cNvPicPr>
            <a:picLocks noGrp="1" noChangeAspect="1"/>
          </p:cNvPicPr>
          <p:nvPr>
            <p:ph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928" y="2227633"/>
            <a:ext cx="3239310" cy="254864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Oběhové hospodářství - co je podstatné?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196502" y="1000086"/>
            <a:ext cx="2798593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Změna </a:t>
            </a:r>
            <a:r>
              <a:rPr lang="cs-CZ" sz="2000" b="1" dirty="0" smtClean="0">
                <a:solidFill>
                  <a:srgbClr val="FF0000"/>
                </a:solidFill>
              </a:rPr>
              <a:t>myšlení = odpad není „odpad“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469555" y="1000086"/>
            <a:ext cx="2889115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Synergie = komplexní přístup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6235428" y="2704288"/>
            <a:ext cx="2699124" cy="13132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Transfer vědomostí, inovace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-2973" y="2801561"/>
            <a:ext cx="2598771" cy="111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Vzdělávání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257782" y="4258283"/>
            <a:ext cx="2852096" cy="1247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Spolupráce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5814556" y="4591455"/>
            <a:ext cx="221790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Společenská poptávka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3323987"/>
          </a:xfrm>
        </p:spPr>
        <p:txBody>
          <a:bodyPr/>
          <a:lstStyle/>
          <a:p>
            <a:r>
              <a:rPr lang="cs-CZ" dirty="0" smtClean="0"/>
              <a:t>Děkuji za pozornost a těším se na spolupráci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Ing. Pavlína Kulhánková</a:t>
            </a:r>
            <a:br>
              <a:rPr lang="cs-CZ" sz="2400" dirty="0" smtClean="0"/>
            </a:br>
            <a:r>
              <a:rPr lang="cs-CZ" sz="2400" dirty="0" smtClean="0"/>
              <a:t>ředitelka odboru ekologie</a:t>
            </a:r>
            <a:br>
              <a:rPr lang="cs-CZ" sz="2400" dirty="0" smtClean="0"/>
            </a:br>
            <a:r>
              <a:rPr lang="cs-CZ" sz="2400" dirty="0" smtClean="0"/>
              <a:t>tel.: 22485 2689</a:t>
            </a:r>
            <a:br>
              <a:rPr lang="cs-CZ" sz="2400" dirty="0" smtClean="0"/>
            </a:br>
            <a:r>
              <a:rPr lang="cs-CZ" sz="2400" dirty="0" smtClean="0"/>
              <a:t>email: kulhankovap@mpo.cz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cs-CZ" dirty="0" smtClean="0"/>
              <a:t>Design výrobků a výrobní postupy</a:t>
            </a:r>
          </a:p>
          <a:p>
            <a:pPr lvl="1"/>
            <a:r>
              <a:rPr lang="cs-CZ" dirty="0" smtClean="0"/>
              <a:t>Spotřeba - fáze užití výrobků </a:t>
            </a:r>
          </a:p>
          <a:p>
            <a:pPr lvl="1"/>
            <a:r>
              <a:rPr lang="cs-CZ" dirty="0" smtClean="0"/>
              <a:t>Nakládání s odpady a výrobky s ukončenou životností</a:t>
            </a:r>
          </a:p>
          <a:p>
            <a:pPr lvl="1"/>
            <a:r>
              <a:rPr lang="cs-CZ" dirty="0" smtClean="0"/>
              <a:t>Posílení trhu s druhotnými surovinami</a:t>
            </a:r>
          </a:p>
          <a:p>
            <a:pPr lvl="1"/>
            <a:r>
              <a:rPr lang="cs-CZ" dirty="0" smtClean="0"/>
              <a:t>Prioritní oblasti – plasty, kritické suroviny, stavební a demoliční odpady, biomasa, potravinový odpad</a:t>
            </a:r>
          </a:p>
          <a:p>
            <a:pPr lvl="1"/>
            <a:r>
              <a:rPr lang="cs-CZ" dirty="0" smtClean="0"/>
              <a:t>Inovace, investice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b="1" dirty="0" smtClean="0"/>
              <a:t>Oběhové hospodářství - aktuální pohled EK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293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Sdělení Komise Evropskému parlamentu, Radě, Evropskému hospodářskému </a:t>
            </a:r>
            <a:r>
              <a:rPr lang="cs-CZ" i="1" dirty="0" smtClean="0"/>
              <a:t>a sociálnímu </a:t>
            </a:r>
            <a:r>
              <a:rPr lang="cs-CZ" i="1" dirty="0"/>
              <a:t>výboru a Výboru regionů – </a:t>
            </a:r>
            <a:r>
              <a:rPr lang="cs-CZ" b="1" i="1" dirty="0"/>
              <a:t>Uzavření cyklu – Akční plán EU </a:t>
            </a:r>
            <a:r>
              <a:rPr lang="cs-CZ" b="1" i="1" dirty="0" smtClean="0"/>
              <a:t>pro </a:t>
            </a:r>
            <a:r>
              <a:rPr lang="pt-BR" b="1" i="1" dirty="0" smtClean="0"/>
              <a:t>oběhové </a:t>
            </a:r>
            <a:r>
              <a:rPr lang="pt-BR" b="1" i="1" dirty="0"/>
              <a:t>hospodářství </a:t>
            </a:r>
            <a:r>
              <a:rPr lang="pt-BR" i="1" dirty="0"/>
              <a:t>- </a:t>
            </a:r>
            <a:r>
              <a:rPr lang="pt-BR" b="1" dirty="0">
                <a:solidFill>
                  <a:srgbClr val="FF0000"/>
                </a:solidFill>
              </a:rPr>
              <a:t>COM(2015) 0614 final,</a:t>
            </a:r>
          </a:p>
          <a:p>
            <a:r>
              <a:rPr lang="cs-CZ" i="1" dirty="0" smtClean="0"/>
              <a:t>Návrh </a:t>
            </a:r>
            <a:r>
              <a:rPr lang="cs-CZ" i="1" dirty="0"/>
              <a:t>směrnice, kterou se mění směrnice 94/62/ES o obalech a </a:t>
            </a:r>
            <a:r>
              <a:rPr lang="cs-CZ" i="1" dirty="0" smtClean="0"/>
              <a:t>obalových odpadech </a:t>
            </a:r>
            <a:r>
              <a:rPr lang="cs-CZ" dirty="0"/>
              <a:t>- </a:t>
            </a:r>
            <a:r>
              <a:rPr lang="cs-CZ" b="1" dirty="0">
                <a:solidFill>
                  <a:srgbClr val="FF0000"/>
                </a:solidFill>
              </a:rPr>
              <a:t>COM(2015) 0596 </a:t>
            </a:r>
            <a:r>
              <a:rPr lang="cs-CZ" b="1" dirty="0" err="1">
                <a:solidFill>
                  <a:srgbClr val="FF0000"/>
                </a:solidFill>
              </a:rPr>
              <a:t>final</a:t>
            </a:r>
            <a:r>
              <a:rPr lang="cs-CZ" b="1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cs-CZ" i="1" dirty="0"/>
              <a:t>Návrh směrnice, kterou se mění směrnice 1999/31/ES o skládkách odpadů </a:t>
            </a:r>
            <a:r>
              <a:rPr lang="cs-CZ" i="1" dirty="0" smtClean="0"/>
              <a:t>-</a:t>
            </a:r>
            <a:r>
              <a:rPr lang="cs-CZ" b="1" dirty="0" smtClean="0">
                <a:solidFill>
                  <a:srgbClr val="FF0000"/>
                </a:solidFill>
              </a:rPr>
              <a:t>COM(2015</a:t>
            </a:r>
            <a:r>
              <a:rPr lang="cs-CZ" b="1" dirty="0">
                <a:solidFill>
                  <a:srgbClr val="FF0000"/>
                </a:solidFill>
              </a:rPr>
              <a:t>) 0594 </a:t>
            </a:r>
            <a:r>
              <a:rPr lang="cs-CZ" b="1" dirty="0" err="1">
                <a:solidFill>
                  <a:srgbClr val="FF0000"/>
                </a:solidFill>
              </a:rPr>
              <a:t>final</a:t>
            </a:r>
            <a:r>
              <a:rPr lang="cs-CZ" b="1" dirty="0">
                <a:solidFill>
                  <a:srgbClr val="FF0000"/>
                </a:solidFill>
              </a:rPr>
              <a:t>,</a:t>
            </a:r>
          </a:p>
          <a:p>
            <a:r>
              <a:rPr lang="cs-CZ" i="1" dirty="0" smtClean="0"/>
              <a:t>Návrh </a:t>
            </a:r>
            <a:r>
              <a:rPr lang="cs-CZ" i="1" dirty="0"/>
              <a:t>směrnice, kterou se mění směrnice 2000/53/ES o vozidlech s </a:t>
            </a:r>
            <a:r>
              <a:rPr lang="cs-CZ" i="1" dirty="0" smtClean="0"/>
              <a:t>ukončenou životností</a:t>
            </a:r>
            <a:r>
              <a:rPr lang="cs-CZ" i="1" dirty="0"/>
              <a:t>, směrnice 2006/66/ES o bateriích a akumulátorech a </a:t>
            </a:r>
            <a:r>
              <a:rPr lang="cs-CZ" i="1" dirty="0" smtClean="0"/>
              <a:t>odpadních bateriích </a:t>
            </a:r>
            <a:r>
              <a:rPr lang="cs-CZ" i="1" dirty="0"/>
              <a:t>a akumulátorech a směrnice 2012/19/EU o odpadních </a:t>
            </a:r>
            <a:r>
              <a:rPr lang="cs-CZ" i="1" dirty="0" smtClean="0"/>
              <a:t>elektrických a elektronických </a:t>
            </a:r>
            <a:r>
              <a:rPr lang="cs-CZ" i="1" dirty="0"/>
              <a:t>zařízeních - </a:t>
            </a:r>
            <a:r>
              <a:rPr lang="cs-CZ" b="1" dirty="0">
                <a:solidFill>
                  <a:srgbClr val="FF0000"/>
                </a:solidFill>
              </a:rPr>
              <a:t>COM(2015) 0593 </a:t>
            </a:r>
            <a:r>
              <a:rPr lang="cs-CZ" b="1" dirty="0" err="1">
                <a:solidFill>
                  <a:srgbClr val="FF0000"/>
                </a:solidFill>
              </a:rPr>
              <a:t>final</a:t>
            </a:r>
            <a:r>
              <a:rPr lang="cs-CZ" i="1" dirty="0"/>
              <a:t>,</a:t>
            </a:r>
          </a:p>
          <a:p>
            <a:r>
              <a:rPr lang="cs-CZ" i="1" dirty="0" smtClean="0"/>
              <a:t>Návrh </a:t>
            </a:r>
            <a:r>
              <a:rPr lang="cs-CZ" i="1" dirty="0"/>
              <a:t>směrnice, kterou se mění směrnice 2008/98/ES o odpadech - </a:t>
            </a:r>
            <a:r>
              <a:rPr lang="cs-CZ" b="1" dirty="0" smtClean="0">
                <a:solidFill>
                  <a:srgbClr val="FF0000"/>
                </a:solidFill>
              </a:rPr>
              <a:t>COM(2015) 0595 </a:t>
            </a:r>
            <a:r>
              <a:rPr lang="cs-CZ" b="1" dirty="0" err="1">
                <a:solidFill>
                  <a:srgbClr val="FF0000"/>
                </a:solidFill>
              </a:rPr>
              <a:t>final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4500" y="169089"/>
            <a:ext cx="8242299" cy="1107996"/>
          </a:xfrm>
        </p:spPr>
        <p:txBody>
          <a:bodyPr/>
          <a:lstStyle/>
          <a:p>
            <a:r>
              <a:rPr lang="cs-CZ" dirty="0" smtClean="0"/>
              <a:t>Balíček EU k přechodu na oběhové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82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Design výrobků</a:t>
            </a:r>
          </a:p>
          <a:p>
            <a:pPr lvl="1"/>
            <a:r>
              <a:rPr lang="cs-CZ" i="1" dirty="0"/>
              <a:t>Komise bude podporovat opravitelnost, možnosti zdokonalení, trvanlivost a recyklovatelnost výrobků tím, že ve své budoucí práci v rámci směrnice o </a:t>
            </a:r>
            <a:r>
              <a:rPr lang="cs-CZ" i="1" dirty="0" err="1"/>
              <a:t>ekodesignu</a:t>
            </a:r>
            <a:r>
              <a:rPr lang="cs-CZ" i="1" dirty="0"/>
              <a:t> a při zohlednění specifik různých skupin výrobků vypracuje příslušné požadavky na výrobky. V pracovním plánu pro </a:t>
            </a:r>
            <a:r>
              <a:rPr lang="cs-CZ" i="1" dirty="0" err="1"/>
              <a:t>ekodesign</a:t>
            </a:r>
            <a:r>
              <a:rPr lang="cs-CZ" i="1" dirty="0"/>
              <a:t> na období 2015–2017 bude upřesněna praktická stránka věci. Komise rovněž brzy předloží požadavky na </a:t>
            </a:r>
            <a:r>
              <a:rPr lang="cs-CZ" i="1" dirty="0" err="1"/>
              <a:t>ekodesign</a:t>
            </a:r>
            <a:r>
              <a:rPr lang="cs-CZ" i="1" dirty="0"/>
              <a:t> pro elektronické displeje. </a:t>
            </a:r>
            <a:endParaRPr lang="cs-CZ" sz="2000" dirty="0"/>
          </a:p>
          <a:p>
            <a:pPr lvl="1"/>
            <a:r>
              <a:rPr lang="cs-CZ" i="1" dirty="0" smtClean="0"/>
              <a:t>Revidované </a:t>
            </a:r>
            <a:r>
              <a:rPr lang="cs-CZ" i="1" dirty="0"/>
              <a:t>legislativní návrhy týkající se odpadu vytváří hospodářské pobídky pro lepší design výrobků prostřednictvím ustanovení o rozšířené odpovědnosti výrobce</a:t>
            </a:r>
            <a:r>
              <a:rPr lang="cs-CZ" i="1" dirty="0" smtClean="0"/>
              <a:t>.</a:t>
            </a:r>
          </a:p>
          <a:p>
            <a:pPr lvl="1"/>
            <a:r>
              <a:rPr lang="cs-CZ" sz="2000" i="1" dirty="0"/>
              <a:t>Komise v rámci svého příspěvku k oběhovému hospodářství prozkoumá možnosti a opatření pro soudržnější politický rámec pro různé oblasti činnosti politiky v oblasti výrobků</a:t>
            </a:r>
            <a:r>
              <a:rPr lang="cs-CZ" sz="2000" i="1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 – Oblast 1: Výroba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303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Výrobní </a:t>
            </a:r>
            <a:r>
              <a:rPr lang="cs-CZ" b="1" dirty="0" smtClean="0"/>
              <a:t>postupy</a:t>
            </a:r>
          </a:p>
          <a:p>
            <a:pPr lvl="1"/>
            <a:r>
              <a:rPr lang="cs-CZ" i="1" dirty="0"/>
              <a:t>Komise zahrne pokyny týkající se osvědčených postupů v oblasti nakládání s odpady a účinného využívání zdrojů v průmyslových odvětvích do referenčních dokumentů o nejlepších dostupných technikách (BREF) a vydá pokyny a bude podporovat osvědčené postupy v oblasti odpadů z těžebního průmyslu.</a:t>
            </a:r>
            <a:endParaRPr lang="cs-CZ" dirty="0"/>
          </a:p>
          <a:p>
            <a:pPr lvl="1"/>
            <a:r>
              <a:rPr lang="cs-CZ" i="1" dirty="0" smtClean="0"/>
              <a:t>Komise </a:t>
            </a:r>
            <a:r>
              <a:rPr lang="cs-CZ" i="1" dirty="0"/>
              <a:t>navrhuje (v revidovaných legislativních návrzích týkajících se odpadu) vyjasnění pravidel týkajících se vedlejších produktů za účelem usnadnění průmyslové symbiózy a podpory vytvoření rovných podmínek v rámci celé EU.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 </a:t>
            </a:r>
            <a:r>
              <a:rPr lang="cs-CZ" b="1" dirty="0"/>
              <a:t>– Oblast 1: Výroba</a:t>
            </a:r>
          </a:p>
        </p:txBody>
      </p:sp>
    </p:spTree>
    <p:extLst>
      <p:ext uri="{BB962C8B-B14F-4D97-AF65-F5344CB8AC3E}">
        <p14:creationId xmlns:p14="http://schemas.microsoft.com/office/powerpoint/2010/main" val="130310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67007862"/>
              </p:ext>
            </p:extLst>
          </p:nvPr>
        </p:nvGraphicFramePr>
        <p:xfrm>
          <a:off x="64394" y="985294"/>
          <a:ext cx="8989454" cy="577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9138"/>
                <a:gridCol w="1880316"/>
              </a:tblGrid>
              <a:tr h="438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Zdůraznění aspektů oběhového hospodářství v budoucích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požadavcích na výrobky vyplývající ze směrnice o </a:t>
                      </a:r>
                      <a:r>
                        <a:rPr lang="cs-CZ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ekodesignu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9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plán pro </a:t>
                      </a:r>
                      <a:r>
                        <a:rPr lang="cs-CZ" sz="20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ekodesign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období 2015–2017 a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podání žádosti evropským normalizačním organizacím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vypracování norem pro materiálovou účinnost pro stanovení budoucích požadavků na </a:t>
                      </a:r>
                      <a:r>
                        <a:rPr lang="cs-CZ" sz="2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ekodesign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pokud jde o trvalost, opravitelnost a recyklovatelnost výrobků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prosinec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Návrh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prováděcího nařízení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 televizory a displeje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2015 - 2016</a:t>
                      </a:r>
                      <a:endParaRPr lang="cs-C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Ověření možností a opatření pro soudržnější rámec pro různé dílčí činnosti, které se v rámci politik EU týkají produktů a jejich přínosu pro oběhové hospodářství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3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Zahrnutí pokynů týkajících se oběhového hospodářství do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referenčních dokumentů o nejlepších dostupných technikách (BREF) 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řadu průmyslových odvětví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roku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- Výroba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5425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23052153"/>
              </p:ext>
            </p:extLst>
          </p:nvPr>
        </p:nvGraphicFramePr>
        <p:xfrm>
          <a:off x="103031" y="1000124"/>
          <a:ext cx="8937938" cy="5061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6519"/>
                <a:gridCol w="1911419"/>
              </a:tblGrid>
              <a:tr h="519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Opatření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Časový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Pokyny a podpora osvědčených postupů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plánech pro nakládání s důlním odpadem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Vytvoření otevřené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celoevropské sítě technologických infrastruktur pro malé a střední podniky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 cílem začlenit pokročilé výrobní technologie do jejich výrobních postupů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3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Posouzení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možností zlepšení účinnosti a využívání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systému EU pro environmentální řízení podniků a audit (EMAS) a pilotního programu týkajícího se ověřování environmentálních technologií (ETV)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Vytvoření lepší </a:t>
                      </a: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znalostní základny a podpora malých a středních podniků</a:t>
                      </a: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pokud jde o nahrazení nebezpečných látek vzbuzujících mimořádné obavy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- Výroba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292967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 s číslováním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1470</TotalTime>
  <Words>2028</Words>
  <Application>Microsoft Office PowerPoint</Application>
  <PresentationFormat>Předvádění na obrazovce (4:3)</PresentationFormat>
  <Paragraphs>278</Paragraphs>
  <Slides>36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Prezentace modrá A s číslováním</vt:lpstr>
      <vt:lpstr>Akční plán EU pro oběhové hospodářství  </vt:lpstr>
      <vt:lpstr>Jak si stojí Evropa?</vt:lpstr>
      <vt:lpstr>Evropský obchod</vt:lpstr>
      <vt:lpstr>Oběhové hospodářství - aktuální pohled EK </vt:lpstr>
      <vt:lpstr>Balíček EU k přechodu na oběhové hospodářství</vt:lpstr>
      <vt:lpstr>AP – Oblast 1: Výroba</vt:lpstr>
      <vt:lpstr>AP – Oblast 1: Výroba</vt:lpstr>
      <vt:lpstr>Opatření - Výroba</vt:lpstr>
      <vt:lpstr>Opatření - Výroba</vt:lpstr>
      <vt:lpstr>AP - Oblast 2: Spotřeba </vt:lpstr>
      <vt:lpstr>Opatření - Spotřeba</vt:lpstr>
      <vt:lpstr>Opatření - Spotřeba</vt:lpstr>
      <vt:lpstr>AP – Oblast 3: Nakládání s odpady</vt:lpstr>
      <vt:lpstr>Opatření – Nakládání s odpady </vt:lpstr>
      <vt:lpstr>AP – Oblast 4:posílení trhu s druhotnými surovinami a opětovného využívání vody </vt:lpstr>
      <vt:lpstr>Opatření – Trh s druhotnými surovinami</vt:lpstr>
      <vt:lpstr>Opatření – Trh s druhotnými surovinami</vt:lpstr>
      <vt:lpstr>AP – Oblast 5: Prioritní oblasti</vt:lpstr>
      <vt:lpstr>AP – Oblast 5: Prioritní oblasti</vt:lpstr>
      <vt:lpstr>Opatření – Prioritní oblasti</vt:lpstr>
      <vt:lpstr>Opatření – Prioritní oblasti</vt:lpstr>
      <vt:lpstr>AP – Oblast 5: Prioritní oblasti</vt:lpstr>
      <vt:lpstr>Opatření – Prioritní oblasti</vt:lpstr>
      <vt:lpstr>Opatření – Prioritní oblasti</vt:lpstr>
      <vt:lpstr>AP – Oblast 5: Prioritní oblasti</vt:lpstr>
      <vt:lpstr>Opatření – Prioritní oblasti</vt:lpstr>
      <vt:lpstr>AP – Oblast 6: Inovace, investice a další horizontální opatření</vt:lpstr>
      <vt:lpstr>Opatření – Inovace a investice</vt:lpstr>
      <vt:lpstr>Opatření – Inovace a investice</vt:lpstr>
      <vt:lpstr>AP – Oblast 7: Sledování pokroku na cestě k oběhovému hospodářství</vt:lpstr>
      <vt:lpstr>Celkový dojem?</vt:lpstr>
      <vt:lpstr>Co už máme?</vt:lpstr>
      <vt:lpstr>Cíle Politiky druhotných surovin</vt:lpstr>
      <vt:lpstr>Příležitost pro inovace a investice – OP PIK</vt:lpstr>
      <vt:lpstr>Oběhové hospodářství - co je podstatné?</vt:lpstr>
      <vt:lpstr>Děkuji za pozornost a těším se na spolupráci  Ing. Pavlína Kulhánková ředitelka odboru ekologie tel.: 22485 2689 email: kulhankovap@mpo.cz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MPO v oblasti podpory inovací</dc:title>
  <dc:creator>Kulhánková Pavlína</dc:creator>
  <cp:lastModifiedBy>Admin</cp:lastModifiedBy>
  <cp:revision>63</cp:revision>
  <cp:lastPrinted>2016-02-09T12:18:46Z</cp:lastPrinted>
  <dcterms:created xsi:type="dcterms:W3CDTF">2015-03-18T09:17:55Z</dcterms:created>
  <dcterms:modified xsi:type="dcterms:W3CDTF">2016-03-16T10:42:55Z</dcterms:modified>
</cp:coreProperties>
</file>