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3" r:id="rId12"/>
    <p:sldId id="277" r:id="rId13"/>
    <p:sldId id="278" r:id="rId14"/>
    <p:sldId id="279" r:id="rId15"/>
    <p:sldId id="280" r:id="rId16"/>
    <p:sldId id="265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9EDF4"/>
    <a:srgbClr val="C6D9F1"/>
    <a:srgbClr val="D0D8E8"/>
    <a:srgbClr val="558ED5"/>
    <a:srgbClr val="F1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  <p:guide orient="horz" pos="2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ausova\Desktop\BA%20souhrn\BA_souhrn_2016_03_0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BA_souhrn_2015_05_0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3339014465585"/>
          <c:y val="0.19234771948627302"/>
          <c:w val="0.58960711606665317"/>
          <c:h val="0.65300067980170673"/>
        </c:manualLayout>
      </c:layout>
      <c:barChart>
        <c:barDir val="col"/>
        <c:grouping val="clustered"/>
        <c:varyColors val="0"/>
        <c:ser>
          <c:idx val="4"/>
          <c:order val="0"/>
          <c:tx>
            <c:v>Fe kovy</c:v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</c:spPr>
          <c:invertIfNegative val="0"/>
          <c:cat>
            <c:strRef>
              <c:f>souhrn2!$P$130:$V$130</c:f>
              <c:strCache>
                <c:ptCount val="7"/>
                <c:pt idx="0">
                  <c:v>  2–4</c:v>
                </c:pt>
                <c:pt idx="1">
                  <c:v>  4–6</c:v>
                </c:pt>
                <c:pt idx="2">
                  <c:v>  6–8</c:v>
                </c:pt>
                <c:pt idx="3">
                  <c:v>  8–10</c:v>
                </c:pt>
                <c:pt idx="4">
                  <c:v>10–15</c:v>
                </c:pt>
                <c:pt idx="5">
                  <c:v>15–20</c:v>
                </c:pt>
                <c:pt idx="6">
                  <c:v>   &gt; 20</c:v>
                </c:pt>
              </c:strCache>
            </c:strRef>
          </c:cat>
          <c:val>
            <c:numRef>
              <c:f>souhrn2!$P$135:$V$135</c:f>
              <c:numCache>
                <c:formatCode>0.0</c:formatCode>
                <c:ptCount val="7"/>
                <c:pt idx="0">
                  <c:v>10.539498994255151</c:v>
                </c:pt>
                <c:pt idx="1">
                  <c:v>11.588546040266579</c:v>
                </c:pt>
                <c:pt idx="2">
                  <c:v>10.484256663282995</c:v>
                </c:pt>
                <c:pt idx="3">
                  <c:v>6.1450584838703799</c:v>
                </c:pt>
                <c:pt idx="4">
                  <c:v>21.967000654656459</c:v>
                </c:pt>
                <c:pt idx="5">
                  <c:v>12.883973582817063</c:v>
                </c:pt>
                <c:pt idx="6">
                  <c:v>26.391665580851388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D-4C75-A9D1-5E4848FD4762}"/>
            </c:ext>
          </c:extLst>
        </c:ser>
        <c:ser>
          <c:idx val="0"/>
          <c:order val="1"/>
          <c:tx>
            <c:v>Nfe kovy</c:v>
          </c:tx>
          <c:spPr>
            <a:solidFill>
              <a:srgbClr val="C6D9F1"/>
            </a:solidFill>
          </c:spPr>
          <c:invertIfNegative val="0"/>
          <c:cat>
            <c:strRef>
              <c:f>souhrn2!$P$130:$V$130</c:f>
              <c:strCache>
                <c:ptCount val="7"/>
                <c:pt idx="0">
                  <c:v>  2–4</c:v>
                </c:pt>
                <c:pt idx="1">
                  <c:v>  4–6</c:v>
                </c:pt>
                <c:pt idx="2">
                  <c:v>  6–8</c:v>
                </c:pt>
                <c:pt idx="3">
                  <c:v>  8–10</c:v>
                </c:pt>
                <c:pt idx="4">
                  <c:v>10–15</c:v>
                </c:pt>
                <c:pt idx="5">
                  <c:v>15–20</c:v>
                </c:pt>
                <c:pt idx="6">
                  <c:v>   &gt; 20</c:v>
                </c:pt>
              </c:strCache>
            </c:strRef>
          </c:cat>
          <c:val>
            <c:numRef>
              <c:f>souhrn2!$P$137:$V$137</c:f>
              <c:numCache>
                <c:formatCode>0.0</c:formatCode>
                <c:ptCount val="7"/>
                <c:pt idx="0">
                  <c:v>21.119861489090564</c:v>
                </c:pt>
                <c:pt idx="1">
                  <c:v>20.740292672244873</c:v>
                </c:pt>
                <c:pt idx="2">
                  <c:v>20.982178474599696</c:v>
                </c:pt>
                <c:pt idx="3">
                  <c:v>9.3430416636218432</c:v>
                </c:pt>
                <c:pt idx="4">
                  <c:v>17.017294529207998</c:v>
                </c:pt>
                <c:pt idx="5">
                  <c:v>5.0272118427360741</c:v>
                </c:pt>
                <c:pt idx="6">
                  <c:v>5.7701193284989403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D-4C75-A9D1-5E4848FD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765456"/>
        <c:axId val="163765840"/>
      </c:barChart>
      <c:lineChart>
        <c:grouping val="standard"/>
        <c:varyColors val="0"/>
        <c:ser>
          <c:idx val="1"/>
          <c:order val="2"/>
          <c:tx>
            <c:v>Fe kovy-kumulativně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souhrn2!$P$130:$V$130</c:f>
              <c:strCache>
                <c:ptCount val="7"/>
                <c:pt idx="0">
                  <c:v>  2–4</c:v>
                </c:pt>
                <c:pt idx="1">
                  <c:v>  4–6</c:v>
                </c:pt>
                <c:pt idx="2">
                  <c:v>  6–8</c:v>
                </c:pt>
                <c:pt idx="3">
                  <c:v>  8–10</c:v>
                </c:pt>
                <c:pt idx="4">
                  <c:v>10–15</c:v>
                </c:pt>
                <c:pt idx="5">
                  <c:v>15–20</c:v>
                </c:pt>
                <c:pt idx="6">
                  <c:v>   &gt; 20</c:v>
                </c:pt>
              </c:strCache>
            </c:strRef>
          </c:cat>
          <c:val>
            <c:numRef>
              <c:f>souhrn2!$P$123:$V$123</c:f>
              <c:numCache>
                <c:formatCode>0.0</c:formatCode>
                <c:ptCount val="7"/>
                <c:pt idx="0">
                  <c:v>10.539498994255151</c:v>
                </c:pt>
                <c:pt idx="1">
                  <c:v>22.12804503452173</c:v>
                </c:pt>
                <c:pt idx="2">
                  <c:v>32.612301697804725</c:v>
                </c:pt>
                <c:pt idx="3">
                  <c:v>38.757360181675104</c:v>
                </c:pt>
                <c:pt idx="4">
                  <c:v>60.724360836331563</c:v>
                </c:pt>
                <c:pt idx="5">
                  <c:v>73.608334419148633</c:v>
                </c:pt>
                <c:pt idx="6">
                  <c:v>100.00000000000003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2D-4C75-A9D1-5E4848FD4762}"/>
            </c:ext>
          </c:extLst>
        </c:ser>
        <c:ser>
          <c:idx val="2"/>
          <c:order val="3"/>
          <c:tx>
            <c:v>Nfe kovy-kumulativně</c:v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souhrn2!$P$130:$V$130</c:f>
              <c:strCache>
                <c:ptCount val="7"/>
                <c:pt idx="0">
                  <c:v>  2–4</c:v>
                </c:pt>
                <c:pt idx="1">
                  <c:v>  4–6</c:v>
                </c:pt>
                <c:pt idx="2">
                  <c:v>  6–8</c:v>
                </c:pt>
                <c:pt idx="3">
                  <c:v>  8–10</c:v>
                </c:pt>
                <c:pt idx="4">
                  <c:v>10–15</c:v>
                </c:pt>
                <c:pt idx="5">
                  <c:v>15–20</c:v>
                </c:pt>
                <c:pt idx="6">
                  <c:v>   &gt; 20</c:v>
                </c:pt>
              </c:strCache>
            </c:strRef>
          </c:cat>
          <c:val>
            <c:numRef>
              <c:f>souhrn2!$P$124:$V$124</c:f>
              <c:numCache>
                <c:formatCode>0.0</c:formatCode>
                <c:ptCount val="7"/>
                <c:pt idx="0">
                  <c:v>21.119861489090564</c:v>
                </c:pt>
                <c:pt idx="1">
                  <c:v>41.860154161335437</c:v>
                </c:pt>
                <c:pt idx="2">
                  <c:v>62.842332635935136</c:v>
                </c:pt>
                <c:pt idx="3">
                  <c:v>72.185374299556983</c:v>
                </c:pt>
                <c:pt idx="4">
                  <c:v>89.202668828764985</c:v>
                </c:pt>
                <c:pt idx="5">
                  <c:v>94.229880671501064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2D-4C75-A9D1-5E4848FD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11696"/>
        <c:axId val="163710800"/>
      </c:lineChart>
      <c:catAx>
        <c:axId val="16376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Frakce </a:t>
                </a:r>
                <a:r>
                  <a:rPr lang="en-US"/>
                  <a:t>[mm]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30870267233733367"/>
              <c:y val="0.93266486136464577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163765840"/>
        <c:crossesAt val="0"/>
        <c:auto val="1"/>
        <c:lblAlgn val="ctr"/>
        <c:lblOffset val="100"/>
        <c:noMultiLvlLbl val="0"/>
      </c:catAx>
      <c:valAx>
        <c:axId val="163765840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Distribuce </a:t>
                </a:r>
                <a:r>
                  <a:rPr lang="en-US" dirty="0" smtClean="0"/>
                  <a:t>[</a:t>
                </a:r>
                <a:r>
                  <a:rPr lang="cs-CZ" dirty="0" smtClean="0"/>
                  <a:t>hm. </a:t>
                </a:r>
                <a:r>
                  <a:rPr lang="en-US" dirty="0" smtClean="0"/>
                  <a:t>%]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9.6419653279003776E-3"/>
              <c:y val="0.33317772047620459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63765456"/>
        <c:crosses val="autoZero"/>
        <c:crossBetween val="between"/>
        <c:majorUnit val="5"/>
      </c:valAx>
      <c:valAx>
        <c:axId val="163710800"/>
        <c:scaling>
          <c:orientation val="minMax"/>
          <c:max val="10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 smtClean="0"/>
                  <a:t>Kumulativní</a:t>
                </a:r>
                <a:r>
                  <a:rPr lang="cs-CZ" baseline="0" dirty="0" smtClean="0"/>
                  <a:t> distribuce </a:t>
                </a:r>
                <a:r>
                  <a:rPr lang="en-US" baseline="0" dirty="0" smtClean="0"/>
                  <a:t>[hm. %]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0.76384153677617417"/>
              <c:y val="0.23579329498535742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63711696"/>
        <c:crosses val="max"/>
        <c:crossBetween val="between"/>
        <c:majorUnit val="20"/>
      </c:valAx>
      <c:catAx>
        <c:axId val="163711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7108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2936476344998712"/>
          <c:y val="5.6960880900275172E-2"/>
          <c:w val="0.25973037794853565"/>
          <c:h val="0.31710115556795121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+mn-lt"/>
          <a:cs typeface="Times New Roman" pitchFamily="18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dirty="0" smtClean="0"/>
              <a:t>BA-Praha</a:t>
            </a:r>
            <a:endParaRPr lang="cs-CZ" sz="2400" dirty="0"/>
          </a:p>
        </c:rich>
      </c:tx>
      <c:layout>
        <c:manualLayout>
          <c:xMode val="edge"/>
          <c:yMode val="edge"/>
          <c:x val="3.046380861896571E-2"/>
          <c:y val="3.196446069556297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093152114312234"/>
          <c:w val="0.93310130292036519"/>
          <c:h val="0.71706192553092429"/>
        </c:manualLayout>
      </c:layout>
      <c:pie3DChart>
        <c:varyColors val="1"/>
        <c:ser>
          <c:idx val="0"/>
          <c:order val="0"/>
          <c:tx>
            <c:strRef>
              <c:f>'nemag. kovy'!$H$36</c:f>
              <c:strCache>
                <c:ptCount val="1"/>
                <c:pt idx="0">
                  <c:v>BAP4</c:v>
                </c:pt>
              </c:strCache>
            </c:strRef>
          </c:tx>
          <c:cat>
            <c:strRef>
              <c:f>'nemag. kovy'!$I$35:$K$35</c:f>
              <c:strCache>
                <c:ptCount val="3"/>
                <c:pt idx="0">
                  <c:v>Lehké</c:v>
                </c:pt>
                <c:pt idx="1">
                  <c:v>Těžké </c:v>
                </c:pt>
                <c:pt idx="2">
                  <c:v>Barevné </c:v>
                </c:pt>
              </c:strCache>
            </c:strRef>
          </c:cat>
          <c:val>
            <c:numRef>
              <c:f>'nemag. kovy'!$I$36:$K$36</c:f>
              <c:numCache>
                <c:formatCode>0.0</c:formatCode>
                <c:ptCount val="3"/>
                <c:pt idx="0">
                  <c:v>77.081795052740958</c:v>
                </c:pt>
                <c:pt idx="1">
                  <c:v>7.2687788390620796</c:v>
                </c:pt>
                <c:pt idx="2">
                  <c:v>15.649426108196909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44C7-B14F-8D3DA08B9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alpha val="0"/>
          </a:schemeClr>
        </a:solidFill>
      </c:spPr>
    </c:plotArea>
    <c:plotVisOnly val="1"/>
    <c:dispBlanksAs val="zero"/>
    <c:showDLblsOverMax val="0"/>
  </c:chart>
  <c:spPr>
    <a:solidFill>
      <a:schemeClr val="bg1">
        <a:alpha val="0"/>
      </a:schemeClr>
    </a:solidFill>
    <a:ln>
      <a:solidFill>
        <a:schemeClr val="accent1">
          <a:alpha val="0"/>
        </a:schemeClr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dirty="0" smtClean="0"/>
              <a:t>BA-Liberec</a:t>
            </a:r>
            <a:r>
              <a:rPr lang="cs-CZ" sz="2400" baseline="0" dirty="0" smtClean="0"/>
              <a:t> </a:t>
            </a:r>
            <a:endParaRPr lang="cs-CZ" sz="2400" dirty="0"/>
          </a:p>
        </c:rich>
      </c:tx>
      <c:layout>
        <c:manualLayout>
          <c:xMode val="edge"/>
          <c:yMode val="edge"/>
          <c:x val="2.7743977461863233E-3"/>
          <c:y val="7.978851209515314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65557305336833"/>
          <c:w val="0.85353842973595517"/>
          <c:h val="0.77344426946631673"/>
        </c:manualLayout>
      </c:layout>
      <c:pie3DChart>
        <c:varyColors val="1"/>
        <c:ser>
          <c:idx val="0"/>
          <c:order val="0"/>
          <c:tx>
            <c:strRef>
              <c:f>'nemag. kovy'!$H$37</c:f>
              <c:strCache>
                <c:ptCount val="1"/>
                <c:pt idx="0">
                  <c:v>BAL1</c:v>
                </c:pt>
              </c:strCache>
            </c:strRef>
          </c:tx>
          <c:cat>
            <c:strRef>
              <c:f>'nemag. kovy'!$I$35:$K$35</c:f>
              <c:strCache>
                <c:ptCount val="3"/>
                <c:pt idx="0">
                  <c:v>Lehké</c:v>
                </c:pt>
                <c:pt idx="1">
                  <c:v>Těžké </c:v>
                </c:pt>
                <c:pt idx="2">
                  <c:v>Barevné </c:v>
                </c:pt>
              </c:strCache>
            </c:strRef>
          </c:cat>
          <c:val>
            <c:numRef>
              <c:f>'nemag. kovy'!$I$37:$K$37</c:f>
              <c:numCache>
                <c:formatCode>0.0</c:formatCode>
                <c:ptCount val="3"/>
                <c:pt idx="0">
                  <c:v>60.08180779949479</c:v>
                </c:pt>
                <c:pt idx="1">
                  <c:v>10.876255829644407</c:v>
                </c:pt>
                <c:pt idx="2">
                  <c:v>29.041936370860729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D-4A00-A2D6-3AB6AD801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>
            <a:alpha val="0"/>
          </a:schemeClr>
        </a:solidFill>
      </c:spPr>
    </c:plotArea>
    <c:plotVisOnly val="1"/>
    <c:dispBlanksAs val="zero"/>
    <c:showDLblsOverMax val="0"/>
  </c:chart>
  <c:spPr>
    <a:solidFill>
      <a:schemeClr val="bg1">
        <a:alpha val="0"/>
      </a:schemeClr>
    </a:solidFill>
    <a:ln>
      <a:solidFill>
        <a:schemeClr val="accent1">
          <a:alpha val="0"/>
        </a:schemeClr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0.48584</cdr:x>
      <cdr:y>0.47057</cdr:y>
    </cdr:from>
    <cdr:to>
      <cdr:x>0.67575</cdr:x>
      <cdr:y>0.79057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029114" y="1273569"/>
          <a:ext cx="793152" cy="86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/>
            <a:t>77 </a:t>
          </a:r>
          <a:r>
            <a:rPr lang="cs-CZ" sz="2000" b="1" dirty="0"/>
            <a:t>%</a:t>
          </a:r>
        </a:p>
      </cdr:txBody>
    </cdr:sp>
  </cdr:relSizeAnchor>
  <cdr:relSizeAnchor xmlns:cdr="http://schemas.openxmlformats.org/drawingml/2006/chartDrawing">
    <cdr:from>
      <cdr:x>0.31008</cdr:x>
      <cdr:y>0.18</cdr:y>
    </cdr:from>
    <cdr:to>
      <cdr:x>0.5</cdr:x>
      <cdr:y>0.5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295038" y="487154"/>
          <a:ext cx="793194" cy="86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/>
            <a:t>13 </a:t>
          </a:r>
          <a:r>
            <a:rPr lang="cs-CZ" sz="2000" b="1" dirty="0"/>
            <a:t>%</a:t>
          </a:r>
        </a:p>
      </cdr:txBody>
    </cdr:sp>
  </cdr:relSizeAnchor>
  <cdr:relSizeAnchor xmlns:cdr="http://schemas.openxmlformats.org/drawingml/2006/chartDrawing">
    <cdr:from>
      <cdr:x>0.14611</cdr:x>
      <cdr:y>0.25516</cdr:y>
    </cdr:from>
    <cdr:to>
      <cdr:x>0.33602</cdr:x>
      <cdr:y>0.57516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10241" y="690563"/>
          <a:ext cx="793152" cy="86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/>
            <a:t>10 %</a:t>
          </a:r>
          <a:endParaRPr lang="cs-CZ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0.4868</cdr:x>
      <cdr:y>0.56026</cdr:y>
    </cdr:from>
    <cdr:to>
      <cdr:x>0.67671</cdr:x>
      <cdr:y>0.88026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009898" y="1434037"/>
          <a:ext cx="784105" cy="819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/>
            <a:t>64 </a:t>
          </a:r>
          <a:r>
            <a:rPr lang="cs-CZ" sz="2000" b="1" dirty="0"/>
            <a:t>%</a:t>
          </a:r>
        </a:p>
      </cdr:txBody>
    </cdr:sp>
  </cdr:relSizeAnchor>
  <cdr:relSizeAnchor xmlns:cdr="http://schemas.openxmlformats.org/drawingml/2006/chartDrawing">
    <cdr:from>
      <cdr:x>0.19045</cdr:x>
      <cdr:y>0.3024</cdr:y>
    </cdr:from>
    <cdr:to>
      <cdr:x>0.38037</cdr:x>
      <cdr:y>0.6224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1050309" y="864096"/>
          <a:ext cx="10473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/>
            <a:t>24 </a:t>
          </a:r>
          <a:r>
            <a:rPr lang="cs-CZ" sz="2000" b="1" dirty="0"/>
            <a:t>%</a:t>
          </a:r>
        </a:p>
      </cdr:txBody>
    </cdr:sp>
  </cdr:relSizeAnchor>
  <cdr:relSizeAnchor xmlns:cdr="http://schemas.openxmlformats.org/drawingml/2006/chartDrawing">
    <cdr:from>
      <cdr:x>0.09533</cdr:x>
      <cdr:y>0.5153</cdr:y>
    </cdr:from>
    <cdr:to>
      <cdr:x>0.28525</cdr:x>
      <cdr:y>0.8353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384408" y="1300113"/>
          <a:ext cx="765842" cy="807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 smtClean="0"/>
            <a:t>12 </a:t>
          </a:r>
          <a:r>
            <a:rPr lang="cs-CZ" sz="2000" b="1" dirty="0"/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909-3EEE-4571-8EE7-CEE726E5B649}" type="datetimeFigureOut">
              <a:rPr lang="cs-CZ" smtClean="0"/>
              <a:pPr/>
              <a:t>16.03.2016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0503-D526-433F-9D78-9ACEEB4EC4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" y="5918678"/>
            <a:ext cx="626578" cy="7112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6270"/>
            <a:ext cx="600068" cy="576065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754781" y="120032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Charakterizace strusky ze zařízení pro energetické využití odpadů</a:t>
            </a:r>
            <a:endParaRPr lang="cs-CZ" sz="36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05721" y="4653136"/>
            <a:ext cx="853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Aneta Krausová</a:t>
            </a:r>
            <a:r>
              <a:rPr lang="cs-CZ" dirty="0" smtClean="0"/>
              <a:t>, Michal </a:t>
            </a:r>
            <a:r>
              <a:rPr lang="cs-CZ" dirty="0" err="1" smtClean="0"/>
              <a:t>Šyc</a:t>
            </a:r>
            <a:r>
              <a:rPr lang="cs-CZ" dirty="0" smtClean="0"/>
              <a:t>, Radovan Šomplák, Martin Pavlas, Petra Kameníková,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6738" y="5147498"/>
            <a:ext cx="381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Ústav chemických procesů  AV ČR, v.v.i.</a:t>
            </a:r>
            <a:endParaRPr lang="cs-CZ" dirty="0"/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1" y="219475"/>
            <a:ext cx="3448260" cy="677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2835730" y="2887551"/>
            <a:ext cx="347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Odpadové fórum 2016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44154"/>
            <a:ext cx="600068" cy="6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36564" y="132296"/>
            <a:ext cx="729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Distribuce kovů ve vzorku L2 v závislosti na granulometrii</a:t>
            </a:r>
            <a:endParaRPr lang="cs-CZ" sz="36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789881"/>
              </p:ext>
            </p:extLst>
          </p:nvPr>
        </p:nvGraphicFramePr>
        <p:xfrm>
          <a:off x="936564" y="1201785"/>
          <a:ext cx="8918410" cy="547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531482" y="209415"/>
            <a:ext cx="608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Složení frakce neželezných kovů</a:t>
            </a:r>
            <a:endParaRPr lang="cs-CZ" sz="3600" dirty="0"/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385067"/>
              </p:ext>
            </p:extLst>
          </p:nvPr>
        </p:nvGraphicFramePr>
        <p:xfrm>
          <a:off x="395241" y="916155"/>
          <a:ext cx="4176464" cy="262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593609"/>
              </p:ext>
            </p:extLst>
          </p:nvPr>
        </p:nvGraphicFramePr>
        <p:xfrm>
          <a:off x="2820931" y="3450575"/>
          <a:ext cx="4128824" cy="255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911" y="1511400"/>
            <a:ext cx="2217274" cy="20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5415" y="493733"/>
            <a:ext cx="8292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/>
              <a:t>Vliv charakteru svozové oblasti na složení strusky</a:t>
            </a:r>
            <a:endParaRPr lang="cs-CZ" sz="32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75369"/>
              </p:ext>
            </p:extLst>
          </p:nvPr>
        </p:nvGraphicFramePr>
        <p:xfrm>
          <a:off x="748524" y="2320119"/>
          <a:ext cx="7666437" cy="215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1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FRAKCE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Sklo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14,5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24,2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12,9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Železný šrot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Neželezné kovy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48524" y="1468481"/>
            <a:ext cx="5608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Rozdíl v obsazích recyklovatelných složek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7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91684" y="343883"/>
            <a:ext cx="67963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ZEVO Malešice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Svozová oblast - Hl. m. Praha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16 % obyvatel v rodinných domech (0-8 obyvatel na č.p.)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Produkce KO 282 kg/ obyvatele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Podíl skla v SKO 7, 44 %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Podíl kovů v SKO 2, 66 %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Podíl SKO ve spalovaném odpadu 95 %</a:t>
            </a:r>
          </a:p>
          <a:p>
            <a:pPr lvl="1"/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1684" y="2939430"/>
            <a:ext cx="67963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TERMIZO Liberec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Svozová oblast – několik ORP v rámci Libereckého kraje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4</a:t>
            </a:r>
            <a:r>
              <a:rPr lang="cs-CZ" sz="2000" dirty="0" smtClean="0"/>
              <a:t>6 % obyvatel v rodinných domech (0-8 obyvatel na č.p.)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Produkce KO 277 kg/ obyvatele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Podíl skla v SKO 7, 61 %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Podíl kovů v SKO 2, 40 %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Podíl SKO ve spalovaném odpadu </a:t>
            </a:r>
            <a:r>
              <a:rPr lang="cs-CZ" sz="2000" b="1" dirty="0" smtClean="0"/>
              <a:t>83 </a:t>
            </a:r>
            <a:r>
              <a:rPr lang="cs-CZ" sz="2000" b="1" dirty="0" smtClean="0"/>
              <a:t>%</a:t>
            </a:r>
            <a:endParaRPr lang="cs-CZ" sz="20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59308" y="5534977"/>
            <a:ext cx="8957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Zdroje:</a:t>
            </a:r>
          </a:p>
          <a:p>
            <a:r>
              <a:rPr lang="cs-CZ" dirty="0" smtClean="0"/>
              <a:t>ČSÚ – Sčítání lidu, domů a bytů 2011, Databáze ISOH (informace poskytnuty agenturou CENIA)</a:t>
            </a:r>
          </a:p>
          <a:p>
            <a:r>
              <a:rPr lang="cs-CZ" dirty="0" smtClean="0"/>
              <a:t>Studie MŽP Příprava podkladů pro oblast podpory odpadového hospodářství 2014 až 2020,</a:t>
            </a:r>
          </a:p>
          <a:p>
            <a:r>
              <a:rPr lang="cs-CZ" dirty="0" smtClean="0"/>
              <a:t>Výroční zprávy TERMIZO Liberec a ZEVO Malešice 2012-2014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33471" y="237994"/>
            <a:ext cx="626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Ekonomický potenciál získávání kovů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0877" y="1003356"/>
            <a:ext cx="46076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ZEVO Malešice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Kapacita 310 000 t/rok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Struska surová 77 500 t/rok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Struska suchá 62 000 t/rok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Obsah Fe kovů (9,2 %) 5 700 t/rok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Obsah NFe kovů (1,9 %) 1 200 t/rok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15355"/>
              </p:ext>
            </p:extLst>
          </p:nvPr>
        </p:nvGraphicFramePr>
        <p:xfrm>
          <a:off x="1539740" y="3070498"/>
          <a:ext cx="6088281" cy="43474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Velikost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částic</a:t>
                      </a:r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Nad 10 mm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Nad 4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mm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78844"/>
              </p:ext>
            </p:extLst>
          </p:nvPr>
        </p:nvGraphicFramePr>
        <p:xfrm>
          <a:off x="1551761" y="5133073"/>
          <a:ext cx="6100323" cy="141834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9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Cenové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varianty </a:t>
                      </a:r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NFe kovy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7000 Kč/t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13500 Kč/t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Fe kovy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Kč/t</a:t>
                      </a:r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2000 Kč/t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192794"/>
              </p:ext>
            </p:extLst>
          </p:nvPr>
        </p:nvGraphicFramePr>
        <p:xfrm>
          <a:off x="1552070" y="3692154"/>
          <a:ext cx="6075947" cy="1281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89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Účinnost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separace</a:t>
                      </a:r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21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NFe kovy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30 %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Fe kovy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85 %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3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17401"/>
              </p:ext>
            </p:extLst>
          </p:nvPr>
        </p:nvGraphicFramePr>
        <p:xfrm>
          <a:off x="1412407" y="1235116"/>
          <a:ext cx="6304548" cy="265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7545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Účinnost separace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Orientační tržby (mil. Kč/rok)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45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Nad 10 mm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Nad 4 mm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Železný šrot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Neželezné kovy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effectLst/>
                        </a:rPr>
                        <a:t>85 %</a:t>
                      </a:r>
                      <a:endParaRPr lang="cs-CZ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i="0" dirty="0">
                          <a:solidFill>
                            <a:schemeClr val="tx1"/>
                          </a:solidFill>
                          <a:effectLst/>
                        </a:rPr>
                        <a:t>10,9</a:t>
                      </a:r>
                      <a:endParaRPr lang="cs-CZ" sz="2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i="0" dirty="0">
                          <a:solidFill>
                            <a:schemeClr val="tx1"/>
                          </a:solidFill>
                          <a:effectLst/>
                        </a:rPr>
                        <a:t>6,8</a:t>
                      </a:r>
                      <a:endParaRPr lang="cs-CZ" sz="2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i="0" dirty="0">
                          <a:solidFill>
                            <a:schemeClr val="tx1"/>
                          </a:solidFill>
                          <a:effectLst/>
                        </a:rPr>
                        <a:t>13,5</a:t>
                      </a:r>
                      <a:endParaRPr lang="cs-CZ" sz="20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85 %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85 %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14,6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10,6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20,9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66675" marB="6667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673844"/>
              </p:ext>
            </p:extLst>
          </p:nvPr>
        </p:nvGraphicFramePr>
        <p:xfrm>
          <a:off x="254409" y="5033107"/>
          <a:ext cx="5763437" cy="135474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27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Cenové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</a:rPr>
                        <a:t> varianty </a:t>
                      </a:r>
                      <a:endParaRPr lang="cs-CZ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NFe kovy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7000 Kč/t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13500 Kč/t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Fe kovy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Kč/t</a:t>
                      </a:r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chemeClr val="tx1"/>
                          </a:solidFill>
                        </a:rPr>
                        <a:t>2000 Kč/t</a:t>
                      </a:r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33471" y="237994"/>
            <a:ext cx="6262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Ekonomický potenciál získávání kovů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422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920531"/>
            <a:ext cx="9143999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</a:t>
            </a:r>
            <a:r>
              <a:rPr lang="cs-CZ" sz="2400" dirty="0" smtClean="0"/>
              <a:t>ateriálové složení vzorků strusky</a:t>
            </a:r>
          </a:p>
          <a:p>
            <a:pPr marL="1200150" lvl="2" indent="-285750">
              <a:spcAft>
                <a:spcPts val="1000"/>
              </a:spcAft>
              <a:buSzPct val="80000"/>
              <a:buFont typeface="Wingdings" panose="05000000000000000000" pitchFamily="2" charset="2"/>
              <a:buChar char="Ø"/>
            </a:pPr>
            <a:r>
              <a:rPr lang="cs-CZ" sz="2400" dirty="0"/>
              <a:t>s</a:t>
            </a:r>
            <a:r>
              <a:rPr lang="cs-CZ" sz="2400" dirty="0" smtClean="0"/>
              <a:t>klo </a:t>
            </a:r>
            <a:r>
              <a:rPr lang="cs-CZ" sz="2400" dirty="0" smtClean="0">
                <a:solidFill>
                  <a:srgbClr val="FF0000"/>
                </a:solidFill>
              </a:rPr>
              <a:t>10–24 %</a:t>
            </a:r>
            <a:r>
              <a:rPr lang="cs-CZ" sz="2400" dirty="0" smtClean="0"/>
              <a:t>, keramika a porcelán </a:t>
            </a:r>
            <a:r>
              <a:rPr lang="cs-CZ" sz="2400" dirty="0" smtClean="0">
                <a:solidFill>
                  <a:srgbClr val="FF0000"/>
                </a:solidFill>
              </a:rPr>
              <a:t>2–5 %</a:t>
            </a:r>
            <a:r>
              <a:rPr lang="cs-CZ" sz="2400" dirty="0" smtClean="0"/>
              <a:t>, nespálený organický materiál </a:t>
            </a:r>
            <a:r>
              <a:rPr lang="cs-CZ" sz="2400" dirty="0" smtClean="0">
                <a:solidFill>
                  <a:srgbClr val="FF0000"/>
                </a:solidFill>
              </a:rPr>
              <a:t>0,3–1,0 %</a:t>
            </a:r>
            <a:r>
              <a:rPr lang="cs-CZ" sz="2400" dirty="0" smtClean="0"/>
              <a:t>, magnetická frakce </a:t>
            </a:r>
            <a:r>
              <a:rPr lang="cs-CZ" sz="2400" dirty="0" smtClean="0">
                <a:solidFill>
                  <a:srgbClr val="FF0000"/>
                </a:solidFill>
              </a:rPr>
              <a:t>12–17 %</a:t>
            </a:r>
            <a:r>
              <a:rPr lang="cs-CZ" sz="2400" dirty="0" smtClean="0"/>
              <a:t>, železný šrot </a:t>
            </a:r>
            <a:r>
              <a:rPr lang="cs-CZ" sz="2400" dirty="0" smtClean="0">
                <a:solidFill>
                  <a:srgbClr val="FF0000"/>
                </a:solidFill>
              </a:rPr>
              <a:t>1,1–4,5 %</a:t>
            </a:r>
            <a:r>
              <a:rPr lang="cs-CZ" sz="2400" dirty="0" smtClean="0"/>
              <a:t>, neželezné kovy </a:t>
            </a:r>
            <a:r>
              <a:rPr lang="cs-CZ" sz="2400" dirty="0" smtClean="0">
                <a:solidFill>
                  <a:srgbClr val="FF0000"/>
                </a:solidFill>
              </a:rPr>
              <a:t>1,3–2,4 %</a:t>
            </a:r>
            <a:r>
              <a:rPr lang="cs-CZ" sz="2400" dirty="0" smtClean="0"/>
              <a:t>, reziduální frakce s frakcí </a:t>
            </a:r>
            <a:r>
              <a:rPr lang="cs-CZ" sz="2400" dirty="0"/>
              <a:t>&lt; 2 mm </a:t>
            </a:r>
            <a:r>
              <a:rPr lang="cs-CZ" sz="2400" dirty="0" smtClean="0"/>
              <a:t>souhrnně </a:t>
            </a:r>
            <a:r>
              <a:rPr lang="cs-CZ" sz="2400" dirty="0" smtClean="0">
                <a:solidFill>
                  <a:srgbClr val="FF0000"/>
                </a:solidFill>
              </a:rPr>
              <a:t>50–63 %</a:t>
            </a:r>
          </a:p>
          <a:p>
            <a:pPr marL="742950" lvl="1" indent="-285750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/>
              <a:t>V</a:t>
            </a:r>
            <a:r>
              <a:rPr lang="cs-CZ" sz="2400" dirty="0" smtClean="0"/>
              <a:t>liv granulometrie na složení strusky</a:t>
            </a:r>
          </a:p>
          <a:p>
            <a:pPr marL="742950" lvl="1" indent="-285750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/>
              <a:t>Vliv typu spalovaného odpadu (SKO vs. živnostenský odpad) na složení strusky</a:t>
            </a:r>
          </a:p>
          <a:p>
            <a:pPr marL="742950" lvl="1" indent="-285750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/>
              <a:t>Stanovení orientačních zisků z prodeje kovů separovaných ze strusky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36564" y="132296"/>
            <a:ext cx="729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Shrnutí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9356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797511" y="1377225"/>
            <a:ext cx="5669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dirty="0" smtClean="0"/>
              <a:t>Děkuji za pozornost</a:t>
            </a:r>
            <a:endParaRPr lang="cs-CZ" sz="5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0139" y="2799644"/>
            <a:ext cx="9023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Poděkování:</a:t>
            </a:r>
          </a:p>
          <a:p>
            <a:r>
              <a:rPr lang="cs-CZ" dirty="0" smtClean="0"/>
              <a:t>Za finanční podporu projektu: Centru kompetence pro energetické využití odpadů (projekt TE02000236) s podporou Technologické agentury České republiky. </a:t>
            </a:r>
          </a:p>
          <a:p>
            <a:endParaRPr lang="cs-CZ" dirty="0" smtClean="0"/>
          </a:p>
          <a:p>
            <a:r>
              <a:rPr lang="cs-CZ" dirty="0" smtClean="0"/>
              <a:t>Za spolupráci a poskytnutí vzorků: Ing. Tomáši </a:t>
            </a:r>
            <a:r>
              <a:rPr lang="cs-CZ" dirty="0" err="1" smtClean="0"/>
              <a:t>Balochovi</a:t>
            </a:r>
            <a:r>
              <a:rPr lang="cs-CZ" dirty="0" smtClean="0"/>
              <a:t>, Pražské služby, a.s., ZEVO Malešice, Ing. Petru Novákovi a Ing. Josefu Jadrnému, Termizo, a.s. Liberec. </a:t>
            </a:r>
          </a:p>
          <a:p>
            <a:endParaRPr lang="cs-CZ" dirty="0" smtClean="0"/>
          </a:p>
          <a:p>
            <a:r>
              <a:rPr lang="cs-CZ" dirty="0" smtClean="0"/>
              <a:t>Za finanční podporu v rámci studia: Financováno z účelové podpory na specifický vysokoškolský výzkum (MŠMT č.20/2016</a:t>
            </a:r>
            <a:r>
              <a:rPr lang="cs-CZ" dirty="0" smtClean="0"/>
              <a:t>).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" y="5918678"/>
            <a:ext cx="626578" cy="7112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86270"/>
            <a:ext cx="600068" cy="57606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1" y="219475"/>
            <a:ext cx="3448260" cy="67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44154"/>
            <a:ext cx="600068" cy="6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894778"/>
            <a:ext cx="7183512" cy="402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87564" y="5860722"/>
            <a:ext cx="501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 ČR 160 – 170 tis. </a:t>
            </a:r>
            <a:r>
              <a:rPr lang="cs-CZ" sz="2400" dirty="0"/>
              <a:t>t</a:t>
            </a:r>
            <a:r>
              <a:rPr lang="cs-CZ" sz="2400" dirty="0" smtClean="0"/>
              <a:t>un strusky ročně</a:t>
            </a:r>
          </a:p>
          <a:p>
            <a:pPr marL="285750" indent="-285750"/>
            <a:endParaRPr lang="cs-CZ" sz="2400" dirty="0" smtClean="0"/>
          </a:p>
        </p:txBody>
      </p:sp>
      <p:pic>
        <p:nvPicPr>
          <p:cNvPr id="13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62" y="4444107"/>
            <a:ext cx="2996816" cy="22476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59632" y="21003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Struska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472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729226" y="196193"/>
            <a:ext cx="76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Materiálové využití strusky</a:t>
            </a:r>
            <a:endParaRPr lang="cs-CZ" sz="3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64524" y="842524"/>
            <a:ext cx="856526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cs-CZ" sz="2400" dirty="0" smtClean="0"/>
              <a:t>Získávání surovin pro recyklaci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cs-CZ" sz="2400" dirty="0" smtClean="0"/>
              <a:t>Železné kovy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cs-CZ" sz="2400" dirty="0" smtClean="0"/>
              <a:t>Neželezné kovy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cs-CZ" sz="2400" dirty="0" smtClean="0"/>
              <a:t>Sklo</a:t>
            </a:r>
          </a:p>
          <a:p>
            <a:pPr marL="285750" indent="-285750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cs-CZ" sz="2400" dirty="0" smtClean="0"/>
              <a:t>Využití reziduální frakce jako náhrady přírodních surovin ve stavebnictví</a:t>
            </a:r>
          </a:p>
          <a:p>
            <a:pPr marL="742950" lvl="1" indent="-285750">
              <a:buSzPct val="80000"/>
              <a:buFont typeface="Wingdings" panose="05000000000000000000" pitchFamily="2" charset="2"/>
              <a:buChar char="Ø"/>
            </a:pPr>
            <a:endParaRPr lang="cs-CZ" sz="28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cs-CZ" dirty="0" smtClean="0"/>
          </a:p>
        </p:txBody>
      </p:sp>
      <p:sp>
        <p:nvSpPr>
          <p:cNvPr id="3" name="Šipka doprava 2"/>
          <p:cNvSpPr/>
          <p:nvPr/>
        </p:nvSpPr>
        <p:spPr>
          <a:xfrm>
            <a:off x="505583" y="5019119"/>
            <a:ext cx="546047" cy="35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56" y="3796241"/>
            <a:ext cx="4033381" cy="260000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7379" y="4598752"/>
            <a:ext cx="326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Zařazení WtE do konceptu oběhového hospodářství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22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29226" y="196193"/>
            <a:ext cx="76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Cíle práce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4561" y="1222863"/>
            <a:ext cx="8469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Analýza materiálového složení strusky ze spaloven komunálních odpadů v ČR</a:t>
            </a:r>
          </a:p>
          <a:p>
            <a:pPr lvl="2"/>
            <a:r>
              <a:rPr lang="cs-CZ" sz="2800" dirty="0" smtClean="0"/>
              <a:t>- Posouzení možností pro její využití</a:t>
            </a:r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Sledování variability složení v závislosti na charakteru svozové oblasti spalovny</a:t>
            </a:r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Nástin ekonomického potenciálu pro získávání kovů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29226" y="196193"/>
            <a:ext cx="76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Analyzované vzorky</a:t>
            </a:r>
            <a:endParaRPr lang="cs-CZ" sz="3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87341"/>
              </p:ext>
            </p:extLst>
          </p:nvPr>
        </p:nvGraphicFramePr>
        <p:xfrm>
          <a:off x="613775" y="1402917"/>
          <a:ext cx="8016658" cy="3845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Vzorek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Místo odběru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Datum odběru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Hmotnost [kg]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P1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ZEVO Malešice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Červenec</a:t>
                      </a:r>
                      <a:r>
                        <a:rPr lang="cs-CZ" sz="2200" baseline="0" dirty="0" smtClean="0">
                          <a:effectLst/>
                        </a:rPr>
                        <a:t>/</a:t>
                      </a:r>
                      <a:r>
                        <a:rPr lang="cs-CZ" sz="2200" dirty="0" smtClean="0">
                          <a:effectLst/>
                        </a:rPr>
                        <a:t>2014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115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P2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ZEVO Malešice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Říjen/2014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120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P3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ZEVO Malešice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Květen/2015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272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L1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Termizo Liberec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Červen/2014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84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L2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>
                          <a:effectLst/>
                        </a:rPr>
                        <a:t>Termizo Liberec</a:t>
                      </a:r>
                      <a:endParaRPr lang="cs-CZ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 smtClean="0">
                          <a:effectLst/>
                        </a:rPr>
                        <a:t>Říjen/2014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200" dirty="0">
                          <a:effectLst/>
                        </a:rPr>
                        <a:t>90</a:t>
                      </a:r>
                      <a:endParaRPr lang="cs-CZ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0670"/>
            <a:ext cx="8229600" cy="576733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 smtClean="0">
                <a:cs typeface="Arial" panose="020B0604020202020204" pitchFamily="34" charset="0"/>
              </a:rPr>
              <a:t> Sušení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 smtClean="0">
                <a:cs typeface="Arial" panose="020B0604020202020204" pitchFamily="34" charset="0"/>
              </a:rPr>
              <a:t> </a:t>
            </a:r>
            <a:r>
              <a:rPr lang="cs-CZ" sz="3800" dirty="0" err="1" smtClean="0">
                <a:cs typeface="Arial" panose="020B0604020202020204" pitchFamily="34" charset="0"/>
              </a:rPr>
              <a:t>Sítování</a:t>
            </a:r>
            <a:r>
              <a:rPr lang="cs-CZ" sz="3800" dirty="0" smtClean="0">
                <a:cs typeface="Arial" panose="020B0604020202020204" pitchFamily="34" charset="0"/>
              </a:rPr>
              <a:t> : 8 frakcí 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0–2–4–6–8–10–15–20 mm</a:t>
            </a:r>
            <a:endParaRPr lang="cs-CZ" sz="3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Magnetická 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+ </a:t>
            </a:r>
            <a:r>
              <a:rPr lang="cs-CZ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manuální separace: sklo, keramika a porcelán,  nespálený organický materiál, magnetická frakce, železný šrot, neželezné kovy a reziduální frakce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Drcení magnetické a residuální frakce: uvolnění aglomerovaných kovů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Třídění neželezných kovů: vizuálně  a pomocí roztoku </a:t>
            </a:r>
            <a:r>
              <a:rPr lang="cs-CZ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polywolframanu</a:t>
            </a:r>
            <a:r>
              <a:rPr lang="cs-CZ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sodného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Analýza částic kovů pomocí XRF</a:t>
            </a:r>
            <a:endParaRPr lang="cs-CZ" sz="38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3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Analýza obsahu hliníku v jemných frakcích reakcí v roztoku </a:t>
            </a:r>
            <a:r>
              <a:rPr lang="cs-CZ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NaOH</a:t>
            </a:r>
            <a:endParaRPr lang="cs-CZ" sz="38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800" dirty="0" smtClean="0"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spcAft>
                <a:spcPts val="1200"/>
              </a:spcAft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900"/>
              </a:spcBef>
              <a:spcAft>
                <a:spcPts val="1200"/>
              </a:spcAft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226" y="196193"/>
            <a:ext cx="76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Analýza materiálového složení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29226" y="196193"/>
            <a:ext cx="766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Distribuce velikosti částic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293"/>
            <a:ext cx="4298223" cy="53962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223" y="1392156"/>
            <a:ext cx="4560642" cy="5121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29226" y="196193"/>
            <a:ext cx="766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Sumární bilance mat. složení vzorků strusky (hm. %)</a:t>
            </a:r>
            <a:endParaRPr lang="cs-CZ" sz="3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488826"/>
              </p:ext>
            </p:extLst>
          </p:nvPr>
        </p:nvGraphicFramePr>
        <p:xfrm>
          <a:off x="729228" y="1615854"/>
          <a:ext cx="7666437" cy="4872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FRAKCE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Sklo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14,5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24,2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12,9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Porcelán a keramika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Nespálený org. materiál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Magnetická frakce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17,4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39370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11,8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16,6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16,5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Železný šrot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3,1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Neželezné kovy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Frakce do 2 mm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34,5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32,6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31,7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36,3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37,6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Reziduální frakce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21,1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26,8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27,3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9226" y="196193"/>
            <a:ext cx="766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Materiálové složení vzorku </a:t>
            </a:r>
            <a:r>
              <a:rPr lang="cs-CZ" sz="3600" dirty="0"/>
              <a:t>L</a:t>
            </a:r>
            <a:r>
              <a:rPr lang="cs-CZ" sz="3600" dirty="0" smtClean="0"/>
              <a:t>2 v závislosti na granulometrii (hm. %)</a:t>
            </a:r>
            <a:endParaRPr lang="cs-CZ" sz="3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89881"/>
              </p:ext>
            </p:extLst>
          </p:nvPr>
        </p:nvGraphicFramePr>
        <p:xfrm>
          <a:off x="450934" y="1741117"/>
          <a:ext cx="8091817" cy="351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8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8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1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1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Frakce (mm)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–</a:t>
                      </a:r>
                      <a:r>
                        <a:rPr lang="cs-CZ" sz="2000" dirty="0">
                          <a:effectLst/>
                        </a:rPr>
                        <a:t>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4–6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6–8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8–10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10–15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15–20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&gt; 20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Sklo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27,1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37,3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36,6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17,3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4,2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Porcelán a keramika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0,8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5,0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13,7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24,4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Nespálený </a:t>
                      </a:r>
                      <a:r>
                        <a:rPr lang="cs-CZ" sz="2000" dirty="0" err="1">
                          <a:effectLst/>
                        </a:rPr>
                        <a:t>org</a:t>
                      </a:r>
                      <a:r>
                        <a:rPr lang="cs-CZ" sz="2000" dirty="0">
                          <a:effectLst/>
                        </a:rPr>
                        <a:t>. materiál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0,7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Magnetická frakce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39,6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26,9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25,0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15,0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15,4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15,9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19,8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Železný šrot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4,3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8,2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Neželezné kovy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1,6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Reziduální frakce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49,0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50,2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41,0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38,4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34,7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45,4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34,6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3755</TotalTime>
  <Words>911</Words>
  <Application>Microsoft Office PowerPoint</Application>
  <PresentationFormat>Předvádění na obrazovce (4:3)</PresentationFormat>
  <Paragraphs>306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Sindrbal, Jan / Glazura</dc:creator>
  <cp:lastModifiedBy>Krausová Aneta UCHP</cp:lastModifiedBy>
  <cp:revision>144</cp:revision>
  <dcterms:created xsi:type="dcterms:W3CDTF">2015-05-16T09:51:07Z</dcterms:created>
  <dcterms:modified xsi:type="dcterms:W3CDTF">2016-03-17T06:17:11Z</dcterms:modified>
</cp:coreProperties>
</file>