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7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E171933-4619-4E11-9A3F-F7608DF75F80}" styleName="Stredný štýl 1 - zvýrazneni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Stredný štýl 4 - zvýrazneni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8B1032C-EA38-4F05-BA0D-38AFFFC7BED3}" styleName="Svetlý štýl 3 - zvýrazneni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386" y="-1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1937" cy="400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k-SK" altLang="sk-SK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sk-SK" altLang="sk-SK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sk-SK" altLang="sk-SK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sk-SK" altLang="sk-SK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3664A719-4891-4F64-A44B-FFECB4D7BBB7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7108840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A15A33-172B-485A-AB67-71B13A4DCFAD}" type="slidenum">
              <a:rPr lang="sk-SK" altLang="sk-SK"/>
              <a:pPr/>
              <a:t>1</a:t>
            </a:fld>
            <a:endParaRPr lang="sk-SK" altLang="sk-SK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0F6FA74-4074-4F46-A257-6E45C2D08DE3}" type="slidenum">
              <a:rPr lang="sk-SK" altLang="sk-SK"/>
              <a:pPr/>
              <a:t>10</a:t>
            </a:fld>
            <a:endParaRPr lang="sk-SK" altLang="sk-SK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66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5ECD21-2170-42A7-B91A-02F3CF23A8C1}" type="slidenum">
              <a:rPr lang="sk-SK" altLang="sk-SK"/>
              <a:pPr/>
              <a:t>11</a:t>
            </a:fld>
            <a:endParaRPr lang="sk-SK" altLang="sk-SK"/>
          </a:p>
        </p:txBody>
      </p:sp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7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9F799DE-75AC-4D11-827A-5B0140706C8C}" type="slidenum">
              <a:rPr lang="sk-SK" altLang="sk-SK"/>
              <a:pPr/>
              <a:t>12</a:t>
            </a:fld>
            <a:endParaRPr lang="sk-SK" altLang="sk-SK"/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86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AC1DDC-4FDC-4EAF-BC79-CF1CF4746DF8}" type="slidenum">
              <a:rPr lang="sk-SK" altLang="sk-SK"/>
              <a:pPr/>
              <a:t>13</a:t>
            </a:fld>
            <a:endParaRPr lang="sk-SK" altLang="sk-SK"/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96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357E34E-04E3-4799-B5E4-EEBEADCAA854}" type="slidenum">
              <a:rPr lang="sk-SK" altLang="sk-SK"/>
              <a:pPr/>
              <a:t>14</a:t>
            </a:fld>
            <a:endParaRPr lang="sk-SK" altLang="sk-SK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6788" cy="471963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469436-49A4-4183-907C-B1CD34D4BB50}" type="slidenum">
              <a:rPr lang="sk-SK" altLang="sk-SK"/>
              <a:pPr/>
              <a:t>2</a:t>
            </a:fld>
            <a:endParaRPr lang="sk-SK" altLang="sk-SK"/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84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07A6B9-A20F-4EA6-9468-4CD5E964A3EB}" type="slidenum">
              <a:rPr lang="sk-SK" altLang="sk-SK"/>
              <a:pPr/>
              <a:t>3</a:t>
            </a:fld>
            <a:endParaRPr lang="sk-SK" altLang="sk-SK"/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194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860341-52AE-4D4C-8B75-CEBEF73BE549}" type="slidenum">
              <a:rPr lang="sk-SK" altLang="sk-SK"/>
              <a:pPr/>
              <a:t>4</a:t>
            </a:fld>
            <a:endParaRPr lang="sk-SK" altLang="sk-SK"/>
          </a:p>
        </p:txBody>
      </p:sp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04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4D1E6C-65C4-4561-8BCC-3BD8450B8CB0}" type="slidenum">
              <a:rPr lang="sk-SK" altLang="sk-SK"/>
              <a:pPr/>
              <a:t>5</a:t>
            </a:fld>
            <a:endParaRPr lang="sk-SK" altLang="sk-SK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15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D856CB-2C8C-4786-A80F-CA55CE067B87}" type="slidenum">
              <a:rPr lang="sk-SK" altLang="sk-SK"/>
              <a:pPr/>
              <a:t>6</a:t>
            </a:fld>
            <a:endParaRPr lang="sk-SK" altLang="sk-SK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7212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9E83AD-B985-48C0-A657-FA468BD0231E}" type="slidenum">
              <a:rPr lang="sk-SK" altLang="sk-SK"/>
              <a:pPr/>
              <a:t>7</a:t>
            </a:fld>
            <a:endParaRPr lang="sk-SK" altLang="sk-SK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35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E8D769-088E-404C-8B87-91E659B43F56}" type="slidenum">
              <a:rPr lang="sk-SK" altLang="sk-SK"/>
              <a:pPr/>
              <a:t>8</a:t>
            </a:fld>
            <a:endParaRPr lang="sk-SK" altLang="sk-SK"/>
          </a:p>
        </p:txBody>
      </p:sp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45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09F882-4DF8-4EAC-BF3D-21E86F8DFCAE}" type="slidenum">
              <a:rPr lang="sk-SK" altLang="sk-SK"/>
              <a:pPr/>
              <a:t>9</a:t>
            </a:fld>
            <a:endParaRPr lang="sk-SK" altLang="sk-SK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256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3C88932-35EE-4F1D-B359-B2491C22078D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120461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F0126BE-B4E4-4DEA-B7E0-6A6E1D0EE878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36792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304088" y="301625"/>
            <a:ext cx="2266950" cy="645318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48450" cy="645318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69E17E6-592C-4600-A63E-D48208F5E445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2192318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7800" cy="1258888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4737" cy="517525"/>
          </a:xfrm>
        </p:spPr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2463" cy="517525"/>
          </a:xfrm>
        </p:spPr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4737" cy="517525"/>
          </a:xfrm>
        </p:spPr>
        <p:txBody>
          <a:bodyPr/>
          <a:lstStyle>
            <a:lvl1pPr>
              <a:defRPr/>
            </a:lvl1pPr>
          </a:lstStyle>
          <a:p>
            <a:fld id="{3BE93894-D399-4FF1-9301-66F2C0D06854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95909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04F15C4-689E-4AB3-B7C8-05E9C79866FF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877310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2C703FB-4E16-408B-8289-435108AA859A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08321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7700" cy="4986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B270C79-C8DA-495E-846A-D9E46503AE5D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22374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E572749-A385-4DB5-8DD0-838247A6AFDF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84069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71C48A7-F8C4-4F4F-B873-D4B6BD69E4C0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350414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90607FD-5F97-4348-AA03-998300CAD282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584337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5655FDF-5DD6-4FC0-A6FB-2664B0B542C9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6710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AC08596-3692-496F-98AB-FB347E3A69D6}" type="slidenum">
              <a:rPr lang="sk-SK" altLang="sk-SK"/>
              <a:pPr/>
              <a:t>‹#›</a:t>
            </a:fld>
            <a:endParaRPr lang="sk-SK" altLang="sk-SK"/>
          </a:p>
        </p:txBody>
      </p:sp>
    </p:spTree>
    <p:extLst>
      <p:ext uri="{BB962C8B-B14F-4D97-AF65-F5344CB8AC3E}">
        <p14:creationId xmlns:p14="http://schemas.microsoft.com/office/powerpoint/2010/main" val="104803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7800" cy="125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k-SK" smtClean="0"/>
              <a:t>Kliknúť na editáciu formátu textu titulku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7800" cy="498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sk-SK" smtClean="0"/>
              <a:t>Kliknúť na editáciu formátu textu osnovy</a:t>
            </a:r>
          </a:p>
          <a:p>
            <a:pPr lvl="1"/>
            <a:r>
              <a:rPr lang="en-GB" altLang="sk-SK" smtClean="0"/>
              <a:t>Druhá úroveň</a:t>
            </a:r>
          </a:p>
          <a:p>
            <a:pPr lvl="2"/>
            <a:r>
              <a:rPr lang="en-GB" altLang="sk-SK" smtClean="0"/>
              <a:t>Tretia úroveňˆ</a:t>
            </a:r>
          </a:p>
          <a:p>
            <a:pPr lvl="3"/>
            <a:r>
              <a:rPr lang="en-GB" altLang="sk-SK" smtClean="0"/>
              <a:t>Štvrtá úroveň osnovy</a:t>
            </a:r>
          </a:p>
          <a:p>
            <a:pPr lvl="4"/>
            <a:r>
              <a:rPr lang="en-GB" altLang="sk-SK" smtClean="0"/>
              <a:t>Piata úroveň osnovy</a:t>
            </a:r>
          </a:p>
          <a:p>
            <a:pPr lvl="4"/>
            <a:r>
              <a:rPr lang="en-GB" altLang="sk-SK" smtClean="0"/>
              <a:t>Šiesta úroveň</a:t>
            </a:r>
          </a:p>
          <a:p>
            <a:pPr lvl="4"/>
            <a:r>
              <a:rPr lang="en-GB" altLang="sk-SK" smtClean="0"/>
              <a:t>Siedma úroveň</a:t>
            </a:r>
          </a:p>
          <a:p>
            <a:pPr lvl="4"/>
            <a:r>
              <a:rPr lang="en-GB" altLang="sk-SK" smtClean="0"/>
              <a:t>ôsma úroveň textu</a:t>
            </a:r>
          </a:p>
          <a:p>
            <a:pPr lvl="4"/>
            <a:r>
              <a:rPr lang="en-GB" altLang="sk-SK" smtClean="0"/>
              <a:t>Deviata úroveň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sk-SK" altLang="sk-SK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24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sk-SK" alt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47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E11216AD-E7DE-4B84-8E16-94EABE1C8B21}" type="slidenum">
              <a:rPr lang="sk-SK" altLang="sk-SK"/>
              <a:pPr/>
              <a:t>‹#›</a:t>
            </a:fld>
            <a:endParaRPr lang="sk-SK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179388"/>
            <a:ext cx="9070975" cy="2879725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sk-SK" sz="3200" b="1" i="1">
                <a:solidFill>
                  <a:srgbClr val="B84700"/>
                </a:solidFill>
              </a:rPr>
              <a:t>Polyaromatické uhľovodíky </a:t>
            </a:r>
            <a:br>
              <a:rPr lang="sk-SK" altLang="sk-SK" sz="3200" b="1" i="1">
                <a:solidFill>
                  <a:srgbClr val="B84700"/>
                </a:solidFill>
              </a:rPr>
            </a:br>
            <a:r>
              <a:rPr lang="sk-SK" altLang="sk-SK" sz="3200" b="1" i="1">
                <a:solidFill>
                  <a:srgbClr val="B84700"/>
                </a:solidFill>
              </a:rPr>
              <a:t>v opotrebovaných motorových olejoch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503238" y="1814513"/>
            <a:ext cx="9070975" cy="48990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0" indent="0" algn="ctr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altLang="sk-SK" sz="2000" b="1" i="1" dirty="0"/>
          </a:p>
          <a:p>
            <a:pPr marL="0" indent="0" algn="ctr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altLang="sk-SK" sz="2000" b="1" i="1" dirty="0"/>
          </a:p>
          <a:p>
            <a:pPr marL="0" indent="0" algn="ctr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altLang="sk-SK" sz="2000" b="1" i="1" dirty="0"/>
          </a:p>
          <a:p>
            <a:pPr marL="0" indent="0" algn="ctr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altLang="sk-SK" sz="2000" b="1" i="1" dirty="0"/>
          </a:p>
          <a:p>
            <a:pPr marL="0" indent="0" algn="ctr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sk-SK" sz="2000" b="1" i="1" dirty="0"/>
              <a:t>Ján </a:t>
            </a:r>
            <a:r>
              <a:rPr lang="sk-SK" altLang="sk-SK" sz="2000" b="1" i="1" dirty="0" err="1"/>
              <a:t>Cvengroš</a:t>
            </a:r>
            <a:r>
              <a:rPr lang="sk-SK" altLang="sk-SK" sz="2000" b="1" i="1" dirty="0"/>
              <a:t>, Tibor </a:t>
            </a:r>
            <a:r>
              <a:rPr lang="sk-SK" altLang="sk-SK" sz="2000" b="1" i="1" dirty="0" err="1"/>
              <a:t>Liptaj</a:t>
            </a:r>
            <a:r>
              <a:rPr lang="sk-SK" altLang="sk-SK" sz="2000" b="1" i="1" dirty="0"/>
              <a:t>, </a:t>
            </a:r>
            <a:r>
              <a:rPr lang="sk-SK" altLang="sk-SK" sz="2000" b="1" i="1" dirty="0" err="1"/>
              <a:t>Naďa</a:t>
            </a:r>
            <a:r>
              <a:rPr lang="sk-SK" altLang="sk-SK" sz="2000" b="1" i="1" dirty="0"/>
              <a:t> </a:t>
            </a:r>
            <a:r>
              <a:rPr lang="sk-SK" altLang="sk-SK" sz="2000" b="1" i="1" dirty="0" err="1"/>
              <a:t>Pronayová</a:t>
            </a:r>
            <a:endParaRPr lang="sk-SK" altLang="sk-SK" sz="2000" b="1" i="1" dirty="0"/>
          </a:p>
          <a:p>
            <a:pPr marL="0" indent="0" algn="ctr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altLang="sk-SK" sz="2000" b="1" i="1" dirty="0"/>
          </a:p>
          <a:p>
            <a:pPr marL="0" indent="0" algn="ctr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sk-SK" sz="2000" b="1" i="1" dirty="0"/>
              <a:t>Fakulta chemickej a potravinárskej technológie STU, Radlinského 9, Bratislava, SR</a:t>
            </a:r>
          </a:p>
          <a:p>
            <a:pPr marL="0" indent="0" algn="ctr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altLang="sk-SK" sz="2000" b="1" i="1" dirty="0"/>
          </a:p>
          <a:p>
            <a:pPr marL="0" indent="0" algn="ctr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altLang="sk-SK" sz="2000" b="1" i="1" dirty="0"/>
          </a:p>
          <a:p>
            <a:pPr marL="0" indent="0" algn="ctr">
              <a:lnSpc>
                <a:spcPct val="140000"/>
              </a:lnSpc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sk-SK" altLang="sk-SK" dirty="0"/>
          </a:p>
          <a:p>
            <a:pPr marL="0" indent="0" algn="ctr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sk-SK" dirty="0"/>
              <a:t>				</a:t>
            </a:r>
          </a:p>
          <a:p>
            <a:pPr marL="0" indent="0" algn="ctr">
              <a:spcAft>
                <a:spcPct val="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sk-SK" sz="1400" b="1" i="1" dirty="0"/>
              <a:t>TVIP 2016, </a:t>
            </a:r>
            <a:r>
              <a:rPr lang="sk-SK" altLang="sk-SK" sz="1400" b="1" i="1" dirty="0" err="1"/>
              <a:t>Hustopeče</a:t>
            </a:r>
            <a:r>
              <a:rPr lang="sk-SK" altLang="sk-SK" sz="1400" b="1" i="1" dirty="0"/>
              <a:t> u Brna, ČR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107950"/>
            <a:ext cx="9070975" cy="2447751"/>
          </a:xfrm>
          <a:ln/>
        </p:spPr>
        <p:txBody>
          <a:bodyPr tIns="17640">
            <a:normAutofit fontScale="90000"/>
          </a:bodyPr>
          <a:lstStyle/>
          <a:p>
            <a:pPr algn="l"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en-US" altLang="sk-SK" sz="2000" b="1" i="1" dirty="0"/>
              <a:t>	</a:t>
            </a: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en-US" altLang="sk-SK" sz="2000" b="1" i="1" dirty="0" smtClean="0"/>
              <a:t>→ </a:t>
            </a:r>
            <a:r>
              <a:rPr lang="en-US" altLang="sk-SK" sz="2000" b="1" i="1" dirty="0" err="1"/>
              <a:t>Podiel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Hbay</a:t>
            </a:r>
            <a:r>
              <a:rPr lang="en-US" altLang="sk-SK" sz="2000" b="1" i="1" dirty="0">
                <a:solidFill>
                  <a:srgbClr val="B84700"/>
                </a:solidFill>
              </a:rPr>
              <a:t>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veľmi</a:t>
            </a:r>
            <a:r>
              <a:rPr lang="en-US" altLang="sk-SK" sz="2000" b="1" i="1" dirty="0">
                <a:solidFill>
                  <a:srgbClr val="B84700"/>
                </a:solidFill>
              </a:rPr>
              <a:t>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nízky</a:t>
            </a:r>
            <a:r>
              <a:rPr lang="en-US" altLang="sk-SK" sz="2000" b="1" i="1" dirty="0">
                <a:solidFill>
                  <a:srgbClr val="B84700"/>
                </a:solidFill>
              </a:rPr>
              <a:t>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vo</a:t>
            </a:r>
            <a:r>
              <a:rPr lang="en-US" altLang="sk-SK" sz="2000" b="1" i="1" dirty="0">
                <a:solidFill>
                  <a:srgbClr val="B84700"/>
                </a:solidFill>
              </a:rPr>
              <a:t>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všetkých</a:t>
            </a:r>
            <a:r>
              <a:rPr lang="en-US" altLang="sk-SK" sz="2000" b="1" i="1" dirty="0">
                <a:solidFill>
                  <a:srgbClr val="B84700"/>
                </a:solidFill>
              </a:rPr>
              <a:t> 33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vzorkách</a:t>
            </a:r>
            <a:r>
              <a:rPr lang="en-US" altLang="sk-SK" sz="2000" b="1" i="1" dirty="0">
                <a:solidFill>
                  <a:srgbClr val="B84700"/>
                </a:solidFill>
              </a:rPr>
              <a:t>,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minimálne</a:t>
            </a:r>
            <a:r>
              <a:rPr lang="en-US" altLang="sk-SK" sz="2000" b="1" i="1" dirty="0"/>
              <a:t> 7x 		     </a:t>
            </a:r>
            <a:r>
              <a:rPr lang="sk-SK" altLang="sk-SK" sz="2000" b="1" i="1" dirty="0" smtClean="0"/>
              <a:t>		</a:t>
            </a:r>
            <a:r>
              <a:rPr lang="en-US" altLang="sk-SK" sz="2000" b="1" i="1" dirty="0" err="1" smtClean="0"/>
              <a:t>nižší</a:t>
            </a:r>
            <a:r>
              <a:rPr lang="en-US" altLang="sk-SK" sz="2000" b="1" i="1" dirty="0" smtClean="0"/>
              <a:t> </a:t>
            </a:r>
            <a:r>
              <a:rPr lang="en-US" altLang="sk-SK" sz="2000" b="1" i="1" dirty="0" err="1"/>
              <a:t>ako</a:t>
            </a:r>
            <a:r>
              <a:rPr lang="en-US" altLang="sk-SK" sz="2000" b="1" i="1" dirty="0"/>
              <a:t> je </a:t>
            </a:r>
            <a:r>
              <a:rPr lang="en-US" altLang="sk-SK" sz="2000" b="1" i="1" dirty="0" err="1"/>
              <a:t>prípustný</a:t>
            </a:r>
            <a:r>
              <a:rPr lang="en-US" altLang="sk-SK" sz="2000" b="1" i="1" dirty="0"/>
              <a:t> (0,35 %)</a:t>
            </a:r>
            <a:br>
              <a:rPr lang="en-US" altLang="sk-SK" sz="2000" b="1" i="1" dirty="0"/>
            </a:br>
            <a:r>
              <a:rPr lang="en-US" altLang="sk-SK" sz="2000" b="1" i="1" dirty="0"/>
              <a:t>	→ </a:t>
            </a:r>
            <a:r>
              <a:rPr lang="en-US" altLang="sk-SK" sz="2000" b="1" i="1" dirty="0" err="1"/>
              <a:t>Nízky</a:t>
            </a:r>
            <a:r>
              <a:rPr lang="en-US" altLang="sk-SK" sz="2000" b="1" i="1" dirty="0"/>
              <a:t> v </a:t>
            </a:r>
            <a:r>
              <a:rPr lang="en-US" altLang="sk-SK" sz="2000" b="1" i="1" dirty="0" err="1"/>
              <a:t>referenčnej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vzorke</a:t>
            </a:r>
            <a:r>
              <a:rPr lang="en-US" altLang="sk-SK" sz="2000" b="1" i="1" dirty="0"/>
              <a:t>, </a:t>
            </a:r>
            <a:r>
              <a:rPr lang="en-US" altLang="sk-SK" sz="2000" b="1" i="1" dirty="0" err="1"/>
              <a:t>aj</a:t>
            </a:r>
            <a:r>
              <a:rPr lang="en-US" altLang="sk-SK" sz="2000" b="1" i="1" dirty="0"/>
              <a:t> v OMO z </a:t>
            </a:r>
            <a:r>
              <a:rPr lang="en-US" altLang="sk-SK" sz="2000" b="1" i="1" dirty="0" err="1"/>
              <a:t>kogeneračných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jednotiek</a:t>
            </a: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1200" b="1" i="1" dirty="0">
                <a:latin typeface="Times New Roman" pitchFamily="16" charset="0"/>
              </a:rPr>
              <a:t/>
            </a:r>
            <a:br>
              <a:rPr lang="en-US" altLang="sk-SK" sz="1200" b="1" i="1" dirty="0">
                <a:latin typeface="Times New Roman" pitchFamily="16" charset="0"/>
              </a:rPr>
            </a:br>
            <a:r>
              <a:rPr lang="en-US" altLang="sk-SK" sz="1200" dirty="0">
                <a:latin typeface="Times New Roman" pitchFamily="16" charset="0"/>
              </a:rPr>
              <a:t>	</a:t>
            </a:r>
            <a:r>
              <a:rPr lang="en-US" altLang="sk-SK" sz="2000" b="1" i="1" dirty="0">
                <a:solidFill>
                  <a:srgbClr val="B84700"/>
                </a:solidFill>
              </a:rPr>
              <a:t>→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Testované</a:t>
            </a:r>
            <a:r>
              <a:rPr lang="en-US" altLang="sk-SK" sz="2000" b="1" i="1" dirty="0">
                <a:solidFill>
                  <a:srgbClr val="B84700"/>
                </a:solidFill>
              </a:rPr>
              <a:t>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vzorky</a:t>
            </a:r>
            <a:r>
              <a:rPr lang="en-US" altLang="sk-SK" sz="2000" b="1" i="1" dirty="0">
                <a:solidFill>
                  <a:srgbClr val="B84700"/>
                </a:solidFill>
              </a:rPr>
              <a:t> OMO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nie</a:t>
            </a:r>
            <a:r>
              <a:rPr lang="en-US" altLang="sk-SK" sz="2000" b="1" i="1" dirty="0">
                <a:solidFill>
                  <a:srgbClr val="B84700"/>
                </a:solidFill>
              </a:rPr>
              <a:t>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sú</a:t>
            </a:r>
            <a:r>
              <a:rPr lang="en-US" altLang="sk-SK" sz="2000" b="1" i="1" dirty="0">
                <a:solidFill>
                  <a:srgbClr val="B84700"/>
                </a:solidFill>
              </a:rPr>
              <a:t>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nebezpečným</a:t>
            </a:r>
            <a:r>
              <a:rPr lang="en-US" altLang="sk-SK" sz="2000" b="1" i="1" dirty="0">
                <a:solidFill>
                  <a:srgbClr val="B84700"/>
                </a:solidFill>
              </a:rPr>
              <a:t>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odpadom</a:t>
            </a:r>
            <a:r>
              <a:rPr lang="en-US" altLang="sk-SK" sz="2000" b="1" i="1" dirty="0">
                <a:solidFill>
                  <a:srgbClr val="B84700"/>
                </a:solidFill>
              </a:rPr>
              <a:t/>
            </a:r>
            <a:br>
              <a:rPr lang="en-US" altLang="sk-SK" sz="2000" b="1" i="1" dirty="0">
                <a:solidFill>
                  <a:srgbClr val="B84700"/>
                </a:solidFill>
              </a:rPr>
            </a:br>
            <a:r>
              <a:rPr lang="en-US" altLang="sk-SK" sz="2000" b="1" i="1" dirty="0">
                <a:solidFill>
                  <a:srgbClr val="B84700"/>
                </a:solidFill>
              </a:rPr>
              <a:t>	</a:t>
            </a:r>
            <a:r>
              <a:rPr lang="en-US" altLang="sk-SK" sz="2000" b="1" i="1" dirty="0"/>
              <a:t>→ </a:t>
            </a:r>
            <a:r>
              <a:rPr lang="en-US" altLang="sk-SK" sz="2000" b="1" i="1" dirty="0" err="1"/>
              <a:t>Údaje</a:t>
            </a:r>
            <a:r>
              <a:rPr lang="en-US" altLang="sk-SK" sz="2000" b="1" i="1" dirty="0"/>
              <a:t> o </a:t>
            </a:r>
            <a:r>
              <a:rPr lang="en-US" altLang="sk-SK" sz="2000" b="1" i="1" dirty="0" err="1"/>
              <a:t>Hbay</a:t>
            </a:r>
            <a:r>
              <a:rPr lang="en-US" altLang="sk-SK" sz="2000" b="1" i="1" dirty="0"/>
              <a:t> (NMR) a  Σ8 PAH (</a:t>
            </a:r>
            <a:r>
              <a:rPr lang="en-US" altLang="sk-SK" sz="2000" b="1" i="1" dirty="0" err="1"/>
              <a:t>upravená</a:t>
            </a:r>
            <a:r>
              <a:rPr lang="en-US" altLang="sk-SK" sz="2000" b="1" i="1" dirty="0"/>
              <a:t> IP 346) →  </a:t>
            </a:r>
            <a:r>
              <a:rPr lang="en-US" altLang="sk-SK" sz="2000" b="1" i="1" dirty="0" err="1">
                <a:solidFill>
                  <a:srgbClr val="0066CC"/>
                </a:solidFill>
              </a:rPr>
              <a:t>dobrá</a:t>
            </a:r>
            <a:r>
              <a:rPr lang="en-US" altLang="sk-SK" sz="2000" b="1" i="1" dirty="0">
                <a:solidFill>
                  <a:srgbClr val="0066CC"/>
                </a:solidFill>
              </a:rPr>
              <a:t> 			    </a:t>
            </a:r>
            <a:r>
              <a:rPr lang="sk-SK" altLang="sk-SK" sz="2000" b="1" i="1" dirty="0" smtClean="0">
                <a:solidFill>
                  <a:srgbClr val="0066CC"/>
                </a:solidFill>
              </a:rPr>
              <a:t>		</a:t>
            </a:r>
            <a:r>
              <a:rPr lang="en-US" altLang="sk-SK" sz="2000" b="1" i="1" dirty="0" err="1" smtClean="0">
                <a:solidFill>
                  <a:srgbClr val="0066CC"/>
                </a:solidFill>
              </a:rPr>
              <a:t>korelácia</a:t>
            </a:r>
            <a:r>
              <a:rPr lang="en-US" altLang="sk-SK" sz="2000" b="1" i="1" dirty="0" smtClean="0">
                <a:solidFill>
                  <a:srgbClr val="0066CC"/>
                </a:solidFill>
              </a:rPr>
              <a:t> </a:t>
            </a:r>
            <a:r>
              <a:rPr lang="en-US" altLang="sk-SK" sz="1800" b="1" i="1" dirty="0"/>
              <a:t/>
            </a:r>
            <a:br>
              <a:rPr lang="en-US" altLang="sk-SK" sz="1800" b="1" i="1" dirty="0"/>
            </a:br>
            <a:r>
              <a:rPr lang="en-US" altLang="sk-SK" sz="1800" b="1" i="1" dirty="0"/>
              <a:t/>
            </a:r>
            <a:br>
              <a:rPr lang="en-US" altLang="sk-SK" sz="1800" b="1" i="1" dirty="0"/>
            </a:br>
            <a:r>
              <a:rPr lang="en-US" altLang="sk-SK" sz="1800" b="1" i="1" dirty="0"/>
              <a:t>	</a:t>
            </a:r>
            <a:br>
              <a:rPr lang="en-US" altLang="sk-SK" sz="1800" b="1" i="1" dirty="0"/>
            </a:br>
            <a:r>
              <a:rPr lang="en-US" altLang="sk-SK" sz="1800" b="1" i="1" dirty="0"/>
              <a:t>	</a:t>
            </a: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1200" b="1" i="1" dirty="0">
                <a:latin typeface="Times New Roman" pitchFamily="16" charset="0"/>
              </a:rPr>
              <a:t/>
            </a:r>
            <a:br>
              <a:rPr lang="en-US" altLang="sk-SK" sz="1200" b="1" i="1" dirty="0">
                <a:latin typeface="Times New Roman" pitchFamily="16" charset="0"/>
              </a:rPr>
            </a:br>
            <a:endParaRPr lang="en-US" altLang="sk-SK" sz="1200" b="1" i="1" dirty="0">
              <a:latin typeface="Times New Roman" pitchFamily="16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878" y="2664296"/>
            <a:ext cx="5759450" cy="377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395201" y="6794101"/>
            <a:ext cx="8712968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sk-SK" b="1" i="1" dirty="0" err="1">
                <a:solidFill>
                  <a:schemeClr val="tx1"/>
                </a:solidFill>
              </a:rPr>
              <a:t>Porovnanie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výsledkov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stanovenia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obsahu</a:t>
            </a:r>
            <a:r>
              <a:rPr lang="en-US" altLang="sk-SK" b="1" i="1" dirty="0">
                <a:solidFill>
                  <a:schemeClr val="tx1"/>
                </a:solidFill>
              </a:rPr>
              <a:t> Σ8 PAH </a:t>
            </a:r>
            <a:r>
              <a:rPr lang="en-US" altLang="sk-SK" b="1" i="1" dirty="0" err="1">
                <a:solidFill>
                  <a:schemeClr val="tx1"/>
                </a:solidFill>
              </a:rPr>
              <a:t>metódami</a:t>
            </a:r>
            <a:r>
              <a:rPr lang="en-US" altLang="sk-SK" b="1" i="1" dirty="0">
                <a:solidFill>
                  <a:schemeClr val="tx1"/>
                </a:solidFill>
              </a:rPr>
              <a:t> IP 346 a NMR</a:t>
            </a:r>
            <a:endParaRPr lang="sk-SK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720725"/>
            <a:ext cx="9070975" cy="3275136"/>
          </a:xfrm>
          <a:ln/>
        </p:spPr>
        <p:txBody>
          <a:bodyPr tIns="17640"/>
          <a:lstStyle/>
          <a:p>
            <a:pPr algn="l"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>	</a:t>
            </a:r>
            <a:br>
              <a:rPr lang="en-US" altLang="sk-SK" sz="2000" b="1" i="1" dirty="0"/>
            </a:br>
            <a:r>
              <a:rPr lang="en-US" altLang="sk-SK" sz="2000" b="1" i="1" dirty="0"/>
              <a:t>		</a:t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>	</a:t>
            </a: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 smtClean="0"/>
              <a:t/>
            </a:r>
            <a:br>
              <a:rPr lang="sk-SK" altLang="sk-SK" sz="2000" b="1" i="1" dirty="0" smtClean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en-US" altLang="sk-SK" sz="2000" b="1" i="1" dirty="0" smtClean="0"/>
              <a:t>→ </a:t>
            </a:r>
            <a:r>
              <a:rPr lang="en-US" altLang="sk-SK" sz="2000" b="1" i="1" dirty="0" err="1"/>
              <a:t>Obe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metódy</a:t>
            </a:r>
            <a:r>
              <a:rPr lang="en-US" altLang="sk-SK" sz="2000" b="1" i="1" dirty="0"/>
              <a:t> - </a:t>
            </a:r>
            <a:r>
              <a:rPr lang="en-US" altLang="sk-SK" sz="2000" b="1" i="1" dirty="0" err="1">
                <a:solidFill>
                  <a:srgbClr val="0066CC"/>
                </a:solidFill>
              </a:rPr>
              <a:t>obsah</a:t>
            </a:r>
            <a:r>
              <a:rPr lang="en-US" altLang="sk-SK" sz="2000" b="1" i="1" dirty="0">
                <a:solidFill>
                  <a:srgbClr val="0066CC"/>
                </a:solidFill>
              </a:rPr>
              <a:t> PAH </a:t>
            </a:r>
            <a:r>
              <a:rPr lang="en-US" altLang="sk-SK" sz="2000" b="1" i="1" dirty="0" err="1">
                <a:solidFill>
                  <a:srgbClr val="0066CC"/>
                </a:solidFill>
              </a:rPr>
              <a:t>výrazne</a:t>
            </a:r>
            <a:r>
              <a:rPr lang="en-US" altLang="sk-SK" sz="2000" b="1" i="1" dirty="0">
                <a:solidFill>
                  <a:srgbClr val="0066CC"/>
                </a:solidFill>
              </a:rPr>
              <a:t> pod </a:t>
            </a:r>
            <a:r>
              <a:rPr lang="en-US" altLang="sk-SK" sz="2000" b="1" i="1" dirty="0" err="1">
                <a:solidFill>
                  <a:srgbClr val="0066CC"/>
                </a:solidFill>
              </a:rPr>
              <a:t>hranicami</a:t>
            </a:r>
            <a:r>
              <a:rPr lang="en-US" altLang="sk-SK" sz="2000" b="1" i="1" dirty="0">
                <a:solidFill>
                  <a:srgbClr val="0066CC"/>
                </a:solidFill>
              </a:rPr>
              <a:t> toxicity</a:t>
            </a: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>	→ </a:t>
            </a:r>
            <a:r>
              <a:rPr lang="en-US" altLang="sk-SK" sz="2000" b="1" i="1" dirty="0" err="1"/>
              <a:t>Cena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analýzy</a:t>
            </a:r>
            <a:r>
              <a:rPr lang="en-US" altLang="sk-SK" sz="2000" b="1" i="1" dirty="0"/>
              <a:t> OMO </a:t>
            </a:r>
            <a:r>
              <a:rPr lang="en-US" altLang="sk-SK" sz="2000" b="1" i="1" dirty="0" err="1"/>
              <a:t>na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obsah</a:t>
            </a:r>
            <a:r>
              <a:rPr lang="en-US" altLang="sk-SK" sz="2000" b="1" i="1" dirty="0"/>
              <a:t> PAH </a:t>
            </a:r>
            <a:r>
              <a:rPr lang="en-US" altLang="sk-SK" sz="2000" b="1" i="1" dirty="0" err="1"/>
              <a:t>podľa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upravenej</a:t>
            </a:r>
            <a:r>
              <a:rPr lang="en-US" altLang="sk-SK" sz="2000" b="1" i="1" dirty="0"/>
              <a:t> IP346 je 205 €, 		     </a:t>
            </a:r>
            <a:r>
              <a:rPr lang="en-US" altLang="sk-SK" sz="2000" b="1" i="1" dirty="0" err="1"/>
              <a:t>cena</a:t>
            </a:r>
            <a:r>
              <a:rPr lang="en-US" altLang="sk-SK" sz="2000" b="1" i="1" dirty="0"/>
              <a:t> NMR </a:t>
            </a:r>
            <a:r>
              <a:rPr lang="en-US" altLang="sk-SK" sz="2000" b="1" i="1" dirty="0" err="1"/>
              <a:t>analýzy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asi</a:t>
            </a:r>
            <a:r>
              <a:rPr lang="en-US" altLang="sk-SK" sz="2000" b="1" i="1" dirty="0"/>
              <a:t> 10 €</a:t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>		</a:t>
            </a:r>
            <a:r>
              <a:rPr lang="en-US" altLang="sk-SK" sz="2200" b="1" i="1" dirty="0" err="1">
                <a:solidFill>
                  <a:srgbClr val="B84700"/>
                </a:solidFill>
              </a:rPr>
              <a:t>Ťažké</a:t>
            </a:r>
            <a:r>
              <a:rPr lang="en-US" altLang="sk-SK" sz="2200" b="1" i="1" dirty="0">
                <a:solidFill>
                  <a:srgbClr val="B84700"/>
                </a:solidFill>
              </a:rPr>
              <a:t> </a:t>
            </a:r>
            <a:r>
              <a:rPr lang="en-US" altLang="sk-SK" sz="2200" b="1" i="1" dirty="0" err="1">
                <a:solidFill>
                  <a:srgbClr val="B84700"/>
                </a:solidFill>
              </a:rPr>
              <a:t>kovy</a:t>
            </a:r>
            <a:r>
              <a:rPr lang="en-US" altLang="sk-SK" sz="2200" b="1" i="1" dirty="0">
                <a:solidFill>
                  <a:srgbClr val="B84700"/>
                </a:solidFill>
              </a:rPr>
              <a:t> v OMO</a:t>
            </a:r>
            <a:r>
              <a:rPr lang="en-US" altLang="sk-SK" sz="2000" b="1" i="1" dirty="0"/>
              <a:t> → </a:t>
            </a:r>
            <a:r>
              <a:rPr lang="en-US" altLang="sk-SK" sz="2000" b="1" i="1" dirty="0" err="1"/>
              <a:t>ďalší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polutant</a:t>
            </a: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>	</a:t>
            </a:r>
            <a:r>
              <a:rPr lang="en-US" altLang="sk-SK" sz="2000" b="1" i="1" dirty="0" err="1"/>
              <a:t>Orientačné</a:t>
            </a:r>
            <a:r>
              <a:rPr lang="en-US" altLang="sk-SK" sz="2000" b="1" i="1" dirty="0"/>
              <a:t> testy – 3 </a:t>
            </a:r>
            <a:r>
              <a:rPr lang="en-US" altLang="sk-SK" sz="2000" b="1" i="1" dirty="0" err="1"/>
              <a:t>vybrané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vzorky</a:t>
            </a:r>
            <a:r>
              <a:rPr lang="en-US" altLang="sk-SK" sz="2000" b="1" i="1" dirty="0"/>
              <a:t> </a:t>
            </a:r>
            <a:br>
              <a:rPr lang="en-US" altLang="sk-SK" sz="2000" b="1" i="1" dirty="0"/>
            </a:br>
            <a:r>
              <a:rPr lang="en-US" altLang="sk-SK" sz="2000" b="1" i="1" dirty="0"/>
              <a:t>	→ </a:t>
            </a:r>
            <a:r>
              <a:rPr lang="en-US" altLang="sk-SK" sz="2000" b="1" i="1" dirty="0" err="1"/>
              <a:t>extrakcia</a:t>
            </a:r>
            <a:r>
              <a:rPr lang="en-US" altLang="sk-SK" sz="2000" b="1" i="1" dirty="0"/>
              <a:t> s HNO</a:t>
            </a:r>
            <a:r>
              <a:rPr lang="en-US" altLang="sk-SK" sz="2000" b="1" i="1" baseline="-42000" dirty="0"/>
              <a:t>3 </a:t>
            </a:r>
            <a:r>
              <a:rPr lang="en-US" altLang="sk-SK" sz="2000" b="1" i="1" dirty="0"/>
              <a:t>+  H</a:t>
            </a:r>
            <a:r>
              <a:rPr lang="en-US" altLang="sk-SK" sz="2000" b="1" i="1" baseline="-42000" dirty="0">
                <a:cs typeface="Times New Roman" pitchFamily="16" charset="0"/>
              </a:rPr>
              <a:t>2</a:t>
            </a:r>
            <a:r>
              <a:rPr lang="en-US" altLang="sk-SK" sz="2000" b="1" i="1" dirty="0"/>
              <a:t>O</a:t>
            </a:r>
            <a:r>
              <a:rPr lang="en-US" altLang="sk-SK" sz="2000" b="1" i="1" baseline="-42000" dirty="0">
                <a:cs typeface="Times New Roman" pitchFamily="16" charset="0"/>
              </a:rPr>
              <a:t>2  </a:t>
            </a:r>
            <a:r>
              <a:rPr lang="en-US" altLang="sk-SK" sz="2000" b="1" i="1" dirty="0"/>
              <a:t>→ </a:t>
            </a:r>
            <a:r>
              <a:rPr lang="en-US" altLang="sk-SK" sz="2000" b="1" i="1" dirty="0" err="1"/>
              <a:t>atómová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emisná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spektroskopia</a:t>
            </a:r>
            <a:r>
              <a:rPr lang="en-US" altLang="sk-SK" sz="2000" b="1" i="1" dirty="0"/>
              <a:t> + 		       	     </a:t>
            </a:r>
            <a:r>
              <a:rPr lang="en-US" altLang="sk-SK" sz="2000" b="1" i="1" dirty="0" err="1"/>
              <a:t>induktívne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viazaná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plazma</a:t>
            </a: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endParaRPr lang="en-US" altLang="sk-SK" sz="2000" b="1" i="1" dirty="0"/>
          </a:p>
        </p:txBody>
      </p:sp>
      <p:graphicFrame>
        <p:nvGraphicFramePr>
          <p:cNvPr id="1331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787458"/>
              </p:ext>
            </p:extLst>
          </p:nvPr>
        </p:nvGraphicFramePr>
        <p:xfrm>
          <a:off x="1295896" y="4139877"/>
          <a:ext cx="7346950" cy="2457546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2347912"/>
                <a:gridCol w="1287463"/>
                <a:gridCol w="1333500"/>
                <a:gridCol w="1174750"/>
                <a:gridCol w="1203325"/>
              </a:tblGrid>
              <a:tr h="165564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Zložka, mg/kg OMO</a:t>
                      </a:r>
                      <a:endParaRPr kumimoji="0" lang="sk-SK" altLang="sk-SK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Limit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OMO4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OMO13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OMO15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23248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As</a:t>
                      </a:r>
                      <a:endParaRPr kumimoji="0" lang="sk-SK" altLang="sk-SK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 0,5</a:t>
                      </a:r>
                      <a:endParaRPr kumimoji="0" lang="en-US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 0,5</a:t>
                      </a:r>
                      <a:endParaRPr kumimoji="0" lang="en-US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 0,5</a:t>
                      </a:r>
                      <a:endParaRPr kumimoji="0" lang="en-US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227402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Cd</a:t>
                      </a:r>
                      <a:endParaRPr kumimoji="0" lang="sk-SK" altLang="sk-SK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altLang="sk-SK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&lt; 0,05</a:t>
                      </a:r>
                      <a:endParaRPr kumimoji="0" lang="en-US" altLang="sk-SK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 0,05</a:t>
                      </a:r>
                      <a:endParaRPr kumimoji="0" lang="en-US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 0,05</a:t>
                      </a:r>
                      <a:endParaRPr kumimoji="0" lang="en-US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Cr</a:t>
                      </a:r>
                      <a:endParaRPr kumimoji="0" lang="sk-SK" altLang="sk-SK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 0,05</a:t>
                      </a:r>
                      <a:endParaRPr kumimoji="0" lang="en-US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 0,05</a:t>
                      </a:r>
                      <a:endParaRPr kumimoji="0" lang="en-US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 0,05</a:t>
                      </a:r>
                      <a:endParaRPr kumimoji="0" lang="en-US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Pb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100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1,8</a:t>
                      </a:r>
                      <a:endParaRPr kumimoji="0" lang="sk-SK" altLang="sk-SK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10,9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0,84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212147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S, % w/w</a:t>
                      </a:r>
                      <a:endParaRPr kumimoji="0" lang="sk-SK" altLang="sk-SK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en-US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 1</a:t>
                      </a:r>
                      <a:endParaRPr kumimoji="0" lang="en-US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0,48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0,48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0,5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18613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b. vzpl., °C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600" b="1" dirty="0" smtClean="0">
                          <a:latin typeface="+mj-lt"/>
                        </a:rPr>
                        <a:t>&gt; 45</a:t>
                      </a:r>
                      <a:endParaRPr lang="sk-SK" sz="1600" b="1" dirty="0">
                        <a:latin typeface="+mj-lt"/>
                      </a:endParaRPr>
                    </a:p>
                  </a:txBody>
                  <a:tcPr anchor="ctr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168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156</a:t>
                      </a:r>
                      <a:endParaRPr kumimoji="0" lang="sk-SK" altLang="sk-SK" sz="1600" b="1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213</a:t>
                      </a:r>
                      <a:endParaRPr kumimoji="0" lang="sk-SK" altLang="sk-SK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" name="BlokTextu 1"/>
          <p:cNvSpPr txBox="1"/>
          <p:nvPr/>
        </p:nvSpPr>
        <p:spPr>
          <a:xfrm>
            <a:off x="2304008" y="6804173"/>
            <a:ext cx="5809604" cy="349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sk-SK" b="1" i="1" dirty="0" err="1">
                <a:solidFill>
                  <a:schemeClr val="tx1"/>
                </a:solidFill>
              </a:rPr>
              <a:t>Obsah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ťažkých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kovov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vo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vybraných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vzorkách</a:t>
            </a:r>
            <a:r>
              <a:rPr lang="en-US" altLang="sk-SK" b="1" i="1" dirty="0">
                <a:solidFill>
                  <a:schemeClr val="tx1"/>
                </a:solidFill>
              </a:rPr>
              <a:t> OMO</a:t>
            </a:r>
            <a:endParaRPr lang="sk-SK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251445"/>
            <a:ext cx="9070975" cy="6696744"/>
          </a:xfrm>
          <a:ln/>
        </p:spPr>
        <p:txBody>
          <a:bodyPr tIns="17640"/>
          <a:lstStyle/>
          <a:p>
            <a:pPr algn="l">
              <a:tabLst>
                <a:tab pos="0" algn="l"/>
                <a:tab pos="322263" algn="l"/>
                <a:tab pos="914400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</a:t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</a:t>
            </a:r>
            <a:r>
              <a:rPr lang="sk-SK" altLang="sk-SK" sz="2000" b="1" i="1" dirty="0">
                <a:solidFill>
                  <a:srgbClr val="B84700"/>
                </a:solidFill>
              </a:rPr>
              <a:t>Obsah ťažkých kovov</a:t>
            </a:r>
            <a:r>
              <a:rPr lang="sk-SK" altLang="sk-SK" sz="2000" b="1" i="1" dirty="0"/>
              <a:t> </a:t>
            </a:r>
            <a:br>
              <a:rPr lang="sk-SK" altLang="sk-SK" sz="2000" b="1" i="1" dirty="0"/>
            </a:br>
            <a:r>
              <a:rPr lang="sk-SK" altLang="sk-SK" sz="2000" b="1" i="1" dirty="0"/>
              <a:t>		</a:t>
            </a:r>
            <a:r>
              <a:rPr lang="sk-SK" altLang="sk-SK" sz="2000" b="1" i="1" dirty="0">
                <a:solidFill>
                  <a:srgbClr val="0066CC"/>
                </a:solidFill>
              </a:rPr>
              <a:t>→  rádovo nižší ako prípustné limity </a:t>
            </a: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	</a:t>
            </a:r>
            <a:r>
              <a:rPr lang="sk-SK" altLang="sk-SK" sz="2000" b="1" i="1" dirty="0">
                <a:solidFill>
                  <a:srgbClr val="0066CC"/>
                </a:solidFill>
              </a:rPr>
              <a:t>→  OMO je bežný odpad</a:t>
            </a: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	→  možnosť energetického využitia v jednoduchých kotloch </a:t>
            </a:r>
            <a:br>
              <a:rPr lang="sk-SK" altLang="sk-SK" sz="2000" b="1" i="1" dirty="0"/>
            </a:br>
            <a:r>
              <a:rPr lang="sk-SK" altLang="sk-SK" sz="2000" b="1" i="1" dirty="0"/>
              <a:t>		     bez legislatívnych obmedzení, s výhodou v mieste ich získania</a:t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</a:t>
            </a:r>
            <a:r>
              <a:rPr lang="sk-SK" altLang="sk-SK" sz="2000" b="1" i="1" dirty="0">
                <a:solidFill>
                  <a:srgbClr val="B84700"/>
                </a:solidFill>
              </a:rPr>
              <a:t>Oprávnený predpoklad: </a:t>
            </a: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	→ </a:t>
            </a:r>
            <a:r>
              <a:rPr lang="sk-SK" altLang="sk-SK" sz="2000" b="1" i="1" dirty="0">
                <a:solidFill>
                  <a:srgbClr val="0066CC"/>
                </a:solidFill>
              </a:rPr>
              <a:t>všetok OMO zo separovaného zberu </a:t>
            </a:r>
            <a:r>
              <a:rPr lang="sk-SK" altLang="sk-SK" sz="2000" b="1" i="1" dirty="0"/>
              <a:t>→  </a:t>
            </a:r>
            <a:r>
              <a:rPr lang="sk-SK" altLang="sk-SK" sz="2000" b="1" i="1" dirty="0">
                <a:solidFill>
                  <a:srgbClr val="B84700"/>
                </a:solidFill>
              </a:rPr>
              <a:t>b(a)p pod 50 mg/kg, 		             	     resp. </a:t>
            </a:r>
            <a:r>
              <a:rPr lang="sk-SK" altLang="sk-SK" sz="2000" b="1" i="1" dirty="0" err="1">
                <a:solidFill>
                  <a:srgbClr val="B84700"/>
                </a:solidFill>
              </a:rPr>
              <a:t>Hbay</a:t>
            </a:r>
            <a:r>
              <a:rPr lang="sk-SK" altLang="sk-SK" sz="2000" b="1" i="1" dirty="0">
                <a:solidFill>
                  <a:srgbClr val="B84700"/>
                </a:solidFill>
              </a:rPr>
              <a:t> pod 0,35 %, tiež obsah ťažkých kovov pod limity</a:t>
            </a: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</a:t>
            </a:r>
            <a:r>
              <a:rPr lang="sk-SK" altLang="sk-SK" sz="2000" b="1" i="1" dirty="0">
                <a:solidFill>
                  <a:srgbClr val="B84700"/>
                </a:solidFill>
              </a:rPr>
              <a:t>Ekonomický dopad </a:t>
            </a:r>
            <a:r>
              <a:rPr lang="sk-SK" altLang="sk-SK" sz="2000" b="1" i="1" dirty="0">
                <a:solidFill>
                  <a:srgbClr val="0066CC"/>
                </a:solidFill>
              </a:rPr>
              <a:t>→  vysoko priaznivý</a:t>
            </a: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  </a:t>
            </a:r>
            <a:r>
              <a:rPr lang="sk-SK" altLang="sk-SK" sz="2000" b="1" i="1" dirty="0" smtClean="0"/>
              <a:t>   →  </a:t>
            </a:r>
            <a:r>
              <a:rPr lang="sk-SK" altLang="sk-SK" sz="2000" b="1" i="1" dirty="0"/>
              <a:t>cena OMO na jednotku energie nižšia ako bežných palív (LVO, plyn)</a:t>
            </a:r>
            <a:br>
              <a:rPr lang="sk-SK" altLang="sk-SK" sz="2000" b="1" i="1" dirty="0"/>
            </a:br>
            <a:r>
              <a:rPr lang="sk-SK" altLang="sk-SK" sz="2000" b="1" i="1" dirty="0"/>
              <a:t>	  </a:t>
            </a:r>
            <a:r>
              <a:rPr lang="sk-SK" altLang="sk-SK" sz="2000" b="1" i="1" dirty="0" smtClean="0"/>
              <a:t>   →  </a:t>
            </a:r>
            <a:r>
              <a:rPr lang="sk-SK" altLang="sk-SK" sz="2000" b="1" i="1" dirty="0"/>
              <a:t>diverzifikácia palív domáceho pôvodu</a:t>
            </a:r>
            <a:br>
              <a:rPr lang="sk-SK" altLang="sk-SK" sz="2000" b="1" i="1" dirty="0"/>
            </a:br>
            <a:r>
              <a:rPr lang="sk-SK" altLang="sk-SK" sz="2000" b="1" i="1" dirty="0"/>
              <a:t>	  </a:t>
            </a:r>
            <a:r>
              <a:rPr lang="sk-SK" altLang="sk-SK" sz="2000" b="1" i="1" dirty="0" smtClean="0"/>
              <a:t>   →  </a:t>
            </a:r>
            <a:r>
              <a:rPr lang="sk-SK" altLang="sk-SK" sz="2000" b="1" i="1" dirty="0"/>
              <a:t>bez administratívnej záťaže</a:t>
            </a:r>
            <a:br>
              <a:rPr lang="sk-SK" altLang="sk-SK" sz="2000" b="1" i="1" dirty="0"/>
            </a:br>
            <a:r>
              <a:rPr lang="sk-SK" altLang="sk-SK" sz="2000" b="1" i="1" dirty="0"/>
              <a:t>	  </a:t>
            </a:r>
            <a:r>
              <a:rPr lang="sk-SK" altLang="sk-SK" sz="2000" b="1" i="1" dirty="0" smtClean="0"/>
              <a:t>   →  </a:t>
            </a:r>
            <a:r>
              <a:rPr lang="sk-SK" altLang="sk-SK" sz="2000" b="1" i="1" dirty="0"/>
              <a:t>bez potreby prepravy OMO</a:t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</a:t>
            </a:r>
            <a:r>
              <a:rPr lang="en-US" altLang="sk-SK" sz="2000" b="1" i="1" dirty="0" err="1">
                <a:solidFill>
                  <a:srgbClr val="B84700"/>
                </a:solidFill>
                <a:cs typeface="Times New Roman" pitchFamily="16" charset="0"/>
              </a:rPr>
              <a:t>Zmena</a:t>
            </a:r>
            <a:r>
              <a:rPr lang="en-US" altLang="sk-SK" sz="2000" b="1" i="1" dirty="0">
                <a:solidFill>
                  <a:srgbClr val="B84700"/>
                </a:solidFill>
                <a:cs typeface="Times New Roman" pitchFamily="16" charset="0"/>
              </a:rPr>
              <a:t> a </a:t>
            </a:r>
            <a:r>
              <a:rPr lang="en-US" altLang="sk-SK" sz="2000" b="1" i="1" dirty="0" err="1">
                <a:solidFill>
                  <a:srgbClr val="B84700"/>
                </a:solidFill>
                <a:cs typeface="Times New Roman" pitchFamily="16" charset="0"/>
              </a:rPr>
              <a:t>zmiernenie</a:t>
            </a:r>
            <a:r>
              <a:rPr lang="en-US" altLang="sk-SK" sz="2000" b="1" i="1" dirty="0">
                <a:solidFill>
                  <a:srgbClr val="B84700"/>
                </a:solidFill>
                <a:cs typeface="Times New Roman" pitchFamily="16" charset="0"/>
              </a:rPr>
              <a:t> </a:t>
            </a:r>
            <a:r>
              <a:rPr lang="en-US" altLang="sk-SK" sz="2000" b="1" i="1" dirty="0" err="1">
                <a:solidFill>
                  <a:srgbClr val="B84700"/>
                </a:solidFill>
                <a:cs typeface="Times New Roman" pitchFamily="16" charset="0"/>
              </a:rPr>
              <a:t>existujúcich</a:t>
            </a:r>
            <a:r>
              <a:rPr lang="en-US" altLang="sk-SK" sz="2000" b="1" i="1" dirty="0">
                <a:solidFill>
                  <a:srgbClr val="B84700"/>
                </a:solidFill>
                <a:cs typeface="Times New Roman" pitchFamily="16" charset="0"/>
              </a:rPr>
              <a:t> </a:t>
            </a:r>
            <a:r>
              <a:rPr lang="en-US" altLang="sk-SK" sz="2000" b="1" i="1" dirty="0" err="1">
                <a:solidFill>
                  <a:srgbClr val="B84700"/>
                </a:solidFill>
                <a:cs typeface="Times New Roman" pitchFamily="16" charset="0"/>
              </a:rPr>
              <a:t>predpisov</a:t>
            </a:r>
            <a:r>
              <a:rPr lang="en-US" altLang="sk-SK" sz="2000" b="1" i="1" dirty="0">
                <a:solidFill>
                  <a:srgbClr val="B84700"/>
                </a:solidFill>
                <a:cs typeface="Times New Roman" pitchFamily="16" charset="0"/>
              </a:rPr>
              <a:t> a </a:t>
            </a:r>
            <a:r>
              <a:rPr lang="en-US" altLang="sk-SK" sz="2000" b="1" i="1" dirty="0" err="1">
                <a:solidFill>
                  <a:srgbClr val="B84700"/>
                </a:solidFill>
                <a:cs typeface="Times New Roman" pitchFamily="16" charset="0"/>
              </a:rPr>
              <a:t>noriem</a:t>
            </a:r>
            <a:r>
              <a:rPr lang="en-US" altLang="sk-SK" sz="2000" b="1" i="1" dirty="0">
                <a:solidFill>
                  <a:srgbClr val="B84700"/>
                </a:solidFill>
                <a:cs typeface="Times New Roman" pitchFamily="16" charset="0"/>
              </a:rPr>
              <a:t> o </a:t>
            </a:r>
            <a:r>
              <a:rPr lang="en-US" altLang="sk-SK" sz="2000" b="1" i="1" dirty="0" err="1">
                <a:solidFill>
                  <a:srgbClr val="B84700"/>
                </a:solidFill>
                <a:cs typeface="Times New Roman" pitchFamily="16" charset="0"/>
              </a:rPr>
              <a:t>nakladaní</a:t>
            </a:r>
            <a:r>
              <a:rPr lang="en-US" altLang="sk-SK" sz="2000" b="1" i="1" dirty="0">
                <a:solidFill>
                  <a:srgbClr val="B84700"/>
                </a:solidFill>
                <a:cs typeface="Times New Roman" pitchFamily="16" charset="0"/>
              </a:rPr>
              <a:t> s OMO</a:t>
            </a:r>
            <a:r>
              <a:rPr lang="en-US" altLang="sk-SK" sz="2000" b="1" i="1" dirty="0">
                <a:cs typeface="Times New Roman" pitchFamily="16" charset="0"/>
              </a:rPr>
              <a:t/>
            </a:r>
            <a:br>
              <a:rPr lang="en-US" altLang="sk-SK" sz="2000" b="1" i="1" dirty="0">
                <a:cs typeface="Times New Roman" pitchFamily="16" charset="0"/>
              </a:rPr>
            </a:br>
            <a:r>
              <a:rPr lang="en-US" altLang="sk-SK" sz="2000" b="1" i="1" dirty="0">
                <a:cs typeface="Times New Roman" pitchFamily="16" charset="0"/>
              </a:rPr>
              <a:t>		</a:t>
            </a:r>
            <a:r>
              <a:rPr lang="en-US" altLang="sk-SK" sz="2000" b="1" i="1" dirty="0">
                <a:solidFill>
                  <a:srgbClr val="0066CC"/>
                </a:solidFill>
                <a:cs typeface="Times New Roman" pitchFamily="16" charset="0"/>
              </a:rPr>
              <a:t>→  </a:t>
            </a:r>
            <a:r>
              <a:rPr lang="en-US" altLang="sk-SK" sz="2000" b="1" i="1" dirty="0" err="1">
                <a:solidFill>
                  <a:srgbClr val="0066CC"/>
                </a:solidFill>
                <a:cs typeface="Times New Roman" pitchFamily="16" charset="0"/>
              </a:rPr>
              <a:t>zložitý</a:t>
            </a:r>
            <a:r>
              <a:rPr lang="en-US" altLang="sk-SK" sz="2000" b="1" i="1" dirty="0">
                <a:solidFill>
                  <a:srgbClr val="0066CC"/>
                </a:solidFill>
                <a:cs typeface="Times New Roman" pitchFamily="16" charset="0"/>
              </a:rPr>
              <a:t> </a:t>
            </a:r>
            <a:r>
              <a:rPr lang="en-US" altLang="sk-SK" sz="2000" b="1" i="1" dirty="0" err="1">
                <a:solidFill>
                  <a:srgbClr val="0066CC"/>
                </a:solidFill>
                <a:cs typeface="Times New Roman" pitchFamily="16" charset="0"/>
              </a:rPr>
              <a:t>problém</a:t>
            </a:r>
            <a:r>
              <a:rPr lang="en-US" altLang="sk-SK" sz="2000" b="1" i="1" dirty="0">
                <a:cs typeface="Times New Roman" pitchFamily="16" charset="0"/>
              </a:rPr>
              <a:t/>
            </a:r>
            <a:br>
              <a:rPr lang="en-US" altLang="sk-SK" sz="2000" b="1" i="1" dirty="0">
                <a:cs typeface="Times New Roman" pitchFamily="16" charset="0"/>
              </a:rPr>
            </a:br>
            <a:r>
              <a:rPr lang="en-US" altLang="sk-SK" sz="2000" b="1" i="1" dirty="0">
                <a:cs typeface="Times New Roman" pitchFamily="16" charset="0"/>
              </a:rPr>
              <a:t>		</a:t>
            </a:r>
            <a:r>
              <a:rPr lang="sk-SK" altLang="sk-SK" sz="2000" b="1" i="1" dirty="0"/>
              <a:t>→  potreba upozorniť odbornú verejnosť na nové skutočnosti</a:t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Súčasná legislatíva OMO prijatá pred desiatkami rokov </a:t>
            </a:r>
            <a:br>
              <a:rPr lang="sk-SK" altLang="sk-SK" sz="2000" b="1" i="1" dirty="0"/>
            </a:br>
            <a:r>
              <a:rPr lang="sk-SK" altLang="sk-SK" sz="2000" b="1" i="1" dirty="0"/>
              <a:t>		za stavu techniky výrazne odlišného od súčasnosti</a:t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endParaRPr lang="sk-SK" altLang="sk-SK" sz="2000" b="1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808" y="755501"/>
            <a:ext cx="9070975" cy="6048672"/>
          </a:xfrm>
          <a:ln/>
        </p:spPr>
        <p:txBody>
          <a:bodyPr tIns="38880">
            <a:noAutofit/>
          </a:bodyPr>
          <a:lstStyle/>
          <a:p>
            <a:pPr algn="l"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sk-SK" altLang="sk-SK" dirty="0"/>
              <a:t/>
            </a:r>
            <a:br>
              <a:rPr lang="sk-SK" altLang="sk-SK" dirty="0"/>
            </a:br>
            <a:r>
              <a:rPr lang="sk-SK" altLang="sk-SK" dirty="0"/>
              <a:t>	</a:t>
            </a:r>
            <a:r>
              <a:rPr lang="sk-SK" altLang="sk-SK" sz="2000" b="1" i="1" dirty="0">
                <a:solidFill>
                  <a:srgbClr val="B84700"/>
                </a:solidFill>
              </a:rPr>
              <a:t>Záver</a:t>
            </a: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1. </a:t>
            </a:r>
            <a:r>
              <a:rPr lang="sk-SK" altLang="sk-SK" sz="2000" b="1" i="1" dirty="0">
                <a:solidFill>
                  <a:srgbClr val="B84700"/>
                </a:solidFill>
              </a:rPr>
              <a:t>Obsah PAH</a:t>
            </a:r>
            <a:r>
              <a:rPr lang="sk-SK" altLang="sk-SK" sz="2000" b="1" i="1" dirty="0"/>
              <a:t> v súbore 32 testovaných vzoriek OMO bol </a:t>
            </a:r>
            <a:r>
              <a:rPr lang="sk-SK" altLang="sk-SK" sz="2000" b="1" i="1" dirty="0">
                <a:solidFill>
                  <a:srgbClr val="0066CC"/>
                </a:solidFill>
              </a:rPr>
              <a:t>vo všetkých 	    vzorkách hlboko pod prípustné hodnoty </a:t>
            </a:r>
            <a:r>
              <a:rPr lang="sk-SK" altLang="sk-SK" sz="2000" b="1" i="1" dirty="0"/>
              <a:t> </a:t>
            </a:r>
            <a:r>
              <a:rPr lang="sk-SK" altLang="sk-SK" sz="2000" b="1" i="1" dirty="0">
                <a:solidFill>
                  <a:srgbClr val="B84700"/>
                </a:solidFill>
              </a:rPr>
              <a:t>→</a:t>
            </a:r>
            <a:r>
              <a:rPr lang="sk-SK" altLang="sk-SK" sz="2000" b="1" i="1" dirty="0"/>
              <a:t>  </a:t>
            </a:r>
            <a:r>
              <a:rPr lang="sk-SK" altLang="sk-SK" sz="2000" b="1" i="1" dirty="0">
                <a:solidFill>
                  <a:srgbClr val="B84700"/>
                </a:solidFill>
              </a:rPr>
              <a:t>OMO nemusí byť 			    považované za nebezpečný odpad</a:t>
            </a: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2. </a:t>
            </a:r>
            <a:r>
              <a:rPr lang="sk-SK" altLang="sk-SK" sz="2000" b="1" i="1" dirty="0">
                <a:solidFill>
                  <a:srgbClr val="B84700"/>
                </a:solidFill>
              </a:rPr>
              <a:t>Obsah ťažkých kovov </a:t>
            </a:r>
            <a:r>
              <a:rPr lang="sk-SK" altLang="sk-SK" sz="2000" b="1" i="1" dirty="0"/>
              <a:t>je rovnako </a:t>
            </a:r>
            <a:r>
              <a:rPr lang="sk-SK" altLang="sk-SK" sz="2000" b="1" i="1" dirty="0">
                <a:solidFill>
                  <a:srgbClr val="0066CC"/>
                </a:solidFill>
              </a:rPr>
              <a:t>výrazne nižší </a:t>
            </a:r>
            <a:r>
              <a:rPr lang="sk-SK" altLang="sk-SK" sz="2000" b="1" i="1" dirty="0"/>
              <a:t>ako sú limity, sú 		    však potrebné ďalšie testy. </a:t>
            </a:r>
            <a:br>
              <a:rPr lang="sk-SK" altLang="sk-SK" sz="2000" b="1" i="1" dirty="0"/>
            </a:br>
            <a:r>
              <a:rPr lang="sk-SK" altLang="sk-SK" sz="2000" b="1" i="1" dirty="0"/>
              <a:t>	    </a:t>
            </a:r>
            <a:r>
              <a:rPr lang="sk-SK" altLang="sk-SK" sz="2000" b="1" i="1" dirty="0">
                <a:solidFill>
                  <a:srgbClr val="B84700"/>
                </a:solidFill>
              </a:rPr>
              <a:t>OMO je bežným odpadom</a:t>
            </a:r>
            <a:r>
              <a:rPr lang="sk-SK" altLang="sk-SK" sz="2000" b="1" i="1" dirty="0"/>
              <a:t> </a:t>
            </a:r>
            <a:r>
              <a:rPr lang="sk-SK" altLang="sk-SK" sz="2000" b="1" i="1" dirty="0">
                <a:solidFill>
                  <a:srgbClr val="0066CC"/>
                </a:solidFill>
              </a:rPr>
              <a:t>→  energetické využitie v bežných 			    kotloch</a:t>
            </a: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3. </a:t>
            </a:r>
            <a:r>
              <a:rPr lang="sk-SK" altLang="sk-SK" sz="2000" b="1" i="1" dirty="0">
                <a:solidFill>
                  <a:srgbClr val="B84700"/>
                </a:solidFill>
              </a:rPr>
              <a:t>NMR sa osvedčila </a:t>
            </a:r>
            <a:r>
              <a:rPr lang="sk-SK" altLang="sk-SK" sz="2000" b="1" i="1" dirty="0"/>
              <a:t>pri posudzovaní </a:t>
            </a:r>
            <a:r>
              <a:rPr lang="sk-SK" altLang="sk-SK" sz="2000" b="1" i="1" dirty="0" err="1"/>
              <a:t>závadnosti</a:t>
            </a:r>
            <a:r>
              <a:rPr lang="sk-SK" altLang="sk-SK" sz="2000" b="1" i="1" dirty="0"/>
              <a:t> OMO z hľadiska 			    obsahu PAH</a:t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  Práca bola podporená Recyklačným fondom SR, </a:t>
            </a:r>
            <a:br>
              <a:rPr lang="sk-SK" altLang="sk-SK" sz="2000" b="1" i="1" dirty="0"/>
            </a:br>
            <a:r>
              <a:rPr lang="sk-SK" altLang="sk-SK" sz="2000" b="1" i="1" dirty="0"/>
              <a:t>	  projekt č. 1182/14/02, a tiež grantovou agentúrou VEGA 1/0770/15</a:t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endParaRPr lang="sk-SK" altLang="sk-SK" sz="2000" b="1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720725" y="3328988"/>
            <a:ext cx="9069388" cy="1169987"/>
          </a:xfrm>
          <a:ln/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altLang="sk-SK" sz="2800" b="1" i="1" dirty="0">
                <a:solidFill>
                  <a:srgbClr val="0066CC"/>
                </a:solidFill>
              </a:rPr>
              <a:t>Ďakujem za pozornosť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534583" y="395461"/>
            <a:ext cx="9070975" cy="693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 anchor="ctr"/>
          <a:lstStyle>
            <a:lvl1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r>
              <a:rPr lang="sk-SK" altLang="sk-SK" sz="3200" i="1" dirty="0" smtClean="0">
                <a:solidFill>
                  <a:srgbClr val="B84700"/>
                </a:solidFill>
              </a:rPr>
              <a:t>Opotrebované </a:t>
            </a:r>
            <a:r>
              <a:rPr lang="sk-SK" altLang="sk-SK" sz="3200" i="1" dirty="0">
                <a:solidFill>
                  <a:srgbClr val="B84700"/>
                </a:solidFill>
              </a:rPr>
              <a:t>motorové oleje </a:t>
            </a:r>
          </a:p>
          <a:p>
            <a:r>
              <a:rPr lang="sk-SK" altLang="sk-SK" sz="2000" b="1" i="1" dirty="0"/>
              <a:t>			→ trvale zaujímavá komodita		</a:t>
            </a:r>
          </a:p>
          <a:p>
            <a:endParaRPr lang="sk-SK" altLang="sk-SK" sz="2000" b="1" i="1" dirty="0"/>
          </a:p>
          <a:p>
            <a:r>
              <a:rPr lang="sk-SK" altLang="sk-SK" sz="3200" b="1" i="1" dirty="0"/>
              <a:t>	</a:t>
            </a:r>
            <a:r>
              <a:rPr lang="sk-SK" altLang="sk-SK" sz="2800" i="1" dirty="0">
                <a:solidFill>
                  <a:srgbClr val="0066CC"/>
                </a:solidFill>
              </a:rPr>
              <a:t>Úloha MO</a:t>
            </a:r>
          </a:p>
          <a:p>
            <a:r>
              <a:rPr lang="sk-SK" altLang="sk-SK" sz="2000" b="1" i="1" dirty="0"/>
              <a:t>			→ zníženie trenia;  ochrana pred koróziou; </a:t>
            </a:r>
            <a:r>
              <a:rPr lang="sk-SK" altLang="sk-SK" sz="2000" b="1" i="1" dirty="0">
                <a:latin typeface="+mn-lt"/>
              </a:rPr>
              <a:t>odvod tepla</a:t>
            </a:r>
            <a:r>
              <a:rPr lang="sk-SK" altLang="sk-SK" sz="2200" b="1" i="1" dirty="0">
                <a:latin typeface="Times New Roman" pitchFamily="16" charset="0"/>
              </a:rPr>
              <a:t>;</a:t>
            </a:r>
            <a:r>
              <a:rPr lang="sk-SK" altLang="sk-SK" sz="2000" b="1" i="1" dirty="0"/>
              <a:t> 				     nečistoty  v disperzii</a:t>
            </a:r>
          </a:p>
          <a:p>
            <a:endParaRPr lang="sk-SK" altLang="sk-SK" sz="2000" b="1" i="1" dirty="0"/>
          </a:p>
          <a:p>
            <a:r>
              <a:rPr lang="sk-SK" altLang="sk-SK" sz="2800" i="1" dirty="0"/>
              <a:t>	</a:t>
            </a:r>
            <a:r>
              <a:rPr lang="sk-SK" altLang="sk-SK" sz="2800" i="1" dirty="0">
                <a:solidFill>
                  <a:srgbClr val="0066CC"/>
                </a:solidFill>
              </a:rPr>
              <a:t>Komponenty MO</a:t>
            </a:r>
          </a:p>
          <a:p>
            <a:r>
              <a:rPr lang="sk-SK" altLang="sk-SK" sz="2000" b="1" i="1" dirty="0"/>
              <a:t>			→   uhľovodíky  →  parafíny, </a:t>
            </a:r>
            <a:r>
              <a:rPr lang="sk-SK" altLang="sk-SK" sz="2000" b="1" i="1" dirty="0" err="1"/>
              <a:t>olefiny</a:t>
            </a:r>
            <a:r>
              <a:rPr lang="sk-SK" altLang="sk-SK" sz="2000" b="1" i="1" dirty="0"/>
              <a:t>, </a:t>
            </a:r>
            <a:r>
              <a:rPr lang="sk-SK" altLang="sk-SK" sz="2000" b="1" i="1" dirty="0" err="1"/>
              <a:t>aromáty</a:t>
            </a:r>
            <a:r>
              <a:rPr lang="sk-SK" altLang="sk-SK" sz="2000" b="1" i="1" dirty="0"/>
              <a:t>, </a:t>
            </a:r>
            <a:r>
              <a:rPr lang="sk-SK" altLang="sk-SK" sz="2000" b="1" i="1" dirty="0" err="1"/>
              <a:t>cyklány</a:t>
            </a:r>
            <a:r>
              <a:rPr lang="sk-SK" altLang="sk-SK" sz="2000" b="1" i="1" dirty="0"/>
              <a:t>  </a:t>
            </a:r>
          </a:p>
          <a:p>
            <a:r>
              <a:rPr lang="sk-SK" altLang="sk-SK" sz="2000" dirty="0"/>
              <a:t>                   		      </a:t>
            </a:r>
            <a:r>
              <a:rPr lang="sk-SK" altLang="sk-SK" sz="2000" b="1" dirty="0">
                <a:latin typeface="Times New Roman" pitchFamily="16" charset="0"/>
              </a:rPr>
              <a:t>→</a:t>
            </a:r>
            <a:r>
              <a:rPr lang="sk-SK" altLang="sk-SK" sz="2000" b="1" i="1" dirty="0"/>
              <a:t>  </a:t>
            </a:r>
            <a:r>
              <a:rPr lang="sk-SK" altLang="sk-SK" sz="2000" b="1" i="1" dirty="0" err="1"/>
              <a:t>aditívy</a:t>
            </a:r>
            <a:r>
              <a:rPr lang="sk-SK" altLang="sk-SK" sz="2000" b="1" i="1" dirty="0"/>
              <a:t> (6 – 8)  </a:t>
            </a:r>
            <a:r>
              <a:rPr lang="sk-SK" altLang="sk-SK" sz="2000" b="1" i="1" dirty="0" err="1"/>
              <a:t>package</a:t>
            </a:r>
            <a:r>
              <a:rPr lang="sk-SK" altLang="sk-SK" sz="2000" b="1" i="1" dirty="0"/>
              <a:t> do 20 %</a:t>
            </a:r>
          </a:p>
          <a:p>
            <a:r>
              <a:rPr lang="sk-SK" altLang="sk-SK" sz="2000" b="1" i="1" dirty="0"/>
              <a:t>                 		 </a:t>
            </a:r>
            <a:r>
              <a:rPr lang="sk-SK" altLang="sk-SK" sz="2000" b="1" i="1" dirty="0" smtClean="0"/>
              <a:t>     </a:t>
            </a:r>
            <a:r>
              <a:rPr lang="sk-SK" altLang="sk-SK" sz="2000" b="1" dirty="0" smtClean="0">
                <a:latin typeface="Times New Roman" pitchFamily="16" charset="0"/>
              </a:rPr>
              <a:t>→ </a:t>
            </a:r>
            <a:r>
              <a:rPr lang="sk-SK" altLang="sk-SK" sz="2000" b="1" i="1" dirty="0" err="1" smtClean="0"/>
              <a:t>antioxidanty</a:t>
            </a:r>
            <a:r>
              <a:rPr lang="sk-SK" altLang="sk-SK" sz="2000" b="1" i="1" dirty="0"/>
              <a:t>, </a:t>
            </a:r>
            <a:r>
              <a:rPr lang="sk-SK" altLang="sk-SK" sz="2000" b="1" i="1" dirty="0" err="1"/>
              <a:t>dd</a:t>
            </a:r>
            <a:r>
              <a:rPr lang="sk-SK" altLang="sk-SK" sz="2000" b="1" i="1" dirty="0"/>
              <a:t> prísady, </a:t>
            </a:r>
            <a:r>
              <a:rPr lang="sk-SK" altLang="sk-SK" sz="2000" b="1" i="1" dirty="0" err="1"/>
              <a:t>naprávače</a:t>
            </a:r>
            <a:r>
              <a:rPr lang="sk-SK" altLang="sk-SK" sz="2000" b="1" i="1" dirty="0"/>
              <a:t> viskozity ….</a:t>
            </a:r>
          </a:p>
          <a:p>
            <a:endParaRPr lang="sk-SK" altLang="sk-SK" sz="2000" b="1" i="1" dirty="0"/>
          </a:p>
          <a:p>
            <a:r>
              <a:rPr lang="sk-SK" altLang="sk-SK" sz="2800" i="1" dirty="0"/>
              <a:t>	</a:t>
            </a:r>
            <a:r>
              <a:rPr lang="sk-SK" altLang="sk-SK" sz="2800" i="1" dirty="0">
                <a:solidFill>
                  <a:srgbClr val="B80047"/>
                </a:solidFill>
              </a:rPr>
              <a:t>Kým čerstvý MO  nie je nebezpečným odpadom, </a:t>
            </a:r>
          </a:p>
          <a:p>
            <a:r>
              <a:rPr lang="sk-SK" altLang="sk-SK" sz="2800" i="1" dirty="0">
                <a:solidFill>
                  <a:srgbClr val="B80047"/>
                </a:solidFill>
              </a:rPr>
              <a:t>	OMO už nebezpečným odpadom je</a:t>
            </a:r>
          </a:p>
          <a:p>
            <a:r>
              <a:rPr lang="sk-SK" altLang="sk-SK" sz="2800" i="1" dirty="0"/>
              <a:t>	</a:t>
            </a:r>
            <a:endParaRPr lang="sk-SK" altLang="sk-SK" sz="2800" i="1" dirty="0" smtClean="0"/>
          </a:p>
          <a:p>
            <a:r>
              <a:rPr lang="sk-SK" altLang="sk-SK" sz="2800" i="1" dirty="0" smtClean="0">
                <a:solidFill>
                  <a:srgbClr val="0066CC"/>
                </a:solidFill>
              </a:rPr>
              <a:t>Dôvod</a:t>
            </a:r>
            <a:r>
              <a:rPr lang="sk-SK" altLang="sk-SK" sz="2800" i="1" dirty="0">
                <a:solidFill>
                  <a:srgbClr val="0066CC"/>
                </a:solidFill>
              </a:rPr>
              <a:t>:</a:t>
            </a:r>
            <a:r>
              <a:rPr lang="sk-SK" altLang="sk-SK" sz="2800" i="1" dirty="0"/>
              <a:t>   </a:t>
            </a:r>
            <a:r>
              <a:rPr lang="sk-SK" altLang="sk-SK" sz="2000" b="1" i="1" dirty="0"/>
              <a:t>prítomnosť PAH (</a:t>
            </a:r>
            <a:r>
              <a:rPr lang="sk-SK" altLang="sk-SK" sz="2000" b="1" i="1" dirty="0" err="1"/>
              <a:t>Polyaromatic</a:t>
            </a:r>
            <a:r>
              <a:rPr lang="sk-SK" altLang="sk-SK" sz="2000" b="1" i="1" dirty="0"/>
              <a:t> </a:t>
            </a:r>
            <a:r>
              <a:rPr lang="sk-SK" altLang="sk-SK" sz="2000" b="1" i="1" dirty="0" err="1"/>
              <a:t>Hydrocarbons</a:t>
            </a:r>
            <a:r>
              <a:rPr lang="sk-SK" altLang="sk-SK" sz="2000" b="1" i="1" dirty="0"/>
              <a:t>)</a:t>
            </a:r>
          </a:p>
          <a:p>
            <a:r>
              <a:rPr lang="sk-SK" altLang="sk-SK" sz="2000" b="1" i="1" dirty="0"/>
              <a:t>              			→ produkty nedostatočného spaľovania</a:t>
            </a:r>
          </a:p>
          <a:p>
            <a:r>
              <a:rPr lang="sk-SK" altLang="sk-SK" sz="2000" b="1" i="1" dirty="0"/>
              <a:t>		                     </a:t>
            </a:r>
            <a:r>
              <a:rPr lang="sk-SK" altLang="sk-SK" sz="2000" b="1" i="1" dirty="0" smtClean="0"/>
              <a:t>	→ </a:t>
            </a:r>
            <a:r>
              <a:rPr lang="sk-SK" altLang="sk-SK" sz="2000" b="1" i="1" dirty="0"/>
              <a:t>z paliva</a:t>
            </a:r>
          </a:p>
          <a:p>
            <a:r>
              <a:rPr lang="sk-SK" altLang="sk-SK" sz="2000" b="1" i="1" dirty="0"/>
              <a:t>                    </a:t>
            </a:r>
            <a:r>
              <a:rPr lang="sk-SK" altLang="sk-SK" sz="2000" b="1" i="1" dirty="0" smtClean="0"/>
              <a:t>ťažké </a:t>
            </a:r>
            <a:r>
              <a:rPr lang="sk-SK" altLang="sk-SK" sz="2000" b="1" i="1" dirty="0"/>
              <a:t>kovy </a:t>
            </a:r>
          </a:p>
          <a:p>
            <a:r>
              <a:rPr lang="sk-SK" altLang="sk-SK" sz="2000" b="1" i="1" dirty="0"/>
              <a:t>				</a:t>
            </a:r>
            <a:r>
              <a:rPr lang="sk-SK" altLang="sk-SK" sz="2000" b="1" i="1" dirty="0" smtClean="0"/>
              <a:t>	→  </a:t>
            </a:r>
            <a:r>
              <a:rPr lang="sk-SK" altLang="sk-SK" sz="2000" b="1" i="1" dirty="0"/>
              <a:t>z rozkladu </a:t>
            </a:r>
            <a:r>
              <a:rPr lang="sk-SK" altLang="sk-SK" sz="2000" b="1" i="1" dirty="0" err="1"/>
              <a:t>aditívov</a:t>
            </a:r>
            <a:endParaRPr lang="sk-SK" altLang="sk-SK" sz="2000" b="1" i="1" dirty="0"/>
          </a:p>
          <a:p>
            <a:r>
              <a:rPr lang="sk-SK" altLang="sk-SK" sz="2000" b="1" dirty="0"/>
              <a:t>                  </a:t>
            </a:r>
            <a:r>
              <a:rPr lang="sk-SK" altLang="sk-SK" sz="2000" b="1" dirty="0">
                <a:latin typeface="Times New Roman" pitchFamily="16" charset="0"/>
              </a:rPr>
              <a:t>		           </a:t>
            </a:r>
            <a:r>
              <a:rPr lang="sk-SK" altLang="sk-SK" sz="2000" b="1" i="1" dirty="0"/>
              <a:t>→  oder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575816" y="377825"/>
            <a:ext cx="9070975" cy="655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 algn="ctr"/>
            <a:endParaRPr lang="sk-SK" altLang="sk-SK" sz="3200" dirty="0"/>
          </a:p>
          <a:p>
            <a:r>
              <a:rPr lang="sk-SK" altLang="sk-SK" sz="2000" b="1" i="1" dirty="0"/>
              <a:t>	</a:t>
            </a:r>
            <a:r>
              <a:rPr lang="sk-SK" altLang="sk-SK" sz="2200" b="1" i="1" dirty="0">
                <a:solidFill>
                  <a:srgbClr val="B84700"/>
                </a:solidFill>
              </a:rPr>
              <a:t>PAH   → významný environmentálny kontaminant</a:t>
            </a:r>
          </a:p>
          <a:p>
            <a:r>
              <a:rPr lang="sk-SK" altLang="sk-SK" sz="2200" b="1" i="1" dirty="0">
                <a:solidFill>
                  <a:srgbClr val="B84700"/>
                </a:solidFill>
              </a:rPr>
              <a:t>	</a:t>
            </a:r>
            <a:r>
              <a:rPr lang="sk-SK" altLang="sk-SK" sz="2000" b="1" i="1" dirty="0"/>
              <a:t>	     </a:t>
            </a:r>
            <a:r>
              <a:rPr lang="sk-SK" altLang="sk-SK" sz="2000" b="1" i="1" dirty="0" smtClean="0"/>
              <a:t>→ </a:t>
            </a:r>
            <a:r>
              <a:rPr lang="sk-SK" altLang="sk-SK" sz="2000" b="1" i="1" dirty="0"/>
              <a:t>mutagénne a kancerogénne účinky </a:t>
            </a:r>
          </a:p>
          <a:p>
            <a:r>
              <a:rPr lang="en-US" altLang="sk-SK" sz="2000" b="1" i="1" dirty="0"/>
              <a:t>	</a:t>
            </a:r>
            <a:r>
              <a:rPr lang="en-US" altLang="sk-SK" sz="2000" b="1" i="1" dirty="0" err="1">
                <a:solidFill>
                  <a:srgbClr val="0066CC"/>
                </a:solidFill>
              </a:rPr>
              <a:t>Stovky</a:t>
            </a:r>
            <a:r>
              <a:rPr lang="en-US" altLang="sk-SK" sz="2000" b="1" i="1" dirty="0">
                <a:solidFill>
                  <a:srgbClr val="0066CC"/>
                </a:solidFill>
              </a:rPr>
              <a:t> </a:t>
            </a:r>
            <a:r>
              <a:rPr lang="en-US" altLang="sk-SK" sz="2000" b="1" i="1" dirty="0" err="1">
                <a:solidFill>
                  <a:srgbClr val="0066CC"/>
                </a:solidFill>
              </a:rPr>
              <a:t>publikácií</a:t>
            </a:r>
            <a:r>
              <a:rPr lang="en-US" altLang="sk-SK" sz="2000" b="1" i="1" dirty="0"/>
              <a:t> </a:t>
            </a:r>
            <a:r>
              <a:rPr lang="sk-SK" altLang="sk-SK" sz="2000" b="1" i="1" dirty="0"/>
              <a:t>→ zdravotné riziká</a:t>
            </a:r>
          </a:p>
          <a:p>
            <a:r>
              <a:rPr lang="sk-SK" altLang="sk-SK" sz="2000" b="1" i="1" dirty="0"/>
              <a:t>	                   	           → zaťaženie životného prostredia</a:t>
            </a:r>
          </a:p>
          <a:p>
            <a:r>
              <a:rPr lang="sk-SK" altLang="sk-SK" sz="2000" b="1" i="1" dirty="0"/>
              <a:t>	</a:t>
            </a:r>
            <a:r>
              <a:rPr lang="sk-SK" altLang="sk-SK" sz="2000" b="1" i="1" dirty="0">
                <a:solidFill>
                  <a:srgbClr val="0066CC"/>
                </a:solidFill>
              </a:rPr>
              <a:t>Drvivá väčšina publikácií </a:t>
            </a:r>
            <a:r>
              <a:rPr lang="sk-SK" altLang="sk-SK" sz="2000" b="1" i="1" dirty="0"/>
              <a:t>→ druhá polovica minulého storočia</a:t>
            </a:r>
          </a:p>
          <a:p>
            <a:r>
              <a:rPr lang="sk-SK" altLang="sk-SK" sz="2000" b="1" i="1" dirty="0"/>
              <a:t>		     </a:t>
            </a:r>
            <a:r>
              <a:rPr lang="sk-SK" altLang="sk-SK" sz="2000" b="1" i="1" dirty="0" smtClean="0"/>
              <a:t>→ </a:t>
            </a:r>
            <a:r>
              <a:rPr lang="sk-SK" altLang="sk-SK" sz="2000" b="1" i="1" dirty="0"/>
              <a:t>reálny problém, ktorý v tom čase naozaj existoval</a:t>
            </a:r>
          </a:p>
          <a:p>
            <a:endParaRPr lang="sk-SK" altLang="sk-SK" sz="2000" b="1" i="1" dirty="0"/>
          </a:p>
          <a:p>
            <a:r>
              <a:rPr lang="sk-SK" altLang="sk-SK" sz="2000" b="1" i="1" dirty="0"/>
              <a:t>	</a:t>
            </a:r>
            <a:r>
              <a:rPr lang="sk-SK" altLang="sk-SK" sz="2000" b="1" i="1" dirty="0">
                <a:solidFill>
                  <a:srgbClr val="B84700"/>
                </a:solidFill>
              </a:rPr>
              <a:t>Začiatok 21. storočia  → dramatická zmena situácie</a:t>
            </a:r>
          </a:p>
          <a:p>
            <a:r>
              <a:rPr lang="sk-SK" altLang="sk-SK" sz="2000" b="1" i="1" dirty="0"/>
              <a:t>	</a:t>
            </a:r>
            <a:r>
              <a:rPr lang="sk-SK" altLang="sk-SK" sz="2000" b="1" i="1" dirty="0">
                <a:solidFill>
                  <a:srgbClr val="0066CC"/>
                </a:solidFill>
              </a:rPr>
              <a:t>Pokrok vo vývoji motorov</a:t>
            </a:r>
          </a:p>
          <a:p>
            <a:r>
              <a:rPr lang="sk-SK" altLang="sk-SK" sz="2000" b="1" i="1" dirty="0"/>
              <a:t>		→ vysokotlakové vstrekovanie paliva</a:t>
            </a:r>
          </a:p>
          <a:p>
            <a:r>
              <a:rPr lang="sk-SK" altLang="sk-SK" sz="2000" b="1" i="1" dirty="0"/>
              <a:t>		→ vysoká atomizácia – dokonalejšie spaľovanie – menej PAH</a:t>
            </a:r>
          </a:p>
          <a:p>
            <a:r>
              <a:rPr lang="sk-SK" altLang="sk-SK" sz="2000" b="1" i="1" dirty="0"/>
              <a:t>		→ nové vstrekovacie techniky (</a:t>
            </a:r>
            <a:r>
              <a:rPr lang="sk-SK" altLang="sk-SK" sz="2000" b="1" i="1" dirty="0" err="1"/>
              <a:t>common</a:t>
            </a:r>
            <a:r>
              <a:rPr lang="sk-SK" altLang="sk-SK" sz="2000" b="1" i="1" dirty="0"/>
              <a:t> </a:t>
            </a:r>
            <a:r>
              <a:rPr lang="sk-SK" altLang="sk-SK" sz="2000" b="1" i="1" dirty="0" err="1"/>
              <a:t>rail</a:t>
            </a:r>
            <a:r>
              <a:rPr lang="sk-SK" altLang="sk-SK" sz="2000" b="1" i="1" dirty="0"/>
              <a:t>, </a:t>
            </a:r>
            <a:r>
              <a:rPr lang="sk-SK" altLang="sk-SK" sz="2000" b="1" i="1" dirty="0" err="1"/>
              <a:t>pumpa-dýza</a:t>
            </a:r>
            <a:r>
              <a:rPr lang="sk-SK" altLang="sk-SK" sz="2000" b="1" i="1" dirty="0"/>
              <a:t>)</a:t>
            </a:r>
          </a:p>
          <a:p>
            <a:r>
              <a:rPr lang="sk-SK" altLang="sk-SK" sz="2000" b="1" i="1" dirty="0"/>
              <a:t>		→ zvýšená kvalita </a:t>
            </a:r>
            <a:r>
              <a:rPr lang="sk-SK" altLang="sk-SK" sz="2000" b="1" i="1" dirty="0" err="1"/>
              <a:t>aditívov</a:t>
            </a:r>
            <a:r>
              <a:rPr lang="sk-SK" altLang="sk-SK" sz="2000" b="1" i="1" dirty="0"/>
              <a:t> a základových olejov</a:t>
            </a:r>
          </a:p>
          <a:p>
            <a:r>
              <a:rPr lang="sk-SK" altLang="sk-SK" sz="2000" b="1" i="1" dirty="0"/>
              <a:t>		→ krátke výmenné lehoty</a:t>
            </a:r>
          </a:p>
          <a:p>
            <a:r>
              <a:rPr lang="sk-SK" altLang="sk-SK" sz="2000" b="1" i="1" dirty="0"/>
              <a:t>		→ odsávacie technológie pri výmene OMO</a:t>
            </a:r>
          </a:p>
          <a:p>
            <a:r>
              <a:rPr lang="sk-SK" altLang="sk-SK" sz="2000" b="1" i="1" dirty="0"/>
              <a:t>			</a:t>
            </a:r>
          </a:p>
          <a:p>
            <a:r>
              <a:rPr lang="sk-SK" altLang="sk-SK" sz="2000" b="1" i="1" dirty="0"/>
              <a:t>	</a:t>
            </a:r>
            <a:r>
              <a:rPr lang="sk-SK" altLang="sk-SK" sz="2000" b="1" i="1" dirty="0">
                <a:solidFill>
                  <a:srgbClr val="B84700"/>
                </a:solidFill>
              </a:rPr>
              <a:t>→ zvýšená kvalita OMO </a:t>
            </a:r>
          </a:p>
          <a:p>
            <a:endParaRPr lang="sk-SK" altLang="sk-SK" sz="2000" b="1" i="1" dirty="0">
              <a:solidFill>
                <a:srgbClr val="B84700"/>
              </a:solidFill>
            </a:endParaRPr>
          </a:p>
          <a:p>
            <a:r>
              <a:rPr lang="sk-SK" altLang="sk-SK" sz="2000" b="1" i="1" dirty="0">
                <a:solidFill>
                  <a:srgbClr val="B84700"/>
                </a:solidFill>
              </a:rPr>
              <a:t>	Otázka:</a:t>
            </a:r>
            <a:r>
              <a:rPr lang="sk-SK" altLang="sk-SK" sz="2000" b="1" i="1" dirty="0"/>
              <a:t>    </a:t>
            </a:r>
            <a:r>
              <a:rPr lang="sk-SK" altLang="sk-SK" sz="2000" b="1" i="1" dirty="0">
                <a:solidFill>
                  <a:srgbClr val="0066CC"/>
                </a:solidFill>
              </a:rPr>
              <a:t>sú súčasné OMO stále nebezpečným odpadom </a:t>
            </a:r>
          </a:p>
          <a:p>
            <a:r>
              <a:rPr lang="sk-SK" altLang="sk-SK" sz="2000" b="1" i="1" dirty="0">
                <a:solidFill>
                  <a:srgbClr val="0066CC"/>
                </a:solidFill>
              </a:rPr>
              <a:t>		       </a:t>
            </a:r>
            <a:r>
              <a:rPr lang="sk-SK" altLang="sk-SK" sz="2000" b="1" i="1" dirty="0" smtClean="0">
                <a:solidFill>
                  <a:srgbClr val="0066CC"/>
                </a:solidFill>
              </a:rPr>
              <a:t>   so </a:t>
            </a:r>
            <a:r>
              <a:rPr lang="sk-SK" altLang="sk-SK" sz="2000" b="1" i="1" dirty="0">
                <a:solidFill>
                  <a:srgbClr val="0066CC"/>
                </a:solidFill>
              </a:rPr>
              <a:t>všetkými dôsledkami ? </a:t>
            </a:r>
          </a:p>
          <a:p>
            <a:r>
              <a:rPr lang="sk-SK" altLang="sk-SK" sz="2000" b="1" i="1" dirty="0"/>
              <a:t>			→ organizovaný zber, evidencia, narábanie, likvidácia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636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7640" rIns="0" bIns="0" anchor="ctr"/>
          <a:lstStyle>
            <a:lvl1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r>
              <a:rPr lang="sk-SK" altLang="sk-SK" sz="2000" b="1" i="1" dirty="0"/>
              <a:t>	</a:t>
            </a:r>
            <a:r>
              <a:rPr lang="sk-SK" altLang="sk-SK" sz="2400" b="1" i="1" dirty="0">
                <a:solidFill>
                  <a:srgbClr val="B84700"/>
                </a:solidFill>
              </a:rPr>
              <a:t>Cieľ príspevku:</a:t>
            </a:r>
          </a:p>
          <a:p>
            <a:r>
              <a:rPr lang="sk-SK" altLang="sk-SK" sz="2000" b="1" i="1" dirty="0"/>
              <a:t>	         → stanoviť obsah PAH v reprezentatívnom súbore </a:t>
            </a:r>
          </a:p>
          <a:p>
            <a:r>
              <a:rPr lang="sk-SK" altLang="sk-SK" sz="2000" b="1" i="1" dirty="0"/>
              <a:t>		      súčasných vzoriek OMO</a:t>
            </a:r>
          </a:p>
          <a:p>
            <a:r>
              <a:rPr lang="sk-SK" altLang="sk-SK" sz="2000" b="1" i="1" dirty="0"/>
              <a:t>	         → konfrontovať výsledky s existujúcimi predpismi a normami</a:t>
            </a:r>
          </a:p>
          <a:p>
            <a:r>
              <a:rPr lang="sk-SK" altLang="sk-SK" sz="2000" b="1" i="1" dirty="0"/>
              <a:t>	         → testovať metódu NMR </a:t>
            </a:r>
            <a:r>
              <a:rPr lang="sk-SK" altLang="sk-SK" sz="2000" b="1" i="1" dirty="0" err="1"/>
              <a:t>spektroskopie</a:t>
            </a:r>
            <a:r>
              <a:rPr lang="sk-SK" altLang="sk-SK" sz="2000" b="1" i="1" dirty="0"/>
              <a:t> pri stanovení PAH</a:t>
            </a:r>
          </a:p>
          <a:p>
            <a:r>
              <a:rPr lang="sk-SK" altLang="sk-SK" sz="3200" dirty="0"/>
              <a:t>	</a:t>
            </a:r>
          </a:p>
          <a:p>
            <a:r>
              <a:rPr lang="sk-SK" altLang="sk-SK" sz="2400" i="1" dirty="0">
                <a:solidFill>
                  <a:srgbClr val="B84700"/>
                </a:solidFill>
              </a:rPr>
              <a:t>	</a:t>
            </a:r>
            <a:r>
              <a:rPr lang="sk-SK" altLang="sk-SK" sz="2400" b="1" i="1" dirty="0">
                <a:solidFill>
                  <a:srgbClr val="B84700"/>
                </a:solidFill>
              </a:rPr>
              <a:t>Metódy stanovenia PAH</a:t>
            </a:r>
          </a:p>
          <a:p>
            <a:r>
              <a:rPr lang="sk-SK" altLang="sk-SK" sz="2000" b="1" i="1" dirty="0"/>
              <a:t>	        </a:t>
            </a:r>
            <a:r>
              <a:rPr lang="sk-SK" altLang="sk-SK" sz="2000" b="1" i="1" dirty="0">
                <a:solidFill>
                  <a:srgbClr val="0066CC"/>
                </a:solidFill>
              </a:rPr>
              <a:t>→ štandardná metóda IP 346</a:t>
            </a:r>
            <a:r>
              <a:rPr lang="sk-SK" altLang="sk-SK" sz="2000" b="1" i="1" dirty="0"/>
              <a:t> → extrakcia DMSO </a:t>
            </a:r>
            <a:r>
              <a:rPr lang="sk-SK" altLang="sk-SK" sz="2000" b="1" i="1" dirty="0" smtClean="0"/>
              <a:t>→ gravimetria</a:t>
            </a:r>
            <a:endParaRPr lang="sk-SK" altLang="sk-SK" sz="2000" b="1" i="1" dirty="0"/>
          </a:p>
          <a:p>
            <a:r>
              <a:rPr lang="sk-SK" altLang="sk-SK" sz="2000" b="1" i="1" dirty="0"/>
              <a:t>		     → málo selektívna  →  </a:t>
            </a:r>
            <a:r>
              <a:rPr lang="sk-SK" altLang="sk-SK" sz="2000" b="1" i="1" dirty="0">
                <a:solidFill>
                  <a:srgbClr val="B84700"/>
                </a:solidFill>
              </a:rPr>
              <a:t>prípustný podiel extraktu 3,0 % w/w</a:t>
            </a:r>
          </a:p>
          <a:p>
            <a:endParaRPr lang="sk-SK" altLang="sk-SK" sz="2000" b="1" i="1" dirty="0">
              <a:solidFill>
                <a:srgbClr val="B84700"/>
              </a:solidFill>
            </a:endParaRPr>
          </a:p>
          <a:p>
            <a:r>
              <a:rPr lang="sk-SK" altLang="sk-SK" sz="2000" b="1" i="1" dirty="0"/>
              <a:t>	        </a:t>
            </a:r>
            <a:r>
              <a:rPr lang="sk-SK" altLang="sk-SK" sz="2000" b="1" i="1" dirty="0">
                <a:solidFill>
                  <a:srgbClr val="0066CC"/>
                </a:solidFill>
              </a:rPr>
              <a:t>→ IP 346 – upravená verzia </a:t>
            </a:r>
            <a:r>
              <a:rPr lang="sk-SK" altLang="sk-SK" sz="2000" b="1" i="1" dirty="0"/>
              <a:t>→ extrakcia s DMSO – GC HRMS </a:t>
            </a:r>
          </a:p>
          <a:p>
            <a:r>
              <a:rPr lang="sk-SK" altLang="sk-SK" sz="2000" b="1" i="1" dirty="0"/>
              <a:t>		   (</a:t>
            </a:r>
            <a:r>
              <a:rPr lang="sk-SK" altLang="sk-SK" sz="2000" b="1" i="1" dirty="0" err="1"/>
              <a:t>Gas</a:t>
            </a:r>
            <a:r>
              <a:rPr lang="sk-SK" altLang="sk-SK" sz="2000" b="1" i="1" dirty="0"/>
              <a:t> </a:t>
            </a:r>
            <a:r>
              <a:rPr lang="sk-SK" altLang="sk-SK" sz="2000" b="1" i="1" dirty="0" err="1"/>
              <a:t>Chromatography-High</a:t>
            </a:r>
            <a:r>
              <a:rPr lang="sk-SK" altLang="sk-SK" sz="2000" b="1" i="1" dirty="0"/>
              <a:t> </a:t>
            </a:r>
            <a:r>
              <a:rPr lang="sk-SK" altLang="sk-SK" sz="2000" b="1" i="1" dirty="0" err="1"/>
              <a:t>Resolution</a:t>
            </a:r>
            <a:r>
              <a:rPr lang="sk-SK" altLang="sk-SK" sz="2000" b="1" i="1" dirty="0"/>
              <a:t> </a:t>
            </a:r>
            <a:r>
              <a:rPr lang="sk-SK" altLang="sk-SK" sz="2000" b="1" i="1" dirty="0" err="1"/>
              <a:t>Mass</a:t>
            </a:r>
            <a:r>
              <a:rPr lang="sk-SK" altLang="sk-SK" sz="2000" b="1" i="1" dirty="0"/>
              <a:t> </a:t>
            </a:r>
            <a:r>
              <a:rPr lang="sk-SK" altLang="sk-SK" sz="2000" b="1" i="1" dirty="0" err="1"/>
              <a:t>Spectroscopy</a:t>
            </a:r>
            <a:r>
              <a:rPr lang="sk-SK" altLang="sk-SK" sz="2000" b="1" i="1" dirty="0"/>
              <a:t>)</a:t>
            </a:r>
          </a:p>
          <a:p>
            <a:r>
              <a:rPr lang="sk-SK" altLang="sk-SK" sz="2000" b="1" i="1" dirty="0"/>
              <a:t>		   → obsah 8 vybraných PAH (</a:t>
            </a:r>
            <a:r>
              <a:rPr lang="sk-SK" altLang="sk-SK" sz="2000" b="1" i="1" dirty="0" err="1"/>
              <a:t>car</a:t>
            </a:r>
            <a:r>
              <a:rPr lang="sk-SK" altLang="sk-SK" sz="2000" b="1" i="1" dirty="0"/>
              <a:t> </a:t>
            </a:r>
            <a:r>
              <a:rPr lang="sk-SK" altLang="sk-SK" sz="2000" b="1" i="1" dirty="0" err="1"/>
              <a:t>PAHs</a:t>
            </a:r>
            <a:r>
              <a:rPr lang="sk-SK" altLang="sk-SK" sz="2000" b="1" i="1" dirty="0"/>
              <a:t>), </a:t>
            </a:r>
          </a:p>
          <a:p>
            <a:r>
              <a:rPr lang="sk-SK" altLang="sk-SK" sz="2000" b="1" i="1" dirty="0"/>
              <a:t>                            najvyšší  kancerogénny potenciál b(a)p</a:t>
            </a:r>
          </a:p>
          <a:p>
            <a:r>
              <a:rPr lang="sk-SK" altLang="sk-SK" sz="2000" b="1" i="1" dirty="0"/>
              <a:t>	        	   </a:t>
            </a:r>
            <a:r>
              <a:rPr lang="sk-SK" altLang="sk-SK" sz="2000" b="1" i="1" dirty="0">
                <a:solidFill>
                  <a:srgbClr val="B84700"/>
                </a:solidFill>
              </a:rPr>
              <a:t>→ max. prípustný obsah b(a)p 0,005 % (50 mg/kg) </a:t>
            </a:r>
          </a:p>
          <a:p>
            <a:r>
              <a:rPr lang="sk-SK" altLang="sk-SK" sz="2000" b="1" i="1" dirty="0"/>
              <a:t>		   → ak súčasne </a:t>
            </a:r>
            <a:r>
              <a:rPr lang="sk-SK" altLang="sk-SK" sz="2000" b="1" i="1" dirty="0">
                <a:solidFill>
                  <a:srgbClr val="B84700"/>
                </a:solidFill>
              </a:rPr>
              <a:t>obsah b(a)p je pod 1 mg/kg </a:t>
            </a:r>
          </a:p>
          <a:p>
            <a:r>
              <a:rPr lang="sk-SK" altLang="sk-SK" sz="2000" b="1" i="1" dirty="0"/>
              <a:t>                            a </a:t>
            </a:r>
            <a:r>
              <a:rPr lang="sk-SK" altLang="sk-SK" sz="2000" b="1" i="1" dirty="0">
                <a:solidFill>
                  <a:srgbClr val="CC6633"/>
                </a:solidFill>
              </a:rPr>
              <a:t>Σ8 PAH &lt; 10 mg/kg,</a:t>
            </a:r>
            <a:r>
              <a:rPr lang="sk-SK" altLang="sk-SK" sz="2000" b="1" i="1" dirty="0"/>
              <a:t>  potom OMO  použiteľné aj ako 		                  	       nastavovací olej v  </a:t>
            </a:r>
            <a:r>
              <a:rPr lang="sk-SK" altLang="sk-SK" sz="2000" b="1" i="1" dirty="0" err="1"/>
              <a:t>gumárenstve</a:t>
            </a:r>
            <a:r>
              <a:rPr lang="sk-SK" altLang="sk-SK" sz="2000" b="1" i="1" dirty="0"/>
              <a:t> (Smernica EU 1907/2006)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503238" y="346075"/>
            <a:ext cx="907097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/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98488" y="367783"/>
            <a:ext cx="9070975" cy="800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9440" rIns="0" bIns="0" anchor="ctr"/>
          <a:lstStyle>
            <a:lvl1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r>
              <a:rPr lang="sk-SK" altLang="sk-SK" sz="2200" b="1" i="1" dirty="0" smtClean="0">
                <a:solidFill>
                  <a:srgbClr val="B84700"/>
                </a:solidFill>
              </a:rPr>
              <a:t>Vybrané </a:t>
            </a:r>
            <a:r>
              <a:rPr lang="sk-SK" altLang="sk-SK" sz="2200" b="1" i="1" dirty="0">
                <a:solidFill>
                  <a:srgbClr val="B84700"/>
                </a:solidFill>
              </a:rPr>
              <a:t>štruktúry PAH (tzv. </a:t>
            </a:r>
            <a:r>
              <a:rPr lang="sk-SK" altLang="sk-SK" sz="2200" b="1" i="1" dirty="0" err="1">
                <a:solidFill>
                  <a:srgbClr val="B84700"/>
                </a:solidFill>
              </a:rPr>
              <a:t>car</a:t>
            </a:r>
            <a:r>
              <a:rPr lang="sk-SK" altLang="sk-SK" sz="2200" b="1" i="1" dirty="0">
                <a:solidFill>
                  <a:srgbClr val="B84700"/>
                </a:solidFill>
              </a:rPr>
              <a:t> </a:t>
            </a:r>
            <a:r>
              <a:rPr lang="sk-SK" altLang="sk-SK" sz="2200" b="1" i="1" dirty="0" err="1">
                <a:solidFill>
                  <a:srgbClr val="B84700"/>
                </a:solidFill>
              </a:rPr>
              <a:t>PAHs</a:t>
            </a:r>
            <a:r>
              <a:rPr lang="sk-SK" altLang="sk-SK" sz="2200" b="1" i="1" dirty="0">
                <a:solidFill>
                  <a:srgbClr val="B84700"/>
                </a:solidFill>
              </a:rPr>
              <a:t>) ako nositelia </a:t>
            </a:r>
            <a:r>
              <a:rPr lang="sk-SK" altLang="sk-SK" sz="2200" b="1" i="1" dirty="0" err="1">
                <a:solidFill>
                  <a:srgbClr val="B84700"/>
                </a:solidFill>
              </a:rPr>
              <a:t>kancerogenity</a:t>
            </a:r>
            <a:r>
              <a:rPr lang="sk-SK" altLang="sk-SK" sz="2200" b="1" i="1" dirty="0">
                <a:solidFill>
                  <a:srgbClr val="B84700"/>
                </a:solidFill>
              </a:rPr>
              <a:t> </a:t>
            </a:r>
            <a:br>
              <a:rPr lang="sk-SK" altLang="sk-SK" sz="2200" b="1" i="1" dirty="0">
                <a:solidFill>
                  <a:srgbClr val="B84700"/>
                </a:solidFill>
              </a:rPr>
            </a:br>
            <a:r>
              <a:rPr lang="sk-SK" altLang="sk-SK" sz="2200" b="1" i="1" dirty="0"/>
              <a:t/>
            </a:r>
            <a:br>
              <a:rPr lang="sk-SK" altLang="sk-SK" sz="2200" b="1" i="1" dirty="0"/>
            </a:br>
            <a:r>
              <a:rPr lang="sk-SK" altLang="sk-SK" sz="2200" b="1" i="1" dirty="0"/>
              <a:t/>
            </a:r>
            <a:br>
              <a:rPr lang="sk-SK" altLang="sk-SK" sz="2200" b="1" i="1" dirty="0"/>
            </a:br>
            <a:r>
              <a:rPr lang="sk-SK" altLang="sk-SK" sz="2200" b="1" i="1" dirty="0"/>
              <a:t/>
            </a:r>
            <a:br>
              <a:rPr lang="sk-SK" altLang="sk-SK" sz="2200" b="1" i="1" dirty="0"/>
            </a:br>
            <a:r>
              <a:rPr lang="en-US" altLang="sk-SK" sz="2200" b="1" i="1" dirty="0"/>
              <a:t>Benzo(a)pyrene				  Benzo(e)pyrene</a:t>
            </a:r>
            <a:br>
              <a:rPr lang="en-US" altLang="sk-SK" sz="2200" b="1" i="1" dirty="0"/>
            </a:br>
            <a:r>
              <a:rPr lang="en-US" altLang="sk-SK" sz="2200" b="1" i="1" dirty="0"/>
              <a:t>	</a:t>
            </a:r>
            <a:r>
              <a:rPr lang="sk-SK" altLang="sk-SK" sz="2200" b="1" i="1" dirty="0"/>
              <a:t/>
            </a:r>
            <a:br>
              <a:rPr lang="sk-SK" altLang="sk-SK" sz="2200" b="1" i="1" dirty="0"/>
            </a:br>
            <a:r>
              <a:rPr lang="sk-SK" altLang="sk-SK" sz="2200" b="1" i="1" dirty="0"/>
              <a:t/>
            </a:r>
            <a:br>
              <a:rPr lang="sk-SK" altLang="sk-SK" sz="2200" b="1" i="1" dirty="0"/>
            </a:br>
            <a:r>
              <a:rPr lang="en-US" altLang="sk-SK" sz="2200" b="1" i="1" dirty="0"/>
              <a:t>Benzo(a)anthracene                        Benzo(a)</a:t>
            </a:r>
            <a:r>
              <a:rPr lang="en-US" altLang="sk-SK" sz="2200" b="1" i="1" dirty="0" err="1"/>
              <a:t>phenanthrene</a:t>
            </a:r>
            <a:r>
              <a:rPr lang="en-US" altLang="sk-SK" sz="2200" b="1" i="1" dirty="0"/>
              <a:t> </a:t>
            </a:r>
            <a:br>
              <a:rPr lang="en-US" altLang="sk-SK" sz="2200" b="1" i="1" dirty="0"/>
            </a:br>
            <a:r>
              <a:rPr lang="en-US" altLang="sk-SK" sz="2200" b="1" i="1" dirty="0"/>
              <a:t/>
            </a:r>
            <a:br>
              <a:rPr lang="en-US" altLang="sk-SK" sz="2200" b="1" i="1" dirty="0"/>
            </a:br>
            <a:r>
              <a:rPr lang="en-US" altLang="sk-SK" sz="2200" b="1" i="1" dirty="0"/>
              <a:t/>
            </a:r>
            <a:br>
              <a:rPr lang="en-US" altLang="sk-SK" sz="2200" b="1" i="1" dirty="0"/>
            </a:br>
            <a:r>
              <a:rPr lang="en-US" altLang="sk-SK" sz="2200" b="1" i="1" dirty="0"/>
              <a:t/>
            </a:r>
            <a:br>
              <a:rPr lang="en-US" altLang="sk-SK" sz="2200" b="1" i="1" dirty="0"/>
            </a:br>
            <a:r>
              <a:rPr lang="en-US" altLang="sk-SK" sz="2000" b="1" i="1" dirty="0"/>
              <a:t>Benzo(e)</a:t>
            </a:r>
            <a:r>
              <a:rPr lang="en-US" altLang="sk-SK" sz="2000" b="1" i="1" dirty="0" err="1"/>
              <a:t>fluoranthene</a:t>
            </a:r>
            <a:endParaRPr lang="en-US" altLang="sk-SK" sz="2000" b="1" i="1" dirty="0"/>
          </a:p>
          <a:p>
            <a:r>
              <a:rPr lang="en-US" altLang="sk-SK" sz="2000" b="1" i="1" dirty="0"/>
              <a:t>                                                                 Benzo(j)</a:t>
            </a:r>
            <a:r>
              <a:rPr lang="en-US" altLang="sk-SK" sz="2000" b="1" i="1" dirty="0" err="1"/>
              <a:t>fluoranthene</a:t>
            </a: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>Benzo(k)</a:t>
            </a:r>
            <a:r>
              <a:rPr lang="en-US" altLang="sk-SK" sz="2000" b="1" i="1" dirty="0" err="1"/>
              <a:t>fluoranthene</a:t>
            </a:r>
            <a:r>
              <a:rPr lang="en-US" altLang="sk-SK" sz="2000" b="1" i="1" dirty="0"/>
              <a:t>			   </a:t>
            </a:r>
            <a:r>
              <a:rPr lang="en-US" altLang="sk-SK" sz="2000" b="1" i="1" dirty="0" err="1"/>
              <a:t>Dibenz</a:t>
            </a:r>
            <a:r>
              <a:rPr lang="en-US" altLang="sk-SK" sz="2000" b="1" i="1" dirty="0"/>
              <a:t>(</a:t>
            </a:r>
            <a:r>
              <a:rPr lang="en-US" altLang="sk-SK" sz="2000" b="1" i="1" dirty="0" err="1"/>
              <a:t>a,h</a:t>
            </a:r>
            <a:r>
              <a:rPr lang="en-US" altLang="sk-SK" sz="2000" b="1" i="1" dirty="0"/>
              <a:t>)anthracene</a:t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endParaRPr lang="en-US" altLang="sk-SK" sz="2000" b="1" i="1" dirty="0"/>
          </a:p>
          <a:p>
            <a:pPr algn="ctr"/>
            <a:r>
              <a:rPr lang="en-US" altLang="sk-SK" sz="2200" b="1" i="1" dirty="0"/>
              <a:t/>
            </a:r>
            <a:br>
              <a:rPr lang="en-US" altLang="sk-SK" sz="2200" b="1" i="1" dirty="0"/>
            </a:br>
            <a:endParaRPr lang="en-US" altLang="sk-SK" sz="2200" b="1" i="1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070" y="2072422"/>
            <a:ext cx="2200275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249" y="1800547"/>
            <a:ext cx="1943100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700" y="3203773"/>
            <a:ext cx="2200275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249" y="3297233"/>
            <a:ext cx="219075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924" y="4546798"/>
            <a:ext cx="2371725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6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1113" y="4411658"/>
            <a:ext cx="203835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261" y="5866678"/>
            <a:ext cx="230505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178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8164" y="5470480"/>
            <a:ext cx="242887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618428" y="467469"/>
            <a:ext cx="8802688" cy="2232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2760" rIns="0" bIns="0" anchor="ctr"/>
          <a:lstStyle>
            <a:lvl1pPr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1pPr>
            <a:lvl2pPr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2pPr>
            <a:lvl3pPr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3pPr>
            <a:lvl4pPr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4pPr>
            <a:lvl5pPr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720725" algn="l"/>
                <a:tab pos="1444625" algn="l"/>
                <a:tab pos="2168525" algn="l"/>
                <a:tab pos="2892425" algn="l"/>
                <a:tab pos="3616325" algn="l"/>
                <a:tab pos="4343400" algn="l"/>
                <a:tab pos="5064125" algn="l"/>
                <a:tab pos="5788025" algn="l"/>
                <a:tab pos="6511925" algn="l"/>
                <a:tab pos="7235825" algn="l"/>
                <a:tab pos="7959725" algn="l"/>
                <a:tab pos="8686800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>
                <a:solidFill>
                  <a:srgbClr val="000000"/>
                </a:solidFill>
                <a:latin typeface="Arial" charset="0"/>
                <a:ea typeface="MS Gothic" charset="-128"/>
              </a:defRPr>
            </a:lvl9pPr>
          </a:lstStyle>
          <a:p>
            <a:pPr>
              <a:lnSpc>
                <a:spcPct val="87000"/>
              </a:lnSpc>
            </a:pPr>
            <a:r>
              <a:rPr lang="sk-SK" altLang="sk-SK" sz="2000" b="1" i="1" dirty="0">
                <a:solidFill>
                  <a:srgbClr val="0066CC"/>
                </a:solidFill>
              </a:rPr>
              <a:t>	→ </a:t>
            </a:r>
            <a:r>
              <a:rPr lang="sk-SK" altLang="sk-SK" sz="2000" b="1" i="1" baseline="42000" dirty="0">
                <a:solidFill>
                  <a:srgbClr val="0066CC"/>
                </a:solidFill>
              </a:rPr>
              <a:t>1</a:t>
            </a:r>
            <a:r>
              <a:rPr lang="sk-SK" altLang="sk-SK" sz="2000" b="1" i="1" dirty="0">
                <a:solidFill>
                  <a:srgbClr val="0066CC"/>
                </a:solidFill>
              </a:rPr>
              <a:t>H NMR </a:t>
            </a:r>
            <a:r>
              <a:rPr lang="sk-SK" altLang="sk-SK" sz="2000" b="1" i="1" dirty="0" err="1">
                <a:solidFill>
                  <a:srgbClr val="0066CC"/>
                </a:solidFill>
              </a:rPr>
              <a:t>spektroskopia</a:t>
            </a:r>
            <a:r>
              <a:rPr lang="sk-SK" altLang="sk-SK" sz="2000" b="1" i="1" dirty="0"/>
              <a:t> – doteraz pri hodnotení OMO nevyužitá </a:t>
            </a:r>
            <a:br>
              <a:rPr lang="sk-SK" altLang="sk-SK" sz="2000" b="1" i="1" dirty="0"/>
            </a:br>
            <a:r>
              <a:rPr lang="sk-SK" altLang="sk-SK" sz="2000" dirty="0"/>
              <a:t> </a:t>
            </a:r>
            <a:r>
              <a:rPr lang="sk-SK" altLang="sk-SK" sz="2000" dirty="0" smtClean="0"/>
              <a:t>	</a:t>
            </a:r>
            <a:r>
              <a:rPr lang="sk-SK" altLang="sk-SK" sz="2000" b="1" i="1" dirty="0" smtClean="0"/>
              <a:t>→  </a:t>
            </a:r>
            <a:r>
              <a:rPr lang="sk-SK" altLang="sk-SK" sz="2000" b="1" i="1" dirty="0"/>
              <a:t>charakteristické pásy tzv. „</a:t>
            </a:r>
            <a:r>
              <a:rPr lang="sk-SK" altLang="sk-SK" sz="2000" b="1" i="1" dirty="0" err="1"/>
              <a:t>zálivových</a:t>
            </a:r>
            <a:r>
              <a:rPr lang="sk-SK" altLang="sk-SK" sz="2000" b="1" i="1" dirty="0"/>
              <a:t>“ vodíkov  (</a:t>
            </a:r>
            <a:r>
              <a:rPr lang="sk-SK" altLang="sk-SK" sz="2000" b="1" i="1" dirty="0" err="1"/>
              <a:t>Hbay</a:t>
            </a:r>
            <a:r>
              <a:rPr lang="sk-SK" altLang="sk-SK" sz="2000" b="1" i="1" dirty="0"/>
              <a:t>)  </a:t>
            </a:r>
            <a:br>
              <a:rPr lang="sk-SK" altLang="sk-SK" sz="2000" b="1" i="1" dirty="0"/>
            </a:br>
            <a:r>
              <a:rPr lang="sk-SK" altLang="sk-SK" sz="2000" b="1" i="1" dirty="0"/>
              <a:t>		  9,2 – 8,3 </a:t>
            </a:r>
            <a:r>
              <a:rPr lang="sk-SK" altLang="sk-SK" sz="2000" b="1" i="1" dirty="0" err="1"/>
              <a:t>ppm</a:t>
            </a:r>
            <a:r>
              <a:rPr lang="sk-SK" altLang="sk-SK" sz="2000" b="1" i="1" dirty="0"/>
              <a:t>	</a:t>
            </a:r>
            <a:br>
              <a:rPr lang="sk-SK" altLang="sk-SK" sz="2000" b="1" i="1" dirty="0"/>
            </a:br>
            <a:r>
              <a:rPr lang="sk-SK" altLang="sk-SK" sz="2000" b="1" i="1" dirty="0"/>
              <a:t>	      </a:t>
            </a:r>
            <a:r>
              <a:rPr lang="sk-SK" altLang="sk-SK" sz="2000" b="1" i="1" dirty="0" smtClean="0"/>
              <a:t>	→  </a:t>
            </a:r>
            <a:r>
              <a:rPr lang="sk-SK" altLang="sk-SK" sz="2000" b="1" i="1" dirty="0"/>
              <a:t>relácia medzi </a:t>
            </a:r>
            <a:r>
              <a:rPr lang="sk-SK" altLang="sk-SK" sz="2000" b="1" i="1" dirty="0" err="1"/>
              <a:t>Hbay</a:t>
            </a:r>
            <a:r>
              <a:rPr lang="sk-SK" altLang="sk-SK" sz="2000" b="1" i="1" dirty="0"/>
              <a:t> a </a:t>
            </a:r>
            <a:r>
              <a:rPr lang="sk-SK" altLang="sk-SK" sz="2000" b="1" i="1" dirty="0" err="1"/>
              <a:t>kancerogenitou</a:t>
            </a: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dirty="0"/>
              <a:t>  </a:t>
            </a:r>
            <a:r>
              <a:rPr lang="sk-SK" altLang="sk-SK" sz="2000" dirty="0" smtClean="0"/>
              <a:t>	</a:t>
            </a:r>
            <a:r>
              <a:rPr lang="sk-SK" altLang="sk-SK" sz="2000" b="1" i="1" dirty="0" smtClean="0"/>
              <a:t>→  </a:t>
            </a:r>
            <a:r>
              <a:rPr lang="sk-SK" altLang="sk-SK" sz="2000" b="1" i="1" dirty="0"/>
              <a:t>limit </a:t>
            </a:r>
            <a:r>
              <a:rPr lang="sk-SK" altLang="sk-SK" sz="2000" b="1" i="1" dirty="0">
                <a:solidFill>
                  <a:srgbClr val="B84700"/>
                </a:solidFill>
              </a:rPr>
              <a:t>0,35 % </a:t>
            </a:r>
            <a:r>
              <a:rPr lang="sk-SK" altLang="sk-SK" sz="2000" b="1" i="1" dirty="0" err="1">
                <a:solidFill>
                  <a:srgbClr val="B84700"/>
                </a:solidFill>
              </a:rPr>
              <a:t>Hbay</a:t>
            </a:r>
            <a:r>
              <a:rPr lang="sk-SK" altLang="sk-SK" sz="2000" b="1" i="1" dirty="0">
                <a:solidFill>
                  <a:srgbClr val="B84700"/>
                </a:solidFill>
              </a:rPr>
              <a:t> z prítomných </a:t>
            </a:r>
            <a:r>
              <a:rPr lang="sk-SK" altLang="sk-SK" sz="2000" b="1" i="1" dirty="0" smtClean="0">
                <a:solidFill>
                  <a:srgbClr val="B84700"/>
                </a:solidFill>
              </a:rPr>
              <a:t>vodíkov</a:t>
            </a:r>
            <a:endParaRPr lang="en-US" altLang="sk-SK" sz="2000" b="1" i="1" dirty="0">
              <a:solidFill>
                <a:srgbClr val="B84700"/>
              </a:solidFill>
              <a:cs typeface="Times New Roman" pitchFamily="16" charset="0"/>
            </a:endParaRPr>
          </a:p>
        </p:txBody>
      </p:sp>
      <p:sp>
        <p:nvSpPr>
          <p:cNvPr id="2" name="BlokTextu 1"/>
          <p:cNvSpPr txBox="1"/>
          <p:nvPr/>
        </p:nvSpPr>
        <p:spPr>
          <a:xfrm>
            <a:off x="464303" y="6691125"/>
            <a:ext cx="9289032" cy="349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sk-SK" b="1" i="1" dirty="0" err="1">
                <a:solidFill>
                  <a:schemeClr val="tx1"/>
                </a:solidFill>
              </a:rPr>
              <a:t>Simulované</a:t>
            </a:r>
            <a:r>
              <a:rPr lang="en-US" altLang="sk-SK" b="1" i="1" dirty="0">
                <a:solidFill>
                  <a:schemeClr val="tx1"/>
                </a:solidFill>
              </a:rPr>
              <a:t>  </a:t>
            </a:r>
            <a:r>
              <a:rPr lang="en-US" altLang="sk-SK" b="1" i="1" baseline="42000" dirty="0">
                <a:solidFill>
                  <a:schemeClr val="tx1"/>
                </a:solidFill>
              </a:rPr>
              <a:t>1</a:t>
            </a:r>
            <a:r>
              <a:rPr lang="en-US" altLang="sk-SK" b="1" i="1" dirty="0">
                <a:solidFill>
                  <a:schemeClr val="tx1"/>
                </a:solidFill>
              </a:rPr>
              <a:t>H NMR </a:t>
            </a:r>
            <a:r>
              <a:rPr lang="en-US" altLang="sk-SK" b="1" i="1" dirty="0" err="1">
                <a:solidFill>
                  <a:schemeClr val="tx1"/>
                </a:solidFill>
              </a:rPr>
              <a:t>spektrá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typických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štruktúr</a:t>
            </a:r>
            <a:r>
              <a:rPr lang="en-US" altLang="sk-SK" b="1" i="1" dirty="0">
                <a:solidFill>
                  <a:schemeClr val="tx1"/>
                </a:solidFill>
              </a:rPr>
              <a:t> PAH </a:t>
            </a:r>
            <a:r>
              <a:rPr lang="en-US" altLang="sk-SK" b="1" i="1" dirty="0" smtClean="0">
                <a:solidFill>
                  <a:schemeClr val="tx1"/>
                </a:solidFill>
                <a:cs typeface="Times New Roman" pitchFamily="16" charset="0"/>
              </a:rPr>
              <a:t>s </a:t>
            </a:r>
            <a:r>
              <a:rPr lang="en-US" altLang="sk-SK" b="1" i="1" dirty="0" err="1">
                <a:solidFill>
                  <a:schemeClr val="tx1"/>
                </a:solidFill>
                <a:cs typeface="Times New Roman" pitchFamily="16" charset="0"/>
              </a:rPr>
              <a:t>kancerogénnymi</a:t>
            </a:r>
            <a:r>
              <a:rPr lang="en-US" altLang="sk-SK" b="1" i="1" dirty="0">
                <a:solidFill>
                  <a:schemeClr val="tx1"/>
                </a:solidFill>
                <a:cs typeface="Times New Roman" pitchFamily="16" charset="0"/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  <a:cs typeface="Times New Roman" pitchFamily="16" charset="0"/>
              </a:rPr>
              <a:t>účinkami</a:t>
            </a:r>
            <a:endParaRPr lang="sk-SK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951" y="2279432"/>
            <a:ext cx="6048671" cy="4247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45229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808" y="611485"/>
            <a:ext cx="9251950" cy="6624735"/>
          </a:xfrm>
          <a:ln/>
        </p:spPr>
        <p:txBody>
          <a:bodyPr tIns="17640"/>
          <a:lstStyle/>
          <a:p>
            <a:pPr algn="l">
              <a:tabLst>
                <a:tab pos="0" algn="l"/>
                <a:tab pos="722313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sk-SK" altLang="sk-SK" sz="2000" b="1" i="1" dirty="0">
                <a:solidFill>
                  <a:srgbClr val="B84700"/>
                </a:solidFill>
              </a:rPr>
              <a:t>M</a:t>
            </a:r>
            <a:r>
              <a:rPr lang="sk-SK" altLang="sk-SK" sz="2000" b="1" i="1" dirty="0" smtClean="0">
                <a:solidFill>
                  <a:srgbClr val="B84700"/>
                </a:solidFill>
              </a:rPr>
              <a:t>ateriály </a:t>
            </a:r>
            <a:r>
              <a:rPr lang="sk-SK" altLang="sk-SK" sz="2000" b="1" i="1" dirty="0">
                <a:solidFill>
                  <a:srgbClr val="B84700"/>
                </a:solidFill>
              </a:rPr>
              <a:t>	</a:t>
            </a: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</a:t>
            </a:r>
            <a:r>
              <a:rPr lang="sk-SK" altLang="sk-SK" sz="2000" b="1" i="1" dirty="0" smtClean="0"/>
              <a:t>	→ </a:t>
            </a:r>
            <a:r>
              <a:rPr lang="sk-SK" altLang="sk-SK" sz="2000" b="1" i="1" dirty="0"/>
              <a:t>32 vzoriek OMO (+OPO) + referenčný čerstvý MADIT Slovnaft </a:t>
            </a:r>
            <a:br>
              <a:rPr lang="sk-SK" altLang="sk-SK" sz="2000" b="1" i="1" dirty="0"/>
            </a:br>
            <a:r>
              <a:rPr lang="sk-SK" altLang="sk-SK" sz="2000" b="1" i="1" dirty="0"/>
              <a:t>     		→ servisy a garáže SR, Rakúsko</a:t>
            </a:r>
            <a:br>
              <a:rPr lang="sk-SK" altLang="sk-SK" sz="2000" b="1" i="1" dirty="0"/>
            </a:br>
            <a:r>
              <a:rPr lang="sk-SK" altLang="sk-SK" sz="2000" b="1" i="1" dirty="0"/>
              <a:t>	          → zážihové a vznetové motory, separovaný zber</a:t>
            </a:r>
            <a:br>
              <a:rPr lang="sk-SK" altLang="sk-SK" sz="2000" b="1" i="1" dirty="0"/>
            </a:br>
            <a:r>
              <a:rPr lang="sk-SK" altLang="sk-SK" sz="2000" b="1" i="1" dirty="0"/>
              <a:t>		</a:t>
            </a:r>
            <a:r>
              <a:rPr lang="sk-SK" altLang="sk-SK" sz="2000" b="1" i="1" dirty="0" smtClean="0"/>
              <a:t>→ </a:t>
            </a:r>
            <a:r>
              <a:rPr lang="sk-SK" altLang="sk-SK" sz="2000" b="1" i="1" dirty="0"/>
              <a:t>objem zásobníkov min. 50 l (0,2 – 1,3 m</a:t>
            </a:r>
            <a:r>
              <a:rPr lang="sk-SK" altLang="sk-SK" sz="2000" b="1" i="1" baseline="42000" dirty="0"/>
              <a:t>3</a:t>
            </a:r>
            <a:r>
              <a:rPr lang="sk-SK" altLang="sk-SK" sz="2000" b="1" i="1" dirty="0"/>
              <a:t>)</a:t>
            </a:r>
            <a:br>
              <a:rPr lang="sk-SK" altLang="sk-SK" sz="2000" b="1" i="1" dirty="0"/>
            </a:br>
            <a:r>
              <a:rPr lang="sk-SK" altLang="sk-SK" sz="2000" b="1" i="1" dirty="0"/>
              <a:t>	          </a:t>
            </a:r>
            <a:r>
              <a:rPr lang="sk-SK" altLang="sk-SK" sz="2000" b="1" i="1" dirty="0" err="1" smtClean="0"/>
              <a:t>→</a:t>
            </a:r>
            <a:r>
              <a:rPr lang="sk-SK" altLang="sk-SK" sz="2000" b="1" i="1" dirty="0" err="1"/>
              <a:t>vzorky</a:t>
            </a:r>
            <a:r>
              <a:rPr lang="sk-SK" altLang="sk-SK" sz="2000" b="1" i="1" dirty="0"/>
              <a:t> na analýzu bez úpravy</a:t>
            </a:r>
            <a:br>
              <a:rPr lang="sk-SK" altLang="sk-SK" sz="2000" b="1" i="1" dirty="0"/>
            </a:br>
            <a:r>
              <a:rPr lang="sk-SK" altLang="sk-SK" sz="2000" b="1" i="1" dirty="0"/>
              <a:t/>
            </a:r>
            <a:br>
              <a:rPr lang="sk-SK" altLang="sk-SK" sz="2000" b="1" i="1" dirty="0"/>
            </a:br>
            <a:r>
              <a:rPr lang="sk-SK" altLang="sk-SK" sz="2000" b="1" i="1" dirty="0"/>
              <a:t>	</a:t>
            </a:r>
            <a:r>
              <a:rPr lang="sk-SK" altLang="sk-SK" sz="2200" b="1" i="1" dirty="0">
                <a:solidFill>
                  <a:srgbClr val="B84700"/>
                </a:solidFill>
              </a:rPr>
              <a:t>Analýzy OMO na obsah PAH</a:t>
            </a:r>
            <a:r>
              <a:rPr lang="sk-SK" altLang="sk-SK" sz="2200" b="1" i="1" dirty="0"/>
              <a:t/>
            </a:r>
            <a:br>
              <a:rPr lang="sk-SK" altLang="sk-SK" sz="2200" b="1" i="1" dirty="0"/>
            </a:br>
            <a:r>
              <a:rPr lang="sk-SK" altLang="sk-SK" sz="2200" b="1" i="1" dirty="0"/>
              <a:t>		</a:t>
            </a:r>
            <a:r>
              <a:rPr lang="sk-SK" altLang="sk-SK" sz="2200" b="1" i="1" dirty="0" smtClean="0"/>
              <a:t>→ </a:t>
            </a:r>
            <a:r>
              <a:rPr lang="sk-SK" altLang="sk-SK" sz="2200" b="1" i="1" dirty="0"/>
              <a:t>upravená verzia IP 346 → ALS </a:t>
            </a:r>
            <a:r>
              <a:rPr lang="sk-SK" altLang="sk-SK" sz="2200" b="1" i="1" dirty="0" err="1"/>
              <a:t>Czech</a:t>
            </a:r>
            <a:r>
              <a:rPr lang="sk-SK" altLang="sk-SK" sz="2200" b="1" i="1" dirty="0"/>
              <a:t> </a:t>
            </a:r>
            <a:r>
              <a:rPr lang="sk-SK" altLang="sk-SK" sz="2200" b="1" i="1" dirty="0" err="1"/>
              <a:t>Republic</a:t>
            </a:r>
            <a:r>
              <a:rPr lang="sk-SK" altLang="sk-SK" sz="2200" b="1" i="1" dirty="0"/>
              <a:t>, s.r.o. Praha</a:t>
            </a:r>
            <a:br>
              <a:rPr lang="sk-SK" altLang="sk-SK" sz="2200" b="1" i="1" dirty="0"/>
            </a:br>
            <a:r>
              <a:rPr lang="sk-SK" altLang="sk-SK" sz="2200" b="1" i="1" dirty="0"/>
              <a:t>	</a:t>
            </a:r>
            <a:r>
              <a:rPr lang="sk-SK" altLang="sk-SK" sz="2200" b="1" i="1" dirty="0" smtClean="0"/>
              <a:t>	</a:t>
            </a:r>
            <a:r>
              <a:rPr lang="en-US" altLang="sk-SK" sz="2200" b="1" i="1" dirty="0" smtClean="0"/>
              <a:t>→ </a:t>
            </a:r>
            <a:r>
              <a:rPr lang="en-US" altLang="sk-SK" sz="2200" b="1" i="1" dirty="0"/>
              <a:t>NMR </a:t>
            </a:r>
            <a:r>
              <a:rPr lang="en-US" altLang="sk-SK" sz="2200" b="1" i="1" dirty="0" err="1"/>
              <a:t>spektroskopia</a:t>
            </a:r>
            <a:r>
              <a:rPr lang="en-US" altLang="sk-SK" sz="2200" b="1" i="1" dirty="0"/>
              <a:t> → FCHPT STU, Bratislava</a:t>
            </a:r>
            <a:br>
              <a:rPr lang="en-US" altLang="sk-SK" sz="2200" b="1" i="1" dirty="0"/>
            </a:br>
            <a:r>
              <a:rPr lang="en-US" altLang="sk-SK" sz="2200" b="1" i="1" dirty="0">
                <a:solidFill>
                  <a:srgbClr val="355E00"/>
                </a:solidFill>
              </a:rPr>
              <a:t/>
            </a:r>
            <a:br>
              <a:rPr lang="en-US" altLang="sk-SK" sz="2200" b="1" i="1" dirty="0">
                <a:solidFill>
                  <a:srgbClr val="355E00"/>
                </a:solidFill>
              </a:rPr>
            </a:br>
            <a:r>
              <a:rPr lang="en-US" altLang="sk-SK" sz="2200" b="1" i="1" dirty="0">
                <a:solidFill>
                  <a:srgbClr val="355E00"/>
                </a:solidFill>
              </a:rPr>
              <a:t>	</a:t>
            </a:r>
            <a:r>
              <a:rPr lang="en-US" altLang="sk-SK" sz="2200" b="1" i="1" dirty="0" err="1">
                <a:solidFill>
                  <a:srgbClr val="355E00"/>
                </a:solidFill>
                <a:cs typeface="Times New Roman" pitchFamily="16" charset="0"/>
              </a:rPr>
              <a:t>Výsledky</a:t>
            </a:r>
            <a:r>
              <a:rPr lang="en-US" altLang="sk-SK" sz="2200" b="1" i="1" dirty="0">
                <a:solidFill>
                  <a:srgbClr val="355E00"/>
                </a:solidFill>
                <a:cs typeface="Times New Roman" pitchFamily="16" charset="0"/>
              </a:rPr>
              <a:t> a </a:t>
            </a:r>
            <a:r>
              <a:rPr lang="en-US" altLang="sk-SK" sz="2200" b="1" i="1" dirty="0" err="1">
                <a:solidFill>
                  <a:srgbClr val="355E00"/>
                </a:solidFill>
                <a:cs typeface="Times New Roman" pitchFamily="16" charset="0"/>
              </a:rPr>
              <a:t>diskusia</a:t>
            </a:r>
            <a:r>
              <a:rPr lang="en-US" altLang="sk-SK" sz="2200" b="1" i="1" dirty="0">
                <a:cs typeface="Times New Roman" pitchFamily="16" charset="0"/>
              </a:rPr>
              <a:t/>
            </a:r>
            <a:br>
              <a:rPr lang="en-US" altLang="sk-SK" sz="2200" b="1" i="1" dirty="0">
                <a:cs typeface="Times New Roman" pitchFamily="16" charset="0"/>
              </a:rPr>
            </a:br>
            <a:r>
              <a:rPr lang="en-US" altLang="sk-SK" sz="2200" b="1" i="1" dirty="0">
                <a:cs typeface="Times New Roman" pitchFamily="16" charset="0"/>
              </a:rPr>
              <a:t/>
            </a:r>
            <a:br>
              <a:rPr lang="en-US" altLang="sk-SK" sz="2200" b="1" i="1" dirty="0">
                <a:cs typeface="Times New Roman" pitchFamily="16" charset="0"/>
              </a:rPr>
            </a:br>
            <a:r>
              <a:rPr lang="en-US" altLang="sk-SK" sz="2200" b="1" i="1" dirty="0">
                <a:cs typeface="Times New Roman" pitchFamily="16" charset="0"/>
              </a:rPr>
              <a:t>	</a:t>
            </a:r>
            <a:r>
              <a:rPr lang="en-US" altLang="sk-SK" sz="2200" b="1" i="1" dirty="0" err="1">
                <a:solidFill>
                  <a:srgbClr val="B84700"/>
                </a:solidFill>
              </a:rPr>
              <a:t>Obsah</a:t>
            </a:r>
            <a:r>
              <a:rPr lang="en-US" altLang="sk-SK" sz="2200" b="1" i="1" dirty="0">
                <a:solidFill>
                  <a:srgbClr val="B84700"/>
                </a:solidFill>
              </a:rPr>
              <a:t> PAH </a:t>
            </a:r>
            <a:r>
              <a:rPr lang="en-US" altLang="sk-SK" sz="2200" b="1" i="1" dirty="0" err="1">
                <a:solidFill>
                  <a:srgbClr val="B84700"/>
                </a:solidFill>
              </a:rPr>
              <a:t>podľa</a:t>
            </a:r>
            <a:r>
              <a:rPr lang="en-US" altLang="sk-SK" sz="2200" b="1" i="1" dirty="0">
                <a:solidFill>
                  <a:srgbClr val="B84700"/>
                </a:solidFill>
              </a:rPr>
              <a:t> IP 346 → 15 </a:t>
            </a:r>
            <a:r>
              <a:rPr lang="en-US" altLang="sk-SK" sz="2200" b="1" i="1" dirty="0" err="1">
                <a:solidFill>
                  <a:srgbClr val="B84700"/>
                </a:solidFill>
              </a:rPr>
              <a:t>vzoriek</a:t>
            </a:r>
            <a:r>
              <a:rPr lang="en-US" altLang="sk-SK" sz="2200" b="1" i="1" dirty="0"/>
              <a:t/>
            </a:r>
            <a:br>
              <a:rPr lang="en-US" altLang="sk-SK" sz="2200" b="1" i="1" dirty="0"/>
            </a:br>
            <a:r>
              <a:rPr lang="en-US" altLang="sk-SK" sz="2200" b="1" i="1" dirty="0"/>
              <a:t/>
            </a:r>
            <a:br>
              <a:rPr lang="en-US" altLang="sk-SK" sz="2200" b="1" i="1" dirty="0"/>
            </a:br>
            <a:r>
              <a:rPr lang="en-US" altLang="sk-SK" sz="2200" b="1" i="1" dirty="0"/>
              <a:t>	1.  </a:t>
            </a:r>
            <a:r>
              <a:rPr lang="en-US" altLang="sk-SK" sz="2200" b="1" i="1" dirty="0" err="1"/>
              <a:t>Obsah</a:t>
            </a:r>
            <a:r>
              <a:rPr lang="en-US" altLang="sk-SK" sz="2200" b="1" i="1" dirty="0"/>
              <a:t> b(a)p </a:t>
            </a:r>
            <a:r>
              <a:rPr lang="en-US" altLang="sk-SK" sz="2200" b="1" i="1" dirty="0" err="1"/>
              <a:t>vo</a:t>
            </a:r>
            <a:r>
              <a:rPr lang="en-US" altLang="sk-SK" sz="2200" b="1" i="1" dirty="0"/>
              <a:t> </a:t>
            </a:r>
            <a:r>
              <a:rPr lang="en-US" altLang="sk-SK" sz="2200" b="1" i="1" dirty="0" err="1"/>
              <a:t>všetkých</a:t>
            </a:r>
            <a:r>
              <a:rPr lang="en-US" altLang="sk-SK" sz="2200" b="1" i="1" dirty="0"/>
              <a:t> </a:t>
            </a:r>
            <a:r>
              <a:rPr lang="en-US" altLang="sk-SK" sz="2200" b="1" i="1" dirty="0" err="1"/>
              <a:t>vzorkách</a:t>
            </a:r>
            <a:r>
              <a:rPr lang="en-US" altLang="sk-SK" sz="2200" b="1" i="1" dirty="0"/>
              <a:t> </a:t>
            </a:r>
            <a:r>
              <a:rPr lang="en-US" altLang="sk-SK" sz="2200" b="1" i="1" dirty="0" err="1">
                <a:solidFill>
                  <a:srgbClr val="0066CC"/>
                </a:solidFill>
              </a:rPr>
              <a:t>hlboko</a:t>
            </a:r>
            <a:r>
              <a:rPr lang="en-US" altLang="sk-SK" sz="2200" b="1" i="1" dirty="0">
                <a:solidFill>
                  <a:srgbClr val="0066CC"/>
                </a:solidFill>
              </a:rPr>
              <a:t> pod limit 50 mg/kg</a:t>
            </a:r>
            <a:r>
              <a:rPr lang="en-US" altLang="sk-SK" sz="2200" b="1" i="1" dirty="0"/>
              <a:t/>
            </a:r>
            <a:br>
              <a:rPr lang="en-US" altLang="sk-SK" sz="2200" b="1" i="1" dirty="0"/>
            </a:br>
            <a:r>
              <a:rPr lang="en-US" altLang="sk-SK" sz="2200" b="1" i="1" dirty="0"/>
              <a:t>		</a:t>
            </a:r>
            <a:r>
              <a:rPr lang="en-US" altLang="sk-SK" sz="2000" b="1" i="1" dirty="0"/>
              <a:t>→ max. 7,9 ± 30% (OMO3) → 6 </a:t>
            </a:r>
            <a:r>
              <a:rPr lang="en-US" altLang="sk-SK" sz="2000" b="1" i="1" dirty="0" err="1"/>
              <a:t>krát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menej</a:t>
            </a: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>		→ min. 0,13 ±  30% (OMO1) → 300 </a:t>
            </a:r>
            <a:r>
              <a:rPr lang="en-US" altLang="sk-SK" sz="2000" b="1" i="1" dirty="0" err="1"/>
              <a:t>krát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menej</a:t>
            </a: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 smtClean="0"/>
              <a:t>2</a:t>
            </a:r>
            <a:r>
              <a:rPr lang="en-US" altLang="sk-SK" sz="2000" b="1" i="1" dirty="0"/>
              <a:t>.   Σ8 PAH &lt; 10 mg/kg → 4 </a:t>
            </a:r>
            <a:r>
              <a:rPr lang="en-US" altLang="sk-SK" sz="2000" b="1" i="1" dirty="0" err="1"/>
              <a:t>vzorky</a:t>
            </a:r>
            <a:r>
              <a:rPr lang="en-US" altLang="sk-SK" sz="2000" b="1" i="1" dirty="0"/>
              <a:t> → </a:t>
            </a:r>
            <a:r>
              <a:rPr lang="en-US" altLang="sk-SK" sz="2000" b="1" i="1" dirty="0" err="1"/>
              <a:t>pneumatiky</a:t>
            </a: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>	</a:t>
            </a:r>
            <a:r>
              <a:rPr lang="en-US" altLang="sk-SK" sz="2200" b="1" i="1" dirty="0"/>
              <a:t>3.  </a:t>
            </a:r>
            <a:r>
              <a:rPr lang="en-US" altLang="sk-SK" sz="2200" b="1" i="1" dirty="0" err="1">
                <a:solidFill>
                  <a:srgbClr val="FF0000"/>
                </a:solidFill>
              </a:rPr>
              <a:t>Vzorky</a:t>
            </a:r>
            <a:r>
              <a:rPr lang="en-US" altLang="sk-SK" sz="2200" b="1" i="1" dirty="0">
                <a:solidFill>
                  <a:srgbClr val="FF0000"/>
                </a:solidFill>
              </a:rPr>
              <a:t> </a:t>
            </a:r>
            <a:r>
              <a:rPr lang="en-US" altLang="sk-SK" sz="2200" b="1" i="1" dirty="0" err="1">
                <a:solidFill>
                  <a:srgbClr val="FF0000"/>
                </a:solidFill>
              </a:rPr>
              <a:t>nemusia</a:t>
            </a:r>
            <a:r>
              <a:rPr lang="en-US" altLang="sk-SK" sz="2200" b="1" i="1" dirty="0">
                <a:solidFill>
                  <a:srgbClr val="FF0000"/>
                </a:solidFill>
              </a:rPr>
              <a:t> </a:t>
            </a:r>
            <a:r>
              <a:rPr lang="en-US" altLang="sk-SK" sz="2200" b="1" i="1" dirty="0" err="1">
                <a:solidFill>
                  <a:srgbClr val="FF0000"/>
                </a:solidFill>
              </a:rPr>
              <a:t>byť</a:t>
            </a:r>
            <a:r>
              <a:rPr lang="en-US" altLang="sk-SK" sz="2200" b="1" i="1" dirty="0">
                <a:solidFill>
                  <a:srgbClr val="FF0000"/>
                </a:solidFill>
              </a:rPr>
              <a:t> </a:t>
            </a:r>
            <a:r>
              <a:rPr lang="en-US" altLang="sk-SK" sz="2200" b="1" i="1" dirty="0" err="1">
                <a:solidFill>
                  <a:srgbClr val="FF0000"/>
                </a:solidFill>
              </a:rPr>
              <a:t>hodnotené</a:t>
            </a:r>
            <a:r>
              <a:rPr lang="en-US" altLang="sk-SK" sz="2200" b="1" i="1" dirty="0">
                <a:solidFill>
                  <a:srgbClr val="FF0000"/>
                </a:solidFill>
              </a:rPr>
              <a:t> </a:t>
            </a:r>
            <a:r>
              <a:rPr lang="en-US" altLang="sk-SK" sz="2200" b="1" i="1" dirty="0" err="1">
                <a:solidFill>
                  <a:srgbClr val="FF0000"/>
                </a:solidFill>
              </a:rPr>
              <a:t>ako</a:t>
            </a:r>
            <a:r>
              <a:rPr lang="en-US" altLang="sk-SK" sz="2200" b="1" i="1" dirty="0">
                <a:solidFill>
                  <a:srgbClr val="FF0000"/>
                </a:solidFill>
              </a:rPr>
              <a:t> </a:t>
            </a:r>
            <a:r>
              <a:rPr lang="en-US" altLang="sk-SK" sz="2200" b="1" i="1" dirty="0" err="1">
                <a:solidFill>
                  <a:srgbClr val="FF0000"/>
                </a:solidFill>
              </a:rPr>
              <a:t>nebezpečný</a:t>
            </a:r>
            <a:r>
              <a:rPr lang="en-US" altLang="sk-SK" sz="2200" b="1" i="1" dirty="0">
                <a:solidFill>
                  <a:srgbClr val="FF0000"/>
                </a:solidFill>
              </a:rPr>
              <a:t> </a:t>
            </a:r>
            <a:r>
              <a:rPr lang="en-US" altLang="sk-SK" sz="2200" b="1" i="1" dirty="0" err="1">
                <a:solidFill>
                  <a:srgbClr val="FF0000"/>
                </a:solidFill>
              </a:rPr>
              <a:t>odpad</a:t>
            </a:r>
            <a:r>
              <a:rPr lang="en-US" altLang="sk-SK" sz="2200" b="1" i="1" dirty="0">
                <a:solidFill>
                  <a:srgbClr val="FF0000"/>
                </a:solidFill>
              </a:rPr>
              <a:t/>
            </a:r>
            <a:br>
              <a:rPr lang="en-US" altLang="sk-SK" sz="2200" b="1" i="1" dirty="0">
                <a:solidFill>
                  <a:srgbClr val="FF0000"/>
                </a:solidFill>
              </a:rPr>
            </a:br>
            <a:r>
              <a:rPr lang="sk-SK" altLang="sk-SK" sz="2200" b="1" i="1" dirty="0"/>
              <a:t/>
            </a:r>
            <a:br>
              <a:rPr lang="sk-SK" altLang="sk-SK" sz="2200" b="1" i="1" dirty="0"/>
            </a:br>
            <a:endParaRPr lang="sk-SK" altLang="sk-SK" sz="2200" b="1" i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539750"/>
            <a:ext cx="9070975" cy="7380288"/>
          </a:xfrm>
          <a:ln/>
        </p:spPr>
        <p:txBody>
          <a:bodyPr tIns="17640"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sk-SK" sz="2000" b="1" i="1" dirty="0" err="1"/>
              <a:t>Obsah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vybraných</a:t>
            </a:r>
            <a:r>
              <a:rPr lang="en-US" altLang="sk-SK" sz="2000" b="1" i="1" dirty="0"/>
              <a:t> PAH </a:t>
            </a:r>
            <a:r>
              <a:rPr lang="en-US" altLang="sk-SK" sz="2000" b="1" i="1" dirty="0" err="1"/>
              <a:t>vo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vzorkách</a:t>
            </a:r>
            <a:r>
              <a:rPr lang="en-US" altLang="sk-SK" sz="2000" b="1" i="1" dirty="0"/>
              <a:t> OMO, </a:t>
            </a:r>
            <a:r>
              <a:rPr lang="en-US" altLang="sk-SK" sz="2000" b="1" i="1" dirty="0" err="1"/>
              <a:t>stanovený</a:t>
            </a:r>
            <a:r>
              <a:rPr lang="en-US" altLang="sk-SK" sz="2000" b="1" i="1" dirty="0"/>
              <a:t> </a:t>
            </a:r>
            <a:br>
              <a:rPr lang="en-US" altLang="sk-SK" sz="2000" b="1" i="1" dirty="0"/>
            </a:br>
            <a:r>
              <a:rPr lang="en-US" altLang="sk-SK" sz="2000" b="1" i="1" dirty="0" err="1"/>
              <a:t>modifikovanou</a:t>
            </a:r>
            <a:r>
              <a:rPr lang="en-US" altLang="sk-SK" sz="2000" b="1" i="1" dirty="0"/>
              <a:t> </a:t>
            </a:r>
            <a:r>
              <a:rPr lang="en-US" altLang="sk-SK" sz="2000" b="1" i="1" dirty="0" err="1"/>
              <a:t>metódou</a:t>
            </a:r>
            <a:r>
              <a:rPr lang="en-US" altLang="sk-SK" sz="2000" b="1" i="1" dirty="0"/>
              <a:t> IP 346</a:t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1600" b="1" i="1" dirty="0"/>
              <a:t/>
            </a:r>
            <a:br>
              <a:rPr lang="en-US" altLang="sk-SK" sz="1600" b="1" i="1" dirty="0"/>
            </a:b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1800" b="1" i="1" dirty="0" err="1">
                <a:cs typeface="Times New Roman" pitchFamily="16" charset="0"/>
              </a:rPr>
              <a:t>Obsah</a:t>
            </a:r>
            <a:r>
              <a:rPr lang="en-US" altLang="sk-SK" sz="1800" b="1" i="1" dirty="0">
                <a:cs typeface="Times New Roman" pitchFamily="16" charset="0"/>
              </a:rPr>
              <a:t> PAH v mg/kg, </a:t>
            </a:r>
            <a:r>
              <a:rPr lang="en-US" altLang="sk-SK" sz="1800" b="1" i="1" dirty="0" err="1">
                <a:cs typeface="Times New Roman" pitchFamily="16" charset="0"/>
              </a:rPr>
              <a:t>neistota</a:t>
            </a:r>
            <a:r>
              <a:rPr lang="en-US" altLang="sk-SK" sz="1800" b="1" i="1" dirty="0">
                <a:cs typeface="Times New Roman" pitchFamily="16" charset="0"/>
              </a:rPr>
              <a:t> </a:t>
            </a:r>
            <a:r>
              <a:rPr lang="en-US" altLang="sk-SK" sz="1800" b="1" i="1" dirty="0" err="1">
                <a:cs typeface="Times New Roman" pitchFamily="16" charset="0"/>
              </a:rPr>
              <a:t>stanovenia</a:t>
            </a:r>
            <a:r>
              <a:rPr lang="en-US" altLang="sk-SK" sz="1800" b="1" i="1" dirty="0">
                <a:cs typeface="Times New Roman" pitchFamily="16" charset="0"/>
              </a:rPr>
              <a:t> ± 30%</a:t>
            </a:r>
            <a:r>
              <a:rPr lang="en-US" altLang="sk-SK" sz="1600" b="1" i="1" dirty="0">
                <a:cs typeface="Times New Roman" pitchFamily="16" charset="0"/>
              </a:rPr>
              <a:t/>
            </a:r>
            <a:br>
              <a:rPr lang="en-US" altLang="sk-SK" sz="1600" b="1" i="1" dirty="0">
                <a:cs typeface="Times New Roman" pitchFamily="16" charset="0"/>
              </a:rPr>
            </a:br>
            <a:r>
              <a:rPr lang="en-US" altLang="sk-SK" sz="1600" b="1" i="1" dirty="0">
                <a:cs typeface="Times New Roman" pitchFamily="16" charset="0"/>
              </a:rPr>
              <a:t/>
            </a:r>
            <a:br>
              <a:rPr lang="en-US" altLang="sk-SK" sz="1600" b="1" i="1" dirty="0">
                <a:cs typeface="Times New Roman" pitchFamily="16" charset="0"/>
              </a:rPr>
            </a:br>
            <a:endParaRPr lang="en-US" altLang="sk-SK" sz="1600" b="1" i="1" dirty="0">
              <a:cs typeface="Times New Roman" pitchFamily="16" charset="0"/>
            </a:endParaRPr>
          </a:p>
        </p:txBody>
      </p:sp>
      <p:graphicFrame>
        <p:nvGraphicFramePr>
          <p:cNvPr id="1024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100036"/>
              </p:ext>
            </p:extLst>
          </p:nvPr>
        </p:nvGraphicFramePr>
        <p:xfrm>
          <a:off x="2376016" y="1403573"/>
          <a:ext cx="5078412" cy="5632883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692275"/>
                <a:gridCol w="1693862"/>
                <a:gridCol w="1692275"/>
              </a:tblGrid>
              <a:tr h="288032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Vzorka</a:t>
                      </a:r>
                      <a:endParaRPr kumimoji="0" lang="sk-SK" altLang="sk-S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Benzo(a)pyren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Ʃ8 PAH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  <a:cs typeface="Arial" charset="0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OMO1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&lt;0,13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  <a:cs typeface="Arial" charset="0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1,6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OMO2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7,7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Gothic" charset="-128"/>
                        <a:cs typeface="Arial" charset="0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49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170902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OMO3</a:t>
                      </a:r>
                      <a:endParaRPr kumimoji="0" lang="sk-SK" altLang="sk-S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7,9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59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179864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OMO4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5,6</a:t>
                      </a:r>
                      <a:endParaRPr kumimoji="0" lang="sk-SK" altLang="sk-S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35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18882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OMO5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4,2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29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197788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OMO13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1,2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7,8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OMO15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1,6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15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OMO17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4,2</a:t>
                      </a:r>
                      <a:endParaRPr kumimoji="0" lang="sk-SK" altLang="sk-S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54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OMO18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4,6</a:t>
                      </a:r>
                      <a:endParaRPr kumimoji="0" lang="sk-SK" altLang="sk-S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47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OMO19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1,3</a:t>
                      </a:r>
                      <a:endParaRPr kumimoji="0" lang="sk-SK" altLang="sk-S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17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170590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OMO24</a:t>
                      </a:r>
                      <a:endParaRPr kumimoji="0" lang="sk-SK" altLang="sk-S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&lt;0,51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Gothic" charset="-128"/>
                        <a:cs typeface="Arial" charset="0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4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179552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OMO25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2,6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19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188514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OMO26</a:t>
                      </a:r>
                      <a:endParaRPr kumimoji="0" lang="sk-SK" altLang="sk-S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6,1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32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19747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OMO28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&lt;0,64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Gothic" charset="-128"/>
                        <a:cs typeface="Arial" charset="0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5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  <a:tr h="36671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OMO29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&lt;0,47</a:t>
                      </a:r>
                      <a:endParaRPr kumimoji="0" lang="sk-SK" altLang="sk-SK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MS Gothic" charset="-128"/>
                        <a:cs typeface="Arial" charset="0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8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5pPr>
                      <a:lvl6pPr marL="25146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6pPr>
                      <a:lvl7pPr marL="29718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7pPr>
                      <a:lvl8pPr marL="34290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8pPr>
                      <a:lvl9pPr marL="3886200" indent="-228600" defTabSz="449263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>
                          <a:solidFill>
                            <a:srgbClr val="000000"/>
                          </a:solidFill>
                          <a:latin typeface="Arial" charset="0"/>
                          <a:ea typeface="MS Gothic" charset="-128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8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sk-SK" altLang="sk-SK" sz="16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</a:rPr>
                        <a:t>3</a:t>
                      </a:r>
                      <a:endParaRPr kumimoji="0" lang="sk-SK" altLang="sk-SK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MS Gothic" charset="-128"/>
                      </a:endParaRPr>
                    </a:p>
                  </a:txBody>
                  <a:tcPr marL="90000" marR="90000" marT="92124" marB="46800" horzOverflow="overflow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39750" y="179388"/>
            <a:ext cx="9070975" cy="8466137"/>
          </a:xfrm>
          <a:ln/>
        </p:spPr>
        <p:txBody>
          <a:bodyPr/>
          <a:lstStyle/>
          <a:p>
            <a:pPr algn="l">
              <a:tabLst>
                <a:tab pos="0" algn="l"/>
                <a:tab pos="322263" algn="l"/>
                <a:tab pos="914400" algn="l"/>
                <a:tab pos="1446213" algn="l"/>
                <a:tab pos="2170113" algn="l"/>
                <a:tab pos="2894013" algn="l"/>
                <a:tab pos="3617913" algn="l"/>
                <a:tab pos="4343400" algn="l"/>
                <a:tab pos="5065713" algn="l"/>
                <a:tab pos="5789613" algn="l"/>
                <a:tab pos="6513513" algn="l"/>
                <a:tab pos="7237413" algn="l"/>
                <a:tab pos="7961313" algn="l"/>
                <a:tab pos="86868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</a:pPr>
            <a:r>
              <a:rPr lang="en-US" altLang="sk-SK" sz="2200" b="1" i="1" dirty="0">
                <a:solidFill>
                  <a:srgbClr val="B84700"/>
                </a:solidFill>
              </a:rPr>
              <a:t>		</a:t>
            </a:r>
            <a:r>
              <a:rPr lang="en-US" altLang="sk-SK" sz="2200" b="1" i="1" dirty="0" err="1">
                <a:solidFill>
                  <a:srgbClr val="B84700"/>
                </a:solidFill>
              </a:rPr>
              <a:t>Obsah</a:t>
            </a:r>
            <a:r>
              <a:rPr lang="en-US" altLang="sk-SK" sz="2200" b="1" i="1" dirty="0">
                <a:solidFill>
                  <a:srgbClr val="B84700"/>
                </a:solidFill>
              </a:rPr>
              <a:t> PAH NMR </a:t>
            </a:r>
            <a:r>
              <a:rPr lang="en-US" altLang="sk-SK" sz="2200" b="1" i="1" dirty="0" err="1" smtClean="0">
                <a:solidFill>
                  <a:srgbClr val="B84700"/>
                </a:solidFill>
              </a:rPr>
              <a:t>spektro</a:t>
            </a:r>
            <a:r>
              <a:rPr lang="sk-SK" altLang="sk-SK" sz="2200" b="1" i="1" dirty="0" smtClean="0">
                <a:solidFill>
                  <a:srgbClr val="B84700"/>
                </a:solidFill>
              </a:rPr>
              <a:t>s</a:t>
            </a:r>
            <a:r>
              <a:rPr lang="en-US" altLang="sk-SK" sz="2200" b="1" i="1" dirty="0" err="1" smtClean="0">
                <a:solidFill>
                  <a:srgbClr val="B84700"/>
                </a:solidFill>
              </a:rPr>
              <a:t>kopiou</a:t>
            </a:r>
            <a:r>
              <a:rPr lang="en-US" altLang="sk-SK" sz="2000" b="1" i="1" dirty="0" smtClean="0">
                <a:solidFill>
                  <a:srgbClr val="B84700"/>
                </a:solidFill>
              </a:rPr>
              <a:t> </a:t>
            </a:r>
            <a:r>
              <a:rPr lang="en-US" altLang="sk-SK" sz="2000" b="1" i="1" dirty="0">
                <a:solidFill>
                  <a:srgbClr val="B84700"/>
                </a:solidFill>
              </a:rPr>
              <a:t>→ 32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vzoriek</a:t>
            </a:r>
            <a:r>
              <a:rPr lang="en-US" altLang="sk-SK" sz="2000" b="1" i="1" dirty="0">
                <a:solidFill>
                  <a:srgbClr val="B84700"/>
                </a:solidFill>
              </a:rPr>
              <a:t> + </a:t>
            </a:r>
            <a:r>
              <a:rPr lang="en-US" altLang="sk-SK" sz="2000" b="1" i="1" dirty="0" err="1">
                <a:solidFill>
                  <a:srgbClr val="B84700"/>
                </a:solidFill>
              </a:rPr>
              <a:t>Madit</a:t>
            </a: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en-US" altLang="sk-SK" sz="2000" b="1" i="1" dirty="0"/>
              <a:t>			</a:t>
            </a:r>
            <a:r>
              <a:rPr lang="sk-SK" altLang="sk-SK" sz="2200" b="1" i="1" dirty="0"/>
              <a:t>→ porovnanie integrálnej intenzity </a:t>
            </a:r>
            <a:r>
              <a:rPr lang="sk-SK" altLang="sk-SK" sz="2200" b="1" i="1" dirty="0" err="1"/>
              <a:t>Hbay</a:t>
            </a:r>
            <a:r>
              <a:rPr lang="sk-SK" altLang="sk-SK" sz="2200" b="1" i="1" dirty="0"/>
              <a:t> protónov</a:t>
            </a:r>
            <a:br>
              <a:rPr lang="sk-SK" altLang="sk-SK" sz="2200" b="1" i="1" dirty="0"/>
            </a:br>
            <a:r>
              <a:rPr lang="sk-SK" altLang="sk-SK" sz="2200" b="1" i="1" dirty="0"/>
              <a:t>		          voči všetkým protónom vo vzorke</a:t>
            </a:r>
            <a:br>
              <a:rPr lang="sk-SK" altLang="sk-SK" sz="2200" b="1" i="1" dirty="0"/>
            </a:br>
            <a:r>
              <a:rPr lang="sk-SK" altLang="sk-SK" sz="2200" b="1" i="1" dirty="0"/>
              <a:t>		     </a:t>
            </a:r>
            <a:r>
              <a:rPr lang="sk-SK" altLang="sk-SK" sz="2200" b="1" i="1" dirty="0" smtClean="0"/>
              <a:t>   → </a:t>
            </a:r>
            <a:r>
              <a:rPr lang="sk-SK" altLang="sk-SK" sz="2200" b="1" i="1" dirty="0"/>
              <a:t>ak </a:t>
            </a:r>
            <a:r>
              <a:rPr lang="sk-SK" altLang="sk-SK" sz="2200" b="1" i="1" dirty="0" err="1"/>
              <a:t>Hbay</a:t>
            </a:r>
            <a:r>
              <a:rPr lang="sk-SK" altLang="sk-SK" sz="2200" b="1" i="1" dirty="0"/>
              <a:t>  je </a:t>
            </a:r>
            <a:r>
              <a:rPr lang="sk-SK" altLang="sk-SK" sz="2200" b="1" i="1" dirty="0">
                <a:solidFill>
                  <a:srgbClr val="0066CC"/>
                </a:solidFill>
              </a:rPr>
              <a:t>väčšie ako 0,35 % → OMO je toxické</a:t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>				</a:t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>			</a:t>
            </a:r>
            <a:r>
              <a:rPr lang="en-US" altLang="sk-SK" sz="2000" b="1" i="1" dirty="0"/>
              <a:t/>
            </a:r>
            <a:br>
              <a:rPr lang="en-US" altLang="sk-SK" sz="2000" b="1" i="1" dirty="0"/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>	</a:t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r>
              <a:rPr lang="sk-SK" altLang="sk-SK" sz="2200" b="1" i="1" dirty="0">
                <a:solidFill>
                  <a:srgbClr val="0066CC"/>
                </a:solidFill>
              </a:rPr>
              <a:t/>
            </a:r>
            <a:br>
              <a:rPr lang="sk-SK" altLang="sk-SK" sz="2200" b="1" i="1" dirty="0">
                <a:solidFill>
                  <a:srgbClr val="0066CC"/>
                </a:solidFill>
              </a:rPr>
            </a:br>
            <a:endParaRPr lang="sk-SK" altLang="sk-SK" sz="2200" b="1" i="1" dirty="0">
              <a:solidFill>
                <a:srgbClr val="0066CC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862" y="2123653"/>
            <a:ext cx="6300787" cy="414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1290729" y="6444133"/>
            <a:ext cx="7488832" cy="607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sk-SK" b="1" i="1" dirty="0" err="1">
                <a:solidFill>
                  <a:schemeClr val="tx1"/>
                </a:solidFill>
              </a:rPr>
              <a:t>Podiel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Hbay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vodíkov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vo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vzorkách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smtClean="0">
                <a:solidFill>
                  <a:schemeClr val="tx1"/>
                </a:solidFill>
              </a:rPr>
              <a:t>OMO</a:t>
            </a:r>
            <a:r>
              <a:rPr lang="sk-SK" altLang="sk-SK" b="1" i="1" dirty="0" smtClean="0">
                <a:solidFill>
                  <a:schemeClr val="tx1"/>
                </a:solidFill>
              </a:rPr>
              <a:t> </a:t>
            </a:r>
            <a:r>
              <a:rPr lang="en-US" altLang="sk-SK" b="1" i="1" dirty="0" smtClean="0">
                <a:solidFill>
                  <a:schemeClr val="tx1"/>
                </a:solidFill>
              </a:rPr>
              <a:t>a </a:t>
            </a:r>
            <a:r>
              <a:rPr lang="en-US" altLang="sk-SK" b="1" i="1" dirty="0" err="1">
                <a:solidFill>
                  <a:schemeClr val="tx1"/>
                </a:solidFill>
              </a:rPr>
              <a:t>prípustná</a:t>
            </a:r>
            <a:r>
              <a:rPr lang="en-US" altLang="sk-SK" b="1" i="1" dirty="0">
                <a:solidFill>
                  <a:schemeClr val="tx1"/>
                </a:solidFill>
              </a:rPr>
              <a:t> </a:t>
            </a:r>
            <a:r>
              <a:rPr lang="en-US" altLang="sk-SK" b="1" i="1" dirty="0" err="1">
                <a:solidFill>
                  <a:schemeClr val="tx1"/>
                </a:solidFill>
              </a:rPr>
              <a:t>hranica</a:t>
            </a:r>
            <a:r>
              <a:rPr lang="en-US" altLang="sk-SK" b="1" i="1" dirty="0">
                <a:solidFill>
                  <a:schemeClr val="tx1"/>
                </a:solidFill>
              </a:rPr>
              <a:t> pre </a:t>
            </a:r>
            <a:r>
              <a:rPr lang="en-US" altLang="sk-SK" b="1" i="1" dirty="0" err="1">
                <a:solidFill>
                  <a:schemeClr val="tx1"/>
                </a:solidFill>
              </a:rPr>
              <a:t>posúdenie</a:t>
            </a:r>
            <a:r>
              <a:rPr lang="en-US" altLang="sk-SK" b="1" i="1" dirty="0">
                <a:solidFill>
                  <a:schemeClr val="tx1"/>
                </a:solidFill>
              </a:rPr>
              <a:t> toxicity</a:t>
            </a:r>
            <a:endParaRPr lang="sk-SK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sk-SK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sk-SK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34537</TotalTime>
  <Words>214</Words>
  <Application>Microsoft Office PowerPoint</Application>
  <PresentationFormat>Vlastná</PresentationFormat>
  <Paragraphs>185</Paragraphs>
  <Slides>14</Slides>
  <Notes>14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Polyaromatické uhľovodíky  v opotrebovaných motorových olejoch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Materiály     → 32 vzoriek OMO (+OPO) + referenčný čerstvý MADIT Slovnaft         → servisy a garáže SR, Rakúsko            → zážihové a vznetové motory, separovaný zber   → objem zásobníkov min. 50 l (0,2 – 1,3 m3)            →vzorky na analýzu bez úpravy   Analýzy OMO na obsah PAH   → upravená verzia IP 346 → ALS Czech Republic, s.r.o. Praha   → NMR spektroskopia → FCHPT STU, Bratislava   Výsledky a diskusia   Obsah PAH podľa IP 346 → 15 vzoriek   1.  Obsah b(a)p vo všetkých vzorkách hlboko pod limit 50 mg/kg   → max. 7,9 ± 30% (OMO3) → 6 krát menej   → min. 0,13 ±  30% (OMO1) → 300 krát menej 2.   Σ8 PAH &lt; 10 mg/kg → 4 vzorky → pneumatiky  3.  Vzorky nemusia byť hodnotené ako nebezpečný odpad  </vt:lpstr>
      <vt:lpstr>Obsah vybraných PAH vo vzorkách OMO, stanovený  modifikovanou metódou IP 346                          Obsah PAH v mg/kg, neistota stanovenia ± 30%  </vt:lpstr>
      <vt:lpstr>  Obsah PAH NMR spektroskopiou → 32 vzoriek + Madit    → porovnanie integrálnej intenzity Hbay protónov             voči všetkým protónom vo vzorke           → ak Hbay  je väčšie ako 0,35 % → OMO je toxické                             </vt:lpstr>
      <vt:lpstr>                     → Podiel Hbay veľmi nízky vo všetkých 33 vzorkách, minimálne 7x          nižší ako je prípustný (0,35 %)  → Nízky v referenčnej vzorke, aj v OMO z kogeneračných jednotiek   →Testované vzorky OMO nie sú nebezpečným odpadom  → Údaje o Hbay (NMR) a  Σ8 PAH (upravená IP 346) →  dobrá          korelácia                        </vt:lpstr>
      <vt:lpstr>                           → Obe metódy - obsah PAH výrazne pod hranicami toxicity  → Cena analýzy OMO na obsah PAH podľa upravenej IP346 je 205 €,        cena NMR analýzy asi 10 €     Ťažké kovy v OMO → ďalší polutant   Orientačné testy – 3 vybrané vzorky   → extrakcia s HNO3 +  H2O2  → atómová emisná spektroskopia +                induktívne viazaná plazma                       </vt:lpstr>
      <vt:lpstr>        Obsah ťažkých kovov    →  rádovo nižší ako prípustné limity    →  OMO je bežný odpad   →  možnosť energetického využitia v jednoduchých kotloch         bez legislatívnych obmedzení, s výhodou v mieste ich získania   Oprávnený predpoklad:    → všetok OMO zo separovaného zberu →  b(a)p pod 50 mg/kg,                      resp. Hbay pod 0,35 %, tiež obsah ťažkých kovov pod limity   Ekonomický dopad →  vysoko priaznivý       →  cena OMO na jednotku energie nižšia ako bežných palív (LVO, plyn)       →  diverzifikácia palív domáceho pôvodu       →  bez administratívnej záťaže       →  bez potreby prepravy OMO   Zmena a zmiernenie existujúcich predpisov a noriem o nakladaní s OMO   →  zložitý problém   →  potreba upozorniť odbornú verejnosť na nové skutočnosti   Súčasná legislatíva OMO prijatá pred desiatkami rokov    za stavu techniky výrazne odlišného od súčasnosti       </vt:lpstr>
      <vt:lpstr>  Záver   1. Obsah PAH v súbore 32 testovaných vzoriek OMO bol vo všetkých      vzorkách hlboko pod prípustné hodnoty  →  OMO nemusí byť        považované za nebezpečný odpad   2. Obsah ťažkých kovov je rovnako výrazne nižší ako sú limity, sú       však potrebné ďalšie testy.       OMO je bežným odpadom →  energetické využitie v bežných        kotloch   3. NMR sa osvedčila pri posudzovaní závadnosti OMO z hľadiska        obsahu PAH      Práca bola podporená Recyklačným fondom SR,     projekt č. 1182/14/02, a tiež grantovou agentúrou VEGA 1/0770/15   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Polyaromatické uhľovodíky  v opotrebovaných motorových olejoch</dc:title>
  <dc:creator>Ján Cvengroš</dc:creator>
  <cp:lastModifiedBy>Kubo</cp:lastModifiedBy>
  <cp:revision>10</cp:revision>
  <cp:lastPrinted>1601-01-01T00:00:00Z</cp:lastPrinted>
  <dcterms:created xsi:type="dcterms:W3CDTF">2016-02-24T11:37:31Z</dcterms:created>
  <dcterms:modified xsi:type="dcterms:W3CDTF">2016-02-29T21:15:49Z</dcterms:modified>
</cp:coreProperties>
</file>