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3" r:id="rId3"/>
    <p:sldId id="324" r:id="rId4"/>
    <p:sldId id="320" r:id="rId5"/>
    <p:sldId id="333" r:id="rId6"/>
    <p:sldId id="321" r:id="rId7"/>
    <p:sldId id="275" r:id="rId8"/>
    <p:sldId id="279" r:id="rId9"/>
    <p:sldId id="319" r:id="rId10"/>
    <p:sldId id="313" r:id="rId11"/>
    <p:sldId id="276" r:id="rId12"/>
    <p:sldId id="325" r:id="rId13"/>
    <p:sldId id="326" r:id="rId14"/>
    <p:sldId id="327" r:id="rId15"/>
    <p:sldId id="328" r:id="rId16"/>
    <p:sldId id="332" r:id="rId17"/>
    <p:sldId id="331" r:id="rId18"/>
    <p:sldId id="330" r:id="rId19"/>
    <p:sldId id="334" r:id="rId20"/>
  </p:sldIdLst>
  <p:sldSz cx="9144000" cy="6858000" type="screen4x3"/>
  <p:notesSz cx="7099300" cy="102235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009900"/>
    <a:srgbClr val="FF33CC"/>
    <a:srgbClr val="996633"/>
    <a:srgbClr val="FF0000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89089" autoAdjust="0"/>
  </p:normalViewPr>
  <p:slideViewPr>
    <p:cSldViewPr>
      <p:cViewPr varScale="1">
        <p:scale>
          <a:sx n="101" d="100"/>
          <a:sy n="101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3A2D79B-91C9-4EAE-B850-89A2B4C49CC7}" type="datetimeFigureOut">
              <a:rPr lang="cs-CZ"/>
              <a:pPr>
                <a:defRPr/>
              </a:pPr>
              <a:t>17.3.2016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B5F4CB7-F667-479C-AA57-DAD2C0F8D8B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296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475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EA0FC-E313-44FF-954B-D8E6A4F8B81E}" type="slidenum">
              <a:rPr lang="cs-CZ" smtClean="0">
                <a:cs typeface="Arial" charset="0"/>
              </a:rPr>
              <a:pPr/>
              <a:t>1</a:t>
            </a:fld>
            <a:endParaRPr lang="cs-CZ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0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Návrh principu mletí vlhkých vláknitých materiálů </a:t>
            </a:r>
            <a:r>
              <a:rPr lang="cs-CZ" smtClean="0">
                <a:latin typeface="Arial" charset="0"/>
              </a:rPr>
              <a:t>je založen na kombinaci střihu a otěru materiálu. Předpokládám, že….</a:t>
            </a:r>
          </a:p>
          <a:p>
            <a:r>
              <a:rPr lang="cs-CZ" smtClean="0">
                <a:latin typeface="Arial" charset="0"/>
              </a:rPr>
              <a:t>Tento princip je možné realizovat systémem mletí deska-válec.</a:t>
            </a:r>
          </a:p>
          <a:p>
            <a:r>
              <a:rPr lang="cs-CZ" smtClean="0">
                <a:latin typeface="Arial" charset="0"/>
              </a:rPr>
              <a:t>Foto. Základními prvky mlýnu jsou válec a deska. Mlecí mezera je nastavitelná pomocí šroubů. Mlýn je dále opatřen sítem s otvory s daném průměru.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070961-B6D0-403B-AC27-2221B2C4DF78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42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Ověření </a:t>
            </a:r>
            <a:r>
              <a:rPr lang="cs-CZ" dirty="0" smtClean="0">
                <a:latin typeface="Arial" charset="0"/>
              </a:rPr>
              <a:t>účinnosti</a:t>
            </a:r>
            <a:r>
              <a:rPr lang="cs-CZ" dirty="0" smtClean="0"/>
              <a:t> dezintegrace biomasy v </a:t>
            </a:r>
            <a:r>
              <a:rPr lang="cs-CZ" dirty="0" err="1" smtClean="0"/>
              <a:t>macerátoru</a:t>
            </a:r>
            <a:r>
              <a:rPr lang="cs-CZ" dirty="0" smtClean="0"/>
              <a:t> je založeno na analýzách….</a:t>
            </a:r>
            <a:endParaRPr lang="cs-CZ" dirty="0" smtClean="0">
              <a:latin typeface="Arial" charset="0"/>
            </a:endParaRPr>
          </a:p>
          <a:p>
            <a:r>
              <a:rPr lang="cs-CZ" dirty="0" smtClean="0">
                <a:latin typeface="Arial" charset="0"/>
              </a:rPr>
              <a:t>Při experimentech byly použity …</a:t>
            </a:r>
          </a:p>
          <a:p>
            <a:r>
              <a:rPr lang="cs-CZ" dirty="0" smtClean="0">
                <a:latin typeface="Arial" charset="0"/>
              </a:rPr>
              <a:t>Vliv dezintegrace v </a:t>
            </a:r>
            <a:r>
              <a:rPr lang="cs-CZ" dirty="0" err="1" smtClean="0">
                <a:latin typeface="Arial" charset="0"/>
              </a:rPr>
              <a:t>macerátoru</a:t>
            </a:r>
            <a:r>
              <a:rPr lang="cs-CZ" dirty="0" smtClean="0">
                <a:latin typeface="Arial" charset="0"/>
              </a:rPr>
              <a:t> na velikost částic je uvedena na těchto obrázcích.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C79371-1F65-4DDF-8856-5AA6D2F888F9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89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D9D642-6605-44E5-84E0-CDE42821D736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83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9D98-8394-423D-9B91-2DEC023CBE5B}" type="datetime1">
              <a:rPr lang="cs-CZ"/>
              <a:pPr>
                <a:defRPr/>
              </a:pPr>
              <a:t>17.3.2016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A6507-1186-4334-A978-96FDE2E88BE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0243-9A92-44AE-8BBB-AA2F69BD65D9}" type="datetime1">
              <a:rPr lang="cs-CZ"/>
              <a:pPr>
                <a:defRPr/>
              </a:pPr>
              <a:t>17.3.2016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FA2F-DC4A-4ED3-B222-04F3B614D48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184F0-AD9C-4431-8510-C0D00A6CD8F3}" type="datetime1">
              <a:rPr lang="cs-CZ"/>
              <a:pPr>
                <a:defRPr/>
              </a:pPr>
              <a:t>17.3.2016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E8C7-0858-40C0-967B-B9F4F4DB0C2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9360-DE0B-4545-8FB5-763DFD560F8C}" type="datetime1">
              <a:rPr lang="cs-CZ"/>
              <a:pPr>
                <a:defRPr/>
              </a:pPr>
              <a:t>17.3.2016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B67C-7295-464C-AC27-CE6E565F1E2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A9CBD-7497-41D4-99A9-57BE07ED3912}" type="datetime1">
              <a:rPr lang="cs-CZ"/>
              <a:pPr>
                <a:defRPr/>
              </a:pPr>
              <a:t>17.3.2016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D487-B049-4D28-BBFF-393362A24A8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6C79-CBD5-4E90-B1C0-7587DFD73B40}" type="datetime1">
              <a:rPr lang="cs-CZ"/>
              <a:pPr>
                <a:defRPr/>
              </a:pPr>
              <a:t>17.3.2016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FF63-3D6C-4A94-87F9-1AF3A492847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B3ECD-F2BD-49BF-8D3E-621B502C3B8A}" type="datetime1">
              <a:rPr lang="cs-CZ"/>
              <a:pPr>
                <a:defRPr/>
              </a:pPr>
              <a:t>17.3.2016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F0E8-0A6D-4A97-B6C9-07D13C7B9F5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DF156-499D-4B5C-82C8-E4E2ED9D17B3}" type="datetime1">
              <a:rPr lang="cs-CZ"/>
              <a:pPr>
                <a:defRPr/>
              </a:pPr>
              <a:t>17.3.2016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69262-02A4-442F-8F37-120DE2462C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4621-14CA-43D2-8D85-EEE2B344A091}" type="datetime1">
              <a:rPr lang="cs-CZ"/>
              <a:pPr>
                <a:defRPr/>
              </a:pPr>
              <a:t>17.3.2016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735B-DD7C-4DA8-BB09-97A5C7069A5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9339-FACC-4D00-B004-44F7AB55726D}" type="datetime1">
              <a:rPr lang="cs-CZ"/>
              <a:pPr>
                <a:defRPr/>
              </a:pPr>
              <a:t>17.3.2016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5541-CD4A-43AF-8F88-FB103C1F24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B2199-3934-4C21-B0B1-EFD631AFB51A}" type="datetime1">
              <a:rPr lang="cs-CZ"/>
              <a:pPr>
                <a:defRPr/>
              </a:pPr>
              <a:t>17.3.2016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A26B-68E3-456B-BFC3-EB0099DDCA6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225146-2908-42F5-B707-EAAEBD63C6AE}" type="datetime1">
              <a:rPr lang="cs-CZ"/>
              <a:pPr>
                <a:defRPr/>
              </a:pPr>
              <a:t>17.3.2016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523E92-24D8-4499-82C8-A24C7EFEFA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iom.cz/upload/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158875"/>
            <a:ext cx="9144000" cy="1478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Moderní trendy předúprav pro ekonomicky rentabilní </a:t>
            </a:r>
            <a:r>
              <a:rPr lang="cs-CZ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biorafinerie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4338" name="TextovéPole 4"/>
          <p:cNvSpPr txBox="1">
            <a:spLocks noChangeArrowheads="1"/>
          </p:cNvSpPr>
          <p:nvPr/>
        </p:nvSpPr>
        <p:spPr bwMode="auto">
          <a:xfrm>
            <a:off x="0" y="3502025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cs-CZ" sz="2800" b="1" dirty="0">
                <a:solidFill>
                  <a:srgbClr val="002060"/>
                </a:solidFill>
                <a:latin typeface="Calibri" pitchFamily="34" charset="0"/>
              </a:rPr>
              <a:t>Ing. 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L</a:t>
            </a:r>
            <a:r>
              <a:rPr lang="cs-CZ" sz="2800" b="1" dirty="0" err="1">
                <a:solidFill>
                  <a:srgbClr val="002060"/>
                </a:solidFill>
                <a:latin typeface="Calibri" pitchFamily="34" charset="0"/>
              </a:rPr>
              <a:t>ukáš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 K</a:t>
            </a:r>
            <a:r>
              <a:rPr lang="cs-CZ" sz="2800" b="1" dirty="0" err="1" smtClean="0">
                <a:solidFill>
                  <a:srgbClr val="002060"/>
                </a:solidFill>
                <a:latin typeface="Calibri" pitchFamily="34" charset="0"/>
              </a:rPr>
              <a:t>rátký</a:t>
            </a:r>
            <a:r>
              <a:rPr lang="cs-CZ" sz="2800" b="1" dirty="0" smtClean="0">
                <a:solidFill>
                  <a:srgbClr val="002060"/>
                </a:solidFill>
                <a:latin typeface="Calibri" pitchFamily="34" charset="0"/>
              </a:rPr>
              <a:t>, Ph.D.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4339" name="Obrázek 6" descr="U218 blac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141663"/>
            <a:ext cx="1368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Obrázek 7" descr="logo_cvut blac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287713"/>
            <a:ext cx="15113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2" name="TextovéPole 3"/>
          <p:cNvSpPr txBox="1"/>
          <p:nvPr/>
        </p:nvSpPr>
        <p:spPr>
          <a:xfrm>
            <a:off x="34925" y="92075"/>
            <a:ext cx="90360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ODPADOVÉ FÓRUM 2016 – ODPADY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3" name="Line 14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344" name="TextovéPole 4"/>
          <p:cNvSpPr txBox="1">
            <a:spLocks noChangeArrowheads="1"/>
          </p:cNvSpPr>
          <p:nvPr/>
        </p:nvSpPr>
        <p:spPr bwMode="auto">
          <a:xfrm>
            <a:off x="0" y="477043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b="1" i="1" dirty="0" smtClean="0">
                <a:latin typeface="Calibri" pitchFamily="34" charset="0"/>
              </a:rPr>
              <a:t>České vysoké učení technické v Praze, Fakulta strojní, </a:t>
            </a:r>
          </a:p>
          <a:p>
            <a:pPr algn="ctr">
              <a:lnSpc>
                <a:spcPct val="150000"/>
              </a:lnSpc>
            </a:pPr>
            <a:r>
              <a:rPr lang="cs-CZ" sz="2400" b="1" i="1" dirty="0" smtClean="0">
                <a:latin typeface="Calibri" pitchFamily="34" charset="0"/>
              </a:rPr>
              <a:t>Ústav procesní a zpracovatelské techniky</a:t>
            </a:r>
            <a:endParaRPr lang="cs-CZ" sz="2400" b="1" dirty="0"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cs-CZ" sz="2400" b="1" dirty="0">
              <a:latin typeface="Calibri" pitchFamily="34" charset="0"/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7491-A1B6-4E49-8D5F-A971D953DBBE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925" y="44450"/>
            <a:ext cx="9036050" cy="488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Vliv </a:t>
            </a: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dezintegrace na </a:t>
            </a: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energetickou náročnost míchání</a:t>
            </a:r>
            <a:endParaRPr lang="en-US" sz="2600" baseline="30000" dirty="0"/>
          </a:p>
        </p:txBody>
      </p:sp>
      <p:sp>
        <p:nvSpPr>
          <p:cNvPr id="1085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856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8568" name="Line 7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6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8570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71" name="Line 7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72" name="Line 7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3" name="Zástupný symbol pro číslo snímku 22"/>
          <p:cNvSpPr txBox="1">
            <a:spLocks noGrp="1"/>
          </p:cNvSpPr>
          <p:nvPr/>
        </p:nvSpPr>
        <p:spPr>
          <a:xfrm>
            <a:off x="6553200" y="62134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29C76B-AD2B-4E66-9D9D-BA18E9ABD55C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cs-CZ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8586" name="Obdélník 18"/>
          <p:cNvSpPr>
            <a:spLocks noChangeArrowheads="1"/>
          </p:cNvSpPr>
          <p:nvPr/>
        </p:nvSpPr>
        <p:spPr bwMode="auto">
          <a:xfrm>
            <a:off x="107950" y="639217"/>
            <a:ext cx="70102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b="1" dirty="0"/>
              <a:t> </a:t>
            </a:r>
            <a:r>
              <a:rPr lang="cs-CZ" b="1" dirty="0" smtClean="0"/>
              <a:t>rozmělněním </a:t>
            </a:r>
            <a:r>
              <a:rPr lang="cs-CZ" b="1" dirty="0"/>
              <a:t>se zlepší míchatelnost a čerpatelnost substrátu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 sníží se měrný příkon pří míchání minimálně o 50 %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700842"/>
              </p:ext>
            </p:extLst>
          </p:nvPr>
        </p:nvGraphicFramePr>
        <p:xfrm>
          <a:off x="323528" y="2708920"/>
          <a:ext cx="5616624" cy="3707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72" name="Rastrový obrázek" r:id="rId4" imgW="16628571" imgH="10685714" progId="Paint.Picture">
                  <p:embed/>
                </p:oleObj>
              </mc:Choice>
              <mc:Fallback>
                <p:oleObj name="Rastrový obrázek" r:id="rId4" imgW="16628571" imgH="10685714" progId="Paint.Picture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708920"/>
                        <a:ext cx="5616624" cy="3707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délník 12"/>
          <p:cNvSpPr/>
          <p:nvPr/>
        </p:nvSpPr>
        <p:spPr>
          <a:xfrm>
            <a:off x="35496" y="6397878"/>
            <a:ext cx="90360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cap="all" dirty="0"/>
              <a:t>Krátký</a:t>
            </a:r>
            <a:r>
              <a:rPr lang="cs-CZ" sz="1050" dirty="0"/>
              <a:t>, L. and T. </a:t>
            </a:r>
            <a:r>
              <a:rPr lang="cs-CZ" sz="1050" cap="all" dirty="0"/>
              <a:t>Jirout</a:t>
            </a:r>
            <a:r>
              <a:rPr lang="cs-CZ" sz="1050" dirty="0"/>
              <a:t>. </a:t>
            </a:r>
            <a:r>
              <a:rPr lang="cs-CZ" sz="1050" dirty="0" err="1"/>
              <a:t>Improving</a:t>
            </a:r>
            <a:r>
              <a:rPr lang="cs-CZ" sz="1050" dirty="0"/>
              <a:t> </a:t>
            </a:r>
            <a:r>
              <a:rPr lang="cs-CZ" sz="1050" dirty="0" err="1"/>
              <a:t>specific</a:t>
            </a:r>
            <a:r>
              <a:rPr lang="cs-CZ" sz="1050" dirty="0"/>
              <a:t> </a:t>
            </a:r>
            <a:r>
              <a:rPr lang="cs-CZ" sz="1050" dirty="0" err="1"/>
              <a:t>power</a:t>
            </a:r>
            <a:r>
              <a:rPr lang="cs-CZ" sz="1050" dirty="0"/>
              <a:t> </a:t>
            </a:r>
            <a:r>
              <a:rPr lang="cs-CZ" sz="1050" dirty="0" err="1"/>
              <a:t>consumption</a:t>
            </a:r>
            <a:r>
              <a:rPr lang="cs-CZ" sz="1050" dirty="0"/>
              <a:t> </a:t>
            </a:r>
            <a:r>
              <a:rPr lang="cs-CZ" sz="1050" dirty="0" err="1"/>
              <a:t>for</a:t>
            </a:r>
            <a:r>
              <a:rPr lang="cs-CZ" sz="1050" dirty="0"/>
              <a:t> </a:t>
            </a:r>
            <a:r>
              <a:rPr lang="cs-CZ" sz="1050" dirty="0" err="1"/>
              <a:t>mechanical</a:t>
            </a:r>
            <a:r>
              <a:rPr lang="cs-CZ" sz="1050" dirty="0"/>
              <a:t> </a:t>
            </a:r>
            <a:r>
              <a:rPr lang="cs-CZ" sz="1050" dirty="0" err="1"/>
              <a:t>mixing</a:t>
            </a:r>
            <a:r>
              <a:rPr lang="cs-CZ" sz="1050" dirty="0"/>
              <a:t> </a:t>
            </a:r>
            <a:r>
              <a:rPr lang="cs-CZ" sz="1050" dirty="0" err="1"/>
              <a:t>of</a:t>
            </a:r>
            <a:r>
              <a:rPr lang="cs-CZ" sz="1050" dirty="0"/>
              <a:t> </a:t>
            </a:r>
            <a:r>
              <a:rPr lang="cs-CZ" sz="1050" dirty="0" err="1"/>
              <a:t>feedstock</a:t>
            </a:r>
            <a:r>
              <a:rPr lang="cs-CZ" sz="1050" dirty="0"/>
              <a:t> in </a:t>
            </a:r>
            <a:r>
              <a:rPr lang="cs-CZ" sz="1050" dirty="0" err="1"/>
              <a:t>biogas</a:t>
            </a:r>
            <a:r>
              <a:rPr lang="cs-CZ" sz="1050" dirty="0"/>
              <a:t> </a:t>
            </a:r>
            <a:r>
              <a:rPr lang="cs-CZ" sz="1050" dirty="0" err="1"/>
              <a:t>fermenter</a:t>
            </a:r>
            <a:r>
              <a:rPr lang="cs-CZ" sz="1050" dirty="0"/>
              <a:t> by </a:t>
            </a:r>
            <a:r>
              <a:rPr lang="cs-CZ" sz="1050" dirty="0" err="1"/>
              <a:t>mechanical</a:t>
            </a:r>
            <a:r>
              <a:rPr lang="cs-CZ" sz="1050" dirty="0"/>
              <a:t> </a:t>
            </a:r>
            <a:r>
              <a:rPr lang="cs-CZ" sz="1050" dirty="0" err="1"/>
              <a:t>disintegration</a:t>
            </a:r>
            <a:r>
              <a:rPr lang="cs-CZ" sz="1050" dirty="0"/>
              <a:t> </a:t>
            </a:r>
            <a:r>
              <a:rPr lang="cs-CZ" sz="1050" dirty="0" err="1"/>
              <a:t>of</a:t>
            </a:r>
            <a:r>
              <a:rPr lang="cs-CZ" sz="1050" dirty="0"/>
              <a:t> </a:t>
            </a:r>
            <a:r>
              <a:rPr lang="cs-CZ" sz="1050" dirty="0" err="1"/>
              <a:t>lign</a:t>
            </a:r>
            <a:r>
              <a:rPr lang="cs-CZ" sz="1050" dirty="0"/>
              <a:t>. </a:t>
            </a:r>
            <a:r>
              <a:rPr lang="cs-CZ" sz="1050" dirty="0" err="1"/>
              <a:t>biomass</a:t>
            </a:r>
            <a:r>
              <a:rPr lang="cs-CZ" sz="1050" dirty="0"/>
              <a:t>. </a:t>
            </a:r>
            <a:r>
              <a:rPr lang="cs-CZ" sz="1050" i="1" dirty="0"/>
              <a:t>Acta </a:t>
            </a:r>
            <a:r>
              <a:rPr lang="cs-CZ" sz="1050" i="1" dirty="0" err="1"/>
              <a:t>Polytechnica</a:t>
            </a:r>
            <a:r>
              <a:rPr lang="cs-CZ" sz="1050" dirty="0"/>
              <a:t>. 2014b, roč. 54, č. 5, s. 337–342. DOI: 10.1007/978-94-009-4313-1_42</a:t>
            </a:r>
          </a:p>
        </p:txBody>
      </p:sp>
      <p:pic>
        <p:nvPicPr>
          <p:cNvPr id="15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32" y="1525747"/>
            <a:ext cx="5883968" cy="246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067944" y="3656057"/>
            <a:ext cx="2437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i="1" dirty="0" smtClean="0">
                <a:solidFill>
                  <a:srgbClr val="008000"/>
                </a:solidFill>
              </a:rPr>
              <a:t>nerozdrcená, hydratovaná</a:t>
            </a:r>
            <a:endParaRPr lang="cs-CZ" sz="1200" b="1" i="1" dirty="0">
              <a:solidFill>
                <a:srgbClr val="00800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2267744" y="364502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i="1" dirty="0" err="1" smtClean="0">
                <a:solidFill>
                  <a:srgbClr val="008000"/>
                </a:solidFill>
              </a:rPr>
              <a:t>nepředupravená</a:t>
            </a:r>
            <a:endParaRPr lang="cs-CZ" sz="1200" b="1" i="1" dirty="0">
              <a:solidFill>
                <a:srgbClr val="008000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6166520" y="3645024"/>
            <a:ext cx="1933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i="1" dirty="0" smtClean="0">
                <a:solidFill>
                  <a:srgbClr val="008000"/>
                </a:solidFill>
              </a:rPr>
              <a:t>rozdrcená, hydratovaná</a:t>
            </a:r>
            <a:endParaRPr lang="cs-CZ" sz="1200" b="1" i="1" dirty="0">
              <a:solidFill>
                <a:srgbClr val="008000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149080"/>
            <a:ext cx="1628775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35844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25" y="44450"/>
            <a:ext cx="9109075" cy="488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Implementace </a:t>
            </a: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macerátoru</a:t>
            </a: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 technologie BPS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6553200" y="6014368"/>
            <a:ext cx="2133600" cy="365125"/>
          </a:xfrm>
        </p:spPr>
        <p:txBody>
          <a:bodyPr/>
          <a:lstStyle/>
          <a:p>
            <a:pPr>
              <a:defRPr/>
            </a:pPr>
            <a:fld id="{76D7BB3B-BD01-4323-97BF-396B2376D837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1402"/>
            <a:ext cx="6722339" cy="275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9512" y="113806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7030A0"/>
                </a:solidFill>
              </a:rPr>
              <a:t>výchozí stav</a:t>
            </a:r>
            <a:endParaRPr lang="cs-CZ" b="1" i="1" dirty="0">
              <a:solidFill>
                <a:srgbClr val="7030A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22675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7030A0"/>
                </a:solidFill>
              </a:rPr>
              <a:t>intenzifikace technologie</a:t>
            </a:r>
            <a:endParaRPr lang="cs-CZ" b="1" i="1" dirty="0">
              <a:solidFill>
                <a:srgbClr val="7030A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652626"/>
            <a:ext cx="914400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modelová BPS 500 </a:t>
            </a:r>
            <a:r>
              <a:rPr lang="cs-CZ" sz="2000" b="1" dirty="0" err="1" smtClean="0">
                <a:solidFill>
                  <a:schemeClr val="bg1"/>
                </a:solidFill>
              </a:rPr>
              <a:t>kW</a:t>
            </a:r>
            <a:r>
              <a:rPr lang="cs-CZ" sz="2000" b="1" baseline="-25000" dirty="0" err="1" smtClean="0">
                <a:solidFill>
                  <a:schemeClr val="bg1"/>
                </a:solidFill>
              </a:rPr>
              <a:t>E</a:t>
            </a:r>
            <a:r>
              <a:rPr lang="cs-CZ" sz="2000" b="1" dirty="0" smtClean="0">
                <a:solidFill>
                  <a:schemeClr val="bg1"/>
                </a:solidFill>
              </a:rPr>
              <a:t> – zpracování slamnaté podestýlky</a:t>
            </a:r>
            <a:endParaRPr lang="cs-CZ" sz="2000" b="1" baseline="-25000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067944" y="2510668"/>
            <a:ext cx="2160240" cy="178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3779912" y="2042616"/>
            <a:ext cx="360040" cy="1359266"/>
          </a:xfrm>
          <a:prstGeom prst="straightConnector1">
            <a:avLst/>
          </a:prstGeom>
          <a:ln w="444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/>
          <a:stretch/>
        </p:blipFill>
        <p:spPr>
          <a:xfrm>
            <a:off x="4300490" y="2204864"/>
            <a:ext cx="4736006" cy="415595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53917" y="4491260"/>
            <a:ext cx="6650331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zvýšení výkonu z 500 </a:t>
            </a:r>
            <a:r>
              <a:rPr lang="cs-CZ" b="1" dirty="0" err="1" smtClean="0"/>
              <a:t>kW</a:t>
            </a:r>
            <a:r>
              <a:rPr lang="cs-CZ" b="1" baseline="-25000" dirty="0" err="1" smtClean="0"/>
              <a:t>E</a:t>
            </a:r>
            <a:r>
              <a:rPr lang="cs-CZ" b="1" dirty="0" smtClean="0"/>
              <a:t> na 674kW</a:t>
            </a:r>
            <a:r>
              <a:rPr lang="cs-CZ" b="1" baseline="-25000" dirty="0" smtClean="0"/>
              <a:t>E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snížení energie na čerpání a míchání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8000"/>
                </a:solidFill>
              </a:rPr>
              <a:t>zvýšení čistého zisku z prodeje elektřiny o 22 %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rgbClr val="C00000"/>
                </a:solidFill>
              </a:rPr>
              <a:t>zvýšení nákladů na údržbu, servis a spotřební materiál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8000"/>
                </a:solidFill>
              </a:rPr>
              <a:t>návratnost investice 4 roky</a:t>
            </a:r>
          </a:p>
        </p:txBody>
      </p:sp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36179"/>
            <a:ext cx="126299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259632" y="3140968"/>
            <a:ext cx="1512168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227583" y="6469886"/>
            <a:ext cx="88809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cap="all" dirty="0"/>
              <a:t>Krátký</a:t>
            </a:r>
            <a:r>
              <a:rPr lang="cs-CZ" sz="1050" dirty="0"/>
              <a:t>, L. a T. </a:t>
            </a:r>
            <a:r>
              <a:rPr lang="cs-CZ" sz="1050" cap="all" dirty="0"/>
              <a:t>Jirout</a:t>
            </a:r>
            <a:r>
              <a:rPr lang="cs-CZ" sz="1050" dirty="0"/>
              <a:t>. </a:t>
            </a:r>
            <a:r>
              <a:rPr lang="cs-CZ" sz="1050" i="1" dirty="0"/>
              <a:t>Moderní trendy předúprav biomasy pro intenzifikaci výroby biopaliv druhé generace.</a:t>
            </a:r>
            <a:r>
              <a:rPr lang="cs-CZ" sz="1050" dirty="0"/>
              <a:t> 1. vyd. Praha: Česká technika - nakladatelství ČVUT, ČVUT v Praze, 2015a. 190 s. ISBN 978-80-01-05720-9.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35844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25" y="44450"/>
            <a:ext cx="910907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Hydrotermické</a:t>
            </a: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zpracování odpadní biomasy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7BB3B-BD01-4323-97BF-396B2376D837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8" name="AutoShape 8" descr="data:image/jpeg;base64,/9j/4AAQSkZJRgABAQAAAQABAAD/2wCEAAkGBxMSEhUTExMWFhUXFRoYFxcXFxgYGxcaGhobGBcZGBgdHSkgGhomHRgYIjEhJSkrLi4uGCAzODMtNygtLisBCgoKDg0OGBAQFy0dHR0tKy0tKy0tLS0tLS0tLS0tLS0tLSstKy0tLS0tLS0tLS0tLS0tNy0tLS0tLSstLTctLf/AABEIAOUA3AMBIgACEQEDEQH/xAAcAAEAAgMBAQEAAAAAAAAAAAAABQYCAwQHAQj/xABDEAABAgQDBQYEBQEFBwUAAAABAhEAAyExBBJBBVFhcfAGEyKBkaGxwdHhBzJCUvEjFGJyksIkMzRDgoOyFRZTY9L/xAAYAQEBAQEBAAAAAAAAAAAAAAAAAQMCBP/EACARAQEBAAIBBQEBAAAAAAAAAAABEQIDMhITITFRYUH/2gAMAwEAAhEDEQA/APcYQhAIQhAIQhAIQhAIQhAIQhAIQhAIQhAIQhAIQhAIQhAIQhAIQhAIQhAIQhAIQhAIQhAIQhAIQhAIRhNmhIKlFgLkxWU7amzp4MpSUygFBlpP9Qg1bVIDX462AWmEcmExwX4SMq/2n4g6iOuAQhCAQjmxePlyg61pSN5IA9TGzDYhExIWhQUk2KS4PnAbYR8Ja8fYBCEIBCEIBCEIBCEIBCEIBCERW0tvyZNCSpVsqBmPtaAlYRVMTtfFTElUsJlJDkkgrUQATQUANOPvFRPaScJwTOmKUkkAkKy1VX9IAYevOIuPVpk1KQ5IA3ktEZP7SYVLvOT4SxYuAdxNn4RQtv4haUKmIJ8KgaTJn5bHMQzH7xF4WYMUkzJagpSalM0d5zAK8xB0IBGjGsDHoye2WGJYFZ3EJcHkR8I6NndpZE5apacwWlIUUqDEpNiK1HHjHm0zb00pCQiUkflXkpmDsSlQNCLtW1xG/Y5WheHlv/UWpKlnUSUqJRLB0SSSo13b4aLLt04rErKRLKZKSwGZIUv+9dgjga/LLByFSVBS8rszqWlKUjclI+n1jPBy881ZVVIej2L6jyMb1YuVLdgkDUgAfzAZzcZLW4ScykgqGU1DbjH3s32oE9apSkqdKX7wB0lqEKUKBQNOLFtQK5gMcsYpcqapqkAoQgZhcOSCXIZucTGKxeHlSwuZmIzZQknNVswZJOUUrpATG0+0kmSkqJUoC+RJUBzIon/qIjm2r2jShCQmq1pCgngbE7hXz9YjE4qVipBXKJynwsQHQ4DUFN1nFYrm2EKXh0zUH+pLPdKVQfqzy3ajO6fOBHPtdBTM73FPNOmaiJRNnSCzbnpvJif2ZOmCTmwq0FaZgUE/7sZSPEhSWIA1pSlDFawW1UYtkTz40oIKBVCgSGJBqFAtxFGMcKJ07ATUTAc0gnKw0F2ZyQKWtrQwV6btDb+aRmCDm1QGPisBmSSkh7kEs0NibUm5AVALHAsrm1m84i0olJPfBhnFVBKBQ/pUTcjdGJmAKeUaVcbmF0EUUng9IIuMjaUtVHY7lUPoY60qBsYpW0MYDJIJAJLWfiSN1HrpHZsbFy5SQZ01lXZyoh9GENFqhEbh9u4dZypmh9xBT8QIkhFQhCEAhCEAjnx+NRJQqZMLJSHJ4COiNWJkBYII0atb3BGogKlidpzsUPDmkylMUn9axcEcCAaBy1eUNt/Hf2MiXJQkzVJCsy7XYNqtVPKlInsVKXhC4BVJ1SKmXxT+5HC4jbiMWVIeWQxD5szBuB056RFRewMZiAhRxCsxUUhCWCSKElwADXRLE04xDdrthSnKwsS7FSTZTuP6b3bcI49r9o8xUiSQQQBnDkl2LIawJ8NiX1JrEbtCTh8KlK8YtebKSnDymK2P7jZA8/OJqyJTFA4iU0mZ3cwBiU2WOIe/TRo7HbJVJEwEstX6QQSDq5FGoL8YqU7t8lJ/obPlAb5k2ZMURxIZuTmJTYO0VY5yZMzChFO/lYheRJL+EyluFE1OUOeV4auLPgNiDD4gzFTEd2sOUVIfRQowLv6nlGGATMGOM7vJZllSiwJzd2lLS2DNoHEcCMfNlJKFKnTAbKTJAY7/ABKsdQY55e0ZjLUPGQhQAyDxKJDPlcWoWMHKewW3khK63OZXoDX3iFO1U4idmGZqUe1mtb7xPbPmypiJS0S0Sc5KVju0ulQBo5DsW13iJKYJctI8SnY2OWla+FuhAVftDiF5pWIlpUovlUGV+aWQz61SU+hixTMH3ycswHLd0uChQ3Ub9axuYDy4k7VkrzMpRIDsVKrwBMRy9sy2oghQVR1ZnYOa+VRA1PbOMnDSlSpSJxcklXdLNf8AKA3KOfZ07NOnyjLX3cyVmBUhSQSk/lqkEGqvaIb/ANwycr92oEKZgo/GJjZO25SwHStJNAPGD5aRRQu0mxZslZmynUkF6fmRqXGocO8SuETIxSJZWlaJgYslQyk6s4cPzeLvteWFyVBMxSlFJKPEAsFrJJsFM3MCPPdlDOqbisSgJlhRSmUwT3qhQItb9x+8FSeLySJSF4ibNIrkQCFLm65kmvdygblnJBZ6Pv2VtEMZhR3IulphmZmr4gosaDhFG2hi1YjEKmzpwS5ckg+FIolKEitrAfeOuXtvBSyB3U6cBrRI4slx8ImwktWTHYjET1DxJlBrJJJ3kuBysdLmNCMLiEUJWkXzEu/pc8/SJXYKsDig0nPKmM7Fwd9HJSf+kgx3GWsK7mYH3HRQ0IfVxvGr6Et1LMcmyMZLUChZ8TfmLB7a74unZzaykq7mYXH6SYoeNwQQt12Nwlkkjhwi04dAmISUmrOk6uNPUNBF+hHBsTGidKSrWx5ihjvjoIQhAIQhAYTZQUGMeddtNkT8Mha8OAqUQrOhiSlxVUsOw4pbiI9IjFaAQxDiA8S2LLGHkJnljNmJeSDXKlv96Qbk1A4czEDidnGYsqWSpRJckEqL1Dxb9uLC8RNIsFFKS9glwGGtn845U4VyKn1YVu+88o8nPlbXp4zIqp2CN2gu+/lFuwOzUlf9kCgiTJTlWQwJmFjNU7UJUrLvZCuEbcBhXVLtVaQW3FQB1D9Xju7HIMwrnBjmm+Ivapm/628xpHfV/tc9jkndkMQiYVyZqV6Mp1NQNQm/rH2f2fnBJMxEo6qJlh21CS/yMS2N23MlzAiWwcZ1FXEmyQkqsLxntHF94JJLPkC2W1lKI0bVKNNY3YTlvwr2Ilollb+BGHQJk1aSotTwoCT4SsxX53aYTU0CwWYZiDmDsysraPYUasWDHSDMwc1RZ5+KctuAzAGuhO/SImV2epatKBm4AaihArvsIx588uRtx4Sz5aZO00IAOWWHZz4j5Mz2148I7thzpeKmqkJVKRMylSE92alqjMwG88n3RzYrZpSNbdHnxfW8ReyD3OPwyrETkgk1/O6DwFCa67zaJx7Lat65i3bJwyUoEyZ3cmYCcxNzWhy7x5/KPi8eGriJgU5P9OXRgKfopXn7xKbMlgYjEBXi8aikKchPiJo/DQR2dqdpIwykIThkLz6qSCNbDWwcvTMKGN2KuDHqmAoTPQpJSUtOTlWHeqciQ/IxjPwj4cB82WYsEvRlssa2fMHPpFpwM+XOliZ3EtDkpLJTcKS5SrK9juuCNIrmzh48TLID5u8SlNgUqKTlNKMv28o45zeNd8b8qptDYrlwNOuPWkR3/p4FALmh6uOUXpWED1FLAG7bmbo6XMck7BCg+Ybh5+vKPNrdVsKClimhcMRQhrEG4MekYHEf23CBV5sv8zUqzlv8QrzHCKqdn3rSj04+J39H3RYeyaDJnM7CYlm4iqfnXjHfXyyuefHY6V4JM4SyTrVW8XITwBp5xObPw2WwZIoBETslpc9aGoJhZxTKuqfEeJLJTrWJ7FYwA5UJzr3CgT/iV+n48I9DztnZ2flnzJVnLgc6uPJos0VbAbPmmYJpLqGiQyQNzmp5xaAY6iPsIQgEIQgEacbP7uWtZ/SlSvQPG6IbtjOyYOcd6cv+YhPziW5FnzXl2FJU5114vz4xIok1Ba431GrVsI4sCQ9LilPLpokUi3LQP6bzxjxR6qww6WWlWqQpX+VJPyh2VSf6AGZvFqSDlQlFSC1Movv3xsxiQmVOW4cSVs51KSgB73U1OWkZdmpWZUqalSMie8H5lZh41MACbFJSajTlHo6p8Mez7WRew5cxKM7ukAaH3IrHFtGSO/CG8IRSwslJADW8m+UT8lcaNoYYKZbsUpXoKulr6WvGrPMVXCywrCSsuUgzVaMDRhTfG6XJChVPWlLNX2q0fdnKEzCJIILTVORxT9CPSOtKAzkkeo619Y8/Z5NuP0h8ZISxsa26OnRimKQROQq39VDM/wClQP0+l49CxGHBS3K7a9cjEVi9i6AUfgQ/pXW9Yzd66ZM8Jx81LKqS5CCQXlpyh0gnfeLSqa4ZUpSxSikpADD++R6tFQbEKLKnzKvZRFOVuesbpODtmL6uS54EcfQxt7v8Ze3/AFZpuJCg3dsALBcsMCG0XQRWcRhFjGCYiWru10W2U5c4KSfCSWq5LesdyZTfavWvHfGGQUY8QX9/uKfJ7n8X0OZcguQx3Wt8W6YxpmSLUcnd5czb4xJLl04l/aze1njWuXS48mP8+xjJ25UystmAProaF/gYxwaWWFbiL0ufpHWeNtd9OF9eMcyyytG0HDg3wHpEV3TMIVz1KJyoyjMrlRgdKUMWbs5KkrlZpY8IUQxDVGp53ik43FlbiyQaVavHjweLP2AneCaj9qwfUN/pj0cee8sY3hk1a4QhGrMhCEAhCEAir/iNNbCZf3TED0Ob/TFoimficv8AoyU75r+iT9Y45+NdcPKKVgg7PZy/v8nfSvExLytd+UcH89Bw+0Q2CLpcXf6Nz1+MTGCU9S2mvG/39NI8seiu+TLQUqBlpUkgApWAxaodOjEAto2+PkzZ2HB/4aSNS0tKTzpa2sfZZLhuAvp1pc+Ubpw9gBSrcunN2jucrHFkJEuSlgJS01/RMWPYEdNHRPkyloKCvEZSCCBMNjcO7iOWSDqRu3V869WjenTrq3tZ469dT0x9lSJMqXklIKU5sxckklmLu5tGLejjzb50+kb34cKddaRg1eVT8Pf+WvHNurGqaKGm8nrdT61j4sJ4v8bP1URsTKuXc+fXl8Y1gbtAX+Z68xEV8VKG7rrQxiwrRvg2t/gY2JU3p7fT25R9QmvXLq4gAQ9vTrryaM+7az1oeL7+PoecbECvMPoOr8uIjNH18vl8ouI45ksal7P5c6dX3alyx5+fk+vnWOmcQHcW9a7m48x8sQlvOun8CJiuSdLpoz20+nw+vHiBUN/O7e/vEhMQXqHav2Av6fzy4lrjz9r/AHERYj56jUA2J+m9/U+UT/YCaBPnJB/MgH/KWd/+qK9iJZfWu+2vlutWkSPY+a2NR/eCgX4pc3bVPExeFzlE5eL0uEIR63nIQhAIQhAIon4oKpIH+M/+MXuPPvxNU82SNyFH1I//ADGfZ4u+vyVfAJLca9H0PTmJbCKuWIPy8/LjxiNwCHHm3Q9IlsMhhwPyjzRvXVImO1LcumvuHExhMmuXsM5G4hvKzxuSgWof4ry+NOUO51eoNHpXrz4xXLYCK0o/D626Y1jdlHz1HWv0pGsSiRXnypvHHl9c5RpT+Ounio2omN9gAK+ta60MAprfHyOnvo1YwQKPrx69vaMwode/WkUbEiljXjfhGpUn5X3jV+jG1NtP5doxJo/H1ah+PMNAaFIA+3o/vcVglLUIHBgOdG1pwMfFqNHBZxb+Pe8M4exqaDg9H3jjcUiK6c1nNNON66e0fKC124cL/b038yaOw3N6Ppc3qKxsVMBDac/f7xdRmEafcHWmnmDDIX33D+Thzp5x87z4/PdY03RmpXXnbf8AGA51p1VQPalXu+hDbqxwT5lSRTR6lTPSt0+kd8wU+AHnfT4RxTZep8nbfx+sSrEfiJVXDk1eu92FKVpcRl2cDYqQsFxnAG6oyvRw55C8bZ4c9E8WevubRr2QGxElv/lST/mHI7t/1k+4t+nqkIQj2PMQhCAQhCAR5x+JKnxCBulfNUejx5n+Iiv9rFf+Un4qrGfb4tOvyROy0t738j19Y49rdp1IWUSUpOUsVKch6ggVFq3IiSwSWZqFwTo4t69cYrGEWMJjVKmJdypiKkBRoobzcU4x542TGxu2GZYTPQkPTMlxle2YEmnmOR0ustm4fHqn0GtV7Q4SXOkCfKAUsH8yKuDQu1aXrZrxLdl5pVhZbu4BTrZKiBpuAixzUniFoDOoAqNHIrd2fhufnHwM4Y23VvTr52NT7Zz80xKKHKmo/vH6ADf5M4nOz87Ph5atQMpP+E5OOgHrfSG/JnwlFChFOdPJm6+EYrUA1LvYPYvv06aKzhsbMTju7XMUUlagE0aqQpItTSnOhvFmcF+fygMykaG/A0oOvrGgyw2V99wDZjWvD6ERCy9tqOK/s4CSnMRYv4U1Lvv8uMY7H2yubiFyVJSAM7NmCqFg+lRuGltYmmJkDxDRuq164xkFBjv5u/3to/OsV6dt5SMUZKwgS82V/wBQcAO7sztp8Inl0D8Pp184D6rTm/z0ZzyrwMFNx5/M7y/I/OrdltsTp6pneFyEpUlgzByCKDld/K8fe1+2Fy8sqWSlRSSo6gVIAob8HFt7QXFnGJQFZVLQlX7SoA1fS+moP06kIc0IY2oPkW04R5nh9iYgpSsSiQC9coLu7pSeb0Y2vpYuxu1iXkrJPhdJq/8AeDmvkX+QSliU2/ttGGFRmmKBIFjQs51A5PyinT+2U8qoJYHI7/8AEC9/bz7JqkzccoT2EsEgu1kpGXMzjKT+5rnQvEhtybg1ylSjMlAK/KQpNCDcNS/K8Ptfpns3aYxMrOkbwRuULsLtY2j5g0qE6SvMzTUFhuCnLC9uAvGjZGClSZWWWrMlWZTliFFmuHTYe2sZhXiQSSSCPgCKAmzjSIj2GEIR7XmIQhAIQhAI8w/EJbYz/tIHqVR6fHl34jf8Z/2k/FUZdvi06vJGJxKkyphFVJQohw9Qlx8o49mLTtBB71IStFApLggEPY3Dix9o7MHNp6DeN41tw4aXNexGDn4OZ3shzLewqwf8qhuvX51jBs6Sifs9eahSo3H5V0JyqGit1CaUeL1g8chcoTn8JGYu1GDqF20Nj5x5xtDtWrESzJ7tICiCWJJU2gHlZy+piQxs5cjAypBDLmOpQqSlObMzaVYbrsCawSxv2TKVi5k9SgGAUXd6lwgEBrEasPDqRSR7Bz3QuW9iFAO/5gH+A9aBmMROx9j4wS0zJUzLmKVZQspIuapsaNR/Mfp17LmLw2LQJoCSrwrdrLqC4oRmbhe+gSvatC5c+XOFsr6XQR8aWLecW3vhlzv4coU/Df16RBdq8GZmHJBOZBzhr0ooNf8AK9ODcIi5O0iNnsVEqcSXc6vWh/ZTzuYfRmtnZVXeT5kzK7Zi7EeJRHEsWzcY0bAWE7RmJy3VNAazOok33+XnQTXY7BmXh8z1meIXomgAvUXPnaITBKP/AKmoNTPMrq+RdR6xF/Ud2mltippUGfLl/wAorXX3+EWzs5tLv5TfrQAlTEGoDZvDvbdcENEBtlhtFKTVJ7sEG1QAaP7e2saMSuZgMSFOVIVy8SK+E8U8xpvYhl2NmKGKmoLBs9OSwxpbmOL74+YVIn7RWFAslajzCAUjw6iibNxoWP3YCgrHqWkuFGYxsSCSoXZjbQHiTSNeAKcPj5neFgZi7szLJKSXpurQ11ii8YzGSkAFcxKRRiTeztqfSITBY3BpxAMsqWuYoZaHKkmhypoA9ah77r9e3NjJxOXMpScr0SKkHKaagU0fXyqGKkS5eLliSorSlaHP5jmzV/KlrHcNa7ySLNt/s+Jy8yJgQtTOlX6iEm1i7Avex4xVsR2MmjNmmS1KFgAXJ3FVD7GOjtOmdh8UZyah0lJP5XrmSQKAUOmu8U4J/aPF4gd1LlgZiQ0sKURajuyRpbzgrPsPilf1kn8oZQBpVi9aHQa+esWiUPEHLgKeoJDUHHjutziL7PbJ/s0pmGdQdbWcOw0t8TxrKJPie6nOgZIf9zcPvEo9gTH2PibR9j2vKQhCAQhCAR5n+I8v/a0nfJT/AOSnj0yPPPxQltMkr3oWP8pB/wBRjPt8XfX5KthJZAfRiPUU9n4R34WbpevXG3WkRmFxFBa9Ob8efC1THZh5hDCnDjR7W3fa8eZ6EnJkodwgBWpao82jh2lsNE9YWrMCAzpLUud7a1Bfe1okJBBDndpbceDX3ecbUprpWrH4fY+kVy6MOGZhT7MAP48og+1uxVz1ImSg5AIUHGhdJD61PHlE1h1gEBVNdOvpq+nVb5j2F7dMIqOTCJJlpzp8WVljyZXBvbnFJTsWZ3okhMxKe8/OxIyiy3NPy6nXQ3j0EgfPUfHX35RslpDe4665xMNYyZaUpCRYADkKNX6xSpAI2mAxNVg0tRR3bm9dYuoRwenzePiknXd1vi2Eqm7fUo7QlgCmaWaB3Dir3YV9Ise1tnJnoUhTOKpUz5VVqbU+IJiQNDfX5MadfKNazfkW4868urMNUns7subLxIKpakpBU6iCBRLULAGpFm5b5zbnZ5GIIUDlWAz/ALhuLV4U5MbRNlO9/XrfuH11B68G9/IU9PpMXVPX2YxKnR3qcm7Mshrflb5faY2TsKVIJUHWtmKiLUZkioHx+cwtPzazF701vevzjnSSALBnanNuPw+UDWrELdwzu5Y7vd7xwLDEgDW1qMGADHpo7J8wHe/nXjc7uqxyZhWgJBsBb47twiVY5ZqiAQSwFQBTU6UfXTWMLgJFAVg6ammnP0jGY5BJLPUtQ3szjfGWzHmTZSf/ALEBmIfxsaBXHWIPaBCEI9zykIQgEIQgEVH8TcHnwnegVkrCn3A+FXxB8ot0cm1UIVKWhYdCklKhvBDGJymzFly68Pws0NXQjyHKJKQoEj2DvxOkVET+6mzJKlVQopc6tY+YYxOYPGjV/uLVjx2Y9UurRIXapeN4macL+o9OqxH4XEAji7Vtp7+hjpTNGnXXrDUx3yr8H66+Eb1AWZrcvTjv9445a6Nc9Ut5s3lGzvQeL7rHTm/rzEVy3ipvpXrd1WMwql+Z8/t/Ecip4ppqLdcPiY2Inioe/wBHf3/iBjslzD6Rrnqs2hb5dfONIm8Wpr11pvjVNW+ur338Wi6Y6VJrTh84EU+GmnWvnHKZ4Fz5nh11aPnf0BzA6tw0NqiJpjqVVgN/W6NSl7xUj+Pb4X3aZc279P0zGvzzm1I5nh8fqfoV870MXPx4m7+dz8z8MyjWq2nB7fSNZFdN1XfdpxO/k941qmAPxL33+r6b9b3iDTiCS+rAedd32H0jsQXCho+ova9C0dGJN6i4tSxCaU+H8x86ZQg/AeVD1SI6a8XMVbQuH8q6cIkuwuE7zGSgBRDrVSwSA3H8xTFcxuNSA7h2txGtIu/4W3XMYutg53Cw9/hHXXx3k553I9MhCEex5iEIQCEIQCNOLk50kRuhAeNdtvw8UpZmyiQrhFE73EYVTTUEga6faP08tANxEFtfsvJngukRzy4yuuPKx45s7bCVgEKHI34VsdfaJPD4ylx1WvB/KOnb34YEEqkkp5fSKjitmYzD0UgkDUXjDl1WfTadsv2t0vH7jUVod126bhHTJxQJNTXVqH+f4IihI26Q+YFJBsdd8SOH2ylWunzpGdljv4q3SsXroX9T0a3gcXpcD5+fPWIBO0EliFfdj7axtViWVcX4UHAaCsRcTgnklw9aG5e2huLR9M/jvBLPw9YhE4oaM9OJ5uflGQxj3OvXyhqYlVYhzWuvQF42HEUvat2rXTSIc4sEBqOCDx9+UbJM9gQeqga2hpiYE/VxqKHcKcucfO/vz0fz+XVYhpWN37redOhGmZtAB/FT3PvAxOTVlvzB29N9Bq5jlxM+5c8+vL0tEHitups+4O9nGm60Q2J2+VkhAJPW6LJamyLFjNpBOujfBn61MQE3aS5hySwVE7hSO3ZHZfE4xQKwUpj1Tsz2IlYcA5Q8bcer9Z8u38Ursx2DXNImT/IaCPV9lbKRISAkNHbKlBIYCNkbSSfTK3SEIRUIQhAIQhAIQhAIQhAfCl448VsuWu6RHbCAp+1Owcia/gEVHaP4VJr3ZKeUevQhhrwHFfh/ipdErJHGIrE9nMeg/lBbnH6QVLB0jUvBoP6RHPo4/jr139fmlWExqf8Al/GMFDFt/uz15R+k17JlH9IjUdhyf2j0jn2+K+5yfnJJxbMJaozRLxhpkV0KR+ihsOT+0ekZjY0r9o9Ie3xPcr88/wBgxqrIV8I2yOxuNmXcVj9Cp2bLH6RG5GGQLARZw4xPXXiGzfwsWqsxRMXvYX4eyJLEpBMXkJAj7HeOdc2FwKJYZIAjphCAQhCAQhCAQhCAQhCAQhCAQhCAQhCAQhCAQhCAQhCAQhCAQhCAQhCAQhCAQhCAQhCAQhCA/9k="/>
          <p:cNvSpPr>
            <a:spLocks noChangeAspect="1" noChangeArrowheads="1"/>
          </p:cNvSpPr>
          <p:nvPr/>
        </p:nvSpPr>
        <p:spPr bwMode="auto">
          <a:xfrm>
            <a:off x="155575" y="-2033588"/>
            <a:ext cx="40767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6513" y="620713"/>
            <a:ext cx="9217026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cs-CZ" i="1" dirty="0"/>
              <a:t> </a:t>
            </a:r>
            <a:r>
              <a:rPr lang="cs-CZ" b="1" dirty="0">
                <a:solidFill>
                  <a:srgbClr val="002060"/>
                </a:solidFill>
              </a:rPr>
              <a:t>termická předúprava</a:t>
            </a:r>
            <a:r>
              <a:rPr lang="cs-CZ" i="1" dirty="0"/>
              <a:t> – </a:t>
            </a:r>
            <a:r>
              <a:rPr lang="cs-CZ" i="1" u="sng" dirty="0"/>
              <a:t>vyváření biomasy</a:t>
            </a:r>
            <a:r>
              <a:rPr lang="cs-CZ" i="1" dirty="0"/>
              <a:t> ve vodě udržované tlakem v kapalném stavu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cs-CZ" i="1" dirty="0"/>
              <a:t> </a:t>
            </a:r>
            <a:r>
              <a:rPr lang="cs-CZ" b="1" dirty="0">
                <a:solidFill>
                  <a:srgbClr val="002060"/>
                </a:solidFill>
              </a:rPr>
              <a:t>parní expanze</a:t>
            </a:r>
            <a:r>
              <a:rPr lang="cs-CZ" i="1" dirty="0"/>
              <a:t> – termochemický rozklad biomasy nástřikem syté páry, </a:t>
            </a:r>
            <a:r>
              <a:rPr lang="cs-CZ" i="1" u="sng" dirty="0"/>
              <a:t>náhlá expanze</a:t>
            </a:r>
            <a:r>
              <a:rPr lang="cs-CZ" i="1" dirty="0"/>
              <a:t>   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20" name="TextovéPole 20"/>
          <p:cNvSpPr txBox="1">
            <a:spLocks noChangeArrowheads="1"/>
          </p:cNvSpPr>
          <p:nvPr/>
        </p:nvSpPr>
        <p:spPr bwMode="auto">
          <a:xfrm>
            <a:off x="0" y="206057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cs-CZ" sz="2000" b="1" dirty="0">
                <a:solidFill>
                  <a:srgbClr val="7030A0"/>
                </a:solidFill>
              </a:rPr>
              <a:t>v průmyslu snaha kombinovat termickou předúpravu s parní expanzí</a:t>
            </a:r>
            <a:endParaRPr lang="cs-CZ" sz="2000" b="1" dirty="0"/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971600" y="5627856"/>
            <a:ext cx="712879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b="1" dirty="0" smtClean="0"/>
              <a:t>objasnění účinku termicko-expanzní předúpravy a porovnání její účinnosti vůči termické předúpravě</a:t>
            </a:r>
            <a:endParaRPr lang="cs-CZ" sz="2000" b="1" dirty="0"/>
          </a:p>
        </p:txBody>
      </p:sp>
      <p:sp>
        <p:nvSpPr>
          <p:cNvPr id="22" name="Šipka dolů 18"/>
          <p:cNvSpPr/>
          <p:nvPr/>
        </p:nvSpPr>
        <p:spPr>
          <a:xfrm>
            <a:off x="4373562" y="4969837"/>
            <a:ext cx="431800" cy="649288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Šipka dolů 18"/>
          <p:cNvSpPr/>
          <p:nvPr/>
        </p:nvSpPr>
        <p:spPr>
          <a:xfrm>
            <a:off x="4356100" y="1557338"/>
            <a:ext cx="431800" cy="647700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2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601804"/>
              </p:ext>
            </p:extLst>
          </p:nvPr>
        </p:nvGraphicFramePr>
        <p:xfrm>
          <a:off x="234058" y="3044412"/>
          <a:ext cx="4121918" cy="240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4" name="Rastrový obrázek" r:id="rId3" imgW="6725589" imgH="3905795" progId="PBrush">
                  <p:embed/>
                </p:oleObj>
              </mc:Choice>
              <mc:Fallback>
                <p:oleObj name="Rastrový obrázek" r:id="rId3" imgW="6725589" imgH="39057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58" y="3044412"/>
                        <a:ext cx="4121918" cy="2400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4609256" y="3356992"/>
            <a:ext cx="4608512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b="1" dirty="0">
                <a:solidFill>
                  <a:srgbClr val="002060"/>
                </a:solidFill>
              </a:rPr>
              <a:t>Princip zpracování:</a:t>
            </a:r>
            <a:endParaRPr lang="cs-CZ" sz="1400" i="1" dirty="0"/>
          </a:p>
          <a:p>
            <a:pPr>
              <a:lnSpc>
                <a:spcPct val="150000"/>
              </a:lnSpc>
            </a:pPr>
            <a:r>
              <a:rPr lang="cs-CZ" sz="1400" b="1" i="1" dirty="0">
                <a:solidFill>
                  <a:srgbClr val="009900"/>
                </a:solidFill>
              </a:rPr>
              <a:t>(1)</a:t>
            </a:r>
            <a:r>
              <a:rPr lang="cs-CZ" sz="1400" i="1" dirty="0"/>
              <a:t> </a:t>
            </a:r>
            <a:r>
              <a:rPr lang="cs-CZ" sz="1400" dirty="0"/>
              <a:t>náběh na teplotu zpracování </a:t>
            </a:r>
            <a:r>
              <a:rPr lang="cs-CZ" sz="1400" b="1" i="1" dirty="0"/>
              <a:t>T</a:t>
            </a:r>
            <a:r>
              <a:rPr lang="cs-CZ" sz="1400" b="1" i="1" baseline="-25000" dirty="0"/>
              <a:t>P</a:t>
            </a:r>
            <a:endParaRPr lang="cs-CZ" sz="1400" dirty="0"/>
          </a:p>
          <a:p>
            <a:pPr>
              <a:lnSpc>
                <a:spcPct val="150000"/>
              </a:lnSpc>
            </a:pPr>
            <a:r>
              <a:rPr lang="cs-CZ" sz="1400" b="1" i="1" dirty="0">
                <a:solidFill>
                  <a:srgbClr val="009900"/>
                </a:solidFill>
              </a:rPr>
              <a:t>(2)</a:t>
            </a:r>
            <a:r>
              <a:rPr lang="cs-CZ" sz="1400" dirty="0"/>
              <a:t> </a:t>
            </a:r>
            <a:r>
              <a:rPr lang="cs-CZ" sz="1400" dirty="0" err="1"/>
              <a:t>temperace</a:t>
            </a:r>
            <a:r>
              <a:rPr lang="cs-CZ" sz="1400" dirty="0"/>
              <a:t> při </a:t>
            </a:r>
            <a:r>
              <a:rPr lang="cs-CZ" sz="1400" b="1" i="1" dirty="0"/>
              <a:t>T</a:t>
            </a:r>
            <a:r>
              <a:rPr lang="cs-CZ" sz="1400" b="1" i="1" baseline="-25000" dirty="0"/>
              <a:t>P</a:t>
            </a:r>
            <a:r>
              <a:rPr lang="cs-CZ" sz="1400" dirty="0"/>
              <a:t> po dobu výdrže </a:t>
            </a:r>
            <a:r>
              <a:rPr lang="cs-CZ" sz="1400" b="1" i="1" dirty="0" err="1"/>
              <a:t>t</a:t>
            </a:r>
            <a:r>
              <a:rPr lang="cs-CZ" sz="1400" b="1" i="1" baseline="-25000" dirty="0" err="1"/>
              <a:t>R</a:t>
            </a:r>
            <a:endParaRPr lang="cs-CZ" sz="1400" b="1" i="1" dirty="0"/>
          </a:p>
          <a:p>
            <a:pPr>
              <a:lnSpc>
                <a:spcPct val="150000"/>
              </a:lnSpc>
            </a:pPr>
            <a:r>
              <a:rPr lang="cs-CZ" sz="1400" b="1" i="1" dirty="0">
                <a:solidFill>
                  <a:srgbClr val="009900"/>
                </a:solidFill>
              </a:rPr>
              <a:t>(3)</a:t>
            </a:r>
            <a:r>
              <a:rPr lang="cs-CZ" sz="1400" b="1" i="1" dirty="0"/>
              <a:t> </a:t>
            </a:r>
            <a:r>
              <a:rPr lang="cs-CZ" sz="1400" dirty="0"/>
              <a:t>náhlá dekomprese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0" y="2565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 cap="all" dirty="0">
                <a:solidFill>
                  <a:srgbClr val="FF0000"/>
                </a:solidFill>
              </a:rPr>
              <a:t>termicko-expanzní předúprava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227583" y="6469886"/>
            <a:ext cx="88809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cap="all" dirty="0"/>
              <a:t>Krátký</a:t>
            </a:r>
            <a:r>
              <a:rPr lang="cs-CZ" sz="1050" dirty="0"/>
              <a:t>, L. a T. </a:t>
            </a:r>
            <a:r>
              <a:rPr lang="cs-CZ" sz="1050" cap="all" dirty="0"/>
              <a:t>Jirout</a:t>
            </a:r>
            <a:r>
              <a:rPr lang="cs-CZ" sz="1050" dirty="0"/>
              <a:t>. </a:t>
            </a:r>
            <a:r>
              <a:rPr lang="cs-CZ" sz="1050" i="1" dirty="0"/>
              <a:t>Moderní trendy předúprav biomasy pro intenzifikaci výroby biopaliv druhé generace.</a:t>
            </a:r>
            <a:r>
              <a:rPr lang="cs-CZ" sz="1050" dirty="0"/>
              <a:t> 1. vyd. Praha: Česká technika - nakladatelství ČVUT, ČVUT v Praze, 2015a. 190 s. ISBN 978-80-01-05720-9.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1520" y="1916832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08000"/>
                </a:solidFill>
              </a:rPr>
              <a:t>BPS Velký Karlov, </a:t>
            </a:r>
            <a:r>
              <a:rPr lang="cs-CZ" sz="1400" dirty="0" err="1" smtClean="0">
                <a:solidFill>
                  <a:srgbClr val="008000"/>
                </a:solidFill>
              </a:rPr>
              <a:t>Závidkovice</a:t>
            </a:r>
            <a:r>
              <a:rPr lang="cs-CZ" sz="1400" dirty="0" smtClean="0">
                <a:solidFill>
                  <a:srgbClr val="008000"/>
                </a:solidFill>
              </a:rPr>
              <a:t>, Vysoké Mýto, Lípa</a:t>
            </a:r>
            <a:endParaRPr lang="cs-CZ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35844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25" y="44450"/>
            <a:ext cx="910907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Termicko-expanzní předúprava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7BB3B-BD01-4323-97BF-396B2376D837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8" name="AutoShape 8" descr="data:image/jpeg;base64,/9j/4AAQSkZJRgABAQAAAQABAAD/2wCEAAkGBxMSEhUTExMWFhUXFRoYFxcXFxgYGxcaGhobGBcZGBgdHSkgGhomHRgYIjEhJSkrLi4uGCAzODMtNygtLisBCgoKDg0OGBAQFy0dHR0tKy0tKy0tLS0tLS0tLS0tLS0tLSstKy0tLS0tLS0tLS0tLS0tNy0tLS0tLSstLTctLf/AABEIAOUA3AMBIgACEQEDEQH/xAAcAAEAAgMBAQEAAAAAAAAAAAAABQYCAwQHAQj/xABDEAABAgQDBQYEBQEFBwUAAAABAhEAAyExBBJBBVFhcfAGEyKBkaGxwdHhBzJCUvEjFGJyksIkMzRDgoOyFRZTY9L/xAAYAQEBAQEBAAAAAAAAAAAAAAAAAQMCBP/EACARAQEBAAIBBQEBAAAAAAAAAAABEQIDMhITITFRYUH/2gAMAwEAAhEDEQA/APcYQhAIQhAIQhAIQhAIQhAIQhAIQhAIQhAIQhAIQhAIQhAIQhAIQhAIQhAIQhAIQhAIQhAIQhAIQhAIRhNmhIKlFgLkxWU7amzp4MpSUygFBlpP9Qg1bVIDX462AWmEcmExwX4SMq/2n4g6iOuAQhCAQjmxePlyg61pSN5IA9TGzDYhExIWhQUk2KS4PnAbYR8Ja8fYBCEIBCEIBCEIBCEIBCEIBCERW0tvyZNCSpVsqBmPtaAlYRVMTtfFTElUsJlJDkkgrUQATQUANOPvFRPaScJwTOmKUkkAkKy1VX9IAYevOIuPVpk1KQ5IA3ktEZP7SYVLvOT4SxYuAdxNn4RQtv4haUKmIJ8KgaTJn5bHMQzH7xF4WYMUkzJagpSalM0d5zAK8xB0IBGjGsDHoye2WGJYFZ3EJcHkR8I6NndpZE5apacwWlIUUqDEpNiK1HHjHm0zb00pCQiUkflXkpmDsSlQNCLtW1xG/Y5WheHlv/UWpKlnUSUqJRLB0SSSo13b4aLLt04rErKRLKZKSwGZIUv+9dgjga/LLByFSVBS8rszqWlKUjclI+n1jPBy881ZVVIej2L6jyMb1YuVLdgkDUgAfzAZzcZLW4ScykgqGU1DbjH3s32oE9apSkqdKX7wB0lqEKUKBQNOLFtQK5gMcsYpcqapqkAoQgZhcOSCXIZucTGKxeHlSwuZmIzZQknNVswZJOUUrpATG0+0kmSkqJUoC+RJUBzIon/qIjm2r2jShCQmq1pCgngbE7hXz9YjE4qVipBXKJynwsQHQ4DUFN1nFYrm2EKXh0zUH+pLPdKVQfqzy3ajO6fOBHPtdBTM73FPNOmaiJRNnSCzbnpvJif2ZOmCTmwq0FaZgUE/7sZSPEhSWIA1pSlDFawW1UYtkTz40oIKBVCgSGJBqFAtxFGMcKJ07ATUTAc0gnKw0F2ZyQKWtrQwV6btDb+aRmCDm1QGPisBmSSkh7kEs0NibUm5AVALHAsrm1m84i0olJPfBhnFVBKBQ/pUTcjdGJmAKeUaVcbmF0EUUng9IIuMjaUtVHY7lUPoY60qBsYpW0MYDJIJAJLWfiSN1HrpHZsbFy5SQZ01lXZyoh9GENFqhEbh9u4dZypmh9xBT8QIkhFQhCEAhCEAjnx+NRJQqZMLJSHJ4COiNWJkBYII0atb3BGogKlidpzsUPDmkylMUn9axcEcCAaBy1eUNt/Hf2MiXJQkzVJCsy7XYNqtVPKlInsVKXhC4BVJ1SKmXxT+5HC4jbiMWVIeWQxD5szBuB056RFRewMZiAhRxCsxUUhCWCSKElwADXRLE04xDdrthSnKwsS7FSTZTuP6b3bcI49r9o8xUiSQQQBnDkl2LIawJ8NiX1JrEbtCTh8KlK8YtebKSnDymK2P7jZA8/OJqyJTFA4iU0mZ3cwBiU2WOIe/TRo7HbJVJEwEstX6QQSDq5FGoL8YqU7t8lJ/obPlAb5k2ZMURxIZuTmJTYO0VY5yZMzChFO/lYheRJL+EyluFE1OUOeV4auLPgNiDD4gzFTEd2sOUVIfRQowLv6nlGGATMGOM7vJZllSiwJzd2lLS2DNoHEcCMfNlJKFKnTAbKTJAY7/ABKsdQY55e0ZjLUPGQhQAyDxKJDPlcWoWMHKewW3khK63OZXoDX3iFO1U4idmGZqUe1mtb7xPbPmypiJS0S0Sc5KVju0ulQBo5DsW13iJKYJctI8SnY2OWla+FuhAVftDiF5pWIlpUovlUGV+aWQz61SU+hixTMH3ycswHLd0uChQ3Ub9axuYDy4k7VkrzMpRIDsVKrwBMRy9sy2oghQVR1ZnYOa+VRA1PbOMnDSlSpSJxcklXdLNf8AKA3KOfZ07NOnyjLX3cyVmBUhSQSk/lqkEGqvaIb/ANwycr92oEKZgo/GJjZO25SwHStJNAPGD5aRRQu0mxZslZmynUkF6fmRqXGocO8SuETIxSJZWlaJgYslQyk6s4cPzeLvteWFyVBMxSlFJKPEAsFrJJsFM3MCPPdlDOqbisSgJlhRSmUwT3qhQItb9x+8FSeLySJSF4ibNIrkQCFLm65kmvdygblnJBZ6Pv2VtEMZhR3IulphmZmr4gosaDhFG2hi1YjEKmzpwS5ckg+FIolKEitrAfeOuXtvBSyB3U6cBrRI4slx8ImwktWTHYjET1DxJlBrJJJ3kuBysdLmNCMLiEUJWkXzEu/pc8/SJXYKsDig0nPKmM7Fwd9HJSf+kgx3GWsK7mYH3HRQ0IfVxvGr6Et1LMcmyMZLUChZ8TfmLB7a74unZzaykq7mYXH6SYoeNwQQt12Nwlkkjhwi04dAmISUmrOk6uNPUNBF+hHBsTGidKSrWx5ihjvjoIQhAIQhAYTZQUGMeddtNkT8Mha8OAqUQrOhiSlxVUsOw4pbiI9IjFaAQxDiA8S2LLGHkJnljNmJeSDXKlv96Qbk1A4czEDidnGYsqWSpRJckEqL1Dxb9uLC8RNIsFFKS9glwGGtn845U4VyKn1YVu+88o8nPlbXp4zIqp2CN2gu+/lFuwOzUlf9kCgiTJTlWQwJmFjNU7UJUrLvZCuEbcBhXVLtVaQW3FQB1D9Xju7HIMwrnBjmm+Ivapm/628xpHfV/tc9jkndkMQiYVyZqV6Mp1NQNQm/rH2f2fnBJMxEo6qJlh21CS/yMS2N23MlzAiWwcZ1FXEmyQkqsLxntHF94JJLPkC2W1lKI0bVKNNY3YTlvwr2Ilollb+BGHQJk1aSotTwoCT4SsxX53aYTU0CwWYZiDmDsysraPYUasWDHSDMwc1RZ5+KctuAzAGuhO/SImV2epatKBm4AaihArvsIx588uRtx4Sz5aZO00IAOWWHZz4j5Mz2148I7thzpeKmqkJVKRMylSE92alqjMwG88n3RzYrZpSNbdHnxfW8ReyD3OPwyrETkgk1/O6DwFCa67zaJx7Lat65i3bJwyUoEyZ3cmYCcxNzWhy7x5/KPi8eGriJgU5P9OXRgKfopXn7xKbMlgYjEBXi8aikKchPiJo/DQR2dqdpIwykIThkLz6qSCNbDWwcvTMKGN2KuDHqmAoTPQpJSUtOTlWHeqciQ/IxjPwj4cB82WYsEvRlssa2fMHPpFpwM+XOliZ3EtDkpLJTcKS5SrK9juuCNIrmzh48TLID5u8SlNgUqKTlNKMv28o45zeNd8b8qptDYrlwNOuPWkR3/p4FALmh6uOUXpWED1FLAG7bmbo6XMck7BCg+Ybh5+vKPNrdVsKClimhcMRQhrEG4MekYHEf23CBV5sv8zUqzlv8QrzHCKqdn3rSj04+J39H3RYeyaDJnM7CYlm4iqfnXjHfXyyuefHY6V4JM4SyTrVW8XITwBp5xObPw2WwZIoBETslpc9aGoJhZxTKuqfEeJLJTrWJ7FYwA5UJzr3CgT/iV+n48I9DztnZ2flnzJVnLgc6uPJos0VbAbPmmYJpLqGiQyQNzmp5xaAY6iPsIQgEIQgEacbP7uWtZ/SlSvQPG6IbtjOyYOcd6cv+YhPziW5FnzXl2FJU5114vz4xIok1Ba431GrVsI4sCQ9LilPLpokUi3LQP6bzxjxR6qww6WWlWqQpX+VJPyh2VSf6AGZvFqSDlQlFSC1Movv3xsxiQmVOW4cSVs51KSgB73U1OWkZdmpWZUqalSMie8H5lZh41MACbFJSajTlHo6p8Mez7WRew5cxKM7ukAaH3IrHFtGSO/CG8IRSwslJADW8m+UT8lcaNoYYKZbsUpXoKulr6WvGrPMVXCywrCSsuUgzVaMDRhTfG6XJChVPWlLNX2q0fdnKEzCJIILTVORxT9CPSOtKAzkkeo619Y8/Z5NuP0h8ZISxsa26OnRimKQROQq39VDM/wClQP0+l49CxGHBS3K7a9cjEVi9i6AUfgQ/pXW9Yzd66ZM8Jx81LKqS5CCQXlpyh0gnfeLSqa4ZUpSxSikpADD++R6tFQbEKLKnzKvZRFOVuesbpODtmL6uS54EcfQxt7v8Ze3/AFZpuJCg3dsALBcsMCG0XQRWcRhFjGCYiWru10W2U5c4KSfCSWq5LesdyZTfavWvHfGGQUY8QX9/uKfJ7n8X0OZcguQx3Wt8W6YxpmSLUcnd5czb4xJLl04l/aze1njWuXS48mP8+xjJ25UystmAProaF/gYxwaWWFbiL0ufpHWeNtd9OF9eMcyyytG0HDg3wHpEV3TMIVz1KJyoyjMrlRgdKUMWbs5KkrlZpY8IUQxDVGp53ik43FlbiyQaVavHjweLP2AneCaj9qwfUN/pj0cee8sY3hk1a4QhGrMhCEAhCEAir/iNNbCZf3TED0Ob/TFoimficv8AoyU75r+iT9Y45+NdcPKKVgg7PZy/v8nfSvExLytd+UcH89Bw+0Q2CLpcXf6Nz1+MTGCU9S2mvG/39NI8seiu+TLQUqBlpUkgApWAxaodOjEAto2+PkzZ2HB/4aSNS0tKTzpa2sfZZLhuAvp1pc+Ubpw9gBSrcunN2jucrHFkJEuSlgJS01/RMWPYEdNHRPkyloKCvEZSCCBMNjcO7iOWSDqRu3V869WjenTrq3tZ469dT0x9lSJMqXklIKU5sxckklmLu5tGLejjzb50+kb34cKddaRg1eVT8Pf+WvHNurGqaKGm8nrdT61j4sJ4v8bP1URsTKuXc+fXl8Y1gbtAX+Z68xEV8VKG7rrQxiwrRvg2t/gY2JU3p7fT25R9QmvXLq4gAQ9vTrryaM+7az1oeL7+PoecbECvMPoOr8uIjNH18vl8ouI45ksal7P5c6dX3alyx5+fk+vnWOmcQHcW9a7m48x8sQlvOun8CJiuSdLpoz20+nw+vHiBUN/O7e/vEhMQXqHav2Av6fzy4lrjz9r/AHERYj56jUA2J+m9/U+UT/YCaBPnJB/MgH/KWd/+qK9iJZfWu+2vlutWkSPY+a2NR/eCgX4pc3bVPExeFzlE5eL0uEIR63nIQhAIQhAIon4oKpIH+M/+MXuPPvxNU82SNyFH1I//ADGfZ4u+vyVfAJLca9H0PTmJbCKuWIPy8/LjxiNwCHHm3Q9IlsMhhwPyjzRvXVImO1LcumvuHExhMmuXsM5G4hvKzxuSgWof4ry+NOUO51eoNHpXrz4xXLYCK0o/D626Y1jdlHz1HWv0pGsSiRXnypvHHl9c5RpT+Ounio2omN9gAK+ta60MAprfHyOnvo1YwQKPrx69vaMwode/WkUbEiljXjfhGpUn5X3jV+jG1NtP5doxJo/H1ah+PMNAaFIA+3o/vcVglLUIHBgOdG1pwMfFqNHBZxb+Pe8M4exqaDg9H3jjcUiK6c1nNNON66e0fKC124cL/b038yaOw3N6Ppc3qKxsVMBDac/f7xdRmEafcHWmnmDDIX33D+Thzp5x87z4/PdY03RmpXXnbf8AGA51p1VQPalXu+hDbqxwT5lSRTR6lTPSt0+kd8wU+AHnfT4RxTZep8nbfx+sSrEfiJVXDk1eu92FKVpcRl2cDYqQsFxnAG6oyvRw55C8bZ4c9E8WevubRr2QGxElv/lST/mHI7t/1k+4t+nqkIQj2PMQhCAQhCAR5x+JKnxCBulfNUejx5n+Iiv9rFf+Un4qrGfb4tOvyROy0t738j19Y49rdp1IWUSUpOUsVKch6ggVFq3IiSwSWZqFwTo4t69cYrGEWMJjVKmJdypiKkBRoobzcU4x542TGxu2GZYTPQkPTMlxle2YEmnmOR0ustm4fHqn0GtV7Q4SXOkCfKAUsH8yKuDQu1aXrZrxLdl5pVhZbu4BTrZKiBpuAixzUniFoDOoAqNHIrd2fhufnHwM4Y23VvTr52NT7Zz80xKKHKmo/vH6ADf5M4nOz87Ph5atQMpP+E5OOgHrfSG/JnwlFChFOdPJm6+EYrUA1LvYPYvv06aKzhsbMTju7XMUUlagE0aqQpItTSnOhvFmcF+fygMykaG/A0oOvrGgyw2V99wDZjWvD6ERCy9tqOK/s4CSnMRYv4U1Lvv8uMY7H2yubiFyVJSAM7NmCqFg+lRuGltYmmJkDxDRuq164xkFBjv5u/3to/OsV6dt5SMUZKwgS82V/wBQcAO7sztp8Inl0D8Pp184D6rTm/z0ZzyrwMFNx5/M7y/I/OrdltsTp6pneFyEpUlgzByCKDld/K8fe1+2Fy8sqWSlRSSo6gVIAob8HFt7QXFnGJQFZVLQlX7SoA1fS+moP06kIc0IY2oPkW04R5nh9iYgpSsSiQC9coLu7pSeb0Y2vpYuxu1iXkrJPhdJq/8AeDmvkX+QSliU2/ttGGFRmmKBIFjQs51A5PyinT+2U8qoJYHI7/8AEC9/bz7JqkzccoT2EsEgu1kpGXMzjKT+5rnQvEhtybg1ylSjMlAK/KQpNCDcNS/K8Ptfpns3aYxMrOkbwRuULsLtY2j5g0qE6SvMzTUFhuCnLC9uAvGjZGClSZWWWrMlWZTliFFmuHTYe2sZhXiQSSSCPgCKAmzjSIj2GEIR7XmIQhAIQhAI8w/EJbYz/tIHqVR6fHl34jf8Z/2k/FUZdvi06vJGJxKkyphFVJQohw9Qlx8o49mLTtBB71IStFApLggEPY3Dix9o7MHNp6DeN41tw4aXNexGDn4OZ3shzLewqwf8qhuvX51jBs6Sifs9eahSo3H5V0JyqGit1CaUeL1g8chcoTn8JGYu1GDqF20Nj5x5xtDtWrESzJ7tICiCWJJU2gHlZy+piQxs5cjAypBDLmOpQqSlObMzaVYbrsCawSxv2TKVi5k9SgGAUXd6lwgEBrEasPDqRSR7Bz3QuW9iFAO/5gH+A9aBmMROx9j4wS0zJUzLmKVZQspIuapsaNR/Mfp17LmLw2LQJoCSrwrdrLqC4oRmbhe+gSvatC5c+XOFsr6XQR8aWLecW3vhlzv4coU/Df16RBdq8GZmHJBOZBzhr0ooNf8AK9ODcIi5O0iNnsVEqcSXc6vWh/ZTzuYfRmtnZVXeT5kzK7Zi7EeJRHEsWzcY0bAWE7RmJy3VNAazOok33+XnQTXY7BmXh8z1meIXomgAvUXPnaITBKP/AKmoNTPMrq+RdR6xF/Ud2mltippUGfLl/wAorXX3+EWzs5tLv5TfrQAlTEGoDZvDvbdcENEBtlhtFKTVJ7sEG1QAaP7e2saMSuZgMSFOVIVy8SK+E8U8xpvYhl2NmKGKmoLBs9OSwxpbmOL74+YVIn7RWFAslajzCAUjw6iibNxoWP3YCgrHqWkuFGYxsSCSoXZjbQHiTSNeAKcPj5neFgZi7szLJKSXpurQ11ii8YzGSkAFcxKRRiTeztqfSITBY3BpxAMsqWuYoZaHKkmhypoA9ah77r9e3NjJxOXMpScr0SKkHKaagU0fXyqGKkS5eLliSorSlaHP5jmzV/KlrHcNa7ySLNt/s+Jy8yJgQtTOlX6iEm1i7Avex4xVsR2MmjNmmS1KFgAXJ3FVD7GOjtOmdh8UZyah0lJP5XrmSQKAUOmu8U4J/aPF4gd1LlgZiQ0sKURajuyRpbzgrPsPilf1kn8oZQBpVi9aHQa+esWiUPEHLgKeoJDUHHjutziL7PbJ/s0pmGdQdbWcOw0t8TxrKJPie6nOgZIf9zcPvEo9gTH2PibR9j2vKQhCAQhCAR5n+I8v/a0nfJT/AOSnj0yPPPxQltMkr3oWP8pB/wBRjPt8XfX5KthJZAfRiPUU9n4R34WbpevXG3WkRmFxFBa9Ob8efC1THZh5hDCnDjR7W3fa8eZ6EnJkodwgBWpao82jh2lsNE9YWrMCAzpLUud7a1Bfe1okJBBDndpbceDX3ecbUprpWrH4fY+kVy6MOGZhT7MAP48og+1uxVz1ImSg5AIUHGhdJD61PHlE1h1gEBVNdOvpq+nVb5j2F7dMIqOTCJJlpzp8WVljyZXBvbnFJTsWZ3okhMxKe8/OxIyiy3NPy6nXQ3j0EgfPUfHX35RslpDe4665xMNYyZaUpCRYADkKNX6xSpAI2mAxNVg0tRR3bm9dYuoRwenzePiknXd1vi2Eqm7fUo7QlgCmaWaB3Dir3YV9Ise1tnJnoUhTOKpUz5VVqbU+IJiQNDfX5MadfKNazfkW4868urMNUns7subLxIKpakpBU6iCBRLULAGpFm5b5zbnZ5GIIUDlWAz/ALhuLV4U5MbRNlO9/XrfuH11B68G9/IU9PpMXVPX2YxKnR3qcm7Mshrflb5faY2TsKVIJUHWtmKiLUZkioHx+cwtPzazF701vevzjnSSALBnanNuPw+UDWrELdwzu5Y7vd7xwLDEgDW1qMGADHpo7J8wHe/nXjc7uqxyZhWgJBsBb47twiVY5ZqiAQSwFQBTU6UfXTWMLgJFAVg6ammnP0jGY5BJLPUtQ3szjfGWzHmTZSf/ALEBmIfxsaBXHWIPaBCEI9zykIQgEIQgEVH8TcHnwnegVkrCn3A+FXxB8ot0cm1UIVKWhYdCklKhvBDGJymzFly68Pws0NXQjyHKJKQoEj2DvxOkVET+6mzJKlVQopc6tY+YYxOYPGjV/uLVjx2Y9UurRIXapeN4macL+o9OqxH4XEAji7Vtp7+hjpTNGnXXrDUx3yr8H66+Eb1AWZrcvTjv9445a6Nc9Ut5s3lGzvQeL7rHTm/rzEVy3ipvpXrd1WMwql+Z8/t/Ecip4ppqLdcPiY2Inioe/wBHf3/iBjslzD6Rrnqs2hb5dfONIm8Wpr11pvjVNW+ur338Wi6Y6VJrTh84EU+GmnWvnHKZ4Fz5nh11aPnf0BzA6tw0NqiJpjqVVgN/W6NSl7xUj+Pb4X3aZc279P0zGvzzm1I5nh8fqfoV870MXPx4m7+dz8z8MyjWq2nB7fSNZFdN1XfdpxO/k941qmAPxL33+r6b9b3iDTiCS+rAedd32H0jsQXCho+ova9C0dGJN6i4tSxCaU+H8x86ZQg/AeVD1SI6a8XMVbQuH8q6cIkuwuE7zGSgBRDrVSwSA3H8xTFcxuNSA7h2txGtIu/4W3XMYutg53Cw9/hHXXx3k553I9MhCEex5iEIQCEIQCNOLk50kRuhAeNdtvw8UpZmyiQrhFE73EYVTTUEga6faP08tANxEFtfsvJngukRzy4yuuPKx45s7bCVgEKHI34VsdfaJPD4ylx1WvB/KOnb34YEEqkkp5fSKjitmYzD0UgkDUXjDl1WfTadsv2t0vH7jUVod126bhHTJxQJNTXVqH+f4IihI26Q+YFJBsdd8SOH2ylWunzpGdljv4q3SsXroX9T0a3gcXpcD5+fPWIBO0EliFfdj7axtViWVcX4UHAaCsRcTgnklw9aG5e2huLR9M/jvBLPw9YhE4oaM9OJ5uflGQxj3OvXyhqYlVYhzWuvQF42HEUvat2rXTSIc4sEBqOCDx9+UbJM9gQeqga2hpiYE/VxqKHcKcucfO/vz0fz+XVYhpWN37redOhGmZtAB/FT3PvAxOTVlvzB29N9Bq5jlxM+5c8+vL0tEHitups+4O9nGm60Q2J2+VkhAJPW6LJamyLFjNpBOujfBn61MQE3aS5hySwVE7hSO3ZHZfE4xQKwUpj1Tsz2IlYcA5Q8bcer9Z8u38Ursx2DXNImT/IaCPV9lbKRISAkNHbKlBIYCNkbSSfTK3SEIRUIQhAIQhAIQhAIQhAfCl448VsuWu6RHbCAp+1Owcia/gEVHaP4VJr3ZKeUevQhhrwHFfh/ipdErJHGIrE9nMeg/lBbnH6QVLB0jUvBoP6RHPo4/jr139fmlWExqf8Al/GMFDFt/uz15R+k17JlH9IjUdhyf2j0jn2+K+5yfnJJxbMJaozRLxhpkV0KR+ihsOT+0ekZjY0r9o9Ie3xPcr88/wBgxqrIV8I2yOxuNmXcVj9Cp2bLH6RG5GGQLARZw4xPXXiGzfwsWqsxRMXvYX4eyJLEpBMXkJAj7HeOdc2FwKJYZIAjphCAQhCAQhCAQhCAQhCAQhCAQhCAQhCAQhCAQhCAQhCAQhCAQhCAQhCAQhCAQhCAQhCAQhCA/9k="/>
          <p:cNvSpPr>
            <a:spLocks noChangeAspect="1" noChangeArrowheads="1"/>
          </p:cNvSpPr>
          <p:nvPr/>
        </p:nvSpPr>
        <p:spPr bwMode="auto">
          <a:xfrm>
            <a:off x="155575" y="-2033588"/>
            <a:ext cx="40767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395288" y="677863"/>
            <a:ext cx="8208962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dirty="0"/>
              <a:t> vsádkové zpracování maximálního objemu substrátu </a:t>
            </a:r>
            <a:r>
              <a:rPr lang="cs-CZ" b="1" dirty="0">
                <a:solidFill>
                  <a:srgbClr val="009900"/>
                </a:solidFill>
              </a:rPr>
              <a:t>8 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maximální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pracovní </a:t>
            </a:r>
            <a:r>
              <a:rPr lang="cs-CZ" b="1" dirty="0">
                <a:solidFill>
                  <a:srgbClr val="FF0000"/>
                </a:solidFill>
              </a:rPr>
              <a:t>teplota 200 °C </a:t>
            </a:r>
            <a:r>
              <a:rPr lang="cs-CZ" dirty="0"/>
              <a:t>(tlak 1,6 </a:t>
            </a:r>
            <a:r>
              <a:rPr lang="cs-CZ" dirty="0" err="1"/>
              <a:t>MPa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43438" y="2300288"/>
            <a:ext cx="1584325" cy="3683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hydrolyzér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643438" y="4437063"/>
            <a:ext cx="1584325" cy="6667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expanzní nádoba</a:t>
            </a: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643438" y="2947988"/>
            <a:ext cx="1584325" cy="1201737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kulový kohout</a:t>
            </a:r>
          </a:p>
          <a:p>
            <a:pPr algn="ctr">
              <a:defRPr/>
            </a:pP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&amp; </a:t>
            </a:r>
            <a:r>
              <a:rPr lang="cs-CZ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pneumatické ovládání</a:t>
            </a:r>
          </a:p>
        </p:txBody>
      </p:sp>
      <p:pic>
        <p:nvPicPr>
          <p:cNvPr id="14" name="Obrázek 81" descr="picture_1.jpg"/>
          <p:cNvPicPr>
            <a:picLocks noChangeAspect="1"/>
          </p:cNvPicPr>
          <p:nvPr/>
        </p:nvPicPr>
        <p:blipFill rotWithShape="1">
          <a:blip r:embed="rId2" cstate="print"/>
          <a:srcRect t="7153"/>
          <a:stretch/>
        </p:blipFill>
        <p:spPr bwMode="auto">
          <a:xfrm>
            <a:off x="6660232" y="3861048"/>
            <a:ext cx="2324455" cy="28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bomba_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028" y="692696"/>
            <a:ext cx="2316459" cy="308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29"/>
          <p:cNvSpPr>
            <a:spLocks noChangeShapeType="1"/>
          </p:cNvSpPr>
          <p:nvPr/>
        </p:nvSpPr>
        <p:spPr bwMode="auto">
          <a:xfrm flipV="1">
            <a:off x="6227764" y="3645024"/>
            <a:ext cx="756442" cy="1152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V="1">
            <a:off x="6227763" y="3068960"/>
            <a:ext cx="1512885" cy="45529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 flipV="1">
            <a:off x="6227763" y="2484438"/>
            <a:ext cx="1296565" cy="31751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20" name="Picture 2" descr="schema_bomb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18" y="2051670"/>
            <a:ext cx="3600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bdélník 14"/>
          <p:cNvSpPr>
            <a:spLocks noChangeArrowheads="1"/>
          </p:cNvSpPr>
          <p:nvPr/>
        </p:nvSpPr>
        <p:spPr bwMode="auto">
          <a:xfrm>
            <a:off x="107950" y="4854575"/>
            <a:ext cx="45720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i="1"/>
              <a:t>1 - hydrolyzér; 2 - expanzní nádoba; </a:t>
            </a:r>
          </a:p>
          <a:p>
            <a:pPr algn="ctr">
              <a:lnSpc>
                <a:spcPct val="150000"/>
              </a:lnSpc>
            </a:pPr>
            <a:r>
              <a:rPr lang="cs-CZ" sz="1400" i="1"/>
              <a:t>V1 - kulový kohout; V2 - vypouštěcí klapka; </a:t>
            </a:r>
          </a:p>
          <a:p>
            <a:pPr algn="ctr">
              <a:lnSpc>
                <a:spcPct val="150000"/>
              </a:lnSpc>
            </a:pPr>
            <a:r>
              <a:rPr lang="cs-CZ" sz="1400" i="1"/>
              <a:t>O - topný okruh; W - chlazení</a:t>
            </a:r>
            <a:endParaRPr lang="cs-CZ" sz="1400"/>
          </a:p>
        </p:txBody>
      </p:sp>
      <p:sp>
        <p:nvSpPr>
          <p:cNvPr id="22" name="Obdélník 21"/>
          <p:cNvSpPr/>
          <p:nvPr/>
        </p:nvSpPr>
        <p:spPr>
          <a:xfrm>
            <a:off x="227583" y="6469886"/>
            <a:ext cx="88809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cap="all" dirty="0"/>
              <a:t>Krátký</a:t>
            </a:r>
            <a:r>
              <a:rPr lang="cs-CZ" sz="1050" dirty="0"/>
              <a:t>, L. a T. </a:t>
            </a:r>
            <a:r>
              <a:rPr lang="cs-CZ" sz="1050" cap="all" dirty="0"/>
              <a:t>Jirout</a:t>
            </a:r>
            <a:r>
              <a:rPr lang="cs-CZ" sz="1050" dirty="0"/>
              <a:t>. </a:t>
            </a:r>
            <a:r>
              <a:rPr lang="cs-CZ" sz="1050" i="1" dirty="0"/>
              <a:t>Moderní trendy předúprav biomasy pro intenzifikaci výroby biopaliv druhé generace.</a:t>
            </a:r>
            <a:r>
              <a:rPr lang="cs-CZ" sz="1050" dirty="0"/>
              <a:t> 1. vyd. Praha: Česká technika - nakladatelství ČVUT, ČVUT v Praze, 2015a. 190 s. ISBN 978-80-01-05720-9.</a:t>
            </a:r>
          </a:p>
        </p:txBody>
      </p:sp>
    </p:spTree>
    <p:extLst>
      <p:ext uri="{BB962C8B-B14F-4D97-AF65-F5344CB8AC3E}">
        <p14:creationId xmlns:p14="http://schemas.microsoft.com/office/powerpoint/2010/main" val="11285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6084169" y="2958511"/>
            <a:ext cx="2903339" cy="340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51520" y="1432808"/>
            <a:ext cx="2903339" cy="340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35844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25" y="44450"/>
            <a:ext cx="910907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Termicko-expanzní předúprava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7BB3B-BD01-4323-97BF-396B2376D837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8" name="AutoShape 8" descr="data:image/jpeg;base64,/9j/4AAQSkZJRgABAQAAAQABAAD/2wCEAAkGBxMSEhUTExMWFhUXFRoYFxcXFxgYGxcaGhobGBcZGBgdHSkgGhomHRgYIjEhJSkrLi4uGCAzODMtNygtLisBCgoKDg0OGBAQFy0dHR0tKy0tKy0tLS0tLS0tLS0tLS0tLSstKy0tLS0tLS0tLS0tLS0tNy0tLS0tLSstLTctLf/AABEIAOUA3AMBIgACEQEDEQH/xAAcAAEAAgMBAQEAAAAAAAAAAAAABQYCAwQHAQj/xABDEAABAgQDBQYEBQEFBwUAAAABAhEAAyExBBJBBVFhcfAGEyKBkaGxwdHhBzJCUvEjFGJyksIkMzRDgoOyFRZTY9L/xAAYAQEBAQEBAAAAAAAAAAAAAAAAAQMCBP/EACARAQEBAAIBBQEBAAAAAAAAAAABEQIDMhITITFRYUH/2gAMAwEAAhEDEQA/APcYQhAIQhAIQhAIQhAIQhAIQhAIQhAIQhAIQhAIQhAIQhAIQhAIQhAIQhAIQhAIQhAIQhAIQhAIQhAIRhNmhIKlFgLkxWU7amzp4MpSUygFBlpP9Qg1bVIDX462AWmEcmExwX4SMq/2n4g6iOuAQhCAQjmxePlyg61pSN5IA9TGzDYhExIWhQUk2KS4PnAbYR8Ja8fYBCEIBCEIBCEIBCEIBCEIBCERW0tvyZNCSpVsqBmPtaAlYRVMTtfFTElUsJlJDkkgrUQATQUANOPvFRPaScJwTOmKUkkAkKy1VX9IAYevOIuPVpk1KQ5IA3ktEZP7SYVLvOT4SxYuAdxNn4RQtv4haUKmIJ8KgaTJn5bHMQzH7xF4WYMUkzJagpSalM0d5zAK8xB0IBGjGsDHoye2WGJYFZ3EJcHkR8I6NndpZE5apacwWlIUUqDEpNiK1HHjHm0zb00pCQiUkflXkpmDsSlQNCLtW1xG/Y5WheHlv/UWpKlnUSUqJRLB0SSSo13b4aLLt04rErKRLKZKSwGZIUv+9dgjga/LLByFSVBS8rszqWlKUjclI+n1jPBy881ZVVIej2L6jyMb1YuVLdgkDUgAfzAZzcZLW4ScykgqGU1DbjH3s32oE9apSkqdKX7wB0lqEKUKBQNOLFtQK5gMcsYpcqapqkAoQgZhcOSCXIZucTGKxeHlSwuZmIzZQknNVswZJOUUrpATG0+0kmSkqJUoC+RJUBzIon/qIjm2r2jShCQmq1pCgngbE7hXz9YjE4qVipBXKJynwsQHQ4DUFN1nFYrm2EKXh0zUH+pLPdKVQfqzy3ajO6fOBHPtdBTM73FPNOmaiJRNnSCzbnpvJif2ZOmCTmwq0FaZgUE/7sZSPEhSWIA1pSlDFawW1UYtkTz40oIKBVCgSGJBqFAtxFGMcKJ07ATUTAc0gnKw0F2ZyQKWtrQwV6btDb+aRmCDm1QGPisBmSSkh7kEs0NibUm5AVALHAsrm1m84i0olJPfBhnFVBKBQ/pUTcjdGJmAKeUaVcbmF0EUUng9IIuMjaUtVHY7lUPoY60qBsYpW0MYDJIJAJLWfiSN1HrpHZsbFy5SQZ01lXZyoh9GENFqhEbh9u4dZypmh9xBT8QIkhFQhCEAhCEAjnx+NRJQqZMLJSHJ4COiNWJkBYII0atb3BGogKlidpzsUPDmkylMUn9axcEcCAaBy1eUNt/Hf2MiXJQkzVJCsy7XYNqtVPKlInsVKXhC4BVJ1SKmXxT+5HC4jbiMWVIeWQxD5szBuB056RFRewMZiAhRxCsxUUhCWCSKElwADXRLE04xDdrthSnKwsS7FSTZTuP6b3bcI49r9o8xUiSQQQBnDkl2LIawJ8NiX1JrEbtCTh8KlK8YtebKSnDymK2P7jZA8/OJqyJTFA4iU0mZ3cwBiU2WOIe/TRo7HbJVJEwEstX6QQSDq5FGoL8YqU7t8lJ/obPlAb5k2ZMURxIZuTmJTYO0VY5yZMzChFO/lYheRJL+EyluFE1OUOeV4auLPgNiDD4gzFTEd2sOUVIfRQowLv6nlGGATMGOM7vJZllSiwJzd2lLS2DNoHEcCMfNlJKFKnTAbKTJAY7/ABKsdQY55e0ZjLUPGQhQAyDxKJDPlcWoWMHKewW3khK63OZXoDX3iFO1U4idmGZqUe1mtb7xPbPmypiJS0S0Sc5KVju0ulQBo5DsW13iJKYJctI8SnY2OWla+FuhAVftDiF5pWIlpUovlUGV+aWQz61SU+hixTMH3ycswHLd0uChQ3Ub9axuYDy4k7VkrzMpRIDsVKrwBMRy9sy2oghQVR1ZnYOa+VRA1PbOMnDSlSpSJxcklXdLNf8AKA3KOfZ07NOnyjLX3cyVmBUhSQSk/lqkEGqvaIb/ANwycr92oEKZgo/GJjZO25SwHStJNAPGD5aRRQu0mxZslZmynUkF6fmRqXGocO8SuETIxSJZWlaJgYslQyk6s4cPzeLvteWFyVBMxSlFJKPEAsFrJJsFM3MCPPdlDOqbisSgJlhRSmUwT3qhQItb9x+8FSeLySJSF4ibNIrkQCFLm65kmvdygblnJBZ6Pv2VtEMZhR3IulphmZmr4gosaDhFG2hi1YjEKmzpwS5ckg+FIolKEitrAfeOuXtvBSyB3U6cBrRI4slx8ImwktWTHYjET1DxJlBrJJJ3kuBysdLmNCMLiEUJWkXzEu/pc8/SJXYKsDig0nPKmM7Fwd9HJSf+kgx3GWsK7mYH3HRQ0IfVxvGr6Et1LMcmyMZLUChZ8TfmLB7a74unZzaykq7mYXH6SYoeNwQQt12Nwlkkjhwi04dAmISUmrOk6uNPUNBF+hHBsTGidKSrWx5ihjvjoIQhAIQhAYTZQUGMeddtNkT8Mha8OAqUQrOhiSlxVUsOw4pbiI9IjFaAQxDiA8S2LLGHkJnljNmJeSDXKlv96Qbk1A4czEDidnGYsqWSpRJckEqL1Dxb9uLC8RNIsFFKS9glwGGtn845U4VyKn1YVu+88o8nPlbXp4zIqp2CN2gu+/lFuwOzUlf9kCgiTJTlWQwJmFjNU7UJUrLvZCuEbcBhXVLtVaQW3FQB1D9Xju7HIMwrnBjmm+Ivapm/628xpHfV/tc9jkndkMQiYVyZqV6Mp1NQNQm/rH2f2fnBJMxEo6qJlh21CS/yMS2N23MlzAiWwcZ1FXEmyQkqsLxntHF94JJLPkC2W1lKI0bVKNNY3YTlvwr2Ilollb+BGHQJk1aSotTwoCT4SsxX53aYTU0CwWYZiDmDsysraPYUasWDHSDMwc1RZ5+KctuAzAGuhO/SImV2epatKBm4AaihArvsIx588uRtx4Sz5aZO00IAOWWHZz4j5Mz2148I7thzpeKmqkJVKRMylSE92alqjMwG88n3RzYrZpSNbdHnxfW8ReyD3OPwyrETkgk1/O6DwFCa67zaJx7Lat65i3bJwyUoEyZ3cmYCcxNzWhy7x5/KPi8eGriJgU5P9OXRgKfopXn7xKbMlgYjEBXi8aikKchPiJo/DQR2dqdpIwykIThkLz6qSCNbDWwcvTMKGN2KuDHqmAoTPQpJSUtOTlWHeqciQ/IxjPwj4cB82WYsEvRlssa2fMHPpFpwM+XOliZ3EtDkpLJTcKS5SrK9juuCNIrmzh48TLID5u8SlNgUqKTlNKMv28o45zeNd8b8qptDYrlwNOuPWkR3/p4FALmh6uOUXpWED1FLAG7bmbo6XMck7BCg+Ybh5+vKPNrdVsKClimhcMRQhrEG4MekYHEf23CBV5sv8zUqzlv8QrzHCKqdn3rSj04+J39H3RYeyaDJnM7CYlm4iqfnXjHfXyyuefHY6V4JM4SyTrVW8XITwBp5xObPw2WwZIoBETslpc9aGoJhZxTKuqfEeJLJTrWJ7FYwA5UJzr3CgT/iV+n48I9DztnZ2flnzJVnLgc6uPJos0VbAbPmmYJpLqGiQyQNzmp5xaAY6iPsIQgEIQgEacbP7uWtZ/SlSvQPG6IbtjOyYOcd6cv+YhPziW5FnzXl2FJU5114vz4xIok1Ba431GrVsI4sCQ9LilPLpokUi3LQP6bzxjxR6qww6WWlWqQpX+VJPyh2VSf6AGZvFqSDlQlFSC1Movv3xsxiQmVOW4cSVs51KSgB73U1OWkZdmpWZUqalSMie8H5lZh41MACbFJSajTlHo6p8Mez7WRew5cxKM7ukAaH3IrHFtGSO/CG8IRSwslJADW8m+UT8lcaNoYYKZbsUpXoKulr6WvGrPMVXCywrCSsuUgzVaMDRhTfG6XJChVPWlLNX2q0fdnKEzCJIILTVORxT9CPSOtKAzkkeo619Y8/Z5NuP0h8ZISxsa26OnRimKQROQq39VDM/wClQP0+l49CxGHBS3K7a9cjEVi9i6AUfgQ/pXW9Yzd66ZM8Jx81LKqS5CCQXlpyh0gnfeLSqa4ZUpSxSikpADD++R6tFQbEKLKnzKvZRFOVuesbpODtmL6uS54EcfQxt7v8Ze3/AFZpuJCg3dsALBcsMCG0XQRWcRhFjGCYiWru10W2U5c4KSfCSWq5LesdyZTfavWvHfGGQUY8QX9/uKfJ7n8X0OZcguQx3Wt8W6YxpmSLUcnd5czb4xJLl04l/aze1njWuXS48mP8+xjJ25UystmAProaF/gYxwaWWFbiL0ufpHWeNtd9OF9eMcyyytG0HDg3wHpEV3TMIVz1KJyoyjMrlRgdKUMWbs5KkrlZpY8IUQxDVGp53ik43FlbiyQaVavHjweLP2AneCaj9qwfUN/pj0cee8sY3hk1a4QhGrMhCEAhCEAir/iNNbCZf3TED0Ob/TFoimficv8AoyU75r+iT9Y45+NdcPKKVgg7PZy/v8nfSvExLytd+UcH89Bw+0Q2CLpcXf6Nz1+MTGCU9S2mvG/39NI8seiu+TLQUqBlpUkgApWAxaodOjEAto2+PkzZ2HB/4aSNS0tKTzpa2sfZZLhuAvp1pc+Ubpw9gBSrcunN2jucrHFkJEuSlgJS01/RMWPYEdNHRPkyloKCvEZSCCBMNjcO7iOWSDqRu3V869WjenTrq3tZ469dT0x9lSJMqXklIKU5sxckklmLu5tGLejjzb50+kb34cKddaRg1eVT8Pf+WvHNurGqaKGm8nrdT61j4sJ4v8bP1URsTKuXc+fXl8Y1gbtAX+Z68xEV8VKG7rrQxiwrRvg2t/gY2JU3p7fT25R9QmvXLq4gAQ9vTrryaM+7az1oeL7+PoecbECvMPoOr8uIjNH18vl8ouI45ksal7P5c6dX3alyx5+fk+vnWOmcQHcW9a7m48x8sQlvOun8CJiuSdLpoz20+nw+vHiBUN/O7e/vEhMQXqHav2Av6fzy4lrjz9r/AHERYj56jUA2J+m9/U+UT/YCaBPnJB/MgH/KWd/+qK9iJZfWu+2vlutWkSPY+a2NR/eCgX4pc3bVPExeFzlE5eL0uEIR63nIQhAIQhAIon4oKpIH+M/+MXuPPvxNU82SNyFH1I//ADGfZ4u+vyVfAJLca9H0PTmJbCKuWIPy8/LjxiNwCHHm3Q9IlsMhhwPyjzRvXVImO1LcumvuHExhMmuXsM5G4hvKzxuSgWof4ry+NOUO51eoNHpXrz4xXLYCK0o/D626Y1jdlHz1HWv0pGsSiRXnypvHHl9c5RpT+Ounio2omN9gAK+ta60MAprfHyOnvo1YwQKPrx69vaMwode/WkUbEiljXjfhGpUn5X3jV+jG1NtP5doxJo/H1ah+PMNAaFIA+3o/vcVglLUIHBgOdG1pwMfFqNHBZxb+Pe8M4exqaDg9H3jjcUiK6c1nNNON66e0fKC124cL/b038yaOw3N6Ppc3qKxsVMBDac/f7xdRmEafcHWmnmDDIX33D+Thzp5x87z4/PdY03RmpXXnbf8AGA51p1VQPalXu+hDbqxwT5lSRTR6lTPSt0+kd8wU+AHnfT4RxTZep8nbfx+sSrEfiJVXDk1eu92FKVpcRl2cDYqQsFxnAG6oyvRw55C8bZ4c9E8WevubRr2QGxElv/lST/mHI7t/1k+4t+nqkIQj2PMQhCAQhCAR5x+JKnxCBulfNUejx5n+Iiv9rFf+Un4qrGfb4tOvyROy0t738j19Y49rdp1IWUSUpOUsVKch6ggVFq3IiSwSWZqFwTo4t69cYrGEWMJjVKmJdypiKkBRoobzcU4x542TGxu2GZYTPQkPTMlxle2YEmnmOR0ustm4fHqn0GtV7Q4SXOkCfKAUsH8yKuDQu1aXrZrxLdl5pVhZbu4BTrZKiBpuAixzUniFoDOoAqNHIrd2fhufnHwM4Y23VvTr52NT7Zz80xKKHKmo/vH6ADf5M4nOz87Ph5atQMpP+E5OOgHrfSG/JnwlFChFOdPJm6+EYrUA1LvYPYvv06aKzhsbMTju7XMUUlagE0aqQpItTSnOhvFmcF+fygMykaG/A0oOvrGgyw2V99wDZjWvD6ERCy9tqOK/s4CSnMRYv4U1Lvv8uMY7H2yubiFyVJSAM7NmCqFg+lRuGltYmmJkDxDRuq164xkFBjv5u/3to/OsV6dt5SMUZKwgS82V/wBQcAO7sztp8Inl0D8Pp184D6rTm/z0ZzyrwMFNx5/M7y/I/OrdltsTp6pneFyEpUlgzByCKDld/K8fe1+2Fy8sqWSlRSSo6gVIAob8HFt7QXFnGJQFZVLQlX7SoA1fS+moP06kIc0IY2oPkW04R5nh9iYgpSsSiQC9coLu7pSeb0Y2vpYuxu1iXkrJPhdJq/8AeDmvkX+QSliU2/ttGGFRmmKBIFjQs51A5PyinT+2U8qoJYHI7/8AEC9/bz7JqkzccoT2EsEgu1kpGXMzjKT+5rnQvEhtybg1ylSjMlAK/KQpNCDcNS/K8Ptfpns3aYxMrOkbwRuULsLtY2j5g0qE6SvMzTUFhuCnLC9uAvGjZGClSZWWWrMlWZTliFFmuHTYe2sZhXiQSSSCPgCKAmzjSIj2GEIR7XmIQhAIQhAI8w/EJbYz/tIHqVR6fHl34jf8Z/2k/FUZdvi06vJGJxKkyphFVJQohw9Qlx8o49mLTtBB71IStFApLggEPY3Dix9o7MHNp6DeN41tw4aXNexGDn4OZ3shzLewqwf8qhuvX51jBs6Sifs9eahSo3H5V0JyqGit1CaUeL1g8chcoTn8JGYu1GDqF20Nj5x5xtDtWrESzJ7tICiCWJJU2gHlZy+piQxs5cjAypBDLmOpQqSlObMzaVYbrsCawSxv2TKVi5k9SgGAUXd6lwgEBrEasPDqRSR7Bz3QuW9iFAO/5gH+A9aBmMROx9j4wS0zJUzLmKVZQspIuapsaNR/Mfp17LmLw2LQJoCSrwrdrLqC4oRmbhe+gSvatC5c+XOFsr6XQR8aWLecW3vhlzv4coU/Df16RBdq8GZmHJBOZBzhr0ooNf8AK9ODcIi5O0iNnsVEqcSXc6vWh/ZTzuYfRmtnZVXeT5kzK7Zi7EeJRHEsWzcY0bAWE7RmJy3VNAazOok33+XnQTXY7BmXh8z1meIXomgAvUXPnaITBKP/AKmoNTPMrq+RdR6xF/Ud2mltippUGfLl/wAorXX3+EWzs5tLv5TfrQAlTEGoDZvDvbdcENEBtlhtFKTVJ7sEG1QAaP7e2saMSuZgMSFOVIVy8SK+E8U8xpvYhl2NmKGKmoLBs9OSwxpbmOL74+YVIn7RWFAslajzCAUjw6iibNxoWP3YCgrHqWkuFGYxsSCSoXZjbQHiTSNeAKcPj5neFgZi7szLJKSXpurQ11ii8YzGSkAFcxKRRiTeztqfSITBY3BpxAMsqWuYoZaHKkmhypoA9ah77r9e3NjJxOXMpScr0SKkHKaagU0fXyqGKkS5eLliSorSlaHP5jmzV/KlrHcNa7ySLNt/s+Jy8yJgQtTOlX6iEm1i7Avex4xVsR2MmjNmmS1KFgAXJ3FVD7GOjtOmdh8UZyah0lJP5XrmSQKAUOmu8U4J/aPF4gd1LlgZiQ0sKURajuyRpbzgrPsPilf1kn8oZQBpVi9aHQa+esWiUPEHLgKeoJDUHHjutziL7PbJ/s0pmGdQdbWcOw0t8TxrKJPie6nOgZIf9zcPvEo9gTH2PibR9j2vKQhCAQhCAR5n+I8v/a0nfJT/AOSnj0yPPPxQltMkr3oWP8pB/wBRjPt8XfX5KthJZAfRiPUU9n4R34WbpevXG3WkRmFxFBa9Ob8efC1THZh5hDCnDjR7W3fa8eZ6EnJkodwgBWpao82jh2lsNE9YWrMCAzpLUud7a1Bfe1okJBBDndpbceDX3ecbUprpWrH4fY+kVy6MOGZhT7MAP48og+1uxVz1ImSg5AIUHGhdJD61PHlE1h1gEBVNdOvpq+nVb5j2F7dMIqOTCJJlpzp8WVljyZXBvbnFJTsWZ3okhMxKe8/OxIyiy3NPy6nXQ3j0EgfPUfHX35RslpDe4665xMNYyZaUpCRYADkKNX6xSpAI2mAxNVg0tRR3bm9dYuoRwenzePiknXd1vi2Eqm7fUo7QlgCmaWaB3Dir3YV9Ise1tnJnoUhTOKpUz5VVqbU+IJiQNDfX5MadfKNazfkW4868urMNUns7subLxIKpakpBU6iCBRLULAGpFm5b5zbnZ5GIIUDlWAz/ALhuLV4U5MbRNlO9/XrfuH11B68G9/IU9PpMXVPX2YxKnR3qcm7Mshrflb5faY2TsKVIJUHWtmKiLUZkioHx+cwtPzazF701vevzjnSSALBnanNuPw+UDWrELdwzu5Y7vd7xwLDEgDW1qMGADHpo7J8wHe/nXjc7uqxyZhWgJBsBb47twiVY5ZqiAQSwFQBTU6UfXTWMLgJFAVg6ammnP0jGY5BJLPUtQ3szjfGWzHmTZSf/ALEBmIfxsaBXHWIPaBCEI9zykIQgEIQgEVH8TcHnwnegVkrCn3A+FXxB8ot0cm1UIVKWhYdCklKhvBDGJymzFly68Pws0NXQjyHKJKQoEj2DvxOkVET+6mzJKlVQopc6tY+YYxOYPGjV/uLVjx2Y9UurRIXapeN4macL+o9OqxH4XEAji7Vtp7+hjpTNGnXXrDUx3yr8H66+Eb1AWZrcvTjv9445a6Nc9Ut5s3lGzvQeL7rHTm/rzEVy3ipvpXrd1WMwql+Z8/t/Ecip4ppqLdcPiY2Inioe/wBHf3/iBjslzD6Rrnqs2hb5dfONIm8Wpr11pvjVNW+ur338Wi6Y6VJrTh84EU+GmnWvnHKZ4Fz5nh11aPnf0BzA6tw0NqiJpjqVVgN/W6NSl7xUj+Pb4X3aZc279P0zGvzzm1I5nh8fqfoV870MXPx4m7+dz8z8MyjWq2nB7fSNZFdN1XfdpxO/k941qmAPxL33+r6b9b3iDTiCS+rAedd32H0jsQXCho+ova9C0dGJN6i4tSxCaU+H8x86ZQg/AeVD1SI6a8XMVbQuH8q6cIkuwuE7zGSgBRDrVSwSA3H8xTFcxuNSA7h2txGtIu/4W3XMYutg53Cw9/hHXXx3k553I9MhCEex5iEIQCEIQCNOLk50kRuhAeNdtvw8UpZmyiQrhFE73EYVTTUEga6faP08tANxEFtfsvJngukRzy4yuuPKx45s7bCVgEKHI34VsdfaJPD4ylx1WvB/KOnb34YEEqkkp5fSKjitmYzD0UgkDUXjDl1WfTadsv2t0vH7jUVod126bhHTJxQJNTXVqH+f4IihI26Q+YFJBsdd8SOH2ylWunzpGdljv4q3SsXroX9T0a3gcXpcD5+fPWIBO0EliFfdj7axtViWVcX4UHAaCsRcTgnklw9aG5e2huLR9M/jvBLPw9YhE4oaM9OJ5uflGQxj3OvXyhqYlVYhzWuvQF42HEUvat2rXTSIc4sEBqOCDx9+UbJM9gQeqga2hpiYE/VxqKHcKcucfO/vz0fz+XVYhpWN37redOhGmZtAB/FT3PvAxOTVlvzB29N9Bq5jlxM+5c8+vL0tEHitups+4O9nGm60Q2J2+VkhAJPW6LJamyLFjNpBOujfBn61MQE3aS5hySwVE7hSO3ZHZfE4xQKwUpj1Tsz2IlYcA5Q8bcer9Z8u38Ursx2DXNImT/IaCPV9lbKRISAkNHbKlBIYCNkbSSfTK3SEIRUIQhAIQhAIQhAIQhAfCl448VsuWu6RHbCAp+1Owcia/gEVHaP4VJr3ZKeUevQhhrwHFfh/ipdErJHGIrE9nMeg/lBbnH6QVLB0jUvBoP6RHPo4/jr139fmlWExqf8Al/GMFDFt/uz15R+k17JlH9IjUdhyf2j0jn2+K+5yfnJJxbMJaozRLxhpkV0KR+ihsOT+0ekZjY0r9o9Ie3xPcr88/wBgxqrIV8I2yOxuNmXcVj9Cp2bLH6RG5GGQLARZw4xPXXiGzfwsWqsxRMXvYX4eyJLEpBMXkJAj7HeOdc2FwKJYZIAjphCAQhCAQhCAQhCAQhCAQhCAQhCAQhCAQhCAQhCAQhCAQhCAQhCAQhCAQhCAQhCAQhCAQhCA/9k="/>
          <p:cNvSpPr>
            <a:spLocks noChangeAspect="1" noChangeArrowheads="1"/>
          </p:cNvSpPr>
          <p:nvPr/>
        </p:nvSpPr>
        <p:spPr bwMode="auto">
          <a:xfrm>
            <a:off x="155575" y="-2033588"/>
            <a:ext cx="40767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6" y="3100604"/>
            <a:ext cx="5905847" cy="342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68340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Termická </a:t>
            </a:r>
            <a:r>
              <a:rPr lang="cs-CZ" b="1" dirty="0" err="1" smtClean="0">
                <a:solidFill>
                  <a:schemeClr val="bg1"/>
                </a:solidFill>
              </a:rPr>
              <a:t>vs</a:t>
            </a:r>
            <a:r>
              <a:rPr lang="cs-CZ" b="1" dirty="0" smtClean="0">
                <a:solidFill>
                  <a:schemeClr val="bg1"/>
                </a:solidFill>
              </a:rPr>
              <a:t> termicko-expanzní předúprava štěpky, slámy, kukuřičné siláže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05273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002060"/>
                </a:solidFill>
              </a:rPr>
              <a:t>-&gt; vodná suspenze s 5 % hm. suroviny, 130-200°C, doba výdrže 0-60 min</a:t>
            </a:r>
            <a:endParaRPr lang="cs-CZ" b="1" i="1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1432808"/>
            <a:ext cx="86409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b="1" dirty="0" smtClean="0">
                <a:solidFill>
                  <a:srgbClr val="7030A0"/>
                </a:solidFill>
              </a:rPr>
              <a:t>Kapalná fáze hydrolyzátu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 smtClean="0"/>
              <a:t>rostoucí teplota zpracování </a:t>
            </a:r>
            <a:r>
              <a:rPr lang="cs-CZ" b="1" i="1" dirty="0"/>
              <a:t>a </a:t>
            </a:r>
            <a:r>
              <a:rPr lang="cs-CZ" b="1" i="1" dirty="0" smtClean="0"/>
              <a:t>doba </a:t>
            </a:r>
            <a:r>
              <a:rPr lang="cs-CZ" b="1" i="1" dirty="0"/>
              <a:t>výdrže </a:t>
            </a:r>
            <a:r>
              <a:rPr lang="cs-CZ" b="1" i="1" dirty="0" smtClean="0"/>
              <a:t>= rozpouštění struktury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 smtClean="0">
                <a:solidFill>
                  <a:srgbClr val="00B050"/>
                </a:solidFill>
              </a:rPr>
              <a:t>konverze sušiny do kapaliny až 52</a:t>
            </a:r>
            <a:r>
              <a:rPr lang="cs-CZ" b="1" i="1" dirty="0">
                <a:solidFill>
                  <a:srgbClr val="00B050"/>
                </a:solidFill>
              </a:rPr>
              <a:t> hm. </a:t>
            </a:r>
            <a:r>
              <a:rPr lang="cs-CZ" b="1" i="1" dirty="0" smtClean="0">
                <a:solidFill>
                  <a:srgbClr val="00B050"/>
                </a:solidFill>
              </a:rPr>
              <a:t>% </a:t>
            </a:r>
            <a:r>
              <a:rPr lang="cs-CZ" sz="1400" b="1" i="1" dirty="0" smtClean="0">
                <a:solidFill>
                  <a:srgbClr val="C00000"/>
                </a:solidFill>
              </a:rPr>
              <a:t>(sláma)</a:t>
            </a:r>
            <a:r>
              <a:rPr lang="cs-CZ" b="1" i="1" dirty="0" smtClean="0">
                <a:solidFill>
                  <a:srgbClr val="00B050"/>
                </a:solidFill>
              </a:rPr>
              <a:t> , 90 % hm. </a:t>
            </a:r>
            <a:r>
              <a:rPr lang="cs-CZ" sz="1400" b="1" i="1" dirty="0" smtClean="0">
                <a:solidFill>
                  <a:srgbClr val="C00000"/>
                </a:solidFill>
              </a:rPr>
              <a:t>(kukuřičná siláž)</a:t>
            </a:r>
            <a:endParaRPr lang="cs-CZ" sz="1400" dirty="0" smtClean="0">
              <a:solidFill>
                <a:srgbClr val="C0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/>
              <a:t>CHSK, pH, koncentrace  kyseliny octové a glukózy </a:t>
            </a:r>
            <a:r>
              <a:rPr lang="cs-CZ" b="1" i="1" dirty="0" smtClean="0"/>
              <a:t>termického a termicko-expanzního hydrolyzátu totožné</a:t>
            </a:r>
            <a:endParaRPr lang="cs-CZ" b="1" i="1" dirty="0"/>
          </a:p>
        </p:txBody>
      </p:sp>
      <p:sp>
        <p:nvSpPr>
          <p:cNvPr id="8" name="Obdélník 7"/>
          <p:cNvSpPr/>
          <p:nvPr/>
        </p:nvSpPr>
        <p:spPr>
          <a:xfrm>
            <a:off x="6084168" y="2924944"/>
            <a:ext cx="2591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cs-CZ" b="1" dirty="0" smtClean="0">
                <a:solidFill>
                  <a:srgbClr val="7030A0"/>
                </a:solidFill>
              </a:rPr>
              <a:t>Tuhá </a:t>
            </a:r>
            <a:r>
              <a:rPr lang="cs-CZ" b="1" dirty="0">
                <a:solidFill>
                  <a:srgbClr val="7030A0"/>
                </a:solidFill>
              </a:rPr>
              <a:t>fáze hydrolyzátu</a:t>
            </a:r>
          </a:p>
        </p:txBody>
      </p:sp>
      <p:sp>
        <p:nvSpPr>
          <p:cNvPr id="9" name="Obdélník 8"/>
          <p:cNvSpPr/>
          <p:nvPr/>
        </p:nvSpPr>
        <p:spPr>
          <a:xfrm>
            <a:off x="6084169" y="3356992"/>
            <a:ext cx="305983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dekomprese </a:t>
            </a:r>
            <a:r>
              <a:rPr lang="cs-CZ" b="1" dirty="0" smtClean="0"/>
              <a:t>= rozvláknění </a:t>
            </a:r>
            <a:r>
              <a:rPr lang="cs-CZ" b="1" dirty="0"/>
              <a:t>termicky narušené a pevnostně oslabené </a:t>
            </a:r>
            <a:r>
              <a:rPr lang="cs-CZ" b="1" dirty="0" err="1"/>
              <a:t>lignocelulózové</a:t>
            </a:r>
            <a:r>
              <a:rPr lang="cs-CZ" b="1" dirty="0"/>
              <a:t> </a:t>
            </a:r>
            <a:r>
              <a:rPr lang="cs-CZ" b="1" dirty="0" smtClean="0"/>
              <a:t>matrice</a:t>
            </a:r>
          </a:p>
          <a:p>
            <a:endParaRPr lang="cs-CZ" dirty="0" smtClean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snížení </a:t>
            </a:r>
            <a:r>
              <a:rPr lang="cs-CZ" b="1" dirty="0">
                <a:solidFill>
                  <a:srgbClr val="C00000"/>
                </a:solidFill>
              </a:rPr>
              <a:t>energetické náročnosti míchání 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homogenita koncentračního </a:t>
            </a:r>
            <a:r>
              <a:rPr lang="cs-CZ" b="1" dirty="0">
                <a:solidFill>
                  <a:srgbClr val="C00000"/>
                </a:solidFill>
              </a:rPr>
              <a:t>a teplotního pole</a:t>
            </a:r>
          </a:p>
        </p:txBody>
      </p:sp>
      <p:sp>
        <p:nvSpPr>
          <p:cNvPr id="16" name="Šipka dolů 18"/>
          <p:cNvSpPr/>
          <p:nvPr/>
        </p:nvSpPr>
        <p:spPr>
          <a:xfrm>
            <a:off x="7163911" y="4581128"/>
            <a:ext cx="431800" cy="408239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27583" y="6469886"/>
            <a:ext cx="88809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cap="all" dirty="0"/>
              <a:t>Krátký</a:t>
            </a:r>
            <a:r>
              <a:rPr lang="cs-CZ" sz="1050" dirty="0"/>
              <a:t>, L. a T. </a:t>
            </a:r>
            <a:r>
              <a:rPr lang="cs-CZ" sz="1050" cap="all" dirty="0"/>
              <a:t>Jirout</a:t>
            </a:r>
            <a:r>
              <a:rPr lang="cs-CZ" sz="1050" dirty="0"/>
              <a:t>. </a:t>
            </a:r>
            <a:r>
              <a:rPr lang="cs-CZ" sz="1050" i="1" dirty="0"/>
              <a:t>Moderní trendy předúprav biomasy pro intenzifikaci výroby biopaliv druhé generace.</a:t>
            </a:r>
            <a:r>
              <a:rPr lang="cs-CZ" sz="1050" dirty="0"/>
              <a:t> 1. vyd. Praha: Česká technika - nakladatelství ČVUT, ČVUT v Praze, 2015a. 190 s. ISBN 978-80-01-05720-9.</a:t>
            </a:r>
          </a:p>
        </p:txBody>
      </p:sp>
    </p:spTree>
    <p:extLst>
      <p:ext uri="{BB962C8B-B14F-4D97-AF65-F5344CB8AC3E}">
        <p14:creationId xmlns:p14="http://schemas.microsoft.com/office/powerpoint/2010/main" val="11285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35844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25" y="44450"/>
            <a:ext cx="910907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Termicko-expanzní předúprava – výtěžnost bioplynu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7BB3B-BD01-4323-97BF-396B2376D837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8" name="AutoShape 8" descr="data:image/jpeg;base64,/9j/4AAQSkZJRgABAQAAAQABAAD/2wCEAAkGBxMSEhUTExMWFhUXFRoYFxcXFxgYGxcaGhobGBcZGBgdHSkgGhomHRgYIjEhJSkrLi4uGCAzODMtNygtLisBCgoKDg0OGBAQFy0dHR0tKy0tKy0tLS0tLS0tLS0tLS0tLSstKy0tLS0tLS0tLS0tLS0tNy0tLS0tLSstLTctLf/AABEIAOUA3AMBIgACEQEDEQH/xAAcAAEAAgMBAQEAAAAAAAAAAAAABQYCAwQHAQj/xABDEAABAgQDBQYEBQEFBwUAAAABAhEAAyExBBJBBVFhcfAGEyKBkaGxwdHhBzJCUvEjFGJyksIkMzRDgoOyFRZTY9L/xAAYAQEBAQEBAAAAAAAAAAAAAAAAAQMCBP/EACARAQEBAAIBBQEBAAAAAAAAAAABEQIDMhITITFRYUH/2gAMAwEAAhEDEQA/APcYQhAIQhAIQhAIQhAIQhAIQhAIQhAIQhAIQhAIQhAIQhAIQhAIQhAIQhAIQhAIQhAIQhAIQhAIQhAIRhNmhIKlFgLkxWU7amzp4MpSUygFBlpP9Qg1bVIDX462AWmEcmExwX4SMq/2n4g6iOuAQhCAQjmxePlyg61pSN5IA9TGzDYhExIWhQUk2KS4PnAbYR8Ja8fYBCEIBCEIBCEIBCEIBCEIBCERW0tvyZNCSpVsqBmPtaAlYRVMTtfFTElUsJlJDkkgrUQATQUANOPvFRPaScJwTOmKUkkAkKy1VX9IAYevOIuPVpk1KQ5IA3ktEZP7SYVLvOT4SxYuAdxNn4RQtv4haUKmIJ8KgaTJn5bHMQzH7xF4WYMUkzJagpSalM0d5zAK8xB0IBGjGsDHoye2WGJYFZ3EJcHkR8I6NndpZE5apacwWlIUUqDEpNiK1HHjHm0zb00pCQiUkflXkpmDsSlQNCLtW1xG/Y5WheHlv/UWpKlnUSUqJRLB0SSSo13b4aLLt04rErKRLKZKSwGZIUv+9dgjga/LLByFSVBS8rszqWlKUjclI+n1jPBy881ZVVIej2L6jyMb1YuVLdgkDUgAfzAZzcZLW4ScykgqGU1DbjH3s32oE9apSkqdKX7wB0lqEKUKBQNOLFtQK5gMcsYpcqapqkAoQgZhcOSCXIZucTGKxeHlSwuZmIzZQknNVswZJOUUrpATG0+0kmSkqJUoC+RJUBzIon/qIjm2r2jShCQmq1pCgngbE7hXz9YjE4qVipBXKJynwsQHQ4DUFN1nFYrm2EKXh0zUH+pLPdKVQfqzy3ajO6fOBHPtdBTM73FPNOmaiJRNnSCzbnpvJif2ZOmCTmwq0FaZgUE/7sZSPEhSWIA1pSlDFawW1UYtkTz40oIKBVCgSGJBqFAtxFGMcKJ07ATUTAc0gnKw0F2ZyQKWtrQwV6btDb+aRmCDm1QGPisBmSSkh7kEs0NibUm5AVALHAsrm1m84i0olJPfBhnFVBKBQ/pUTcjdGJmAKeUaVcbmF0EUUng9IIuMjaUtVHY7lUPoY60qBsYpW0MYDJIJAJLWfiSN1HrpHZsbFy5SQZ01lXZyoh9GENFqhEbh9u4dZypmh9xBT8QIkhFQhCEAhCEAjnx+NRJQqZMLJSHJ4COiNWJkBYII0atb3BGogKlidpzsUPDmkylMUn9axcEcCAaBy1eUNt/Hf2MiXJQkzVJCsy7XYNqtVPKlInsVKXhC4BVJ1SKmXxT+5HC4jbiMWVIeWQxD5szBuB056RFRewMZiAhRxCsxUUhCWCSKElwADXRLE04xDdrthSnKwsS7FSTZTuP6b3bcI49r9o8xUiSQQQBnDkl2LIawJ8NiX1JrEbtCTh8KlK8YtebKSnDymK2P7jZA8/OJqyJTFA4iU0mZ3cwBiU2WOIe/TRo7HbJVJEwEstX6QQSDq5FGoL8YqU7t8lJ/obPlAb5k2ZMURxIZuTmJTYO0VY5yZMzChFO/lYheRJL+EyluFE1OUOeV4auLPgNiDD4gzFTEd2sOUVIfRQowLv6nlGGATMGOM7vJZllSiwJzd2lLS2DNoHEcCMfNlJKFKnTAbKTJAY7/ABKsdQY55e0ZjLUPGQhQAyDxKJDPlcWoWMHKewW3khK63OZXoDX3iFO1U4idmGZqUe1mtb7xPbPmypiJS0S0Sc5KVju0ulQBo5DsW13iJKYJctI8SnY2OWla+FuhAVftDiF5pWIlpUovlUGV+aWQz61SU+hixTMH3ycswHLd0uChQ3Ub9axuYDy4k7VkrzMpRIDsVKrwBMRy9sy2oghQVR1ZnYOa+VRA1PbOMnDSlSpSJxcklXdLNf8AKA3KOfZ07NOnyjLX3cyVmBUhSQSk/lqkEGqvaIb/ANwycr92oEKZgo/GJjZO25SwHStJNAPGD5aRRQu0mxZslZmynUkF6fmRqXGocO8SuETIxSJZWlaJgYslQyk6s4cPzeLvteWFyVBMxSlFJKPEAsFrJJsFM3MCPPdlDOqbisSgJlhRSmUwT3qhQItb9x+8FSeLySJSF4ibNIrkQCFLm65kmvdygblnJBZ6Pv2VtEMZhR3IulphmZmr4gosaDhFG2hi1YjEKmzpwS5ckg+FIolKEitrAfeOuXtvBSyB3U6cBrRI4slx8ImwktWTHYjET1DxJlBrJJJ3kuBysdLmNCMLiEUJWkXzEu/pc8/SJXYKsDig0nPKmM7Fwd9HJSf+kgx3GWsK7mYH3HRQ0IfVxvGr6Et1LMcmyMZLUChZ8TfmLB7a74unZzaykq7mYXH6SYoeNwQQt12Nwlkkjhwi04dAmISUmrOk6uNPUNBF+hHBsTGidKSrWx5ihjvjoIQhAIQhAYTZQUGMeddtNkT8Mha8OAqUQrOhiSlxVUsOw4pbiI9IjFaAQxDiA8S2LLGHkJnljNmJeSDXKlv96Qbk1A4czEDidnGYsqWSpRJckEqL1Dxb9uLC8RNIsFFKS9glwGGtn845U4VyKn1YVu+88o8nPlbXp4zIqp2CN2gu+/lFuwOzUlf9kCgiTJTlWQwJmFjNU7UJUrLvZCuEbcBhXVLtVaQW3FQB1D9Xju7HIMwrnBjmm+Ivapm/628xpHfV/tc9jkndkMQiYVyZqV6Mp1NQNQm/rH2f2fnBJMxEo6qJlh21CS/yMS2N23MlzAiWwcZ1FXEmyQkqsLxntHF94JJLPkC2W1lKI0bVKNNY3YTlvwr2Ilollb+BGHQJk1aSotTwoCT4SsxX53aYTU0CwWYZiDmDsysraPYUasWDHSDMwc1RZ5+KctuAzAGuhO/SImV2epatKBm4AaihArvsIx588uRtx4Sz5aZO00IAOWWHZz4j5Mz2148I7thzpeKmqkJVKRMylSE92alqjMwG88n3RzYrZpSNbdHnxfW8ReyD3OPwyrETkgk1/O6DwFCa67zaJx7Lat65i3bJwyUoEyZ3cmYCcxNzWhy7x5/KPi8eGriJgU5P9OXRgKfopXn7xKbMlgYjEBXi8aikKchPiJo/DQR2dqdpIwykIThkLz6qSCNbDWwcvTMKGN2KuDHqmAoTPQpJSUtOTlWHeqciQ/IxjPwj4cB82WYsEvRlssa2fMHPpFpwM+XOliZ3EtDkpLJTcKS5SrK9juuCNIrmzh48TLID5u8SlNgUqKTlNKMv28o45zeNd8b8qptDYrlwNOuPWkR3/p4FALmh6uOUXpWED1FLAG7bmbo6XMck7BCg+Ybh5+vKPNrdVsKClimhcMRQhrEG4MekYHEf23CBV5sv8zUqzlv8QrzHCKqdn3rSj04+J39H3RYeyaDJnM7CYlm4iqfnXjHfXyyuefHY6V4JM4SyTrVW8XITwBp5xObPw2WwZIoBETslpc9aGoJhZxTKuqfEeJLJTrWJ7FYwA5UJzr3CgT/iV+n48I9DztnZ2flnzJVnLgc6uPJos0VbAbPmmYJpLqGiQyQNzmp5xaAY6iPsIQgEIQgEacbP7uWtZ/SlSvQPG6IbtjOyYOcd6cv+YhPziW5FnzXl2FJU5114vz4xIok1Ba431GrVsI4sCQ9LilPLpokUi3LQP6bzxjxR6qww6WWlWqQpX+VJPyh2VSf6AGZvFqSDlQlFSC1Movv3xsxiQmVOW4cSVs51KSgB73U1OWkZdmpWZUqalSMie8H5lZh41MACbFJSajTlHo6p8Mez7WRew5cxKM7ukAaH3IrHFtGSO/CG8IRSwslJADW8m+UT8lcaNoYYKZbsUpXoKulr6WvGrPMVXCywrCSsuUgzVaMDRhTfG6XJChVPWlLNX2q0fdnKEzCJIILTVORxT9CPSOtKAzkkeo619Y8/Z5NuP0h8ZISxsa26OnRimKQROQq39VDM/wClQP0+l49CxGHBS3K7a9cjEVi9i6AUfgQ/pXW9Yzd66ZM8Jx81LKqS5CCQXlpyh0gnfeLSqa4ZUpSxSikpADD++R6tFQbEKLKnzKvZRFOVuesbpODtmL6uS54EcfQxt7v8Ze3/AFZpuJCg3dsALBcsMCG0XQRWcRhFjGCYiWru10W2U5c4KSfCSWq5LesdyZTfavWvHfGGQUY8QX9/uKfJ7n8X0OZcguQx3Wt8W6YxpmSLUcnd5czb4xJLl04l/aze1njWuXS48mP8+xjJ25UystmAProaF/gYxwaWWFbiL0ufpHWeNtd9OF9eMcyyytG0HDg3wHpEV3TMIVz1KJyoyjMrlRgdKUMWbs5KkrlZpY8IUQxDVGp53ik43FlbiyQaVavHjweLP2AneCaj9qwfUN/pj0cee8sY3hk1a4QhGrMhCEAhCEAir/iNNbCZf3TED0Ob/TFoimficv8AoyU75r+iT9Y45+NdcPKKVgg7PZy/v8nfSvExLytd+UcH89Bw+0Q2CLpcXf6Nz1+MTGCU9S2mvG/39NI8seiu+TLQUqBlpUkgApWAxaodOjEAto2+PkzZ2HB/4aSNS0tKTzpa2sfZZLhuAvp1pc+Ubpw9gBSrcunN2jucrHFkJEuSlgJS01/RMWPYEdNHRPkyloKCvEZSCCBMNjcO7iOWSDqRu3V869WjenTrq3tZ469dT0x9lSJMqXklIKU5sxckklmLu5tGLejjzb50+kb34cKddaRg1eVT8Pf+WvHNurGqaKGm8nrdT61j4sJ4v8bP1URsTKuXc+fXl8Y1gbtAX+Z68xEV8VKG7rrQxiwrRvg2t/gY2JU3p7fT25R9QmvXLq4gAQ9vTrryaM+7az1oeL7+PoecbECvMPoOr8uIjNH18vl8ouI45ksal7P5c6dX3alyx5+fk+vnWOmcQHcW9a7m48x8sQlvOun8CJiuSdLpoz20+nw+vHiBUN/O7e/vEhMQXqHav2Av6fzy4lrjz9r/AHERYj56jUA2J+m9/U+UT/YCaBPnJB/MgH/KWd/+qK9iJZfWu+2vlutWkSPY+a2NR/eCgX4pc3bVPExeFzlE5eL0uEIR63nIQhAIQhAIon4oKpIH+M/+MXuPPvxNU82SNyFH1I//ADGfZ4u+vyVfAJLca9H0PTmJbCKuWIPy8/LjxiNwCHHm3Q9IlsMhhwPyjzRvXVImO1LcumvuHExhMmuXsM5G4hvKzxuSgWof4ry+NOUO51eoNHpXrz4xXLYCK0o/D626Y1jdlHz1HWv0pGsSiRXnypvHHl9c5RpT+Ounio2omN9gAK+ta60MAprfHyOnvo1YwQKPrx69vaMwode/WkUbEiljXjfhGpUn5X3jV+jG1NtP5doxJo/H1ah+PMNAaFIA+3o/vcVglLUIHBgOdG1pwMfFqNHBZxb+Pe8M4exqaDg9H3jjcUiK6c1nNNON66e0fKC124cL/b038yaOw3N6Ppc3qKxsVMBDac/f7xdRmEafcHWmnmDDIX33D+Thzp5x87z4/PdY03RmpXXnbf8AGA51p1VQPalXu+hDbqxwT5lSRTR6lTPSt0+kd8wU+AHnfT4RxTZep8nbfx+sSrEfiJVXDk1eu92FKVpcRl2cDYqQsFxnAG6oyvRw55C8bZ4c9E8WevubRr2QGxElv/lST/mHI7t/1k+4t+nqkIQj2PMQhCAQhCAR5x+JKnxCBulfNUejx5n+Iiv9rFf+Un4qrGfb4tOvyROy0t738j19Y49rdp1IWUSUpOUsVKch6ggVFq3IiSwSWZqFwTo4t69cYrGEWMJjVKmJdypiKkBRoobzcU4x542TGxu2GZYTPQkPTMlxle2YEmnmOR0ustm4fHqn0GtV7Q4SXOkCfKAUsH8yKuDQu1aXrZrxLdl5pVhZbu4BTrZKiBpuAixzUniFoDOoAqNHIrd2fhufnHwM4Y23VvTr52NT7Zz80xKKHKmo/vH6ADf5M4nOz87Ph5atQMpP+E5OOgHrfSG/JnwlFChFOdPJm6+EYrUA1LvYPYvv06aKzhsbMTju7XMUUlagE0aqQpItTSnOhvFmcF+fygMykaG/A0oOvrGgyw2V99wDZjWvD6ERCy9tqOK/s4CSnMRYv4U1Lvv8uMY7H2yubiFyVJSAM7NmCqFg+lRuGltYmmJkDxDRuq164xkFBjv5u/3to/OsV6dt5SMUZKwgS82V/wBQcAO7sztp8Inl0D8Pp184D6rTm/z0ZzyrwMFNx5/M7y/I/OrdltsTp6pneFyEpUlgzByCKDld/K8fe1+2Fy8sqWSlRSSo6gVIAob8HFt7QXFnGJQFZVLQlX7SoA1fS+moP06kIc0IY2oPkW04R5nh9iYgpSsSiQC9coLu7pSeb0Y2vpYuxu1iXkrJPhdJq/8AeDmvkX+QSliU2/ttGGFRmmKBIFjQs51A5PyinT+2U8qoJYHI7/8AEC9/bz7JqkzccoT2EsEgu1kpGXMzjKT+5rnQvEhtybg1ylSjMlAK/KQpNCDcNS/K8Ptfpns3aYxMrOkbwRuULsLtY2j5g0qE6SvMzTUFhuCnLC9uAvGjZGClSZWWWrMlWZTliFFmuHTYe2sZhXiQSSSCPgCKAmzjSIj2GEIR7XmIQhAIQhAI8w/EJbYz/tIHqVR6fHl34jf8Z/2k/FUZdvi06vJGJxKkyphFVJQohw9Qlx8o49mLTtBB71IStFApLggEPY3Dix9o7MHNp6DeN41tw4aXNexGDn4OZ3shzLewqwf8qhuvX51jBs6Sifs9eahSo3H5V0JyqGit1CaUeL1g8chcoTn8JGYu1GDqF20Nj5x5xtDtWrESzJ7tICiCWJJU2gHlZy+piQxs5cjAypBDLmOpQqSlObMzaVYbrsCawSxv2TKVi5k9SgGAUXd6lwgEBrEasPDqRSR7Bz3QuW9iFAO/5gH+A9aBmMROx9j4wS0zJUzLmKVZQspIuapsaNR/Mfp17LmLw2LQJoCSrwrdrLqC4oRmbhe+gSvatC5c+XOFsr6XQR8aWLecW3vhlzv4coU/Df16RBdq8GZmHJBOZBzhr0ooNf8AK9ODcIi5O0iNnsVEqcSXc6vWh/ZTzuYfRmtnZVXeT5kzK7Zi7EeJRHEsWzcY0bAWE7RmJy3VNAazOok33+XnQTXY7BmXh8z1meIXomgAvUXPnaITBKP/AKmoNTPMrq+RdR6xF/Ud2mltippUGfLl/wAorXX3+EWzs5tLv5TfrQAlTEGoDZvDvbdcENEBtlhtFKTVJ7sEG1QAaP7e2saMSuZgMSFOVIVy8SK+E8U8xpvYhl2NmKGKmoLBs9OSwxpbmOL74+YVIn7RWFAslajzCAUjw6iibNxoWP3YCgrHqWkuFGYxsSCSoXZjbQHiTSNeAKcPj5neFgZi7szLJKSXpurQ11ii8YzGSkAFcxKRRiTeztqfSITBY3BpxAMsqWuYoZaHKkmhypoA9ah77r9e3NjJxOXMpScr0SKkHKaagU0fXyqGKkS5eLliSorSlaHP5jmzV/KlrHcNa7ySLNt/s+Jy8yJgQtTOlX6iEm1i7Avex4xVsR2MmjNmmS1KFgAXJ3FVD7GOjtOmdh8UZyah0lJP5XrmSQKAUOmu8U4J/aPF4gd1LlgZiQ0sKURajuyRpbzgrPsPilf1kn8oZQBpVi9aHQa+esWiUPEHLgKeoJDUHHjutziL7PbJ/s0pmGdQdbWcOw0t8TxrKJPie6nOgZIf9zcPvEo9gTH2PibR9j2vKQhCAQhCAR5n+I8v/a0nfJT/AOSnj0yPPPxQltMkr3oWP8pB/wBRjPt8XfX5KthJZAfRiPUU9n4R34WbpevXG3WkRmFxFBa9Ob8efC1THZh5hDCnDjR7W3fa8eZ6EnJkodwgBWpao82jh2lsNE9YWrMCAzpLUud7a1Bfe1okJBBDndpbceDX3ecbUprpWrH4fY+kVy6MOGZhT7MAP48og+1uxVz1ImSg5AIUHGhdJD61PHlE1h1gEBVNdOvpq+nVb5j2F7dMIqOTCJJlpzp8WVljyZXBvbnFJTsWZ3okhMxKe8/OxIyiy3NPy6nXQ3j0EgfPUfHX35RslpDe4665xMNYyZaUpCRYADkKNX6xSpAI2mAxNVg0tRR3bm9dYuoRwenzePiknXd1vi2Eqm7fUo7QlgCmaWaB3Dir3YV9Ise1tnJnoUhTOKpUz5VVqbU+IJiQNDfX5MadfKNazfkW4868urMNUns7subLxIKpakpBU6iCBRLULAGpFm5b5zbnZ5GIIUDlWAz/ALhuLV4U5MbRNlO9/XrfuH11B68G9/IU9PpMXVPX2YxKnR3qcm7Mshrflb5faY2TsKVIJUHWtmKiLUZkioHx+cwtPzazF701vevzjnSSALBnanNuPw+UDWrELdwzu5Y7vd7xwLDEgDW1qMGADHpo7J8wHe/nXjc7uqxyZhWgJBsBb47twiVY5ZqiAQSwFQBTU6UfXTWMLgJFAVg6ammnP0jGY5BJLPUtQ3szjfGWzHmTZSf/ALEBmIfxsaBXHWIPaBCEI9zykIQgEIQgEVH8TcHnwnegVkrCn3A+FXxB8ot0cm1UIVKWhYdCklKhvBDGJymzFly68Pws0NXQjyHKJKQoEj2DvxOkVET+6mzJKlVQopc6tY+YYxOYPGjV/uLVjx2Y9UurRIXapeN4macL+o9OqxH4XEAji7Vtp7+hjpTNGnXXrDUx3yr8H66+Eb1AWZrcvTjv9445a6Nc9Ut5s3lGzvQeL7rHTm/rzEVy3ipvpXrd1WMwql+Z8/t/Ecip4ppqLdcPiY2Inioe/wBHf3/iBjslzD6Rrnqs2hb5dfONIm8Wpr11pvjVNW+ur338Wi6Y6VJrTh84EU+GmnWvnHKZ4Fz5nh11aPnf0BzA6tw0NqiJpjqVVgN/W6NSl7xUj+Pb4X3aZc279P0zGvzzm1I5nh8fqfoV870MXPx4m7+dz8z8MyjWq2nB7fSNZFdN1XfdpxO/k941qmAPxL33+r6b9b3iDTiCS+rAedd32H0jsQXCho+ova9C0dGJN6i4tSxCaU+H8x86ZQg/AeVD1SI6a8XMVbQuH8q6cIkuwuE7zGSgBRDrVSwSA3H8xTFcxuNSA7h2txGtIu/4W3XMYutg53Cw9/hHXXx3k553I9MhCEex5iEIQCEIQCNOLk50kRuhAeNdtvw8UpZmyiQrhFE73EYVTTUEga6faP08tANxEFtfsvJngukRzy4yuuPKx45s7bCVgEKHI34VsdfaJPD4ylx1WvB/KOnb34YEEqkkp5fSKjitmYzD0UgkDUXjDl1WfTadsv2t0vH7jUVod126bhHTJxQJNTXVqH+f4IihI26Q+YFJBsdd8SOH2ylWunzpGdljv4q3SsXroX9T0a3gcXpcD5+fPWIBO0EliFfdj7axtViWVcX4UHAaCsRcTgnklw9aG5e2huLR9M/jvBLPw9YhE4oaM9OJ5uflGQxj3OvXyhqYlVYhzWuvQF42HEUvat2rXTSIc4sEBqOCDx9+UbJM9gQeqga2hpiYE/VxqKHcKcucfO/vz0fz+XVYhpWN37redOhGmZtAB/FT3PvAxOTVlvzB29N9Bq5jlxM+5c8+vL0tEHitups+4O9nGm60Q2J2+VkhAJPW6LJamyLFjNpBOujfBn61MQE3aS5hySwVE7hSO3ZHZfE4xQKwUpj1Tsz2IlYcA5Q8bcer9Z8u38Ursx2DXNImT/IaCPV9lbKRISAkNHbKlBIYCNkbSSfTK3SEIRUIQhAIQhAIQhAIQhAfCl448VsuWu6RHbCAp+1Owcia/gEVHaP4VJr3ZKeUevQhhrwHFfh/ipdErJHGIrE9nMeg/lBbnH6QVLB0jUvBoP6RHPo4/jr139fmlWExqf8Al/GMFDFt/uz15R+k17JlH9IjUdhyf2j0jn2+K+5yfnJJxbMJaozRLxhpkV0KR+ihsOT+0ekZjY0r9o9Ie3xPcr88/wBgxqrIV8I2yOxuNmXcVj9Cp2bLH6RG5GGQLARZw4xPXXiGzfwsWqsxRMXvYX4eyJLEpBMXkJAj7HeOdc2FwKJYZIAjphCAQhCAQhCAQhCAQhCAQhCAQhCAQhCAQhCAQhCAQhCAQhCAQhCAQhCAQhCAQhCAQhCAQhCA/9k="/>
          <p:cNvSpPr>
            <a:spLocks noChangeAspect="1" noChangeArrowheads="1"/>
          </p:cNvSpPr>
          <p:nvPr/>
        </p:nvSpPr>
        <p:spPr bwMode="auto">
          <a:xfrm>
            <a:off x="155575" y="-2033588"/>
            <a:ext cx="40767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95536" y="699954"/>
            <a:ext cx="82089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C00000"/>
                </a:solidFill>
              </a:rPr>
              <a:t>t</a:t>
            </a:r>
            <a:r>
              <a:rPr lang="cs-CZ" b="1" dirty="0" smtClean="0">
                <a:solidFill>
                  <a:srgbClr val="C00000"/>
                </a:solidFill>
              </a:rPr>
              <a:t>ermicko-expanzně ošetřená vsádka voda-sláma, 185°C a 40 min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mezofilní teplotní podmínky fermentace, testy dle VDI 4630</a:t>
            </a:r>
            <a:endParaRPr lang="cs-CZ" b="1" dirty="0"/>
          </a:p>
        </p:txBody>
      </p:sp>
      <p:sp>
        <p:nvSpPr>
          <p:cNvPr id="13" name="Obdélník 12"/>
          <p:cNvSpPr/>
          <p:nvPr/>
        </p:nvSpPr>
        <p:spPr>
          <a:xfrm>
            <a:off x="227583" y="6469886"/>
            <a:ext cx="88809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cap="all" dirty="0"/>
              <a:t>Krátký</a:t>
            </a:r>
            <a:r>
              <a:rPr lang="cs-CZ" sz="1050" dirty="0"/>
              <a:t>, L. a T. </a:t>
            </a:r>
            <a:r>
              <a:rPr lang="cs-CZ" sz="1050" cap="all" dirty="0"/>
              <a:t>Jirout</a:t>
            </a:r>
            <a:r>
              <a:rPr lang="cs-CZ" sz="1050" dirty="0"/>
              <a:t>. </a:t>
            </a:r>
            <a:r>
              <a:rPr lang="cs-CZ" sz="1050" i="1" dirty="0"/>
              <a:t>Moderní trendy předúprav biomasy pro intenzifikaci výroby biopaliv druhé generace.</a:t>
            </a:r>
            <a:r>
              <a:rPr lang="cs-CZ" sz="1050" dirty="0"/>
              <a:t> 1. vyd. Praha: Česká technika - nakladatelství ČVUT, ČVUT v Praze, 2015a. 190 s. ISBN 978-80-01-05720-9.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83" y="1534440"/>
            <a:ext cx="7415817" cy="479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35844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25" y="44450"/>
            <a:ext cx="910907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Energetická bilance termicko-expanzní předúpravy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7BB3B-BD01-4323-97BF-396B2376D837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8" name="AutoShape 8" descr="data:image/jpeg;base64,/9j/4AAQSkZJRgABAQAAAQABAAD/2wCEAAkGBxMSEhUTExMWFhUXFRoYFxcXFxgYGxcaGhobGBcZGBgdHSkgGhomHRgYIjEhJSkrLi4uGCAzODMtNygtLisBCgoKDg0OGBAQFy0dHR0tKy0tKy0tLS0tLS0tLS0tLS0tLSstKy0tLS0tLS0tLS0tLS0tNy0tLS0tLSstLTctLf/AABEIAOUA3AMBIgACEQEDEQH/xAAcAAEAAgMBAQEAAAAAAAAAAAAABQYCAwQHAQj/xABDEAABAgQDBQYEBQEFBwUAAAABAhEAAyExBBJBBVFhcfAGEyKBkaGxwdHhBzJCUvEjFGJyksIkMzRDgoOyFRZTY9L/xAAYAQEBAQEBAAAAAAAAAAAAAAAAAQMCBP/EACARAQEBAAIBBQEBAAAAAAAAAAABEQIDMhITITFRYUH/2gAMAwEAAhEDEQA/APcYQhAIQhAIQhAIQhAIQhAIQhAIQhAIQhAIQhAIQhAIQhAIQhAIQhAIQhAIQhAIQhAIQhAIQhAIQhAIRhNmhIKlFgLkxWU7amzp4MpSUygFBlpP9Qg1bVIDX462AWmEcmExwX4SMq/2n4g6iOuAQhCAQjmxePlyg61pSN5IA9TGzDYhExIWhQUk2KS4PnAbYR8Ja8fYBCEIBCEIBCEIBCEIBCEIBCERW0tvyZNCSpVsqBmPtaAlYRVMTtfFTElUsJlJDkkgrUQATQUANOPvFRPaScJwTOmKUkkAkKy1VX9IAYevOIuPVpk1KQ5IA3ktEZP7SYVLvOT4SxYuAdxNn4RQtv4haUKmIJ8KgaTJn5bHMQzH7xF4WYMUkzJagpSalM0d5zAK8xB0IBGjGsDHoye2WGJYFZ3EJcHkR8I6NndpZE5apacwWlIUUqDEpNiK1HHjHm0zb00pCQiUkflXkpmDsSlQNCLtW1xG/Y5WheHlv/UWpKlnUSUqJRLB0SSSo13b4aLLt04rErKRLKZKSwGZIUv+9dgjga/LLByFSVBS8rszqWlKUjclI+n1jPBy881ZVVIej2L6jyMb1YuVLdgkDUgAfzAZzcZLW4ScykgqGU1DbjH3s32oE9apSkqdKX7wB0lqEKUKBQNOLFtQK5gMcsYpcqapqkAoQgZhcOSCXIZucTGKxeHlSwuZmIzZQknNVswZJOUUrpATG0+0kmSkqJUoC+RJUBzIon/qIjm2r2jShCQmq1pCgngbE7hXz9YjE4qVipBXKJynwsQHQ4DUFN1nFYrm2EKXh0zUH+pLPdKVQfqzy3ajO6fOBHPtdBTM73FPNOmaiJRNnSCzbnpvJif2ZOmCTmwq0FaZgUE/7sZSPEhSWIA1pSlDFawW1UYtkTz40oIKBVCgSGJBqFAtxFGMcKJ07ATUTAc0gnKw0F2ZyQKWtrQwV6btDb+aRmCDm1QGPisBmSSkh7kEs0NibUm5AVALHAsrm1m84i0olJPfBhnFVBKBQ/pUTcjdGJmAKeUaVcbmF0EUUng9IIuMjaUtVHY7lUPoY60qBsYpW0MYDJIJAJLWfiSN1HrpHZsbFy5SQZ01lXZyoh9GENFqhEbh9u4dZypmh9xBT8QIkhFQhCEAhCEAjnx+NRJQqZMLJSHJ4COiNWJkBYII0atb3BGogKlidpzsUPDmkylMUn9axcEcCAaBy1eUNt/Hf2MiXJQkzVJCsy7XYNqtVPKlInsVKXhC4BVJ1SKmXxT+5HC4jbiMWVIeWQxD5szBuB056RFRewMZiAhRxCsxUUhCWCSKElwADXRLE04xDdrthSnKwsS7FSTZTuP6b3bcI49r9o8xUiSQQQBnDkl2LIawJ8NiX1JrEbtCTh8KlK8YtebKSnDymK2P7jZA8/OJqyJTFA4iU0mZ3cwBiU2WOIe/TRo7HbJVJEwEstX6QQSDq5FGoL8YqU7t8lJ/obPlAb5k2ZMURxIZuTmJTYO0VY5yZMzChFO/lYheRJL+EyluFE1OUOeV4auLPgNiDD4gzFTEd2sOUVIfRQowLv6nlGGATMGOM7vJZllSiwJzd2lLS2DNoHEcCMfNlJKFKnTAbKTJAY7/ABKsdQY55e0ZjLUPGQhQAyDxKJDPlcWoWMHKewW3khK63OZXoDX3iFO1U4idmGZqUe1mtb7xPbPmypiJS0S0Sc5KVju0ulQBo5DsW13iJKYJctI8SnY2OWla+FuhAVftDiF5pWIlpUovlUGV+aWQz61SU+hixTMH3ycswHLd0uChQ3Ub9axuYDy4k7VkrzMpRIDsVKrwBMRy9sy2oghQVR1ZnYOa+VRA1PbOMnDSlSpSJxcklXdLNf8AKA3KOfZ07NOnyjLX3cyVmBUhSQSk/lqkEGqvaIb/ANwycr92oEKZgo/GJjZO25SwHStJNAPGD5aRRQu0mxZslZmynUkF6fmRqXGocO8SuETIxSJZWlaJgYslQyk6s4cPzeLvteWFyVBMxSlFJKPEAsFrJJsFM3MCPPdlDOqbisSgJlhRSmUwT3qhQItb9x+8FSeLySJSF4ibNIrkQCFLm65kmvdygblnJBZ6Pv2VtEMZhR3IulphmZmr4gosaDhFG2hi1YjEKmzpwS5ckg+FIolKEitrAfeOuXtvBSyB3U6cBrRI4slx8ImwktWTHYjET1DxJlBrJJJ3kuBysdLmNCMLiEUJWkXzEu/pc8/SJXYKsDig0nPKmM7Fwd9HJSf+kgx3GWsK7mYH3HRQ0IfVxvGr6Et1LMcmyMZLUChZ8TfmLB7a74unZzaykq7mYXH6SYoeNwQQt12Nwlkkjhwi04dAmISUmrOk6uNPUNBF+hHBsTGidKSrWx5ihjvjoIQhAIQhAYTZQUGMeddtNkT8Mha8OAqUQrOhiSlxVUsOw4pbiI9IjFaAQxDiA8S2LLGHkJnljNmJeSDXKlv96Qbk1A4czEDidnGYsqWSpRJckEqL1Dxb9uLC8RNIsFFKS9glwGGtn845U4VyKn1YVu+88o8nPlbXp4zIqp2CN2gu+/lFuwOzUlf9kCgiTJTlWQwJmFjNU7UJUrLvZCuEbcBhXVLtVaQW3FQB1D9Xju7HIMwrnBjmm+Ivapm/628xpHfV/tc9jkndkMQiYVyZqV6Mp1NQNQm/rH2f2fnBJMxEo6qJlh21CS/yMS2N23MlzAiWwcZ1FXEmyQkqsLxntHF94JJLPkC2W1lKI0bVKNNY3YTlvwr2Ilollb+BGHQJk1aSotTwoCT4SsxX53aYTU0CwWYZiDmDsysraPYUasWDHSDMwc1RZ5+KctuAzAGuhO/SImV2epatKBm4AaihArvsIx588uRtx4Sz5aZO00IAOWWHZz4j5Mz2148I7thzpeKmqkJVKRMylSE92alqjMwG88n3RzYrZpSNbdHnxfW8ReyD3OPwyrETkgk1/O6DwFCa67zaJx7Lat65i3bJwyUoEyZ3cmYCcxNzWhy7x5/KPi8eGriJgU5P9OXRgKfopXn7xKbMlgYjEBXi8aikKchPiJo/DQR2dqdpIwykIThkLz6qSCNbDWwcvTMKGN2KuDHqmAoTPQpJSUtOTlWHeqciQ/IxjPwj4cB82WYsEvRlssa2fMHPpFpwM+XOliZ3EtDkpLJTcKS5SrK9juuCNIrmzh48TLID5u8SlNgUqKTlNKMv28o45zeNd8b8qptDYrlwNOuPWkR3/p4FALmh6uOUXpWED1FLAG7bmbo6XMck7BCg+Ybh5+vKPNrdVsKClimhcMRQhrEG4MekYHEf23CBV5sv8zUqzlv8QrzHCKqdn3rSj04+J39H3RYeyaDJnM7CYlm4iqfnXjHfXyyuefHY6V4JM4SyTrVW8XITwBp5xObPw2WwZIoBETslpc9aGoJhZxTKuqfEeJLJTrWJ7FYwA5UJzr3CgT/iV+n48I9DztnZ2flnzJVnLgc6uPJos0VbAbPmmYJpLqGiQyQNzmp5xaAY6iPsIQgEIQgEacbP7uWtZ/SlSvQPG6IbtjOyYOcd6cv+YhPziW5FnzXl2FJU5114vz4xIok1Ba431GrVsI4sCQ9LilPLpokUi3LQP6bzxjxR6qww6WWlWqQpX+VJPyh2VSf6AGZvFqSDlQlFSC1Movv3xsxiQmVOW4cSVs51KSgB73U1OWkZdmpWZUqalSMie8H5lZh41MACbFJSajTlHo6p8Mez7WRew5cxKM7ukAaH3IrHFtGSO/CG8IRSwslJADW8m+UT8lcaNoYYKZbsUpXoKulr6WvGrPMVXCywrCSsuUgzVaMDRhTfG6XJChVPWlLNX2q0fdnKEzCJIILTVORxT9CPSOtKAzkkeo619Y8/Z5NuP0h8ZISxsa26OnRimKQROQq39VDM/wClQP0+l49CxGHBS3K7a9cjEVi9i6AUfgQ/pXW9Yzd66ZM8Jx81LKqS5CCQXlpyh0gnfeLSqa4ZUpSxSikpADD++R6tFQbEKLKnzKvZRFOVuesbpODtmL6uS54EcfQxt7v8Ze3/AFZpuJCg3dsALBcsMCG0XQRWcRhFjGCYiWru10W2U5c4KSfCSWq5LesdyZTfavWvHfGGQUY8QX9/uKfJ7n8X0OZcguQx3Wt8W6YxpmSLUcnd5czb4xJLl04l/aze1njWuXS48mP8+xjJ25UystmAProaF/gYxwaWWFbiL0ufpHWeNtd9OF9eMcyyytG0HDg3wHpEV3TMIVz1KJyoyjMrlRgdKUMWbs5KkrlZpY8IUQxDVGp53ik43FlbiyQaVavHjweLP2AneCaj9qwfUN/pj0cee8sY3hk1a4QhGrMhCEAhCEAir/iNNbCZf3TED0Ob/TFoimficv8AoyU75r+iT9Y45+NdcPKKVgg7PZy/v8nfSvExLytd+UcH89Bw+0Q2CLpcXf6Nz1+MTGCU9S2mvG/39NI8seiu+TLQUqBlpUkgApWAxaodOjEAto2+PkzZ2HB/4aSNS0tKTzpa2sfZZLhuAvp1pc+Ubpw9gBSrcunN2jucrHFkJEuSlgJS01/RMWPYEdNHRPkyloKCvEZSCCBMNjcO7iOWSDqRu3V869WjenTrq3tZ469dT0x9lSJMqXklIKU5sxckklmLu5tGLejjzb50+kb34cKddaRg1eVT8Pf+WvHNurGqaKGm8nrdT61j4sJ4v8bP1URsTKuXc+fXl8Y1gbtAX+Z68xEV8VKG7rrQxiwrRvg2t/gY2JU3p7fT25R9QmvXLq4gAQ9vTrryaM+7az1oeL7+PoecbECvMPoOr8uIjNH18vl8ouI45ksal7P5c6dX3alyx5+fk+vnWOmcQHcW9a7m48x8sQlvOun8CJiuSdLpoz20+nw+vHiBUN/O7e/vEhMQXqHav2Av6fzy4lrjz9r/AHERYj56jUA2J+m9/U+UT/YCaBPnJB/MgH/KWd/+qK9iJZfWu+2vlutWkSPY+a2NR/eCgX4pc3bVPExeFzlE5eL0uEIR63nIQhAIQhAIon4oKpIH+M/+MXuPPvxNU82SNyFH1I//ADGfZ4u+vyVfAJLca9H0PTmJbCKuWIPy8/LjxiNwCHHm3Q9IlsMhhwPyjzRvXVImO1LcumvuHExhMmuXsM5G4hvKzxuSgWof4ry+NOUO51eoNHpXrz4xXLYCK0o/D626Y1jdlHz1HWv0pGsSiRXnypvHHl9c5RpT+Ounio2omN9gAK+ta60MAprfHyOnvo1YwQKPrx69vaMwode/WkUbEiljXjfhGpUn5X3jV+jG1NtP5doxJo/H1ah+PMNAaFIA+3o/vcVglLUIHBgOdG1pwMfFqNHBZxb+Pe8M4exqaDg9H3jjcUiK6c1nNNON66e0fKC124cL/b038yaOw3N6Ppc3qKxsVMBDac/f7xdRmEafcHWmnmDDIX33D+Thzp5x87z4/PdY03RmpXXnbf8AGA51p1VQPalXu+hDbqxwT5lSRTR6lTPSt0+kd8wU+AHnfT4RxTZep8nbfx+sSrEfiJVXDk1eu92FKVpcRl2cDYqQsFxnAG6oyvRw55C8bZ4c9E8WevubRr2QGxElv/lST/mHI7t/1k+4t+nqkIQj2PMQhCAQhCAR5x+JKnxCBulfNUejx5n+Iiv9rFf+Un4qrGfb4tOvyROy0t738j19Y49rdp1IWUSUpOUsVKch6ggVFq3IiSwSWZqFwTo4t69cYrGEWMJjVKmJdypiKkBRoobzcU4x542TGxu2GZYTPQkPTMlxle2YEmnmOR0ustm4fHqn0GtV7Q4SXOkCfKAUsH8yKuDQu1aXrZrxLdl5pVhZbu4BTrZKiBpuAixzUniFoDOoAqNHIrd2fhufnHwM4Y23VvTr52NT7Zz80xKKHKmo/vH6ADf5M4nOz87Ph5atQMpP+E5OOgHrfSG/JnwlFChFOdPJm6+EYrUA1LvYPYvv06aKzhsbMTju7XMUUlagE0aqQpItTSnOhvFmcF+fygMykaG/A0oOvrGgyw2V99wDZjWvD6ERCy9tqOK/s4CSnMRYv4U1Lvv8uMY7H2yubiFyVJSAM7NmCqFg+lRuGltYmmJkDxDRuq164xkFBjv5u/3to/OsV6dt5SMUZKwgS82V/wBQcAO7sztp8Inl0D8Pp184D6rTm/z0ZzyrwMFNx5/M7y/I/OrdltsTp6pneFyEpUlgzByCKDld/K8fe1+2Fy8sqWSlRSSo6gVIAob8HFt7QXFnGJQFZVLQlX7SoA1fS+moP06kIc0IY2oPkW04R5nh9iYgpSsSiQC9coLu7pSeb0Y2vpYuxu1iXkrJPhdJq/8AeDmvkX+QSliU2/ttGGFRmmKBIFjQs51A5PyinT+2U8qoJYHI7/8AEC9/bz7JqkzccoT2EsEgu1kpGXMzjKT+5rnQvEhtybg1ylSjMlAK/KQpNCDcNS/K8Ptfpns3aYxMrOkbwRuULsLtY2j5g0qE6SvMzTUFhuCnLC9uAvGjZGClSZWWWrMlWZTliFFmuHTYe2sZhXiQSSSCPgCKAmzjSIj2GEIR7XmIQhAIQhAI8w/EJbYz/tIHqVR6fHl34jf8Z/2k/FUZdvi06vJGJxKkyphFVJQohw9Qlx8o49mLTtBB71IStFApLggEPY3Dix9o7MHNp6DeN41tw4aXNexGDn4OZ3shzLewqwf8qhuvX51jBs6Sifs9eahSo3H5V0JyqGit1CaUeL1g8chcoTn8JGYu1GDqF20Nj5x5xtDtWrESzJ7tICiCWJJU2gHlZy+piQxs5cjAypBDLmOpQqSlObMzaVYbrsCawSxv2TKVi5k9SgGAUXd6lwgEBrEasPDqRSR7Bz3QuW9iFAO/5gH+A9aBmMROx9j4wS0zJUzLmKVZQspIuapsaNR/Mfp17LmLw2LQJoCSrwrdrLqC4oRmbhe+gSvatC5c+XOFsr6XQR8aWLecW3vhlzv4coU/Df16RBdq8GZmHJBOZBzhr0ooNf8AK9ODcIi5O0iNnsVEqcSXc6vWh/ZTzuYfRmtnZVXeT5kzK7Zi7EeJRHEsWzcY0bAWE7RmJy3VNAazOok33+XnQTXY7BmXh8z1meIXomgAvUXPnaITBKP/AKmoNTPMrq+RdR6xF/Ud2mltippUGfLl/wAorXX3+EWzs5tLv5TfrQAlTEGoDZvDvbdcENEBtlhtFKTVJ7sEG1QAaP7e2saMSuZgMSFOVIVy8SK+E8U8xpvYhl2NmKGKmoLBs9OSwxpbmOL74+YVIn7RWFAslajzCAUjw6iibNxoWP3YCgrHqWkuFGYxsSCSoXZjbQHiTSNeAKcPj5neFgZi7szLJKSXpurQ11ii8YzGSkAFcxKRRiTeztqfSITBY3BpxAMsqWuYoZaHKkmhypoA9ah77r9e3NjJxOXMpScr0SKkHKaagU0fXyqGKkS5eLliSorSlaHP5jmzV/KlrHcNa7ySLNt/s+Jy8yJgQtTOlX6iEm1i7Avex4xVsR2MmjNmmS1KFgAXJ3FVD7GOjtOmdh8UZyah0lJP5XrmSQKAUOmu8U4J/aPF4gd1LlgZiQ0sKURajuyRpbzgrPsPilf1kn8oZQBpVi9aHQa+esWiUPEHLgKeoJDUHHjutziL7PbJ/s0pmGdQdbWcOw0t8TxrKJPie6nOgZIf9zcPvEo9gTH2PibR9j2vKQhCAQhCAR5n+I8v/a0nfJT/AOSnj0yPPPxQltMkr3oWP8pB/wBRjPt8XfX5KthJZAfRiPUU9n4R34WbpevXG3WkRmFxFBa9Ob8efC1THZh5hDCnDjR7W3fa8eZ6EnJkodwgBWpao82jh2lsNE9YWrMCAzpLUud7a1Bfe1okJBBDndpbceDX3ecbUprpWrH4fY+kVy6MOGZhT7MAP48og+1uxVz1ImSg5AIUHGhdJD61PHlE1h1gEBVNdOvpq+nVb5j2F7dMIqOTCJJlpzp8WVljyZXBvbnFJTsWZ3okhMxKe8/OxIyiy3NPy6nXQ3j0EgfPUfHX35RslpDe4665xMNYyZaUpCRYADkKNX6xSpAI2mAxNVg0tRR3bm9dYuoRwenzePiknXd1vi2Eqm7fUo7QlgCmaWaB3Dir3YV9Ise1tnJnoUhTOKpUz5VVqbU+IJiQNDfX5MadfKNazfkW4868urMNUns7subLxIKpakpBU6iCBRLULAGpFm5b5zbnZ5GIIUDlWAz/ALhuLV4U5MbRNlO9/XrfuH11B68G9/IU9PpMXVPX2YxKnR3qcm7Mshrflb5faY2TsKVIJUHWtmKiLUZkioHx+cwtPzazF701vevzjnSSALBnanNuPw+UDWrELdwzu5Y7vd7xwLDEgDW1qMGADHpo7J8wHe/nXjc7uqxyZhWgJBsBb47twiVY5ZqiAQSwFQBTU6UfXTWMLgJFAVg6ammnP0jGY5BJLPUtQ3szjfGWzHmTZSf/ALEBmIfxsaBXHWIPaBCEI9zykIQgEIQgEVH8TcHnwnegVkrCn3A+FXxB8ot0cm1UIVKWhYdCklKhvBDGJymzFly68Pws0NXQjyHKJKQoEj2DvxOkVET+6mzJKlVQopc6tY+YYxOYPGjV/uLVjx2Y9UurRIXapeN4macL+o9OqxH4XEAji7Vtp7+hjpTNGnXXrDUx3yr8H66+Eb1AWZrcvTjv9445a6Nc9Ut5s3lGzvQeL7rHTm/rzEVy3ipvpXrd1WMwql+Z8/t/Ecip4ppqLdcPiY2Inioe/wBHf3/iBjslzD6Rrnqs2hb5dfONIm8Wpr11pvjVNW+ur338Wi6Y6VJrTh84EU+GmnWvnHKZ4Fz5nh11aPnf0BzA6tw0NqiJpjqVVgN/W6NSl7xUj+Pb4X3aZc279P0zGvzzm1I5nh8fqfoV870MXPx4m7+dz8z8MyjWq2nB7fSNZFdN1XfdpxO/k941qmAPxL33+r6b9b3iDTiCS+rAedd32H0jsQXCho+ova9C0dGJN6i4tSxCaU+H8x86ZQg/AeVD1SI6a8XMVbQuH8q6cIkuwuE7zGSgBRDrVSwSA3H8xTFcxuNSA7h2txGtIu/4W3XMYutg53Cw9/hHXXx3k553I9MhCEex5iEIQCEIQCNOLk50kRuhAeNdtvw8UpZmyiQrhFE73EYVTTUEga6faP08tANxEFtfsvJngukRzy4yuuPKx45s7bCVgEKHI34VsdfaJPD4ylx1WvB/KOnb34YEEqkkp5fSKjitmYzD0UgkDUXjDl1WfTadsv2t0vH7jUVod126bhHTJxQJNTXVqH+f4IihI26Q+YFJBsdd8SOH2ylWunzpGdljv4q3SsXroX9T0a3gcXpcD5+fPWIBO0EliFfdj7axtViWVcX4UHAaCsRcTgnklw9aG5e2huLR9M/jvBLPw9YhE4oaM9OJ5uflGQxj3OvXyhqYlVYhzWuvQF42HEUvat2rXTSIc4sEBqOCDx9+UbJM9gQeqga2hpiYE/VxqKHcKcucfO/vz0fz+XVYhpWN37redOhGmZtAB/FT3PvAxOTVlvzB29N9Bq5jlxM+5c8+vL0tEHitups+4O9nGm60Q2J2+VkhAJPW6LJamyLFjNpBOujfBn61MQE3aS5hySwVE7hSO3ZHZfE4xQKwUpj1Tsz2IlYcA5Q8bcer9Z8u38Ursx2DXNImT/IaCPV9lbKRISAkNHbKlBIYCNkbSSfTK3SEIRUIQhAIQhAIQhAIQhAfCl448VsuWu6RHbCAp+1Owcia/gEVHaP4VJr3ZKeUevQhhrwHFfh/ipdErJHGIrE9nMeg/lBbnH6QVLB0jUvBoP6RHPo4/jr139fmlWExqf8Al/GMFDFt/uz15R+k17JlH9IjUdhyf2j0jn2+K+5yfnJJxbMJaozRLxhpkV0KR+ihsOT+0ekZjY0r9o9Ie3xPcr88/wBgxqrIV8I2yOxuNmXcVj9Cp2bLH6RG5GGQLARZw4xPXXiGzfwsWqsxRMXvYX4eyJLEpBMXkJAj7HeOdc2FwKJYZIAjphCAQhCAQhCAQhCAQhCAQhCAQhCAQhCAQhCAQhCAQhCAQhCAQhCAQhCAQhCAQhCAQhCAQhCA/9k="/>
          <p:cNvSpPr>
            <a:spLocks noChangeAspect="1" noChangeArrowheads="1"/>
          </p:cNvSpPr>
          <p:nvPr/>
        </p:nvSpPr>
        <p:spPr bwMode="auto">
          <a:xfrm>
            <a:off x="155575" y="-2033588"/>
            <a:ext cx="40767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1" y="1093288"/>
            <a:ext cx="7664657" cy="4639968"/>
          </a:xfrm>
          <a:prstGeom prst="rect">
            <a:avLst/>
          </a:prstGeom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81520"/>
            <a:ext cx="18097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51520" y="68340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002060"/>
                </a:solidFill>
              </a:rPr>
              <a:t>-&gt; vodná suspenze s 5 % hm. suroviny, 185°C, 40 min</a:t>
            </a:r>
            <a:endParaRPr lang="cs-CZ" b="1" i="1" dirty="0">
              <a:solidFill>
                <a:srgbClr val="00206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9512" y="5746030"/>
            <a:ext cx="9233767" cy="69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cs-CZ" b="1" dirty="0" smtClean="0"/>
              <a:t>energeticky nesoběstačný proces -&gt; dotován teplem o </a:t>
            </a:r>
            <a:r>
              <a:rPr lang="cs-CZ" b="1" dirty="0"/>
              <a:t>hodnotě 2285 kWh </a:t>
            </a:r>
            <a:r>
              <a:rPr lang="cs-CZ" b="1" dirty="0" smtClean="0"/>
              <a:t>t</a:t>
            </a:r>
            <a:r>
              <a:rPr lang="cs-CZ" b="1" baseline="30000" dirty="0" smtClean="0"/>
              <a:t>-1</a:t>
            </a:r>
            <a:r>
              <a:rPr lang="cs-CZ" b="1" dirty="0" smtClean="0"/>
              <a:t>TS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energetickou </a:t>
            </a:r>
            <a:r>
              <a:rPr lang="cs-CZ" b="1" dirty="0">
                <a:solidFill>
                  <a:srgbClr val="C00000"/>
                </a:solidFill>
              </a:rPr>
              <a:t>bilanci </a:t>
            </a:r>
            <a:r>
              <a:rPr lang="cs-CZ" b="1" dirty="0" smtClean="0">
                <a:solidFill>
                  <a:srgbClr val="C00000"/>
                </a:solidFill>
              </a:rPr>
              <a:t>lze zlepšit </a:t>
            </a:r>
            <a:r>
              <a:rPr lang="cs-CZ" b="1" dirty="0">
                <a:solidFill>
                  <a:srgbClr val="C00000"/>
                </a:solidFill>
              </a:rPr>
              <a:t>regenerací tepla </a:t>
            </a:r>
            <a:r>
              <a:rPr lang="cs-CZ" b="1" dirty="0" smtClean="0">
                <a:solidFill>
                  <a:srgbClr val="C00000"/>
                </a:solidFill>
              </a:rPr>
              <a:t>v</a:t>
            </a:r>
            <a:r>
              <a:rPr lang="cs-CZ" b="1" dirty="0">
                <a:solidFill>
                  <a:srgbClr val="C00000"/>
                </a:solidFill>
              </a:rPr>
              <a:t> </a:t>
            </a:r>
            <a:r>
              <a:rPr lang="cs-CZ" b="1" dirty="0" smtClean="0">
                <a:solidFill>
                  <a:srgbClr val="C00000"/>
                </a:solidFill>
              </a:rPr>
              <a:t>komplexní technologii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27583" y="6469886"/>
            <a:ext cx="88809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cap="all" dirty="0"/>
              <a:t>Krátký</a:t>
            </a:r>
            <a:r>
              <a:rPr lang="cs-CZ" sz="1050" dirty="0"/>
              <a:t>, L. a T. </a:t>
            </a:r>
            <a:r>
              <a:rPr lang="cs-CZ" sz="1050" cap="all" dirty="0"/>
              <a:t>Jirout</a:t>
            </a:r>
            <a:r>
              <a:rPr lang="cs-CZ" sz="1050" dirty="0"/>
              <a:t>. </a:t>
            </a:r>
            <a:r>
              <a:rPr lang="cs-CZ" sz="1050" i="1" dirty="0"/>
              <a:t>Moderní trendy předúprav biomasy pro intenzifikaci výroby biopaliv druhé generace.</a:t>
            </a:r>
            <a:r>
              <a:rPr lang="cs-CZ" sz="1050" dirty="0"/>
              <a:t> 1. vyd. Praha: Česká technika - nakladatelství ČVUT, ČVUT v Praze, 2015a. 190 s. ISBN 978-80-01-05720-9.</a:t>
            </a:r>
          </a:p>
        </p:txBody>
      </p:sp>
    </p:spTree>
    <p:extLst>
      <p:ext uri="{BB962C8B-B14F-4D97-AF65-F5344CB8AC3E}">
        <p14:creationId xmlns:p14="http://schemas.microsoft.com/office/powerpoint/2010/main" val="21878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35844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25" y="44450"/>
            <a:ext cx="9109075" cy="488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Implementace TEP do technologie BPS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7BB3B-BD01-4323-97BF-396B2376D837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652626"/>
            <a:ext cx="914400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modelová BPS 500 </a:t>
            </a:r>
            <a:r>
              <a:rPr lang="cs-CZ" sz="2000" b="1" dirty="0" err="1" smtClean="0">
                <a:solidFill>
                  <a:schemeClr val="bg1"/>
                </a:solidFill>
              </a:rPr>
              <a:t>kW</a:t>
            </a:r>
            <a:r>
              <a:rPr lang="cs-CZ" sz="2000" b="1" baseline="-25000" dirty="0" err="1" smtClean="0">
                <a:solidFill>
                  <a:schemeClr val="bg1"/>
                </a:solidFill>
              </a:rPr>
              <a:t>E</a:t>
            </a:r>
            <a:r>
              <a:rPr lang="cs-CZ" sz="2000" b="1" dirty="0" smtClean="0">
                <a:solidFill>
                  <a:schemeClr val="bg1"/>
                </a:solidFill>
              </a:rPr>
              <a:t> – zpracování slamnaté podestýlky</a:t>
            </a:r>
            <a:endParaRPr lang="cs-CZ" sz="2000" b="1" baseline="-25000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100686" y="2510668"/>
            <a:ext cx="2736304" cy="178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7865" y="-81783"/>
            <a:ext cx="5634207" cy="796707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9513" y="5059050"/>
            <a:ext cx="56166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cs-CZ" sz="1600" b="1" dirty="0" smtClean="0"/>
              <a:t>zvýšení výkonu z 500 </a:t>
            </a:r>
            <a:r>
              <a:rPr lang="cs-CZ" sz="1600" b="1" dirty="0" err="1" smtClean="0"/>
              <a:t>kW</a:t>
            </a:r>
            <a:r>
              <a:rPr lang="cs-CZ" sz="1600" b="1" baseline="-25000" dirty="0" err="1" smtClean="0"/>
              <a:t>E</a:t>
            </a:r>
            <a:r>
              <a:rPr lang="cs-CZ" sz="1600" b="1" dirty="0" smtClean="0"/>
              <a:t> na 745 </a:t>
            </a:r>
            <a:r>
              <a:rPr lang="cs-CZ" sz="1600" b="1" dirty="0" err="1" smtClean="0"/>
              <a:t>kW</a:t>
            </a:r>
            <a:r>
              <a:rPr lang="cs-CZ" sz="1600" b="1" baseline="-25000" dirty="0" err="1" smtClean="0"/>
              <a:t>E</a:t>
            </a:r>
            <a:endParaRPr lang="cs-CZ" sz="1600" b="1" baseline="-25000" dirty="0" smtClean="0"/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C00000"/>
                </a:solidFill>
              </a:rPr>
              <a:t>snížení energie na čerpání a míchání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8000"/>
                </a:solidFill>
              </a:rPr>
              <a:t>zvýšení čistého zisku z prodeje elektřiny o 37 %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cs-CZ" sz="1600" i="1" dirty="0" smtClean="0">
                <a:solidFill>
                  <a:srgbClr val="C00000"/>
                </a:solidFill>
              </a:rPr>
              <a:t>zvýšení nákladů na údržbu, servis a spotřební materiál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8000"/>
                </a:solidFill>
              </a:rPr>
              <a:t>návratnost investice 25 let</a:t>
            </a:r>
          </a:p>
        </p:txBody>
      </p:sp>
    </p:spTree>
    <p:extLst>
      <p:ext uri="{BB962C8B-B14F-4D97-AF65-F5344CB8AC3E}">
        <p14:creationId xmlns:p14="http://schemas.microsoft.com/office/powerpoint/2010/main" val="10547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35844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25" y="44450"/>
            <a:ext cx="910907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Závěr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7BB3B-BD01-4323-97BF-396B2376D837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8" name="AutoShape 8" descr="data:image/jpeg;base64,/9j/4AAQSkZJRgABAQAAAQABAAD/2wCEAAkGBxMSEhUTExMWFhUXFRoYFxcXFxgYGxcaGhobGBcZGBgdHSkgGhomHRgYIjEhJSkrLi4uGCAzODMtNygtLisBCgoKDg0OGBAQFy0dHR0tKy0tKy0tLS0tLS0tLS0tLS0tLSstKy0tLS0tLS0tLS0tLS0tNy0tLS0tLSstLTctLf/AABEIAOUA3AMBIgACEQEDEQH/xAAcAAEAAgMBAQEAAAAAAAAAAAAABQYCAwQHAQj/xABDEAABAgQDBQYEBQEFBwUAAAABAhEAAyExBBJBBVFhcfAGEyKBkaGxwdHhBzJCUvEjFGJyksIkMzRDgoOyFRZTY9L/xAAYAQEBAQEBAAAAAAAAAAAAAAAAAQMCBP/EACARAQEBAAIBBQEBAAAAAAAAAAABEQIDMhITITFRYUH/2gAMAwEAAhEDEQA/APcYQhAIQhAIQhAIQhAIQhAIQhAIQhAIQhAIQhAIQhAIQhAIQhAIQhAIQhAIQhAIQhAIQhAIQhAIQhAIRhNmhIKlFgLkxWU7amzp4MpSUygFBlpP9Qg1bVIDX462AWmEcmExwX4SMq/2n4g6iOuAQhCAQjmxePlyg61pSN5IA9TGzDYhExIWhQUk2KS4PnAbYR8Ja8fYBCEIBCEIBCEIBCEIBCEIBCERW0tvyZNCSpVsqBmPtaAlYRVMTtfFTElUsJlJDkkgrUQATQUANOPvFRPaScJwTOmKUkkAkKy1VX9IAYevOIuPVpk1KQ5IA3ktEZP7SYVLvOT4SxYuAdxNn4RQtv4haUKmIJ8KgaTJn5bHMQzH7xF4WYMUkzJagpSalM0d5zAK8xB0IBGjGsDHoye2WGJYFZ3EJcHkR8I6NndpZE5apacwWlIUUqDEpNiK1HHjHm0zb00pCQiUkflXkpmDsSlQNCLtW1xG/Y5WheHlv/UWpKlnUSUqJRLB0SSSo13b4aLLt04rErKRLKZKSwGZIUv+9dgjga/LLByFSVBS8rszqWlKUjclI+n1jPBy881ZVVIej2L6jyMb1YuVLdgkDUgAfzAZzcZLW4ScykgqGU1DbjH3s32oE9apSkqdKX7wB0lqEKUKBQNOLFtQK5gMcsYpcqapqkAoQgZhcOSCXIZucTGKxeHlSwuZmIzZQknNVswZJOUUrpATG0+0kmSkqJUoC+RJUBzIon/qIjm2r2jShCQmq1pCgngbE7hXz9YjE4qVipBXKJynwsQHQ4DUFN1nFYrm2EKXh0zUH+pLPdKVQfqzy3ajO6fOBHPtdBTM73FPNOmaiJRNnSCzbnpvJif2ZOmCTmwq0FaZgUE/7sZSPEhSWIA1pSlDFawW1UYtkTz40oIKBVCgSGJBqFAtxFGMcKJ07ATUTAc0gnKw0F2ZyQKWtrQwV6btDb+aRmCDm1QGPisBmSSkh7kEs0NibUm5AVALHAsrm1m84i0olJPfBhnFVBKBQ/pUTcjdGJmAKeUaVcbmF0EUUng9IIuMjaUtVHY7lUPoY60qBsYpW0MYDJIJAJLWfiSN1HrpHZsbFy5SQZ01lXZyoh9GENFqhEbh9u4dZypmh9xBT8QIkhFQhCEAhCEAjnx+NRJQqZMLJSHJ4COiNWJkBYII0atb3BGogKlidpzsUPDmkylMUn9axcEcCAaBy1eUNt/Hf2MiXJQkzVJCsy7XYNqtVPKlInsVKXhC4BVJ1SKmXxT+5HC4jbiMWVIeWQxD5szBuB056RFRewMZiAhRxCsxUUhCWCSKElwADXRLE04xDdrthSnKwsS7FSTZTuP6b3bcI49r9o8xUiSQQQBnDkl2LIawJ8NiX1JrEbtCTh8KlK8YtebKSnDymK2P7jZA8/OJqyJTFA4iU0mZ3cwBiU2WOIe/TRo7HbJVJEwEstX6QQSDq5FGoL8YqU7t8lJ/obPlAb5k2ZMURxIZuTmJTYO0VY5yZMzChFO/lYheRJL+EyluFE1OUOeV4auLPgNiDD4gzFTEd2sOUVIfRQowLv6nlGGATMGOM7vJZllSiwJzd2lLS2DNoHEcCMfNlJKFKnTAbKTJAY7/ABKsdQY55e0ZjLUPGQhQAyDxKJDPlcWoWMHKewW3khK63OZXoDX3iFO1U4idmGZqUe1mtb7xPbPmypiJS0S0Sc5KVju0ulQBo5DsW13iJKYJctI8SnY2OWla+FuhAVftDiF5pWIlpUovlUGV+aWQz61SU+hixTMH3ycswHLd0uChQ3Ub9axuYDy4k7VkrzMpRIDsVKrwBMRy9sy2oghQVR1ZnYOa+VRA1PbOMnDSlSpSJxcklXdLNf8AKA3KOfZ07NOnyjLX3cyVmBUhSQSk/lqkEGqvaIb/ANwycr92oEKZgo/GJjZO25SwHStJNAPGD5aRRQu0mxZslZmynUkF6fmRqXGocO8SuETIxSJZWlaJgYslQyk6s4cPzeLvteWFyVBMxSlFJKPEAsFrJJsFM3MCPPdlDOqbisSgJlhRSmUwT3qhQItb9x+8FSeLySJSF4ibNIrkQCFLm65kmvdygblnJBZ6Pv2VtEMZhR3IulphmZmr4gosaDhFG2hi1YjEKmzpwS5ckg+FIolKEitrAfeOuXtvBSyB3U6cBrRI4slx8ImwktWTHYjET1DxJlBrJJJ3kuBysdLmNCMLiEUJWkXzEu/pc8/SJXYKsDig0nPKmM7Fwd9HJSf+kgx3GWsK7mYH3HRQ0IfVxvGr6Et1LMcmyMZLUChZ8TfmLB7a74unZzaykq7mYXH6SYoeNwQQt12Nwlkkjhwi04dAmISUmrOk6uNPUNBF+hHBsTGidKSrWx5ihjvjoIQhAIQhAYTZQUGMeddtNkT8Mha8OAqUQrOhiSlxVUsOw4pbiI9IjFaAQxDiA8S2LLGHkJnljNmJeSDXKlv96Qbk1A4czEDidnGYsqWSpRJckEqL1Dxb9uLC8RNIsFFKS9glwGGtn845U4VyKn1YVu+88o8nPlbXp4zIqp2CN2gu+/lFuwOzUlf9kCgiTJTlWQwJmFjNU7UJUrLvZCuEbcBhXVLtVaQW3FQB1D9Xju7HIMwrnBjmm+Ivapm/628xpHfV/tc9jkndkMQiYVyZqV6Mp1NQNQm/rH2f2fnBJMxEo6qJlh21CS/yMS2N23MlzAiWwcZ1FXEmyQkqsLxntHF94JJLPkC2W1lKI0bVKNNY3YTlvwr2Ilollb+BGHQJk1aSotTwoCT4SsxX53aYTU0CwWYZiDmDsysraPYUasWDHSDMwc1RZ5+KctuAzAGuhO/SImV2epatKBm4AaihArvsIx588uRtx4Sz5aZO00IAOWWHZz4j5Mz2148I7thzpeKmqkJVKRMylSE92alqjMwG88n3RzYrZpSNbdHnxfW8ReyD3OPwyrETkgk1/O6DwFCa67zaJx7Lat65i3bJwyUoEyZ3cmYCcxNzWhy7x5/KPi8eGriJgU5P9OXRgKfopXn7xKbMlgYjEBXi8aikKchPiJo/DQR2dqdpIwykIThkLz6qSCNbDWwcvTMKGN2KuDHqmAoTPQpJSUtOTlWHeqciQ/IxjPwj4cB82WYsEvRlssa2fMHPpFpwM+XOliZ3EtDkpLJTcKS5SrK9juuCNIrmzh48TLID5u8SlNgUqKTlNKMv28o45zeNd8b8qptDYrlwNOuPWkR3/p4FALmh6uOUXpWED1FLAG7bmbo6XMck7BCg+Ybh5+vKPNrdVsKClimhcMRQhrEG4MekYHEf23CBV5sv8zUqzlv8QrzHCKqdn3rSj04+J39H3RYeyaDJnM7CYlm4iqfnXjHfXyyuefHY6V4JM4SyTrVW8XITwBp5xObPw2WwZIoBETslpc9aGoJhZxTKuqfEeJLJTrWJ7FYwA5UJzr3CgT/iV+n48I9DztnZ2flnzJVnLgc6uPJos0VbAbPmmYJpLqGiQyQNzmp5xaAY6iPsIQgEIQgEacbP7uWtZ/SlSvQPG6IbtjOyYOcd6cv+YhPziW5FnzXl2FJU5114vz4xIok1Ba431GrVsI4sCQ9LilPLpokUi3LQP6bzxjxR6qww6WWlWqQpX+VJPyh2VSf6AGZvFqSDlQlFSC1Movv3xsxiQmVOW4cSVs51KSgB73U1OWkZdmpWZUqalSMie8H5lZh41MACbFJSajTlHo6p8Mez7WRew5cxKM7ukAaH3IrHFtGSO/CG8IRSwslJADW8m+UT8lcaNoYYKZbsUpXoKulr6WvGrPMVXCywrCSsuUgzVaMDRhTfG6XJChVPWlLNX2q0fdnKEzCJIILTVORxT9CPSOtKAzkkeo619Y8/Z5NuP0h8ZISxsa26OnRimKQROQq39VDM/wClQP0+l49CxGHBS3K7a9cjEVi9i6AUfgQ/pXW9Yzd66ZM8Jx81LKqS5CCQXlpyh0gnfeLSqa4ZUpSxSikpADD++R6tFQbEKLKnzKvZRFOVuesbpODtmL6uS54EcfQxt7v8Ze3/AFZpuJCg3dsALBcsMCG0XQRWcRhFjGCYiWru10W2U5c4KSfCSWq5LesdyZTfavWvHfGGQUY8QX9/uKfJ7n8X0OZcguQx3Wt8W6YxpmSLUcnd5czb4xJLl04l/aze1njWuXS48mP8+xjJ25UystmAProaF/gYxwaWWFbiL0ufpHWeNtd9OF9eMcyyytG0HDg3wHpEV3TMIVz1KJyoyjMrlRgdKUMWbs5KkrlZpY8IUQxDVGp53ik43FlbiyQaVavHjweLP2AneCaj9qwfUN/pj0cee8sY3hk1a4QhGrMhCEAhCEAir/iNNbCZf3TED0Ob/TFoimficv8AoyU75r+iT9Y45+NdcPKKVgg7PZy/v8nfSvExLytd+UcH89Bw+0Q2CLpcXf6Nz1+MTGCU9S2mvG/39NI8seiu+TLQUqBlpUkgApWAxaodOjEAto2+PkzZ2HB/4aSNS0tKTzpa2sfZZLhuAvp1pc+Ubpw9gBSrcunN2jucrHFkJEuSlgJS01/RMWPYEdNHRPkyloKCvEZSCCBMNjcO7iOWSDqRu3V869WjenTrq3tZ469dT0x9lSJMqXklIKU5sxckklmLu5tGLejjzb50+kb34cKddaRg1eVT8Pf+WvHNurGqaKGm8nrdT61j4sJ4v8bP1URsTKuXc+fXl8Y1gbtAX+Z68xEV8VKG7rrQxiwrRvg2t/gY2JU3p7fT25R9QmvXLq4gAQ9vTrryaM+7az1oeL7+PoecbECvMPoOr8uIjNH18vl8ouI45ksal7P5c6dX3alyx5+fk+vnWOmcQHcW9a7m48x8sQlvOun8CJiuSdLpoz20+nw+vHiBUN/O7e/vEhMQXqHav2Av6fzy4lrjz9r/AHERYj56jUA2J+m9/U+UT/YCaBPnJB/MgH/KWd/+qK9iJZfWu+2vlutWkSPY+a2NR/eCgX4pc3bVPExeFzlE5eL0uEIR63nIQhAIQhAIon4oKpIH+M/+MXuPPvxNU82SNyFH1I//ADGfZ4u+vyVfAJLca9H0PTmJbCKuWIPy8/LjxiNwCHHm3Q9IlsMhhwPyjzRvXVImO1LcumvuHExhMmuXsM5G4hvKzxuSgWof4ry+NOUO51eoNHpXrz4xXLYCK0o/D626Y1jdlHz1HWv0pGsSiRXnypvHHl9c5RpT+Ounio2omN9gAK+ta60MAprfHyOnvo1YwQKPrx69vaMwode/WkUbEiljXjfhGpUn5X3jV+jG1NtP5doxJo/H1ah+PMNAaFIA+3o/vcVglLUIHBgOdG1pwMfFqNHBZxb+Pe8M4exqaDg9H3jjcUiK6c1nNNON66e0fKC124cL/b038yaOw3N6Ppc3qKxsVMBDac/f7xdRmEafcHWmnmDDIX33D+Thzp5x87z4/PdY03RmpXXnbf8AGA51p1VQPalXu+hDbqxwT5lSRTR6lTPSt0+kd8wU+AHnfT4RxTZep8nbfx+sSrEfiJVXDk1eu92FKVpcRl2cDYqQsFxnAG6oyvRw55C8bZ4c9E8WevubRr2QGxElv/lST/mHI7t/1k+4t+nqkIQj2PMQhCAQhCAR5x+JKnxCBulfNUejx5n+Iiv9rFf+Un4qrGfb4tOvyROy0t738j19Y49rdp1IWUSUpOUsVKch6ggVFq3IiSwSWZqFwTo4t69cYrGEWMJjVKmJdypiKkBRoobzcU4x542TGxu2GZYTPQkPTMlxle2YEmnmOR0ustm4fHqn0GtV7Q4SXOkCfKAUsH8yKuDQu1aXrZrxLdl5pVhZbu4BTrZKiBpuAixzUniFoDOoAqNHIrd2fhufnHwM4Y23VvTr52NT7Zz80xKKHKmo/vH6ADf5M4nOz87Ph5atQMpP+E5OOgHrfSG/JnwlFChFOdPJm6+EYrUA1LvYPYvv06aKzhsbMTju7XMUUlagE0aqQpItTSnOhvFmcF+fygMykaG/A0oOvrGgyw2V99wDZjWvD6ERCy9tqOK/s4CSnMRYv4U1Lvv8uMY7H2yubiFyVJSAM7NmCqFg+lRuGltYmmJkDxDRuq164xkFBjv5u/3to/OsV6dt5SMUZKwgS82V/wBQcAO7sztp8Inl0D8Pp184D6rTm/z0ZzyrwMFNx5/M7y/I/OrdltsTp6pneFyEpUlgzByCKDld/K8fe1+2Fy8sqWSlRSSo6gVIAob8HFt7QXFnGJQFZVLQlX7SoA1fS+moP06kIc0IY2oPkW04R5nh9iYgpSsSiQC9coLu7pSeb0Y2vpYuxu1iXkrJPhdJq/8AeDmvkX+QSliU2/ttGGFRmmKBIFjQs51A5PyinT+2U8qoJYHI7/8AEC9/bz7JqkzccoT2EsEgu1kpGXMzjKT+5rnQvEhtybg1ylSjMlAK/KQpNCDcNS/K8Ptfpns3aYxMrOkbwRuULsLtY2j5g0qE6SvMzTUFhuCnLC9uAvGjZGClSZWWWrMlWZTliFFmuHTYe2sZhXiQSSSCPgCKAmzjSIj2GEIR7XmIQhAIQhAI8w/EJbYz/tIHqVR6fHl34jf8Z/2k/FUZdvi06vJGJxKkyphFVJQohw9Qlx8o49mLTtBB71IStFApLggEPY3Dix9o7MHNp6DeN41tw4aXNexGDn4OZ3shzLewqwf8qhuvX51jBs6Sifs9eahSo3H5V0JyqGit1CaUeL1g8chcoTn8JGYu1GDqF20Nj5x5xtDtWrESzJ7tICiCWJJU2gHlZy+piQxs5cjAypBDLmOpQqSlObMzaVYbrsCawSxv2TKVi5k9SgGAUXd6lwgEBrEasPDqRSR7Bz3QuW9iFAO/5gH+A9aBmMROx9j4wS0zJUzLmKVZQspIuapsaNR/Mfp17LmLw2LQJoCSrwrdrLqC4oRmbhe+gSvatC5c+XOFsr6XQR8aWLecW3vhlzv4coU/Df16RBdq8GZmHJBOZBzhr0ooNf8AK9ODcIi5O0iNnsVEqcSXc6vWh/ZTzuYfRmtnZVXeT5kzK7Zi7EeJRHEsWzcY0bAWE7RmJy3VNAazOok33+XnQTXY7BmXh8z1meIXomgAvUXPnaITBKP/AKmoNTPMrq+RdR6xF/Ud2mltippUGfLl/wAorXX3+EWzs5tLv5TfrQAlTEGoDZvDvbdcENEBtlhtFKTVJ7sEG1QAaP7e2saMSuZgMSFOVIVy8SK+E8U8xpvYhl2NmKGKmoLBs9OSwxpbmOL74+YVIn7RWFAslajzCAUjw6iibNxoWP3YCgrHqWkuFGYxsSCSoXZjbQHiTSNeAKcPj5neFgZi7szLJKSXpurQ11ii8YzGSkAFcxKRRiTeztqfSITBY3BpxAMsqWuYoZaHKkmhypoA9ah77r9e3NjJxOXMpScr0SKkHKaagU0fXyqGKkS5eLliSorSlaHP5jmzV/KlrHcNa7ySLNt/s+Jy8yJgQtTOlX6iEm1i7Avex4xVsR2MmjNmmS1KFgAXJ3FVD7GOjtOmdh8UZyah0lJP5XrmSQKAUOmu8U4J/aPF4gd1LlgZiQ0sKURajuyRpbzgrPsPilf1kn8oZQBpVi9aHQa+esWiUPEHLgKeoJDUHHjutziL7PbJ/s0pmGdQdbWcOw0t8TxrKJPie6nOgZIf9zcPvEo9gTH2PibR9j2vKQhCAQhCAR5n+I8v/a0nfJT/AOSnj0yPPPxQltMkr3oWP8pB/wBRjPt8XfX5KthJZAfRiPUU9n4R34WbpevXG3WkRmFxFBa9Ob8efC1THZh5hDCnDjR7W3fa8eZ6EnJkodwgBWpao82jh2lsNE9YWrMCAzpLUud7a1Bfe1okJBBDndpbceDX3ecbUprpWrH4fY+kVy6MOGZhT7MAP48og+1uxVz1ImSg5AIUHGhdJD61PHlE1h1gEBVNdOvpq+nVb5j2F7dMIqOTCJJlpzp8WVljyZXBvbnFJTsWZ3okhMxKe8/OxIyiy3NPy6nXQ3j0EgfPUfHX35RslpDe4665xMNYyZaUpCRYADkKNX6xSpAI2mAxNVg0tRR3bm9dYuoRwenzePiknXd1vi2Eqm7fUo7QlgCmaWaB3Dir3YV9Ise1tnJnoUhTOKpUz5VVqbU+IJiQNDfX5MadfKNazfkW4868urMNUns7subLxIKpakpBU6iCBRLULAGpFm5b5zbnZ5GIIUDlWAz/ALhuLV4U5MbRNlO9/XrfuH11B68G9/IU9PpMXVPX2YxKnR3qcm7Mshrflb5faY2TsKVIJUHWtmKiLUZkioHx+cwtPzazF701vevzjnSSALBnanNuPw+UDWrELdwzu5Y7vd7xwLDEgDW1qMGADHpo7J8wHe/nXjc7uqxyZhWgJBsBb47twiVY5ZqiAQSwFQBTU6UfXTWMLgJFAVg6ammnP0jGY5BJLPUtQ3szjfGWzHmTZSf/ALEBmIfxsaBXHWIPaBCEI9zykIQgEIQgEVH8TcHnwnegVkrCn3A+FXxB8ot0cm1UIVKWhYdCklKhvBDGJymzFly68Pws0NXQjyHKJKQoEj2DvxOkVET+6mzJKlVQopc6tY+YYxOYPGjV/uLVjx2Y9UurRIXapeN4macL+o9OqxH4XEAji7Vtp7+hjpTNGnXXrDUx3yr8H66+Eb1AWZrcvTjv9445a6Nc9Ut5s3lGzvQeL7rHTm/rzEVy3ipvpXrd1WMwql+Z8/t/Ecip4ppqLdcPiY2Inioe/wBHf3/iBjslzD6Rrnqs2hb5dfONIm8Wpr11pvjVNW+ur338Wi6Y6VJrTh84EU+GmnWvnHKZ4Fz5nh11aPnf0BzA6tw0NqiJpjqVVgN/W6NSl7xUj+Pb4X3aZc279P0zGvzzm1I5nh8fqfoV870MXPx4m7+dz8z8MyjWq2nB7fSNZFdN1XfdpxO/k941qmAPxL33+r6b9b3iDTiCS+rAedd32H0jsQXCho+ova9C0dGJN6i4tSxCaU+H8x86ZQg/AeVD1SI6a8XMVbQuH8q6cIkuwuE7zGSgBRDrVSwSA3H8xTFcxuNSA7h2txGtIu/4W3XMYutg53Cw9/hHXXx3k553I9MhCEex5iEIQCEIQCNOLk50kRuhAeNdtvw8UpZmyiQrhFE73EYVTTUEga6faP08tANxEFtfsvJngukRzy4yuuPKx45s7bCVgEKHI34VsdfaJPD4ylx1WvB/KOnb34YEEqkkp5fSKjitmYzD0UgkDUXjDl1WfTadsv2t0vH7jUVod126bhHTJxQJNTXVqH+f4IihI26Q+YFJBsdd8SOH2ylWunzpGdljv4q3SsXroX9T0a3gcXpcD5+fPWIBO0EliFfdj7axtViWVcX4UHAaCsRcTgnklw9aG5e2huLR9M/jvBLPw9YhE4oaM9OJ5uflGQxj3OvXyhqYlVYhzWuvQF42HEUvat2rXTSIc4sEBqOCDx9+UbJM9gQeqga2hpiYE/VxqKHcKcucfO/vz0fz+XVYhpWN37redOhGmZtAB/FT3PvAxOTVlvzB29N9Bq5jlxM+5c8+vL0tEHitups+4O9nGm60Q2J2+VkhAJPW6LJamyLFjNpBOujfBn61MQE3aS5hySwVE7hSO3ZHZfE4xQKwUpj1Tsz2IlYcA5Q8bcer9Z8u38Ursx2DXNImT/IaCPV9lbKRISAkNHbKlBIYCNkbSSfTK3SEIRUIQhAIQhAIQhAIQhAfCl448VsuWu6RHbCAp+1Owcia/gEVHaP4VJr3ZKeUevQhhrwHFfh/ipdErJHGIrE9nMeg/lBbnH6QVLB0jUvBoP6RHPo4/jr139fmlWExqf8Al/GMFDFt/uz15R+k17JlH9IjUdhyf2j0jn2+K+5yfnJJxbMJaozRLxhpkV0KR+ihsOT+0ekZjY0r9o9Ie3xPcr88/wBgxqrIV8I2yOxuNmXcVj9Cp2bLH6RG5GGQLARZw4xPXXiGzfwsWqsxRMXvYX4eyJLEpBMXkJAj7HeOdc2FwKJYZIAjphCAQhCAQhCAQhCAQhCAQhCAQhCAQhCAQhCAQhCAQhCAQhCAQhCAQhCAQhCAQhCAQhCAQhCA/9k="/>
          <p:cNvSpPr>
            <a:spLocks noChangeAspect="1" noChangeArrowheads="1"/>
          </p:cNvSpPr>
          <p:nvPr/>
        </p:nvSpPr>
        <p:spPr bwMode="auto">
          <a:xfrm>
            <a:off x="155575" y="-2033588"/>
            <a:ext cx="40767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251520" y="764704"/>
            <a:ext cx="8640960" cy="5494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Předúprava patří mezi klíčové kroky při zpracování odpadních materiálů termochemickými a biochemickými metodami. </a:t>
            </a:r>
            <a:endParaRPr lang="cs-CZ" b="1" dirty="0" smtClean="0"/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Mechanická </a:t>
            </a:r>
            <a:r>
              <a:rPr lang="cs-CZ" b="1" dirty="0">
                <a:solidFill>
                  <a:srgbClr val="C00000"/>
                </a:solidFill>
              </a:rPr>
              <a:t>dezintegrace zpravidla představuje první krok před jakýmkoliv zpracováním odpadních materiálů. </a:t>
            </a:r>
            <a:r>
              <a:rPr lang="cs-CZ" sz="1400" b="1" i="1" dirty="0" smtClean="0">
                <a:solidFill>
                  <a:srgbClr val="00B050"/>
                </a:solidFill>
              </a:rPr>
              <a:t>Jedna </a:t>
            </a:r>
            <a:r>
              <a:rPr lang="cs-CZ" sz="1400" b="1" i="1" dirty="0">
                <a:solidFill>
                  <a:srgbClr val="00B050"/>
                </a:solidFill>
              </a:rPr>
              <a:t>z energeticky nejnáročnějších operací prvotního zpracování. </a:t>
            </a:r>
            <a:endParaRPr lang="cs-CZ" sz="1400" b="1" i="1" dirty="0" smtClean="0">
              <a:solidFill>
                <a:srgbClr val="00B050"/>
              </a:solidFill>
            </a:endParaRP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/>
              <a:t>Byl </a:t>
            </a:r>
            <a:r>
              <a:rPr lang="cs-CZ" b="1" dirty="0"/>
              <a:t>představen unikátní koncept energeticky nenáročného drtiče využitelného k dezintegraci </a:t>
            </a:r>
            <a:r>
              <a:rPr lang="cs-CZ" b="1" dirty="0" smtClean="0"/>
              <a:t>vlhkých vláknitých materiálů. </a:t>
            </a: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Zpracování </a:t>
            </a:r>
            <a:r>
              <a:rPr lang="cs-CZ" b="1" dirty="0">
                <a:solidFill>
                  <a:srgbClr val="C00000"/>
                </a:solidFill>
              </a:rPr>
              <a:t>suroviny </a:t>
            </a:r>
            <a:r>
              <a:rPr lang="cs-CZ" b="1" dirty="0" smtClean="0">
                <a:solidFill>
                  <a:srgbClr val="C00000"/>
                </a:solidFill>
              </a:rPr>
              <a:t>technologií termicko-expanzní předúpravy zajistí </a:t>
            </a:r>
            <a:r>
              <a:rPr lang="cs-CZ" b="1" dirty="0" err="1">
                <a:solidFill>
                  <a:srgbClr val="C00000"/>
                </a:solidFill>
              </a:rPr>
              <a:t>hygienizaci</a:t>
            </a:r>
            <a:r>
              <a:rPr lang="cs-CZ" b="1" dirty="0">
                <a:solidFill>
                  <a:srgbClr val="C00000"/>
                </a:solidFill>
              </a:rPr>
              <a:t> vsádky, vysokou konverzi organických látek do kapaliny, rozvláknění </a:t>
            </a:r>
            <a:r>
              <a:rPr lang="cs-CZ" b="1" dirty="0" err="1">
                <a:solidFill>
                  <a:srgbClr val="C00000"/>
                </a:solidFill>
              </a:rPr>
              <a:t>lignocelulózové</a:t>
            </a:r>
            <a:r>
              <a:rPr lang="cs-CZ" b="1" dirty="0">
                <a:solidFill>
                  <a:srgbClr val="C00000"/>
                </a:solidFill>
              </a:rPr>
              <a:t> matrice a tím i možnost zpracování širokého spektra obtížně rozložitelných materiálů. 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Technologie termicko-expanzní předúpravy má velký potenciál stát prvotním krokem při zpracování odpadů v </a:t>
            </a:r>
            <a:r>
              <a:rPr lang="cs-CZ" b="1" dirty="0" err="1" smtClean="0"/>
              <a:t>biorafineriích</a:t>
            </a:r>
            <a:r>
              <a:rPr lang="cs-CZ" b="1" dirty="0" smtClean="0"/>
              <a:t>. </a:t>
            </a:r>
            <a:r>
              <a:rPr lang="cs-CZ" sz="1400" b="1" i="1" dirty="0" smtClean="0">
                <a:solidFill>
                  <a:srgbClr val="00B050"/>
                </a:solidFill>
              </a:rPr>
              <a:t>Separovaná </a:t>
            </a:r>
            <a:r>
              <a:rPr lang="cs-CZ" sz="1400" b="1" i="1" dirty="0">
                <a:solidFill>
                  <a:srgbClr val="00B050"/>
                </a:solidFill>
              </a:rPr>
              <a:t>celulózová vlákna a jiné cenné chemické látky mohou být využity při výrobě </a:t>
            </a:r>
            <a:r>
              <a:rPr lang="cs-CZ" sz="1400" b="1" i="1" dirty="0" err="1">
                <a:solidFill>
                  <a:srgbClr val="00B050"/>
                </a:solidFill>
              </a:rPr>
              <a:t>ekoinovativních</a:t>
            </a:r>
            <a:r>
              <a:rPr lang="cs-CZ" sz="1400" b="1" i="1" dirty="0">
                <a:solidFill>
                  <a:srgbClr val="00B050"/>
                </a:solidFill>
              </a:rPr>
              <a:t> materiálů a zbytek lze využít k biochemické konverzi na biopalivo. Díky vyšší výkupní ceně těchto ušlechtilých produktů a komplexnímu zpracování suroviny se proto předpokládá její implementace do konceptu </a:t>
            </a:r>
            <a:r>
              <a:rPr lang="cs-CZ" sz="1400" b="1" i="1" dirty="0" err="1">
                <a:solidFill>
                  <a:srgbClr val="00B050"/>
                </a:solidFill>
              </a:rPr>
              <a:t>biorafinerie</a:t>
            </a:r>
            <a:r>
              <a:rPr lang="cs-CZ" sz="1400" b="1" i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6" name="Obdélník 5"/>
          <p:cNvSpPr/>
          <p:nvPr/>
        </p:nvSpPr>
        <p:spPr>
          <a:xfrm>
            <a:off x="539552" y="6381328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i="1" dirty="0">
                <a:solidFill>
                  <a:srgbClr val="002060"/>
                </a:solidFill>
              </a:rPr>
              <a:t>Tato práce byla podpořena grantem Studentské grantové soutěže ČVUT č. </a:t>
            </a:r>
            <a:r>
              <a:rPr lang="cs-CZ" sz="1400" b="1" i="1" dirty="0" smtClean="0">
                <a:solidFill>
                  <a:srgbClr val="002060"/>
                </a:solidFill>
              </a:rPr>
              <a:t>SGS16/049.</a:t>
            </a:r>
            <a:endParaRPr lang="cs-CZ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35844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25" y="44450"/>
            <a:ext cx="910907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Závěr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7BB3B-BD01-4323-97BF-396B2376D837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8" name="AutoShape 8" descr="data:image/jpeg;base64,/9j/4AAQSkZJRgABAQAAAQABAAD/2wCEAAkGBxMSEhUTExMWFhUXFRoYFxcXFxgYGxcaGhobGBcZGBgdHSkgGhomHRgYIjEhJSkrLi4uGCAzODMtNygtLisBCgoKDg0OGBAQFy0dHR0tKy0tKy0tLS0tLS0tLS0tLS0tLSstKy0tLS0tLS0tLS0tLS0tNy0tLS0tLSstLTctLf/AABEIAOUA3AMBIgACEQEDEQH/xAAcAAEAAgMBAQEAAAAAAAAAAAAABQYCAwQHAQj/xABDEAABAgQDBQYEBQEFBwUAAAABAhEAAyExBBJBBVFhcfAGEyKBkaGxwdHhBzJCUvEjFGJyksIkMzRDgoOyFRZTY9L/xAAYAQEBAQEBAAAAAAAAAAAAAAAAAQMCBP/EACARAQEBAAIBBQEBAAAAAAAAAAABEQIDMhITITFRYUH/2gAMAwEAAhEDEQA/APcYQhAIQhAIQhAIQhAIQhAIQhAIQhAIQhAIQhAIQhAIQhAIQhAIQhAIQhAIQhAIQhAIQhAIQhAIQhAIRhNmhIKlFgLkxWU7amzp4MpSUygFBlpP9Qg1bVIDX462AWmEcmExwX4SMq/2n4g6iOuAQhCAQjmxePlyg61pSN5IA9TGzDYhExIWhQUk2KS4PnAbYR8Ja8fYBCEIBCEIBCEIBCEIBCEIBCERW0tvyZNCSpVsqBmPtaAlYRVMTtfFTElUsJlJDkkgrUQATQUANOPvFRPaScJwTOmKUkkAkKy1VX9IAYevOIuPVpk1KQ5IA3ktEZP7SYVLvOT4SxYuAdxNn4RQtv4haUKmIJ8KgaTJn5bHMQzH7xF4WYMUkzJagpSalM0d5zAK8xB0IBGjGsDHoye2WGJYFZ3EJcHkR8I6NndpZE5apacwWlIUUqDEpNiK1HHjHm0zb00pCQiUkflXkpmDsSlQNCLtW1xG/Y5WheHlv/UWpKlnUSUqJRLB0SSSo13b4aLLt04rErKRLKZKSwGZIUv+9dgjga/LLByFSVBS8rszqWlKUjclI+n1jPBy881ZVVIej2L6jyMb1YuVLdgkDUgAfzAZzcZLW4ScykgqGU1DbjH3s32oE9apSkqdKX7wB0lqEKUKBQNOLFtQK5gMcsYpcqapqkAoQgZhcOSCXIZucTGKxeHlSwuZmIzZQknNVswZJOUUrpATG0+0kmSkqJUoC+RJUBzIon/qIjm2r2jShCQmq1pCgngbE7hXz9YjE4qVipBXKJynwsQHQ4DUFN1nFYrm2EKXh0zUH+pLPdKVQfqzy3ajO6fOBHPtdBTM73FPNOmaiJRNnSCzbnpvJif2ZOmCTmwq0FaZgUE/7sZSPEhSWIA1pSlDFawW1UYtkTz40oIKBVCgSGJBqFAtxFGMcKJ07ATUTAc0gnKw0F2ZyQKWtrQwV6btDb+aRmCDm1QGPisBmSSkh7kEs0NibUm5AVALHAsrm1m84i0olJPfBhnFVBKBQ/pUTcjdGJmAKeUaVcbmF0EUUng9IIuMjaUtVHY7lUPoY60qBsYpW0MYDJIJAJLWfiSN1HrpHZsbFy5SQZ01lXZyoh9GENFqhEbh9u4dZypmh9xBT8QIkhFQhCEAhCEAjnx+NRJQqZMLJSHJ4COiNWJkBYII0atb3BGogKlidpzsUPDmkylMUn9axcEcCAaBy1eUNt/Hf2MiXJQkzVJCsy7XYNqtVPKlInsVKXhC4BVJ1SKmXxT+5HC4jbiMWVIeWQxD5szBuB056RFRewMZiAhRxCsxUUhCWCSKElwADXRLE04xDdrthSnKwsS7FSTZTuP6b3bcI49r9o8xUiSQQQBnDkl2LIawJ8NiX1JrEbtCTh8KlK8YtebKSnDymK2P7jZA8/OJqyJTFA4iU0mZ3cwBiU2WOIe/TRo7HbJVJEwEstX6QQSDq5FGoL8YqU7t8lJ/obPlAb5k2ZMURxIZuTmJTYO0VY5yZMzChFO/lYheRJL+EyluFE1OUOeV4auLPgNiDD4gzFTEd2sOUVIfRQowLv6nlGGATMGOM7vJZllSiwJzd2lLS2DNoHEcCMfNlJKFKnTAbKTJAY7/ABKsdQY55e0ZjLUPGQhQAyDxKJDPlcWoWMHKewW3khK63OZXoDX3iFO1U4idmGZqUe1mtb7xPbPmypiJS0S0Sc5KVju0ulQBo5DsW13iJKYJctI8SnY2OWla+FuhAVftDiF5pWIlpUovlUGV+aWQz61SU+hixTMH3ycswHLd0uChQ3Ub9axuYDy4k7VkrzMpRIDsVKrwBMRy9sy2oghQVR1ZnYOa+VRA1PbOMnDSlSpSJxcklXdLNf8AKA3KOfZ07NOnyjLX3cyVmBUhSQSk/lqkEGqvaIb/ANwycr92oEKZgo/GJjZO25SwHStJNAPGD5aRRQu0mxZslZmynUkF6fmRqXGocO8SuETIxSJZWlaJgYslQyk6s4cPzeLvteWFyVBMxSlFJKPEAsFrJJsFM3MCPPdlDOqbisSgJlhRSmUwT3qhQItb9x+8FSeLySJSF4ibNIrkQCFLm65kmvdygblnJBZ6Pv2VtEMZhR3IulphmZmr4gosaDhFG2hi1YjEKmzpwS5ckg+FIolKEitrAfeOuXtvBSyB3U6cBrRI4slx8ImwktWTHYjET1DxJlBrJJJ3kuBysdLmNCMLiEUJWkXzEu/pc8/SJXYKsDig0nPKmM7Fwd9HJSf+kgx3GWsK7mYH3HRQ0IfVxvGr6Et1LMcmyMZLUChZ8TfmLB7a74unZzaykq7mYXH6SYoeNwQQt12Nwlkkjhwi04dAmISUmrOk6uNPUNBF+hHBsTGidKSrWx5ihjvjoIQhAIQhAYTZQUGMeddtNkT8Mha8OAqUQrOhiSlxVUsOw4pbiI9IjFaAQxDiA8S2LLGHkJnljNmJeSDXKlv96Qbk1A4czEDidnGYsqWSpRJckEqL1Dxb9uLC8RNIsFFKS9glwGGtn845U4VyKn1YVu+88o8nPlbXp4zIqp2CN2gu+/lFuwOzUlf9kCgiTJTlWQwJmFjNU7UJUrLvZCuEbcBhXVLtVaQW3FQB1D9Xju7HIMwrnBjmm+Ivapm/628xpHfV/tc9jkndkMQiYVyZqV6Mp1NQNQm/rH2f2fnBJMxEo6qJlh21CS/yMS2N23MlzAiWwcZ1FXEmyQkqsLxntHF94JJLPkC2W1lKI0bVKNNY3YTlvwr2Ilollb+BGHQJk1aSotTwoCT4SsxX53aYTU0CwWYZiDmDsysraPYUasWDHSDMwc1RZ5+KctuAzAGuhO/SImV2epatKBm4AaihArvsIx588uRtx4Sz5aZO00IAOWWHZz4j5Mz2148I7thzpeKmqkJVKRMylSE92alqjMwG88n3RzYrZpSNbdHnxfW8ReyD3OPwyrETkgk1/O6DwFCa67zaJx7Lat65i3bJwyUoEyZ3cmYCcxNzWhy7x5/KPi8eGriJgU5P9OXRgKfopXn7xKbMlgYjEBXi8aikKchPiJo/DQR2dqdpIwykIThkLz6qSCNbDWwcvTMKGN2KuDHqmAoTPQpJSUtOTlWHeqciQ/IxjPwj4cB82WYsEvRlssa2fMHPpFpwM+XOliZ3EtDkpLJTcKS5SrK9juuCNIrmzh48TLID5u8SlNgUqKTlNKMv28o45zeNd8b8qptDYrlwNOuPWkR3/p4FALmh6uOUXpWED1FLAG7bmbo6XMck7BCg+Ybh5+vKPNrdVsKClimhcMRQhrEG4MekYHEf23CBV5sv8zUqzlv8QrzHCKqdn3rSj04+J39H3RYeyaDJnM7CYlm4iqfnXjHfXyyuefHY6V4JM4SyTrVW8XITwBp5xObPw2WwZIoBETslpc9aGoJhZxTKuqfEeJLJTrWJ7FYwA5UJzr3CgT/iV+n48I9DztnZ2flnzJVnLgc6uPJos0VbAbPmmYJpLqGiQyQNzmp5xaAY6iPsIQgEIQgEacbP7uWtZ/SlSvQPG6IbtjOyYOcd6cv+YhPziW5FnzXl2FJU5114vz4xIok1Ba431GrVsI4sCQ9LilPLpokUi3LQP6bzxjxR6qww6WWlWqQpX+VJPyh2VSf6AGZvFqSDlQlFSC1Movv3xsxiQmVOW4cSVs51KSgB73U1OWkZdmpWZUqalSMie8H5lZh41MACbFJSajTlHo6p8Mez7WRew5cxKM7ukAaH3IrHFtGSO/CG8IRSwslJADW8m+UT8lcaNoYYKZbsUpXoKulr6WvGrPMVXCywrCSsuUgzVaMDRhTfG6XJChVPWlLNX2q0fdnKEzCJIILTVORxT9CPSOtKAzkkeo619Y8/Z5NuP0h8ZISxsa26OnRimKQROQq39VDM/wClQP0+l49CxGHBS3K7a9cjEVi9i6AUfgQ/pXW9Yzd66ZM8Jx81LKqS5CCQXlpyh0gnfeLSqa4ZUpSxSikpADD++R6tFQbEKLKnzKvZRFOVuesbpODtmL6uS54EcfQxt7v8Ze3/AFZpuJCg3dsALBcsMCG0XQRWcRhFjGCYiWru10W2U5c4KSfCSWq5LesdyZTfavWvHfGGQUY8QX9/uKfJ7n8X0OZcguQx3Wt8W6YxpmSLUcnd5czb4xJLl04l/aze1njWuXS48mP8+xjJ25UystmAProaF/gYxwaWWFbiL0ufpHWeNtd9OF9eMcyyytG0HDg3wHpEV3TMIVz1KJyoyjMrlRgdKUMWbs5KkrlZpY8IUQxDVGp53ik43FlbiyQaVavHjweLP2AneCaj9qwfUN/pj0cee8sY3hk1a4QhGrMhCEAhCEAir/iNNbCZf3TED0Ob/TFoimficv8AoyU75r+iT9Y45+NdcPKKVgg7PZy/v8nfSvExLytd+UcH89Bw+0Q2CLpcXf6Nz1+MTGCU9S2mvG/39NI8seiu+TLQUqBlpUkgApWAxaodOjEAto2+PkzZ2HB/4aSNS0tKTzpa2sfZZLhuAvp1pc+Ubpw9gBSrcunN2jucrHFkJEuSlgJS01/RMWPYEdNHRPkyloKCvEZSCCBMNjcO7iOWSDqRu3V869WjenTrq3tZ469dT0x9lSJMqXklIKU5sxckklmLu5tGLejjzb50+kb34cKddaRg1eVT8Pf+WvHNurGqaKGm8nrdT61j4sJ4v8bP1URsTKuXc+fXl8Y1gbtAX+Z68xEV8VKG7rrQxiwrRvg2t/gY2JU3p7fT25R9QmvXLq4gAQ9vTrryaM+7az1oeL7+PoecbECvMPoOr8uIjNH18vl8ouI45ksal7P5c6dX3alyx5+fk+vnWOmcQHcW9a7m48x8sQlvOun8CJiuSdLpoz20+nw+vHiBUN/O7e/vEhMQXqHav2Av6fzy4lrjz9r/AHERYj56jUA2J+m9/U+UT/YCaBPnJB/MgH/KWd/+qK9iJZfWu+2vlutWkSPY+a2NR/eCgX4pc3bVPExeFzlE5eL0uEIR63nIQhAIQhAIon4oKpIH+M/+MXuPPvxNU82SNyFH1I//ADGfZ4u+vyVfAJLca9H0PTmJbCKuWIPy8/LjxiNwCHHm3Q9IlsMhhwPyjzRvXVImO1LcumvuHExhMmuXsM5G4hvKzxuSgWof4ry+NOUO51eoNHpXrz4xXLYCK0o/D626Y1jdlHz1HWv0pGsSiRXnypvHHl9c5RpT+Ounio2omN9gAK+ta60MAprfHyOnvo1YwQKPrx69vaMwode/WkUbEiljXjfhGpUn5X3jV+jG1NtP5doxJo/H1ah+PMNAaFIA+3o/vcVglLUIHBgOdG1pwMfFqNHBZxb+Pe8M4exqaDg9H3jjcUiK6c1nNNON66e0fKC124cL/b038yaOw3N6Ppc3qKxsVMBDac/f7xdRmEafcHWmnmDDIX33D+Thzp5x87z4/PdY03RmpXXnbf8AGA51p1VQPalXu+hDbqxwT5lSRTR6lTPSt0+kd8wU+AHnfT4RxTZep8nbfx+sSrEfiJVXDk1eu92FKVpcRl2cDYqQsFxnAG6oyvRw55C8bZ4c9E8WevubRr2QGxElv/lST/mHI7t/1k+4t+nqkIQj2PMQhCAQhCAR5x+JKnxCBulfNUejx5n+Iiv9rFf+Un4qrGfb4tOvyROy0t738j19Y49rdp1IWUSUpOUsVKch6ggVFq3IiSwSWZqFwTo4t69cYrGEWMJjVKmJdypiKkBRoobzcU4x542TGxu2GZYTPQkPTMlxle2YEmnmOR0ustm4fHqn0GtV7Q4SXOkCfKAUsH8yKuDQu1aXrZrxLdl5pVhZbu4BTrZKiBpuAixzUniFoDOoAqNHIrd2fhufnHwM4Y23VvTr52NT7Zz80xKKHKmo/vH6ADf5M4nOz87Ph5atQMpP+E5OOgHrfSG/JnwlFChFOdPJm6+EYrUA1LvYPYvv06aKzhsbMTju7XMUUlagE0aqQpItTSnOhvFmcF+fygMykaG/A0oOvrGgyw2V99wDZjWvD6ERCy9tqOK/s4CSnMRYv4U1Lvv8uMY7H2yubiFyVJSAM7NmCqFg+lRuGltYmmJkDxDRuq164xkFBjv5u/3to/OsV6dt5SMUZKwgS82V/wBQcAO7sztp8Inl0D8Pp184D6rTm/z0ZzyrwMFNx5/M7y/I/OrdltsTp6pneFyEpUlgzByCKDld/K8fe1+2Fy8sqWSlRSSo6gVIAob8HFt7QXFnGJQFZVLQlX7SoA1fS+moP06kIc0IY2oPkW04R5nh9iYgpSsSiQC9coLu7pSeb0Y2vpYuxu1iXkrJPhdJq/8AeDmvkX+QSliU2/ttGGFRmmKBIFjQs51A5PyinT+2U8qoJYHI7/8AEC9/bz7JqkzccoT2EsEgu1kpGXMzjKT+5rnQvEhtybg1ylSjMlAK/KQpNCDcNS/K8Ptfpns3aYxMrOkbwRuULsLtY2j5g0qE6SvMzTUFhuCnLC9uAvGjZGClSZWWWrMlWZTliFFmuHTYe2sZhXiQSSSCPgCKAmzjSIj2GEIR7XmIQhAIQhAI8w/EJbYz/tIHqVR6fHl34jf8Z/2k/FUZdvi06vJGJxKkyphFVJQohw9Qlx8o49mLTtBB71IStFApLggEPY3Dix9o7MHNp6DeN41tw4aXNexGDn4OZ3shzLewqwf8qhuvX51jBs6Sifs9eahSo3H5V0JyqGit1CaUeL1g8chcoTn8JGYu1GDqF20Nj5x5xtDtWrESzJ7tICiCWJJU2gHlZy+piQxs5cjAypBDLmOpQqSlObMzaVYbrsCawSxv2TKVi5k9SgGAUXd6lwgEBrEasPDqRSR7Bz3QuW9iFAO/5gH+A9aBmMROx9j4wS0zJUzLmKVZQspIuapsaNR/Mfp17LmLw2LQJoCSrwrdrLqC4oRmbhe+gSvatC5c+XOFsr6XQR8aWLecW3vhlzv4coU/Df16RBdq8GZmHJBOZBzhr0ooNf8AK9ODcIi5O0iNnsVEqcSXc6vWh/ZTzuYfRmtnZVXeT5kzK7Zi7EeJRHEsWzcY0bAWE7RmJy3VNAazOok33+XnQTXY7BmXh8z1meIXomgAvUXPnaITBKP/AKmoNTPMrq+RdR6xF/Ud2mltippUGfLl/wAorXX3+EWzs5tLv5TfrQAlTEGoDZvDvbdcENEBtlhtFKTVJ7sEG1QAaP7e2saMSuZgMSFOVIVy8SK+E8U8xpvYhl2NmKGKmoLBs9OSwxpbmOL74+YVIn7RWFAslajzCAUjw6iibNxoWP3YCgrHqWkuFGYxsSCSoXZjbQHiTSNeAKcPj5neFgZi7szLJKSXpurQ11ii8YzGSkAFcxKRRiTeztqfSITBY3BpxAMsqWuYoZaHKkmhypoA9ah77r9e3NjJxOXMpScr0SKkHKaagU0fXyqGKkS5eLliSorSlaHP5jmzV/KlrHcNa7ySLNt/s+Jy8yJgQtTOlX6iEm1i7Avex4xVsR2MmjNmmS1KFgAXJ3FVD7GOjtOmdh8UZyah0lJP5XrmSQKAUOmu8U4J/aPF4gd1LlgZiQ0sKURajuyRpbzgrPsPilf1kn8oZQBpVi9aHQa+esWiUPEHLgKeoJDUHHjutziL7PbJ/s0pmGdQdbWcOw0t8TxrKJPie6nOgZIf9zcPvEo9gTH2PibR9j2vKQhCAQhCAR5n+I8v/a0nfJT/AOSnj0yPPPxQltMkr3oWP8pB/wBRjPt8XfX5KthJZAfRiPUU9n4R34WbpevXG3WkRmFxFBa9Ob8efC1THZh5hDCnDjR7W3fa8eZ6EnJkodwgBWpao82jh2lsNE9YWrMCAzpLUud7a1Bfe1okJBBDndpbceDX3ecbUprpWrH4fY+kVy6MOGZhT7MAP48og+1uxVz1ImSg5AIUHGhdJD61PHlE1h1gEBVNdOvpq+nVb5j2F7dMIqOTCJJlpzp8WVljyZXBvbnFJTsWZ3okhMxKe8/OxIyiy3NPy6nXQ3j0EgfPUfHX35RslpDe4665xMNYyZaUpCRYADkKNX6xSpAI2mAxNVg0tRR3bm9dYuoRwenzePiknXd1vi2Eqm7fUo7QlgCmaWaB3Dir3YV9Ise1tnJnoUhTOKpUz5VVqbU+IJiQNDfX5MadfKNazfkW4868urMNUns7subLxIKpakpBU6iCBRLULAGpFm5b5zbnZ5GIIUDlWAz/ALhuLV4U5MbRNlO9/XrfuH11B68G9/IU9PpMXVPX2YxKnR3qcm7Mshrflb5faY2TsKVIJUHWtmKiLUZkioHx+cwtPzazF701vevzjnSSALBnanNuPw+UDWrELdwzu5Y7vd7xwLDEgDW1qMGADHpo7J8wHe/nXjc7uqxyZhWgJBsBb47twiVY5ZqiAQSwFQBTU6UfXTWMLgJFAVg6ammnP0jGY5BJLPUtQ3szjfGWzHmTZSf/ALEBmIfxsaBXHWIPaBCEI9zykIQgEIQgEVH8TcHnwnegVkrCn3A+FXxB8ot0cm1UIVKWhYdCklKhvBDGJymzFly68Pws0NXQjyHKJKQoEj2DvxOkVET+6mzJKlVQopc6tY+YYxOYPGjV/uLVjx2Y9UurRIXapeN4macL+o9OqxH4XEAji7Vtp7+hjpTNGnXXrDUx3yr8H66+Eb1AWZrcvTjv9445a6Nc9Ut5s3lGzvQeL7rHTm/rzEVy3ipvpXrd1WMwql+Z8/t/Ecip4ppqLdcPiY2Inioe/wBHf3/iBjslzD6Rrnqs2hb5dfONIm8Wpr11pvjVNW+ur338Wi6Y6VJrTh84EU+GmnWvnHKZ4Fz5nh11aPnf0BzA6tw0NqiJpjqVVgN/W6NSl7xUj+Pb4X3aZc279P0zGvzzm1I5nh8fqfoV870MXPx4m7+dz8z8MyjWq2nB7fSNZFdN1XfdpxO/k941qmAPxL33+r6b9b3iDTiCS+rAedd32H0jsQXCho+ova9C0dGJN6i4tSxCaU+H8x86ZQg/AeVD1SI6a8XMVbQuH8q6cIkuwuE7zGSgBRDrVSwSA3H8xTFcxuNSA7h2txGtIu/4W3XMYutg53Cw9/hHXXx3k553I9MhCEex5iEIQCEIQCNOLk50kRuhAeNdtvw8UpZmyiQrhFE73EYVTTUEga6faP08tANxEFtfsvJngukRzy4yuuPKx45s7bCVgEKHI34VsdfaJPD4ylx1WvB/KOnb34YEEqkkp5fSKjitmYzD0UgkDUXjDl1WfTadsv2t0vH7jUVod126bhHTJxQJNTXVqH+f4IihI26Q+YFJBsdd8SOH2ylWunzpGdljv4q3SsXroX9T0a3gcXpcD5+fPWIBO0EliFfdj7axtViWVcX4UHAaCsRcTgnklw9aG5e2huLR9M/jvBLPw9YhE4oaM9OJ5uflGQxj3OvXyhqYlVYhzWuvQF42HEUvat2rXTSIc4sEBqOCDx9+UbJM9gQeqga2hpiYE/VxqKHcKcucfO/vz0fz+XVYhpWN37redOhGmZtAB/FT3PvAxOTVlvzB29N9Bq5jlxM+5c8+vL0tEHitups+4O9nGm60Q2J2+VkhAJPW6LJamyLFjNpBOujfBn61MQE3aS5hySwVE7hSO3ZHZfE4xQKwUpj1Tsz2IlYcA5Q8bcer9Z8u38Ursx2DXNImT/IaCPV9lbKRISAkNHbKlBIYCNkbSSfTK3SEIRUIQhAIQhAIQhAIQhAfCl448VsuWu6RHbCAp+1Owcia/gEVHaP4VJr3ZKeUevQhhrwHFfh/ipdErJHGIrE9nMeg/lBbnH6QVLB0jUvBoP6RHPo4/jr139fmlWExqf8Al/GMFDFt/uz15R+k17JlH9IjUdhyf2j0jn2+K+5yfnJJxbMJaozRLxhpkV0KR+ihsOT+0ekZjY0r9o9Ie3xPcr88/wBgxqrIV8I2yOxuNmXcVj9Cp2bLH6RG5GGQLARZw4xPXXiGzfwsWqsxRMXvYX4eyJLEpBMXkJAj7HeOdc2FwKJYZIAjphCAQhCAQhCAQhCAQhCAQhCAQhCAQhCAQhCAQhCAQhCAQhCAQhCAQhCAQhCAQhCAQhCAQhCA/9k="/>
          <p:cNvSpPr>
            <a:spLocks noChangeAspect="1" noChangeArrowheads="1"/>
          </p:cNvSpPr>
          <p:nvPr/>
        </p:nvSpPr>
        <p:spPr bwMode="auto">
          <a:xfrm>
            <a:off x="155575" y="-2033588"/>
            <a:ext cx="40767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334093" y="837580"/>
            <a:ext cx="6724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Děkuji za pozornost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9" y="1943578"/>
            <a:ext cx="3333128" cy="45953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941" y="4581128"/>
            <a:ext cx="4678238" cy="18935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186" y="1943579"/>
            <a:ext cx="39338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35844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25" y="44450"/>
            <a:ext cx="910907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Zpracování odpadní biomasy v </a:t>
            </a: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biorafineriích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7BB3B-BD01-4323-97BF-396B2376D837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8" name="AutoShape 8" descr="data:image/jpeg;base64,/9j/4AAQSkZJRgABAQAAAQABAAD/2wCEAAkGBxMSEhUTExMWFhUXFRoYFxcXFxgYGxcaGhobGBcZGBgdHSkgGhomHRgYIjEhJSkrLi4uGCAzODMtNygtLisBCgoKDg0OGBAQFy0dHR0tKy0tKy0tLS0tLS0tLS0tLS0tLSstKy0tLS0tLS0tLS0tLS0tNy0tLS0tLSstLTctLf/AABEIAOUA3AMBIgACEQEDEQH/xAAcAAEAAgMBAQEAAAAAAAAAAAAABQYCAwQHAQj/xABDEAABAgQDBQYEBQEFBwUAAAABAhEAAyExBBJBBVFhcfAGEyKBkaGxwdHhBzJCUvEjFGJyksIkMzRDgoOyFRZTY9L/xAAYAQEBAQEBAAAAAAAAAAAAAAAAAQMCBP/EACARAQEBAAIBBQEBAAAAAAAAAAABEQIDMhITITFRYUH/2gAMAwEAAhEDEQA/APcYQhAIQhAIQhAIQhAIQhAIQhAIQhAIQhAIQhAIQhAIQhAIQhAIQhAIQhAIQhAIQhAIQhAIQhAIQhAIRhNmhIKlFgLkxWU7amzp4MpSUygFBlpP9Qg1bVIDX462AWmEcmExwX4SMq/2n4g6iOuAQhCAQjmxePlyg61pSN5IA9TGzDYhExIWhQUk2KS4PnAbYR8Ja8fYBCEIBCEIBCEIBCEIBCEIBCERW0tvyZNCSpVsqBmPtaAlYRVMTtfFTElUsJlJDkkgrUQATQUANOPvFRPaScJwTOmKUkkAkKy1VX9IAYevOIuPVpk1KQ5IA3ktEZP7SYVLvOT4SxYuAdxNn4RQtv4haUKmIJ8KgaTJn5bHMQzH7xF4WYMUkzJagpSalM0d5zAK8xB0IBGjGsDHoye2WGJYFZ3EJcHkR8I6NndpZE5apacwWlIUUqDEpNiK1HHjHm0zb00pCQiUkflXkpmDsSlQNCLtW1xG/Y5WheHlv/UWpKlnUSUqJRLB0SSSo13b4aLLt04rErKRLKZKSwGZIUv+9dgjga/LLByFSVBS8rszqWlKUjclI+n1jPBy881ZVVIej2L6jyMb1YuVLdgkDUgAfzAZzcZLW4ScykgqGU1DbjH3s32oE9apSkqdKX7wB0lqEKUKBQNOLFtQK5gMcsYpcqapqkAoQgZhcOSCXIZucTGKxeHlSwuZmIzZQknNVswZJOUUrpATG0+0kmSkqJUoC+RJUBzIon/qIjm2r2jShCQmq1pCgngbE7hXz9YjE4qVipBXKJynwsQHQ4DUFN1nFYrm2EKXh0zUH+pLPdKVQfqzy3ajO6fOBHPtdBTM73FPNOmaiJRNnSCzbnpvJif2ZOmCTmwq0FaZgUE/7sZSPEhSWIA1pSlDFawW1UYtkTz40oIKBVCgSGJBqFAtxFGMcKJ07ATUTAc0gnKw0F2ZyQKWtrQwV6btDb+aRmCDm1QGPisBmSSkh7kEs0NibUm5AVALHAsrm1m84i0olJPfBhnFVBKBQ/pUTcjdGJmAKeUaVcbmF0EUUng9IIuMjaUtVHY7lUPoY60qBsYpW0MYDJIJAJLWfiSN1HrpHZsbFy5SQZ01lXZyoh9GENFqhEbh9u4dZypmh9xBT8QIkhFQhCEAhCEAjnx+NRJQqZMLJSHJ4COiNWJkBYII0atb3BGogKlidpzsUPDmkylMUn9axcEcCAaBy1eUNt/Hf2MiXJQkzVJCsy7XYNqtVPKlInsVKXhC4BVJ1SKmXxT+5HC4jbiMWVIeWQxD5szBuB056RFRewMZiAhRxCsxUUhCWCSKElwADXRLE04xDdrthSnKwsS7FSTZTuP6b3bcI49r9o8xUiSQQQBnDkl2LIawJ8NiX1JrEbtCTh8KlK8YtebKSnDymK2P7jZA8/OJqyJTFA4iU0mZ3cwBiU2WOIe/TRo7HbJVJEwEstX6QQSDq5FGoL8YqU7t8lJ/obPlAb5k2ZMURxIZuTmJTYO0VY5yZMzChFO/lYheRJL+EyluFE1OUOeV4auLPgNiDD4gzFTEd2sOUVIfRQowLv6nlGGATMGOM7vJZllSiwJzd2lLS2DNoHEcCMfNlJKFKnTAbKTJAY7/ABKsdQY55e0ZjLUPGQhQAyDxKJDPlcWoWMHKewW3khK63OZXoDX3iFO1U4idmGZqUe1mtb7xPbPmypiJS0S0Sc5KVju0ulQBo5DsW13iJKYJctI8SnY2OWla+FuhAVftDiF5pWIlpUovlUGV+aWQz61SU+hixTMH3ycswHLd0uChQ3Ub9axuYDy4k7VkrzMpRIDsVKrwBMRy9sy2oghQVR1ZnYOa+VRA1PbOMnDSlSpSJxcklXdLNf8AKA3KOfZ07NOnyjLX3cyVmBUhSQSk/lqkEGqvaIb/ANwycr92oEKZgo/GJjZO25SwHStJNAPGD5aRRQu0mxZslZmynUkF6fmRqXGocO8SuETIxSJZWlaJgYslQyk6s4cPzeLvteWFyVBMxSlFJKPEAsFrJJsFM3MCPPdlDOqbisSgJlhRSmUwT3qhQItb9x+8FSeLySJSF4ibNIrkQCFLm65kmvdygblnJBZ6Pv2VtEMZhR3IulphmZmr4gosaDhFG2hi1YjEKmzpwS5ckg+FIolKEitrAfeOuXtvBSyB3U6cBrRI4slx8ImwktWTHYjET1DxJlBrJJJ3kuBysdLmNCMLiEUJWkXzEu/pc8/SJXYKsDig0nPKmM7Fwd9HJSf+kgx3GWsK7mYH3HRQ0IfVxvGr6Et1LMcmyMZLUChZ8TfmLB7a74unZzaykq7mYXH6SYoeNwQQt12Nwlkkjhwi04dAmISUmrOk6uNPUNBF+hHBsTGidKSrWx5ihjvjoIQhAIQhAYTZQUGMeddtNkT8Mha8OAqUQrOhiSlxVUsOw4pbiI9IjFaAQxDiA8S2LLGHkJnljNmJeSDXKlv96Qbk1A4czEDidnGYsqWSpRJckEqL1Dxb9uLC8RNIsFFKS9glwGGtn845U4VyKn1YVu+88o8nPlbXp4zIqp2CN2gu+/lFuwOzUlf9kCgiTJTlWQwJmFjNU7UJUrLvZCuEbcBhXVLtVaQW3FQB1D9Xju7HIMwrnBjmm+Ivapm/628xpHfV/tc9jkndkMQiYVyZqV6Mp1NQNQm/rH2f2fnBJMxEo6qJlh21CS/yMS2N23MlzAiWwcZ1FXEmyQkqsLxntHF94JJLPkC2W1lKI0bVKNNY3YTlvwr2Ilollb+BGHQJk1aSotTwoCT4SsxX53aYTU0CwWYZiDmDsysraPYUasWDHSDMwc1RZ5+KctuAzAGuhO/SImV2epatKBm4AaihArvsIx588uRtx4Sz5aZO00IAOWWHZz4j5Mz2148I7thzpeKmqkJVKRMylSE92alqjMwG88n3RzYrZpSNbdHnxfW8ReyD3OPwyrETkgk1/O6DwFCa67zaJx7Lat65i3bJwyUoEyZ3cmYCcxNzWhy7x5/KPi8eGriJgU5P9OXRgKfopXn7xKbMlgYjEBXi8aikKchPiJo/DQR2dqdpIwykIThkLz6qSCNbDWwcvTMKGN2KuDHqmAoTPQpJSUtOTlWHeqciQ/IxjPwj4cB82WYsEvRlssa2fMHPpFpwM+XOliZ3EtDkpLJTcKS5SrK9juuCNIrmzh48TLID5u8SlNgUqKTlNKMv28o45zeNd8b8qptDYrlwNOuPWkR3/p4FALmh6uOUXpWED1FLAG7bmbo6XMck7BCg+Ybh5+vKPNrdVsKClimhcMRQhrEG4MekYHEf23CBV5sv8zUqzlv8QrzHCKqdn3rSj04+J39H3RYeyaDJnM7CYlm4iqfnXjHfXyyuefHY6V4JM4SyTrVW8XITwBp5xObPw2WwZIoBETslpc9aGoJhZxTKuqfEeJLJTrWJ7FYwA5UJzr3CgT/iV+n48I9DztnZ2flnzJVnLgc6uPJos0VbAbPmmYJpLqGiQyQNzmp5xaAY6iPsIQgEIQgEacbP7uWtZ/SlSvQPG6IbtjOyYOcd6cv+YhPziW5FnzXl2FJU5114vz4xIok1Ba431GrVsI4sCQ9LilPLpokUi3LQP6bzxjxR6qww6WWlWqQpX+VJPyh2VSf6AGZvFqSDlQlFSC1Movv3xsxiQmVOW4cSVs51KSgB73U1OWkZdmpWZUqalSMie8H5lZh41MACbFJSajTlHo6p8Mez7WRew5cxKM7ukAaH3IrHFtGSO/CG8IRSwslJADW8m+UT8lcaNoYYKZbsUpXoKulr6WvGrPMVXCywrCSsuUgzVaMDRhTfG6XJChVPWlLNX2q0fdnKEzCJIILTVORxT9CPSOtKAzkkeo619Y8/Z5NuP0h8ZISxsa26OnRimKQROQq39VDM/wClQP0+l49CxGHBS3K7a9cjEVi9i6AUfgQ/pXW9Yzd66ZM8Jx81LKqS5CCQXlpyh0gnfeLSqa4ZUpSxSikpADD++R6tFQbEKLKnzKvZRFOVuesbpODtmL6uS54EcfQxt7v8Ze3/AFZpuJCg3dsALBcsMCG0XQRWcRhFjGCYiWru10W2U5c4KSfCSWq5LesdyZTfavWvHfGGQUY8QX9/uKfJ7n8X0OZcguQx3Wt8W6YxpmSLUcnd5czb4xJLl04l/aze1njWuXS48mP8+xjJ25UystmAProaF/gYxwaWWFbiL0ufpHWeNtd9OF9eMcyyytG0HDg3wHpEV3TMIVz1KJyoyjMrlRgdKUMWbs5KkrlZpY8IUQxDVGp53ik43FlbiyQaVavHjweLP2AneCaj9qwfUN/pj0cee8sY3hk1a4QhGrMhCEAhCEAir/iNNbCZf3TED0Ob/TFoimficv8AoyU75r+iT9Y45+NdcPKKVgg7PZy/v8nfSvExLytd+UcH89Bw+0Q2CLpcXf6Nz1+MTGCU9S2mvG/39NI8seiu+TLQUqBlpUkgApWAxaodOjEAto2+PkzZ2HB/4aSNS0tKTzpa2sfZZLhuAvp1pc+Ubpw9gBSrcunN2jucrHFkJEuSlgJS01/RMWPYEdNHRPkyloKCvEZSCCBMNjcO7iOWSDqRu3V869WjenTrq3tZ469dT0x9lSJMqXklIKU5sxckklmLu5tGLejjzb50+kb34cKddaRg1eVT8Pf+WvHNurGqaKGm8nrdT61j4sJ4v8bP1URsTKuXc+fXl8Y1gbtAX+Z68xEV8VKG7rrQxiwrRvg2t/gY2JU3p7fT25R9QmvXLq4gAQ9vTrryaM+7az1oeL7+PoecbECvMPoOr8uIjNH18vl8ouI45ksal7P5c6dX3alyx5+fk+vnWOmcQHcW9a7m48x8sQlvOun8CJiuSdLpoz20+nw+vHiBUN/O7e/vEhMQXqHav2Av6fzy4lrjz9r/AHERYj56jUA2J+m9/U+UT/YCaBPnJB/MgH/KWd/+qK9iJZfWu+2vlutWkSPY+a2NR/eCgX4pc3bVPExeFzlE5eL0uEIR63nIQhAIQhAIon4oKpIH+M/+MXuPPvxNU82SNyFH1I//ADGfZ4u+vyVfAJLca9H0PTmJbCKuWIPy8/LjxiNwCHHm3Q9IlsMhhwPyjzRvXVImO1LcumvuHExhMmuXsM5G4hvKzxuSgWof4ry+NOUO51eoNHpXrz4xXLYCK0o/D626Y1jdlHz1HWv0pGsSiRXnypvHHl9c5RpT+Ounio2omN9gAK+ta60MAprfHyOnvo1YwQKPrx69vaMwode/WkUbEiljXjfhGpUn5X3jV+jG1NtP5doxJo/H1ah+PMNAaFIA+3o/vcVglLUIHBgOdG1pwMfFqNHBZxb+Pe8M4exqaDg9H3jjcUiK6c1nNNON66e0fKC124cL/b038yaOw3N6Ppc3qKxsVMBDac/f7xdRmEafcHWmnmDDIX33D+Thzp5x87z4/PdY03RmpXXnbf8AGA51p1VQPalXu+hDbqxwT5lSRTR6lTPSt0+kd8wU+AHnfT4RxTZep8nbfx+sSrEfiJVXDk1eu92FKVpcRl2cDYqQsFxnAG6oyvRw55C8bZ4c9E8WevubRr2QGxElv/lST/mHI7t/1k+4t+nqkIQj2PMQhCAQhCAR5x+JKnxCBulfNUejx5n+Iiv9rFf+Un4qrGfb4tOvyROy0t738j19Y49rdp1IWUSUpOUsVKch6ggVFq3IiSwSWZqFwTo4t69cYrGEWMJjVKmJdypiKkBRoobzcU4x542TGxu2GZYTPQkPTMlxle2YEmnmOR0ustm4fHqn0GtV7Q4SXOkCfKAUsH8yKuDQu1aXrZrxLdl5pVhZbu4BTrZKiBpuAixzUniFoDOoAqNHIrd2fhufnHwM4Y23VvTr52NT7Zz80xKKHKmo/vH6ADf5M4nOz87Ph5atQMpP+E5OOgHrfSG/JnwlFChFOdPJm6+EYrUA1LvYPYvv06aKzhsbMTju7XMUUlagE0aqQpItTSnOhvFmcF+fygMykaG/A0oOvrGgyw2V99wDZjWvD6ERCy9tqOK/s4CSnMRYv4U1Lvv8uMY7H2yubiFyVJSAM7NmCqFg+lRuGltYmmJkDxDRuq164xkFBjv5u/3to/OsV6dt5SMUZKwgS82V/wBQcAO7sztp8Inl0D8Pp184D6rTm/z0ZzyrwMFNx5/M7y/I/OrdltsTp6pneFyEpUlgzByCKDld/K8fe1+2Fy8sqWSlRSSo6gVIAob8HFt7QXFnGJQFZVLQlX7SoA1fS+moP06kIc0IY2oPkW04R5nh9iYgpSsSiQC9coLu7pSeb0Y2vpYuxu1iXkrJPhdJq/8AeDmvkX+QSliU2/ttGGFRmmKBIFjQs51A5PyinT+2U8qoJYHI7/8AEC9/bz7JqkzccoT2EsEgu1kpGXMzjKT+5rnQvEhtybg1ylSjMlAK/KQpNCDcNS/K8Ptfpns3aYxMrOkbwRuULsLtY2j5g0qE6SvMzTUFhuCnLC9uAvGjZGClSZWWWrMlWZTliFFmuHTYe2sZhXiQSSSCPgCKAmzjSIj2GEIR7XmIQhAIQhAI8w/EJbYz/tIHqVR6fHl34jf8Z/2k/FUZdvi06vJGJxKkyphFVJQohw9Qlx8o49mLTtBB71IStFApLggEPY3Dix9o7MHNp6DeN41tw4aXNexGDn4OZ3shzLewqwf8qhuvX51jBs6Sifs9eahSo3H5V0JyqGit1CaUeL1g8chcoTn8JGYu1GDqF20Nj5x5xtDtWrESzJ7tICiCWJJU2gHlZy+piQxs5cjAypBDLmOpQqSlObMzaVYbrsCawSxv2TKVi5k9SgGAUXd6lwgEBrEasPDqRSR7Bz3QuW9iFAO/5gH+A9aBmMROx9j4wS0zJUzLmKVZQspIuapsaNR/Mfp17LmLw2LQJoCSrwrdrLqC4oRmbhe+gSvatC5c+XOFsr6XQR8aWLecW3vhlzv4coU/Df16RBdq8GZmHJBOZBzhr0ooNf8AK9ODcIi5O0iNnsVEqcSXc6vWh/ZTzuYfRmtnZVXeT5kzK7Zi7EeJRHEsWzcY0bAWE7RmJy3VNAazOok33+XnQTXY7BmXh8z1meIXomgAvUXPnaITBKP/AKmoNTPMrq+RdR6xF/Ud2mltippUGfLl/wAorXX3+EWzs5tLv5TfrQAlTEGoDZvDvbdcENEBtlhtFKTVJ7sEG1QAaP7e2saMSuZgMSFOVIVy8SK+E8U8xpvYhl2NmKGKmoLBs9OSwxpbmOL74+YVIn7RWFAslajzCAUjw6iibNxoWP3YCgrHqWkuFGYxsSCSoXZjbQHiTSNeAKcPj5neFgZi7szLJKSXpurQ11ii8YzGSkAFcxKRRiTeztqfSITBY3BpxAMsqWuYoZaHKkmhypoA9ah77r9e3NjJxOXMpScr0SKkHKaagU0fXyqGKkS5eLliSorSlaHP5jmzV/KlrHcNa7ySLNt/s+Jy8yJgQtTOlX6iEm1i7Avex4xVsR2MmjNmmS1KFgAXJ3FVD7GOjtOmdh8UZyah0lJP5XrmSQKAUOmu8U4J/aPF4gd1LlgZiQ0sKURajuyRpbzgrPsPilf1kn8oZQBpVi9aHQa+esWiUPEHLgKeoJDUHHjutziL7PbJ/s0pmGdQdbWcOw0t8TxrKJPie6nOgZIf9zcPvEo9gTH2PibR9j2vKQhCAQhCAR5n+I8v/a0nfJT/AOSnj0yPPPxQltMkr3oWP8pB/wBRjPt8XfX5KthJZAfRiPUU9n4R34WbpevXG3WkRmFxFBa9Ob8efC1THZh5hDCnDjR7W3fa8eZ6EnJkodwgBWpao82jh2lsNE9YWrMCAzpLUud7a1Bfe1okJBBDndpbceDX3ecbUprpWrH4fY+kVy6MOGZhT7MAP48og+1uxVz1ImSg5AIUHGhdJD61PHlE1h1gEBVNdOvpq+nVb5j2F7dMIqOTCJJlpzp8WVljyZXBvbnFJTsWZ3okhMxKe8/OxIyiy3NPy6nXQ3j0EgfPUfHX35RslpDe4665xMNYyZaUpCRYADkKNX6xSpAI2mAxNVg0tRR3bm9dYuoRwenzePiknXd1vi2Eqm7fUo7QlgCmaWaB3Dir3YV9Ise1tnJnoUhTOKpUz5VVqbU+IJiQNDfX5MadfKNazfkW4868urMNUns7subLxIKpakpBU6iCBRLULAGpFm5b5zbnZ5GIIUDlWAz/ALhuLV4U5MbRNlO9/XrfuH11B68G9/IU9PpMXVPX2YxKnR3qcm7Mshrflb5faY2TsKVIJUHWtmKiLUZkioHx+cwtPzazF701vevzjnSSALBnanNuPw+UDWrELdwzu5Y7vd7xwLDEgDW1qMGADHpo7J8wHe/nXjc7uqxyZhWgJBsBb47twiVY5ZqiAQSwFQBTU6UfXTWMLgJFAVg6ammnP0jGY5BJLPUtQ3szjfGWzHmTZSf/ALEBmIfxsaBXHWIPaBCEI9zykIQgEIQgEVH8TcHnwnegVkrCn3A+FXxB8ot0cm1UIVKWhYdCklKhvBDGJymzFly68Pws0NXQjyHKJKQoEj2DvxOkVET+6mzJKlVQopc6tY+YYxOYPGjV/uLVjx2Y9UurRIXapeN4macL+o9OqxH4XEAji7Vtp7+hjpTNGnXXrDUx3yr8H66+Eb1AWZrcvTjv9445a6Nc9Ut5s3lGzvQeL7rHTm/rzEVy3ipvpXrd1WMwql+Z8/t/Ecip4ppqLdcPiY2Inioe/wBHf3/iBjslzD6Rrnqs2hb5dfONIm8Wpr11pvjVNW+ur338Wi6Y6VJrTh84EU+GmnWvnHKZ4Fz5nh11aPnf0BzA6tw0NqiJpjqVVgN/W6NSl7xUj+Pb4X3aZc279P0zGvzzm1I5nh8fqfoV870MXPx4m7+dz8z8MyjWq2nB7fSNZFdN1XfdpxO/k941qmAPxL33+r6b9b3iDTiCS+rAedd32H0jsQXCho+ova9C0dGJN6i4tSxCaU+H8x86ZQg/AeVD1SI6a8XMVbQuH8q6cIkuwuE7zGSgBRDrVSwSA3H8xTFcxuNSA7h2txGtIu/4W3XMYutg53Cw9/hHXXx3k553I9MhCEex5iEIQCEIQCNOLk50kRuhAeNdtvw8UpZmyiQrhFE73EYVTTUEga6faP08tANxEFtfsvJngukRzy4yuuPKx45s7bCVgEKHI34VsdfaJPD4ylx1WvB/KOnb34YEEqkkp5fSKjitmYzD0UgkDUXjDl1WfTadsv2t0vH7jUVod126bhHTJxQJNTXVqH+f4IihI26Q+YFJBsdd8SOH2ylWunzpGdljv4q3SsXroX9T0a3gcXpcD5+fPWIBO0EliFfdj7axtViWVcX4UHAaCsRcTgnklw9aG5e2huLR9M/jvBLPw9YhE4oaM9OJ5uflGQxj3OvXyhqYlVYhzWuvQF42HEUvat2rXTSIc4sEBqOCDx9+UbJM9gQeqga2hpiYE/VxqKHcKcucfO/vz0fz+XVYhpWN37redOhGmZtAB/FT3PvAxOTVlvzB29N9Bq5jlxM+5c8+vL0tEHitups+4O9nGm60Q2J2+VkhAJPW6LJamyLFjNpBOujfBn61MQE3aS5hySwVE7hSO3ZHZfE4xQKwUpj1Tsz2IlYcA5Q8bcer9Z8u38Ursx2DXNImT/IaCPV9lbKRISAkNHbKlBIYCNkbSSfTK3SEIRUIQhAIQhAIQhAIQhAfCl448VsuWu6RHbCAp+1Owcia/gEVHaP4VJr3ZKeUevQhhrwHFfh/ipdErJHGIrE9nMeg/lBbnH6QVLB0jUvBoP6RHPo4/jr139fmlWExqf8Al/GMFDFt/uz15R+k17JlH9IjUdhyf2j0jn2+K+5yfnJJxbMJaozRLxhpkV0KR+ihsOT+0ekZjY0r9o9Ie3xPcr88/wBgxqrIV8I2yOxuNmXcVj9Cp2bLH6RG5GGQLARZw4xPXXiGzfwsWqsxRMXvYX4eyJLEpBMXkJAj7HeOdc2FwKJYZIAjphCAQhCAQhCAQhCAQhCAQhCAQhCAQhCAQhCAQhCAQhCAQhCAQhCAQhCAQhCAQhCAQhCAQhCA/9k="/>
          <p:cNvSpPr>
            <a:spLocks noChangeAspect="1" noChangeArrowheads="1"/>
          </p:cNvSpPr>
          <p:nvPr/>
        </p:nvSpPr>
        <p:spPr bwMode="auto">
          <a:xfrm>
            <a:off x="155575" y="-2033588"/>
            <a:ext cx="40767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81582" y="515719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b="1" dirty="0" smtClean="0"/>
              <a:t>odpadní </a:t>
            </a:r>
            <a:r>
              <a:rPr lang="cs-CZ" b="1" dirty="0"/>
              <a:t>biomasa </a:t>
            </a:r>
            <a:r>
              <a:rPr lang="cs-CZ" b="1" dirty="0" smtClean="0"/>
              <a:t>= energeticky bohatý </a:t>
            </a:r>
            <a:r>
              <a:rPr lang="cs-CZ" b="1" dirty="0"/>
              <a:t>a </a:t>
            </a:r>
            <a:r>
              <a:rPr lang="cs-CZ" b="1" dirty="0" smtClean="0"/>
              <a:t>nevyužitý zdroj obnovitelných </a:t>
            </a:r>
            <a:r>
              <a:rPr lang="cs-CZ" b="1" dirty="0"/>
              <a:t>surovin </a:t>
            </a:r>
            <a:r>
              <a:rPr lang="cs-CZ" b="1" dirty="0" smtClean="0"/>
              <a:t>pro </a:t>
            </a:r>
            <a:r>
              <a:rPr lang="cs-CZ" b="1" dirty="0"/>
              <a:t>výrobu </a:t>
            </a:r>
            <a:r>
              <a:rPr lang="cs-CZ" b="1" dirty="0" smtClean="0"/>
              <a:t>alternativních zdrojů energií </a:t>
            </a:r>
            <a:r>
              <a:rPr lang="cs-CZ" i="1" dirty="0" smtClean="0">
                <a:solidFill>
                  <a:srgbClr val="7030A0"/>
                </a:solidFill>
              </a:rPr>
              <a:t>(biometan</a:t>
            </a:r>
            <a:r>
              <a:rPr lang="cs-CZ" i="1" dirty="0">
                <a:solidFill>
                  <a:srgbClr val="7030A0"/>
                </a:solidFill>
              </a:rPr>
              <a:t>, biovodík, bioetanol, </a:t>
            </a:r>
            <a:r>
              <a:rPr lang="cs-CZ" i="1" dirty="0" err="1">
                <a:solidFill>
                  <a:srgbClr val="7030A0"/>
                </a:solidFill>
              </a:rPr>
              <a:t>pyrolýzní</a:t>
            </a:r>
            <a:r>
              <a:rPr lang="cs-CZ" i="1" dirty="0">
                <a:solidFill>
                  <a:srgbClr val="7030A0"/>
                </a:solidFill>
              </a:rPr>
              <a:t> olej, </a:t>
            </a:r>
            <a:r>
              <a:rPr lang="cs-CZ" i="1" dirty="0" smtClean="0">
                <a:solidFill>
                  <a:srgbClr val="7030A0"/>
                </a:solidFill>
              </a:rPr>
              <a:t>syntézní plyn) </a:t>
            </a:r>
            <a:r>
              <a:rPr lang="cs-CZ" b="1" dirty="0" smtClean="0"/>
              <a:t>a chemických látek </a:t>
            </a:r>
            <a:r>
              <a:rPr lang="cs-CZ" i="1" dirty="0" smtClean="0">
                <a:solidFill>
                  <a:srgbClr val="7030A0"/>
                </a:solidFill>
              </a:rPr>
              <a:t>(oligosacharidy</a:t>
            </a:r>
            <a:r>
              <a:rPr lang="cs-CZ" i="1" dirty="0">
                <a:solidFill>
                  <a:srgbClr val="7030A0"/>
                </a:solidFill>
              </a:rPr>
              <a:t>, furany, alkoholy, kyseliny, vlákna, antioxidanty, esenciální látky, </a:t>
            </a:r>
            <a:r>
              <a:rPr lang="cs-CZ" i="1" dirty="0" smtClean="0">
                <a:solidFill>
                  <a:srgbClr val="7030A0"/>
                </a:solidFill>
              </a:rPr>
              <a:t>oleje,…)</a:t>
            </a:r>
            <a:endParaRPr lang="cs-CZ" i="1" dirty="0">
              <a:solidFill>
                <a:srgbClr val="7030A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02071" y="788511"/>
            <a:ext cx="8762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i="1" dirty="0" smtClean="0">
                <a:solidFill>
                  <a:srgbClr val="C00000"/>
                </a:solidFill>
              </a:rPr>
              <a:t>Evropa &gt; 1,8</a:t>
            </a:r>
            <a:r>
              <a:rPr lang="cs-CZ" b="1" i="1" dirty="0">
                <a:solidFill>
                  <a:srgbClr val="C00000"/>
                </a:solidFill>
              </a:rPr>
              <a:t>∙10</a:t>
            </a:r>
            <a:r>
              <a:rPr lang="cs-CZ" b="1" i="1" baseline="30000" dirty="0">
                <a:solidFill>
                  <a:srgbClr val="C00000"/>
                </a:solidFill>
              </a:rPr>
              <a:t>9 </a:t>
            </a:r>
            <a:r>
              <a:rPr lang="cs-CZ" b="1" i="1" dirty="0" err="1">
                <a:solidFill>
                  <a:srgbClr val="C00000"/>
                </a:solidFill>
              </a:rPr>
              <a:t>t</a:t>
            </a:r>
            <a:r>
              <a:rPr lang="cs-CZ" b="1" i="1" baseline="-25000" dirty="0" err="1">
                <a:solidFill>
                  <a:srgbClr val="C00000"/>
                </a:solidFill>
              </a:rPr>
              <a:t>TS</a:t>
            </a:r>
            <a:r>
              <a:rPr lang="cs-CZ" b="1" i="1" baseline="-25000" dirty="0">
                <a:solidFill>
                  <a:srgbClr val="C00000"/>
                </a:solidFill>
              </a:rPr>
              <a:t> </a:t>
            </a:r>
            <a:r>
              <a:rPr lang="cs-CZ" b="1" i="1" dirty="0" smtClean="0">
                <a:solidFill>
                  <a:srgbClr val="C00000"/>
                </a:solidFill>
              </a:rPr>
              <a:t>odpadů </a:t>
            </a:r>
            <a:r>
              <a:rPr lang="cs-CZ" i="1" dirty="0" smtClean="0">
                <a:solidFill>
                  <a:srgbClr val="00B050"/>
                </a:solidFill>
              </a:rPr>
              <a:t>…zemědělské odpady, odpady </a:t>
            </a:r>
            <a:r>
              <a:rPr lang="cs-CZ" i="1" dirty="0">
                <a:solidFill>
                  <a:srgbClr val="00B050"/>
                </a:solidFill>
              </a:rPr>
              <a:t>z potravinářského a zpracovatelského průmyslu, </a:t>
            </a:r>
            <a:r>
              <a:rPr lang="cs-CZ" i="1" dirty="0" smtClean="0">
                <a:solidFill>
                  <a:srgbClr val="00B050"/>
                </a:solidFill>
              </a:rPr>
              <a:t>biologicky rozložitelné komunální </a:t>
            </a:r>
            <a:r>
              <a:rPr lang="cs-CZ" i="1" dirty="0">
                <a:solidFill>
                  <a:srgbClr val="00B050"/>
                </a:solidFill>
              </a:rPr>
              <a:t>odpady, odpady z údržby zeleně, kaly z čistíren odpadních vod, odděleně </a:t>
            </a:r>
            <a:r>
              <a:rPr lang="cs-CZ" i="1" dirty="0" smtClean="0">
                <a:solidFill>
                  <a:srgbClr val="00B050"/>
                </a:solidFill>
              </a:rPr>
              <a:t>sbírané odpady </a:t>
            </a:r>
            <a:r>
              <a:rPr lang="cs-CZ" i="1" dirty="0">
                <a:solidFill>
                  <a:srgbClr val="00B050"/>
                </a:solidFill>
              </a:rPr>
              <a:t>z domácností a zahrad, nebo o odpady z restaurací a jídelen, důlní a povrchové </a:t>
            </a:r>
            <a:r>
              <a:rPr lang="cs-CZ" i="1" dirty="0" smtClean="0">
                <a:solidFill>
                  <a:srgbClr val="00B050"/>
                </a:solidFill>
              </a:rPr>
              <a:t>těžby</a:t>
            </a:r>
            <a:endParaRPr lang="cs-CZ" i="1" dirty="0">
              <a:solidFill>
                <a:srgbClr val="00B050"/>
              </a:solidFill>
            </a:endParaRPr>
          </a:p>
        </p:txBody>
      </p:sp>
      <p:pic>
        <p:nvPicPr>
          <p:cNvPr id="16" name="Picture 4" descr="http://1.bp.blogspot.com/-j1SbNVUD-cs/Uw_95DfDGkI/AAAAAAAA4iA/ps2S4y7jEd8/s1600/the-world-bank-tells-us-in-2014-that-a-third-of-the-world%2527s-food-is-wasted-theflyingtorto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72" y="2262492"/>
            <a:ext cx="3155439" cy="21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co.yuba.ca.us/departments/community%20development/eh/images/comp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53" y="2262492"/>
            <a:ext cx="2802468" cy="21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global-waste.de/files/global_waste/layout/backgrounds/global-was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/>
          <a:stretch/>
        </p:blipFill>
        <p:spPr bwMode="auto">
          <a:xfrm>
            <a:off x="6067372" y="2262491"/>
            <a:ext cx="2897116" cy="21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0" y="456196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KAM S NÍM 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79512" y="6525344"/>
            <a:ext cx="85904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BIOM. </a:t>
            </a:r>
            <a:r>
              <a:rPr lang="cs-CZ" sz="1000" i="1" dirty="0"/>
              <a:t>Biomasa jako zdroj energie. 2015</a:t>
            </a:r>
            <a:r>
              <a:rPr lang="cs-CZ" sz="1000" dirty="0"/>
              <a:t>, Dostupné z: http://</a:t>
            </a:r>
            <a:r>
              <a:rPr lang="cs-CZ" sz="1000" dirty="0" smtClean="0"/>
              <a:t>biom.cz/upload</a:t>
            </a:r>
            <a:r>
              <a:rPr lang="cs-CZ" sz="1000" dirty="0" smtClean="0">
                <a:hlinkClick r:id="rId5"/>
              </a:rPr>
              <a:t>/</a:t>
            </a:r>
            <a:r>
              <a:rPr lang="cs-CZ" sz="1000" dirty="0" smtClean="0"/>
              <a:t> 6e01d6d4c4835ec93cda508772f3bf6e/</a:t>
            </a:r>
            <a:r>
              <a:rPr lang="cs-CZ" sz="1000" dirty="0" err="1" smtClean="0"/>
              <a:t>biomasa_jako</a:t>
            </a:r>
            <a:r>
              <a:rPr lang="cs-CZ" sz="1000" dirty="0" smtClean="0"/>
              <a:t> _zdroj_energie.pdf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533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35844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25" y="44450"/>
            <a:ext cx="910907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Zpracování odpadní biomasy v </a:t>
            </a: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biorafineriích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7BB3B-BD01-4323-97BF-396B2376D837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8" name="AutoShape 8" descr="data:image/jpeg;base64,/9j/4AAQSkZJRgABAQAAAQABAAD/2wCEAAkGBxMSEhUTExMWFhUXFRoYFxcXFxgYGxcaGhobGBcZGBgdHSkgGhomHRgYIjEhJSkrLi4uGCAzODMtNygtLisBCgoKDg0OGBAQFy0dHR0tKy0tKy0tLS0tLS0tLS0tLS0tLSstKy0tLS0tLS0tLS0tLS0tNy0tLS0tLSstLTctLf/AABEIAOUA3AMBIgACEQEDEQH/xAAcAAEAAgMBAQEAAAAAAAAAAAAABQYCAwQHAQj/xABDEAABAgQDBQYEBQEFBwUAAAABAhEAAyExBBJBBVFhcfAGEyKBkaGxwdHhBzJCUvEjFGJyksIkMzRDgoOyFRZTY9L/xAAYAQEBAQEBAAAAAAAAAAAAAAAAAQMCBP/EACARAQEBAAIBBQEBAAAAAAAAAAABEQIDMhITITFRYUH/2gAMAwEAAhEDEQA/APcYQhAIQhAIQhAIQhAIQhAIQhAIQhAIQhAIQhAIQhAIQhAIQhAIQhAIQhAIQhAIQhAIQhAIQhAIQhAIRhNmhIKlFgLkxWU7amzp4MpSUygFBlpP9Qg1bVIDX462AWmEcmExwX4SMq/2n4g6iOuAQhCAQjmxePlyg61pSN5IA9TGzDYhExIWhQUk2KS4PnAbYR8Ja8fYBCEIBCEIBCEIBCEIBCEIBCERW0tvyZNCSpVsqBmPtaAlYRVMTtfFTElUsJlJDkkgrUQATQUANOPvFRPaScJwTOmKUkkAkKy1VX9IAYevOIuPVpk1KQ5IA3ktEZP7SYVLvOT4SxYuAdxNn4RQtv4haUKmIJ8KgaTJn5bHMQzH7xF4WYMUkzJagpSalM0d5zAK8xB0IBGjGsDHoye2WGJYFZ3EJcHkR8I6NndpZE5apacwWlIUUqDEpNiK1HHjHm0zb00pCQiUkflXkpmDsSlQNCLtW1xG/Y5WheHlv/UWpKlnUSUqJRLB0SSSo13b4aLLt04rErKRLKZKSwGZIUv+9dgjga/LLByFSVBS8rszqWlKUjclI+n1jPBy881ZVVIej2L6jyMb1YuVLdgkDUgAfzAZzcZLW4ScykgqGU1DbjH3s32oE9apSkqdKX7wB0lqEKUKBQNOLFtQK5gMcsYpcqapqkAoQgZhcOSCXIZucTGKxeHlSwuZmIzZQknNVswZJOUUrpATG0+0kmSkqJUoC+RJUBzIon/qIjm2r2jShCQmq1pCgngbE7hXz9YjE4qVipBXKJynwsQHQ4DUFN1nFYrm2EKXh0zUH+pLPdKVQfqzy3ajO6fOBHPtdBTM73FPNOmaiJRNnSCzbnpvJif2ZOmCTmwq0FaZgUE/7sZSPEhSWIA1pSlDFawW1UYtkTz40oIKBVCgSGJBqFAtxFGMcKJ07ATUTAc0gnKw0F2ZyQKWtrQwV6btDb+aRmCDm1QGPisBmSSkh7kEs0NibUm5AVALHAsrm1m84i0olJPfBhnFVBKBQ/pUTcjdGJmAKeUaVcbmF0EUUng9IIuMjaUtVHY7lUPoY60qBsYpW0MYDJIJAJLWfiSN1HrpHZsbFy5SQZ01lXZyoh9GENFqhEbh9u4dZypmh9xBT8QIkhFQhCEAhCEAjnx+NRJQqZMLJSHJ4COiNWJkBYII0atb3BGogKlidpzsUPDmkylMUn9axcEcCAaBy1eUNt/Hf2MiXJQkzVJCsy7XYNqtVPKlInsVKXhC4BVJ1SKmXxT+5HC4jbiMWVIeWQxD5szBuB056RFRewMZiAhRxCsxUUhCWCSKElwADXRLE04xDdrthSnKwsS7FSTZTuP6b3bcI49r9o8xUiSQQQBnDkl2LIawJ8NiX1JrEbtCTh8KlK8YtebKSnDymK2P7jZA8/OJqyJTFA4iU0mZ3cwBiU2WOIe/TRo7HbJVJEwEstX6QQSDq5FGoL8YqU7t8lJ/obPlAb5k2ZMURxIZuTmJTYO0VY5yZMzChFO/lYheRJL+EyluFE1OUOeV4auLPgNiDD4gzFTEd2sOUVIfRQowLv6nlGGATMGOM7vJZllSiwJzd2lLS2DNoHEcCMfNlJKFKnTAbKTJAY7/ABKsdQY55e0ZjLUPGQhQAyDxKJDPlcWoWMHKewW3khK63OZXoDX3iFO1U4idmGZqUe1mtb7xPbPmypiJS0S0Sc5KVju0ulQBo5DsW13iJKYJctI8SnY2OWla+FuhAVftDiF5pWIlpUovlUGV+aWQz61SU+hixTMH3ycswHLd0uChQ3Ub9axuYDy4k7VkrzMpRIDsVKrwBMRy9sy2oghQVR1ZnYOa+VRA1PbOMnDSlSpSJxcklXdLNf8AKA3KOfZ07NOnyjLX3cyVmBUhSQSk/lqkEGqvaIb/ANwycr92oEKZgo/GJjZO25SwHStJNAPGD5aRRQu0mxZslZmynUkF6fmRqXGocO8SuETIxSJZWlaJgYslQyk6s4cPzeLvteWFyVBMxSlFJKPEAsFrJJsFM3MCPPdlDOqbisSgJlhRSmUwT3qhQItb9x+8FSeLySJSF4ibNIrkQCFLm65kmvdygblnJBZ6Pv2VtEMZhR3IulphmZmr4gosaDhFG2hi1YjEKmzpwS5ckg+FIolKEitrAfeOuXtvBSyB3U6cBrRI4slx8ImwktWTHYjET1DxJlBrJJJ3kuBysdLmNCMLiEUJWkXzEu/pc8/SJXYKsDig0nPKmM7Fwd9HJSf+kgx3GWsK7mYH3HRQ0IfVxvGr6Et1LMcmyMZLUChZ8TfmLB7a74unZzaykq7mYXH6SYoeNwQQt12Nwlkkjhwi04dAmISUmrOk6uNPUNBF+hHBsTGidKSrWx5ihjvjoIQhAIQhAYTZQUGMeddtNkT8Mha8OAqUQrOhiSlxVUsOw4pbiI9IjFaAQxDiA8S2LLGHkJnljNmJeSDXKlv96Qbk1A4czEDidnGYsqWSpRJckEqL1Dxb9uLC8RNIsFFKS9glwGGtn845U4VyKn1YVu+88o8nPlbXp4zIqp2CN2gu+/lFuwOzUlf9kCgiTJTlWQwJmFjNU7UJUrLvZCuEbcBhXVLtVaQW3FQB1D9Xju7HIMwrnBjmm+Ivapm/628xpHfV/tc9jkndkMQiYVyZqV6Mp1NQNQm/rH2f2fnBJMxEo6qJlh21CS/yMS2N23MlzAiWwcZ1FXEmyQkqsLxntHF94JJLPkC2W1lKI0bVKNNY3YTlvwr2Ilollb+BGHQJk1aSotTwoCT4SsxX53aYTU0CwWYZiDmDsysraPYUasWDHSDMwc1RZ5+KctuAzAGuhO/SImV2epatKBm4AaihArvsIx588uRtx4Sz5aZO00IAOWWHZz4j5Mz2148I7thzpeKmqkJVKRMylSE92alqjMwG88n3RzYrZpSNbdHnxfW8ReyD3OPwyrETkgk1/O6DwFCa67zaJx7Lat65i3bJwyUoEyZ3cmYCcxNzWhy7x5/KPi8eGriJgU5P9OXRgKfopXn7xKbMlgYjEBXi8aikKchPiJo/DQR2dqdpIwykIThkLz6qSCNbDWwcvTMKGN2KuDHqmAoTPQpJSUtOTlWHeqciQ/IxjPwj4cB82WYsEvRlssa2fMHPpFpwM+XOliZ3EtDkpLJTcKS5SrK9juuCNIrmzh48TLID5u8SlNgUqKTlNKMv28o45zeNd8b8qptDYrlwNOuPWkR3/p4FALmh6uOUXpWED1FLAG7bmbo6XMck7BCg+Ybh5+vKPNrdVsKClimhcMRQhrEG4MekYHEf23CBV5sv8zUqzlv8QrzHCKqdn3rSj04+J39H3RYeyaDJnM7CYlm4iqfnXjHfXyyuefHY6V4JM4SyTrVW8XITwBp5xObPw2WwZIoBETslpc9aGoJhZxTKuqfEeJLJTrWJ7FYwA5UJzr3CgT/iV+n48I9DztnZ2flnzJVnLgc6uPJos0VbAbPmmYJpLqGiQyQNzmp5xaAY6iPsIQgEIQgEacbP7uWtZ/SlSvQPG6IbtjOyYOcd6cv+YhPziW5FnzXl2FJU5114vz4xIok1Ba431GrVsI4sCQ9LilPLpokUi3LQP6bzxjxR6qww6WWlWqQpX+VJPyh2VSf6AGZvFqSDlQlFSC1Movv3xsxiQmVOW4cSVs51KSgB73U1OWkZdmpWZUqalSMie8H5lZh41MACbFJSajTlHo6p8Mez7WRew5cxKM7ukAaH3IrHFtGSO/CG8IRSwslJADW8m+UT8lcaNoYYKZbsUpXoKulr6WvGrPMVXCywrCSsuUgzVaMDRhTfG6XJChVPWlLNX2q0fdnKEzCJIILTVORxT9CPSOtKAzkkeo619Y8/Z5NuP0h8ZISxsa26OnRimKQROQq39VDM/wClQP0+l49CxGHBS3K7a9cjEVi9i6AUfgQ/pXW9Yzd66ZM8Jx81LKqS5CCQXlpyh0gnfeLSqa4ZUpSxSikpADD++R6tFQbEKLKnzKvZRFOVuesbpODtmL6uS54EcfQxt7v8Ze3/AFZpuJCg3dsALBcsMCG0XQRWcRhFjGCYiWru10W2U5c4KSfCSWq5LesdyZTfavWvHfGGQUY8QX9/uKfJ7n8X0OZcguQx3Wt8W6YxpmSLUcnd5czb4xJLl04l/aze1njWuXS48mP8+xjJ25UystmAProaF/gYxwaWWFbiL0ufpHWeNtd9OF9eMcyyytG0HDg3wHpEV3TMIVz1KJyoyjMrlRgdKUMWbs5KkrlZpY8IUQxDVGp53ik43FlbiyQaVavHjweLP2AneCaj9qwfUN/pj0cee8sY3hk1a4QhGrMhCEAhCEAir/iNNbCZf3TED0Ob/TFoimficv8AoyU75r+iT9Y45+NdcPKKVgg7PZy/v8nfSvExLytd+UcH89Bw+0Q2CLpcXf6Nz1+MTGCU9S2mvG/39NI8seiu+TLQUqBlpUkgApWAxaodOjEAto2+PkzZ2HB/4aSNS0tKTzpa2sfZZLhuAvp1pc+Ubpw9gBSrcunN2jucrHFkJEuSlgJS01/RMWPYEdNHRPkyloKCvEZSCCBMNjcO7iOWSDqRu3V869WjenTrq3tZ469dT0x9lSJMqXklIKU5sxckklmLu5tGLejjzb50+kb34cKddaRg1eVT8Pf+WvHNurGqaKGm8nrdT61j4sJ4v8bP1URsTKuXc+fXl8Y1gbtAX+Z68xEV8VKG7rrQxiwrRvg2t/gY2JU3p7fT25R9QmvXLq4gAQ9vTrryaM+7az1oeL7+PoecbECvMPoOr8uIjNH18vl8ouI45ksal7P5c6dX3alyx5+fk+vnWOmcQHcW9a7m48x8sQlvOun8CJiuSdLpoz20+nw+vHiBUN/O7e/vEhMQXqHav2Av6fzy4lrjz9r/AHERYj56jUA2J+m9/U+UT/YCaBPnJB/MgH/KWd/+qK9iJZfWu+2vlutWkSPY+a2NR/eCgX4pc3bVPExeFzlE5eL0uEIR63nIQhAIQhAIon4oKpIH+M/+MXuPPvxNU82SNyFH1I//ADGfZ4u+vyVfAJLca9H0PTmJbCKuWIPy8/LjxiNwCHHm3Q9IlsMhhwPyjzRvXVImO1LcumvuHExhMmuXsM5G4hvKzxuSgWof4ry+NOUO51eoNHpXrz4xXLYCK0o/D626Y1jdlHz1HWv0pGsSiRXnypvHHl9c5RpT+Ounio2omN9gAK+ta60MAprfHyOnvo1YwQKPrx69vaMwode/WkUbEiljXjfhGpUn5X3jV+jG1NtP5doxJo/H1ah+PMNAaFIA+3o/vcVglLUIHBgOdG1pwMfFqNHBZxb+Pe8M4exqaDg9H3jjcUiK6c1nNNON66e0fKC124cL/b038yaOw3N6Ppc3qKxsVMBDac/f7xdRmEafcHWmnmDDIX33D+Thzp5x87z4/PdY03RmpXXnbf8AGA51p1VQPalXu+hDbqxwT5lSRTR6lTPSt0+kd8wU+AHnfT4RxTZep8nbfx+sSrEfiJVXDk1eu92FKVpcRl2cDYqQsFxnAG6oyvRw55C8bZ4c9E8WevubRr2QGxElv/lST/mHI7t/1k+4t+nqkIQj2PMQhCAQhCAR5x+JKnxCBulfNUejx5n+Iiv9rFf+Un4qrGfb4tOvyROy0t738j19Y49rdp1IWUSUpOUsVKch6ggVFq3IiSwSWZqFwTo4t69cYrGEWMJjVKmJdypiKkBRoobzcU4x542TGxu2GZYTPQkPTMlxle2YEmnmOR0ustm4fHqn0GtV7Q4SXOkCfKAUsH8yKuDQu1aXrZrxLdl5pVhZbu4BTrZKiBpuAixzUniFoDOoAqNHIrd2fhufnHwM4Y23VvTr52NT7Zz80xKKHKmo/vH6ADf5M4nOz87Ph5atQMpP+E5OOgHrfSG/JnwlFChFOdPJm6+EYrUA1LvYPYvv06aKzhsbMTju7XMUUlagE0aqQpItTSnOhvFmcF+fygMykaG/A0oOvrGgyw2V99wDZjWvD6ERCy9tqOK/s4CSnMRYv4U1Lvv8uMY7H2yubiFyVJSAM7NmCqFg+lRuGltYmmJkDxDRuq164xkFBjv5u/3to/OsV6dt5SMUZKwgS82V/wBQcAO7sztp8Inl0D8Pp184D6rTm/z0ZzyrwMFNx5/M7y/I/OrdltsTp6pneFyEpUlgzByCKDld/K8fe1+2Fy8sqWSlRSSo6gVIAob8HFt7QXFnGJQFZVLQlX7SoA1fS+moP06kIc0IY2oPkW04R5nh9iYgpSsSiQC9coLu7pSeb0Y2vpYuxu1iXkrJPhdJq/8AeDmvkX+QSliU2/ttGGFRmmKBIFjQs51A5PyinT+2U8qoJYHI7/8AEC9/bz7JqkzccoT2EsEgu1kpGXMzjKT+5rnQvEhtybg1ylSjMlAK/KQpNCDcNS/K8Ptfpns3aYxMrOkbwRuULsLtY2j5g0qE6SvMzTUFhuCnLC9uAvGjZGClSZWWWrMlWZTliFFmuHTYe2sZhXiQSSSCPgCKAmzjSIj2GEIR7XmIQhAIQhAI8w/EJbYz/tIHqVR6fHl34jf8Z/2k/FUZdvi06vJGJxKkyphFVJQohw9Qlx8o49mLTtBB71IStFApLggEPY3Dix9o7MHNp6DeN41tw4aXNexGDn4OZ3shzLewqwf8qhuvX51jBs6Sifs9eahSo3H5V0JyqGit1CaUeL1g8chcoTn8JGYu1GDqF20Nj5x5xtDtWrESzJ7tICiCWJJU2gHlZy+piQxs5cjAypBDLmOpQqSlObMzaVYbrsCawSxv2TKVi5k9SgGAUXd6lwgEBrEasPDqRSR7Bz3QuW9iFAO/5gH+A9aBmMROx9j4wS0zJUzLmKVZQspIuapsaNR/Mfp17LmLw2LQJoCSrwrdrLqC4oRmbhe+gSvatC5c+XOFsr6XQR8aWLecW3vhlzv4coU/Df16RBdq8GZmHJBOZBzhr0ooNf8AK9ODcIi5O0iNnsVEqcSXc6vWh/ZTzuYfRmtnZVXeT5kzK7Zi7EeJRHEsWzcY0bAWE7RmJy3VNAazOok33+XnQTXY7BmXh8z1meIXomgAvUXPnaITBKP/AKmoNTPMrq+RdR6xF/Ud2mltippUGfLl/wAorXX3+EWzs5tLv5TfrQAlTEGoDZvDvbdcENEBtlhtFKTVJ7sEG1QAaP7e2saMSuZgMSFOVIVy8SK+E8U8xpvYhl2NmKGKmoLBs9OSwxpbmOL74+YVIn7RWFAslajzCAUjw6iibNxoWP3YCgrHqWkuFGYxsSCSoXZjbQHiTSNeAKcPj5neFgZi7szLJKSXpurQ11ii8YzGSkAFcxKRRiTeztqfSITBY3BpxAMsqWuYoZaHKkmhypoA9ah77r9e3NjJxOXMpScr0SKkHKaagU0fXyqGKkS5eLliSorSlaHP5jmzV/KlrHcNa7ySLNt/s+Jy8yJgQtTOlX6iEm1i7Avex4xVsR2MmjNmmS1KFgAXJ3FVD7GOjtOmdh8UZyah0lJP5XrmSQKAUOmu8U4J/aPF4gd1LlgZiQ0sKURajuyRpbzgrPsPilf1kn8oZQBpVi9aHQa+esWiUPEHLgKeoJDUHHjutziL7PbJ/s0pmGdQdbWcOw0t8TxrKJPie6nOgZIf9zcPvEo9gTH2PibR9j2vKQhCAQhCAR5n+I8v/a0nfJT/AOSnj0yPPPxQltMkr3oWP8pB/wBRjPt8XfX5KthJZAfRiPUU9n4R34WbpevXG3WkRmFxFBa9Ob8efC1THZh5hDCnDjR7W3fa8eZ6EnJkodwgBWpao82jh2lsNE9YWrMCAzpLUud7a1Bfe1okJBBDndpbceDX3ecbUprpWrH4fY+kVy6MOGZhT7MAP48og+1uxVz1ImSg5AIUHGhdJD61PHlE1h1gEBVNdOvpq+nVb5j2F7dMIqOTCJJlpzp8WVljyZXBvbnFJTsWZ3okhMxKe8/OxIyiy3NPy6nXQ3j0EgfPUfHX35RslpDe4665xMNYyZaUpCRYADkKNX6xSpAI2mAxNVg0tRR3bm9dYuoRwenzePiknXd1vi2Eqm7fUo7QlgCmaWaB3Dir3YV9Ise1tnJnoUhTOKpUz5VVqbU+IJiQNDfX5MadfKNazfkW4868urMNUns7subLxIKpakpBU6iCBRLULAGpFm5b5zbnZ5GIIUDlWAz/ALhuLV4U5MbRNlO9/XrfuH11B68G9/IU9PpMXVPX2YxKnR3qcm7Mshrflb5faY2TsKVIJUHWtmKiLUZkioHx+cwtPzazF701vevzjnSSALBnanNuPw+UDWrELdwzu5Y7vd7xwLDEgDW1qMGADHpo7J8wHe/nXjc7uqxyZhWgJBsBb47twiVY5ZqiAQSwFQBTU6UfXTWMLgJFAVg6ammnP0jGY5BJLPUtQ3szjfGWzHmTZSf/ALEBmIfxsaBXHWIPaBCEI9zykIQgEIQgEVH8TcHnwnegVkrCn3A+FXxB8ot0cm1UIVKWhYdCklKhvBDGJymzFly68Pws0NXQjyHKJKQoEj2DvxOkVET+6mzJKlVQopc6tY+YYxOYPGjV/uLVjx2Y9UurRIXapeN4macL+o9OqxH4XEAji7Vtp7+hjpTNGnXXrDUx3yr8H66+Eb1AWZrcvTjv9445a6Nc9Ut5s3lGzvQeL7rHTm/rzEVy3ipvpXrd1WMwql+Z8/t/Ecip4ppqLdcPiY2Inioe/wBHf3/iBjslzD6Rrnqs2hb5dfONIm8Wpr11pvjVNW+ur338Wi6Y6VJrTh84EU+GmnWvnHKZ4Fz5nh11aPnf0BzA6tw0NqiJpjqVVgN/W6NSl7xUj+Pb4X3aZc279P0zGvzzm1I5nh8fqfoV870MXPx4m7+dz8z8MyjWq2nB7fSNZFdN1XfdpxO/k941qmAPxL33+r6b9b3iDTiCS+rAedd32H0jsQXCho+ova9C0dGJN6i4tSxCaU+H8x86ZQg/AeVD1SI6a8XMVbQuH8q6cIkuwuE7zGSgBRDrVSwSA3H8xTFcxuNSA7h2txGtIu/4W3XMYutg53Cw9/hHXXx3k553I9MhCEex5iEIQCEIQCNOLk50kRuhAeNdtvw8UpZmyiQrhFE73EYVTTUEga6faP08tANxEFtfsvJngukRzy4yuuPKx45s7bCVgEKHI34VsdfaJPD4ylx1WvB/KOnb34YEEqkkp5fSKjitmYzD0UgkDUXjDl1WfTadsv2t0vH7jUVod126bhHTJxQJNTXVqH+f4IihI26Q+YFJBsdd8SOH2ylWunzpGdljv4q3SsXroX9T0a3gcXpcD5+fPWIBO0EliFfdj7axtViWVcX4UHAaCsRcTgnklw9aG5e2huLR9M/jvBLPw9YhE4oaM9OJ5uflGQxj3OvXyhqYlVYhzWuvQF42HEUvat2rXTSIc4sEBqOCDx9+UbJM9gQeqga2hpiYE/VxqKHcKcucfO/vz0fz+XVYhpWN37redOhGmZtAB/FT3PvAxOTVlvzB29N9Bq5jlxM+5c8+vL0tEHitups+4O9nGm60Q2J2+VkhAJPW6LJamyLFjNpBOujfBn61MQE3aS5hySwVE7hSO3ZHZfE4xQKwUpj1Tsz2IlYcA5Q8bcer9Z8u38Ursx2DXNImT/IaCPV9lbKRISAkNHbKlBIYCNkbSSfTK3SEIRUIQhAIQhAIQhAIQhAfCl448VsuWu6RHbCAp+1Owcia/gEVHaP4VJr3ZKeUevQhhrwHFfh/ipdErJHGIrE9nMeg/lBbnH6QVLB0jUvBoP6RHPo4/jr139fmlWExqf8Al/GMFDFt/uz15R+k17JlH9IjUdhyf2j0jn2+K+5yfnJJxbMJaozRLxhpkV0KR+ihsOT+0ekZjY0r9o9Ie3xPcr88/wBgxqrIV8I2yOxuNmXcVj9Cp2bLH6RG5GGQLARZw4xPXXiGzfwsWqsxRMXvYX4eyJLEpBMXkJAj7HeOdc2FwKJYZIAjphCAQhCAQhCAQhCAQhCAQhCAQhCAQhCAQhCAQhCAQhCAQhCAQhCAQhCAQhCAQhCAQhCAQhCA/9k="/>
          <p:cNvSpPr>
            <a:spLocks noChangeAspect="1" noChangeArrowheads="1"/>
          </p:cNvSpPr>
          <p:nvPr/>
        </p:nvSpPr>
        <p:spPr bwMode="auto">
          <a:xfrm>
            <a:off x="155575" y="-2033588"/>
            <a:ext cx="40767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23528" y="69269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b="1" dirty="0" smtClean="0"/>
              <a:t>termochemické </a:t>
            </a:r>
            <a:r>
              <a:rPr lang="cs-CZ" sz="1600" i="1" dirty="0">
                <a:solidFill>
                  <a:srgbClr val="7030A0"/>
                </a:solidFill>
              </a:rPr>
              <a:t>(zplyňování, pyrolýza) </a:t>
            </a:r>
            <a:r>
              <a:rPr lang="cs-CZ" b="1" dirty="0" smtClean="0"/>
              <a:t>a biochemické postupy </a:t>
            </a:r>
            <a:r>
              <a:rPr lang="cs-CZ" sz="1600" i="1" dirty="0" smtClean="0">
                <a:solidFill>
                  <a:srgbClr val="7030A0"/>
                </a:solidFill>
              </a:rPr>
              <a:t>(alkoholové kvašení, výroba bioplynu, biovodíku,…)</a:t>
            </a:r>
            <a:r>
              <a:rPr lang="cs-CZ" b="1" dirty="0" smtClean="0"/>
              <a:t> zpracování odpadní biomasy</a:t>
            </a:r>
            <a:endParaRPr lang="cs-CZ" i="1" dirty="0">
              <a:solidFill>
                <a:srgbClr val="7030A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134076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</a:rPr>
              <a:t>n</a:t>
            </a:r>
            <a:r>
              <a:rPr lang="cs-CZ" b="1" dirty="0" smtClean="0">
                <a:solidFill>
                  <a:srgbClr val="C00000"/>
                </a:solidFill>
              </a:rPr>
              <a:t>eexistuje energeticky efektivní, ekonomicky rentabilní </a:t>
            </a:r>
            <a:r>
              <a:rPr lang="cs-CZ" b="1" dirty="0">
                <a:solidFill>
                  <a:srgbClr val="C00000"/>
                </a:solidFill>
              </a:rPr>
              <a:t>a ekologicky </a:t>
            </a:r>
            <a:r>
              <a:rPr lang="cs-CZ" b="1" dirty="0" smtClean="0">
                <a:solidFill>
                  <a:srgbClr val="C00000"/>
                </a:solidFill>
              </a:rPr>
              <a:t>šetrná technologie komplexního </a:t>
            </a:r>
            <a:r>
              <a:rPr lang="cs-CZ" b="1" dirty="0">
                <a:solidFill>
                  <a:srgbClr val="C00000"/>
                </a:solidFill>
              </a:rPr>
              <a:t>velkoobjemového zpracování </a:t>
            </a:r>
            <a:r>
              <a:rPr lang="cs-CZ" b="1" dirty="0" smtClean="0">
                <a:solidFill>
                  <a:srgbClr val="C00000"/>
                </a:solidFill>
              </a:rPr>
              <a:t>odpadů na bioprodukty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5661248"/>
            <a:ext cx="864096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2060"/>
                </a:solidFill>
              </a:rPr>
              <a:t>biorafinerie</a:t>
            </a:r>
            <a:r>
              <a:rPr lang="cs-CZ" b="1" dirty="0" smtClean="0">
                <a:solidFill>
                  <a:srgbClr val="002060"/>
                </a:solidFill>
              </a:rPr>
              <a:t> = flexibilní, ekologicky šetrný </a:t>
            </a:r>
            <a:r>
              <a:rPr lang="cs-CZ" b="1" dirty="0" err="1" smtClean="0">
                <a:solidFill>
                  <a:srgbClr val="002060"/>
                </a:solidFill>
              </a:rPr>
              <a:t>multitechnologický</a:t>
            </a:r>
            <a:r>
              <a:rPr lang="cs-CZ" b="1" dirty="0" smtClean="0">
                <a:solidFill>
                  <a:srgbClr val="002060"/>
                </a:solidFill>
              </a:rPr>
              <a:t> de/centralizovaný provoz, </a:t>
            </a:r>
            <a:r>
              <a:rPr lang="cs-CZ" b="1" dirty="0">
                <a:solidFill>
                  <a:srgbClr val="002060"/>
                </a:solidFill>
              </a:rPr>
              <a:t>který je schopen pružně reagovat </a:t>
            </a:r>
            <a:r>
              <a:rPr lang="cs-CZ" b="1" dirty="0" smtClean="0">
                <a:solidFill>
                  <a:srgbClr val="002060"/>
                </a:solidFill>
              </a:rPr>
              <a:t>na </a:t>
            </a:r>
            <a:r>
              <a:rPr lang="cs-CZ" b="1" dirty="0">
                <a:solidFill>
                  <a:srgbClr val="002060"/>
                </a:solidFill>
              </a:rPr>
              <a:t>poptávku </a:t>
            </a:r>
            <a:r>
              <a:rPr lang="cs-CZ" b="1" dirty="0" smtClean="0">
                <a:solidFill>
                  <a:srgbClr val="002060"/>
                </a:solidFill>
              </a:rPr>
              <a:t>produktů a přizpůsobit se typům </a:t>
            </a:r>
            <a:r>
              <a:rPr lang="cs-CZ" b="1" dirty="0">
                <a:solidFill>
                  <a:srgbClr val="002060"/>
                </a:solidFill>
              </a:rPr>
              <a:t>vstupního </a:t>
            </a:r>
            <a:r>
              <a:rPr lang="cs-CZ" b="1" dirty="0" smtClean="0">
                <a:solidFill>
                  <a:srgbClr val="002060"/>
                </a:solidFill>
              </a:rPr>
              <a:t>materiálu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" y="2307307"/>
            <a:ext cx="7705725" cy="3209925"/>
          </a:xfrm>
          <a:prstGeom prst="rect">
            <a:avLst/>
          </a:prstGeom>
        </p:spPr>
      </p:pic>
      <p:sp>
        <p:nvSpPr>
          <p:cNvPr id="11" name="Šipka dolů 10"/>
          <p:cNvSpPr/>
          <p:nvPr/>
        </p:nvSpPr>
        <p:spPr>
          <a:xfrm>
            <a:off x="4419600" y="2132856"/>
            <a:ext cx="576064" cy="729779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9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35844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25" y="44450"/>
            <a:ext cx="9109075" cy="488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Metody předúprav při zpracování odpadní biomasy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7BB3B-BD01-4323-97BF-396B2376D837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123900" y="1988840"/>
            <a:ext cx="9073008" cy="1239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Biochemické zpracování (alkoholové kvašení, výroba bioplynu,…)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b="1" i="1" dirty="0"/>
              <a:t>biologická rozložitelnost </a:t>
            </a:r>
            <a:r>
              <a:rPr lang="cs-CZ" altLang="cs-CZ" b="1" i="1" dirty="0" err="1"/>
              <a:t>lignocelulózové</a:t>
            </a:r>
            <a:r>
              <a:rPr lang="cs-CZ" altLang="cs-CZ" b="1" i="1" dirty="0"/>
              <a:t> biomasy</a:t>
            </a:r>
            <a:r>
              <a:rPr lang="en-US" altLang="cs-CZ" b="1" i="1" baseline="30000" dirty="0"/>
              <a:t>[</a:t>
            </a:r>
            <a:r>
              <a:rPr lang="cs-CZ" altLang="cs-CZ" b="1" i="1" baseline="30000" dirty="0"/>
              <a:t>1</a:t>
            </a:r>
            <a:r>
              <a:rPr lang="en-US" altLang="cs-CZ" b="1" i="1" baseline="30000" dirty="0"/>
              <a:t>]</a:t>
            </a:r>
            <a:r>
              <a:rPr lang="cs-CZ" altLang="cs-CZ" b="1" i="1" dirty="0"/>
              <a:t> nepřesahuje 20 %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zmenšení velikosti na 1-10 mm a rozvláknění suroviny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7504" y="622305"/>
            <a:ext cx="90730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Termochemické zpracování (</a:t>
            </a:r>
            <a:r>
              <a:rPr lang="cs-CZ" b="1" dirty="0">
                <a:solidFill>
                  <a:srgbClr val="C00000"/>
                </a:solidFill>
              </a:rPr>
              <a:t>zplyňování, pyrolýza</a:t>
            </a:r>
            <a:r>
              <a:rPr lang="cs-CZ" b="1" dirty="0" smtClean="0">
                <a:solidFill>
                  <a:srgbClr val="C00000"/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optimální </a:t>
            </a:r>
            <a:r>
              <a:rPr lang="cs-CZ" b="1" dirty="0"/>
              <a:t>velikost částic z energeticky-ekonomického hlediska </a:t>
            </a:r>
            <a:r>
              <a:rPr lang="cs-CZ" b="1" dirty="0" smtClean="0"/>
              <a:t>1–100</a:t>
            </a:r>
            <a:r>
              <a:rPr lang="cs-CZ" b="1" dirty="0"/>
              <a:t> </a:t>
            </a:r>
            <a:r>
              <a:rPr lang="cs-CZ" b="1" dirty="0" smtClean="0"/>
              <a:t>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v</a:t>
            </a:r>
            <a:r>
              <a:rPr lang="cs-CZ" b="1" dirty="0" smtClean="0"/>
              <a:t>lhkost maximálně 30-40 hm.% </a:t>
            </a:r>
            <a:r>
              <a:rPr lang="cs-CZ" b="1" i="1" dirty="0" smtClean="0">
                <a:solidFill>
                  <a:srgbClr val="00B050"/>
                </a:solidFill>
              </a:rPr>
              <a:t>-&gt; ředění produktu vodou</a:t>
            </a:r>
            <a:endParaRPr lang="cs-CZ" b="1" i="1" dirty="0">
              <a:solidFill>
                <a:srgbClr val="00B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5" y="5437673"/>
            <a:ext cx="842493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b="1" dirty="0" smtClean="0">
                <a:solidFill>
                  <a:schemeClr val="bg1"/>
                </a:solidFill>
              </a:rPr>
              <a:t>PŘEDÚPRAVA = KLÍČOVÝ KROK K ÚČINNÉ TRANSFORMACI ODPADU NA PRODUKTY V BIORAFINERIÍCH</a:t>
            </a: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293184"/>
              </p:ext>
            </p:extLst>
          </p:nvPr>
        </p:nvGraphicFramePr>
        <p:xfrm>
          <a:off x="2519833" y="3240910"/>
          <a:ext cx="5076503" cy="2029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1" name="Rastrový obrázek" r:id="rId3" imgW="7190476" imgH="2886478" progId="PBrush">
                  <p:embed/>
                </p:oleObj>
              </mc:Choice>
              <mc:Fallback>
                <p:oleObj name="Rastrový obrázek" r:id="rId3" imgW="7190476" imgH="2886478" progId="PBrush">
                  <p:embed/>
                  <p:pic>
                    <p:nvPicPr>
                      <p:cNvPr id="0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833" y="3240910"/>
                        <a:ext cx="5076503" cy="2029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délník 22"/>
          <p:cNvSpPr>
            <a:spLocks noChangeArrowheads="1"/>
          </p:cNvSpPr>
          <p:nvPr/>
        </p:nvSpPr>
        <p:spPr bwMode="auto">
          <a:xfrm>
            <a:off x="0" y="6559550"/>
            <a:ext cx="91440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4000"/>
              </a:lnSpc>
            </a:pPr>
            <a:r>
              <a:rPr lang="en-US" altLang="cs-CZ" sz="1000"/>
              <a:t>[</a:t>
            </a:r>
            <a:r>
              <a:rPr lang="cs-CZ" altLang="cs-CZ" sz="1000"/>
              <a:t>1</a:t>
            </a:r>
            <a:r>
              <a:rPr lang="en-US" altLang="cs-CZ" sz="1000"/>
              <a:t>]</a:t>
            </a:r>
            <a:r>
              <a:rPr lang="cs-CZ" altLang="cs-CZ" sz="1000"/>
              <a:t>  </a:t>
            </a:r>
            <a:r>
              <a:rPr lang="en-GB" altLang="cs-CZ" sz="1000"/>
              <a:t>Sharma, S.K., Mishra, I.M., Sharma, M.P., Saini, J.S.: </a:t>
            </a:r>
            <a:r>
              <a:rPr lang="en-GB" altLang="cs-CZ" sz="1000" i="1"/>
              <a:t>Effect of particle size on biogas generation from biomass residues.</a:t>
            </a:r>
            <a:r>
              <a:rPr lang="en-GB" altLang="cs-CZ" sz="1000"/>
              <a:t> Biomass, 17, 1988, p.251-263.</a:t>
            </a:r>
            <a:endParaRPr lang="cs-CZ" altLang="cs-CZ" sz="1000"/>
          </a:p>
        </p:txBody>
      </p:sp>
      <p:sp>
        <p:nvSpPr>
          <p:cNvPr id="9" name="Obdélník 8"/>
          <p:cNvSpPr/>
          <p:nvPr/>
        </p:nvSpPr>
        <p:spPr>
          <a:xfrm>
            <a:off x="106933" y="3645024"/>
            <a:ext cx="2304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altLang="cs-CZ" sz="1600" b="1" i="1" dirty="0">
                <a:solidFill>
                  <a:srgbClr val="00B050"/>
                </a:solidFill>
              </a:rPr>
              <a:t>kompaktní </a:t>
            </a:r>
            <a:r>
              <a:rPr lang="cs-CZ" altLang="cs-CZ" sz="1600" b="1" i="1" dirty="0" smtClean="0">
                <a:solidFill>
                  <a:srgbClr val="00B050"/>
                </a:solidFill>
              </a:rPr>
              <a:t>struktura</a:t>
            </a:r>
          </a:p>
          <a:p>
            <a:pPr algn="r">
              <a:lnSpc>
                <a:spcPct val="150000"/>
              </a:lnSpc>
            </a:pPr>
            <a:r>
              <a:rPr lang="cs-CZ" altLang="cs-CZ" sz="1600" b="1" i="1" dirty="0" smtClean="0">
                <a:solidFill>
                  <a:srgbClr val="00B050"/>
                </a:solidFill>
              </a:rPr>
              <a:t>mikrobiálně </a:t>
            </a:r>
            <a:r>
              <a:rPr lang="cs-CZ" altLang="cs-CZ" sz="1600" b="1" i="1" dirty="0">
                <a:solidFill>
                  <a:srgbClr val="00B050"/>
                </a:solidFill>
              </a:rPr>
              <a:t>netečná </a:t>
            </a:r>
            <a:endParaRPr lang="cs-CZ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35844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25" y="44450"/>
            <a:ext cx="9109075" cy="488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Metody předúprav při zpracování odpadní biomasy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7BB3B-BD01-4323-97BF-396B2376D837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6" y="802826"/>
            <a:ext cx="8680067" cy="4456911"/>
          </a:xfrm>
          <a:prstGeom prst="rect">
            <a:avLst/>
          </a:prstGeom>
        </p:spPr>
      </p:pic>
      <p:pic>
        <p:nvPicPr>
          <p:cNvPr id="124940" name="Picture 12" descr="http://st.depositphotos.com/1742172/2147/v/450/depositphotos_21474805-Screaming-fire-carto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6" y="781222"/>
            <a:ext cx="1044957" cy="10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8" name="Picture 10" descr="http://image.srovname.cz/cz/500/1417767/giantmicrobes-pivni-kvasin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77368"/>
            <a:ext cx="85809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098" name="Picture 2" descr="http://onlinelibrary.wiley.com/store/10.1002/ente.201200035/asset/image_m/mcontent.gif?v=1&amp;s=90ce4153750b59b7c1656fe76d59c5fcfa308e4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5"/>
          <a:stretch/>
        </p:blipFill>
        <p:spPr bwMode="auto">
          <a:xfrm>
            <a:off x="395536" y="4987303"/>
            <a:ext cx="4556058" cy="17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35844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25" y="44450"/>
            <a:ext cx="910907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Perspektivní metody předúprav odpadní biomasy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7BB3B-BD01-4323-97BF-396B2376D837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1" y="692695"/>
            <a:ext cx="6142762" cy="605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67544" y="1441130"/>
            <a:ext cx="5688632" cy="1123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 rot="16200000">
            <a:off x="-873549" y="2422184"/>
            <a:ext cx="226988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chemické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 rot="16200000">
            <a:off x="-889538" y="4699502"/>
            <a:ext cx="2303055" cy="30777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fyzikálně -chemické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 rot="16200000">
            <a:off x="-108327" y="6219569"/>
            <a:ext cx="794494" cy="25391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50" dirty="0" smtClean="0">
                <a:solidFill>
                  <a:schemeClr val="bg1"/>
                </a:solidFill>
              </a:rPr>
              <a:t>biologické</a:t>
            </a:r>
            <a:endParaRPr lang="cs-CZ" sz="1050" dirty="0">
              <a:solidFill>
                <a:schemeClr val="bg1"/>
              </a:solidFill>
            </a:endParaRPr>
          </a:p>
        </p:txBody>
      </p:sp>
      <p:sp>
        <p:nvSpPr>
          <p:cNvPr id="13" name="Pravá složená závorka 12"/>
          <p:cNvSpPr/>
          <p:nvPr/>
        </p:nvSpPr>
        <p:spPr>
          <a:xfrm>
            <a:off x="6516813" y="1052735"/>
            <a:ext cx="359443" cy="2665499"/>
          </a:xfrm>
          <a:prstGeom prst="righ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67544" y="3713695"/>
            <a:ext cx="5688632" cy="5057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5956" name="Picture 4" descr="http://www.proclean-ireland.com/sites/default/files/eco_friendly_ic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2204864"/>
            <a:ext cx="1682155" cy="16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Přímá spojnice 22"/>
          <p:cNvCxnSpPr/>
          <p:nvPr/>
        </p:nvCxnSpPr>
        <p:spPr>
          <a:xfrm flipV="1">
            <a:off x="7164287" y="2276872"/>
            <a:ext cx="1584177" cy="1563095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7164287" y="2276872"/>
            <a:ext cx="1584177" cy="1563095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958" name="Picture 6" descr="http://www.prontohotel.com/blog/wp-content/uploads/2012/09/expensive-destination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16" y="859892"/>
            <a:ext cx="1743718" cy="11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8" descr="data:image/jpeg;base64,/9j/4AAQSkZJRgABAQAAAQABAAD/2wCEAAkGBxMSEhUTExMWFhUXFRoYFxcXFxgYGxcaGhobGBcZGBgdHSkgGhomHRgYIjEhJSkrLi4uGCAzODMtNygtLisBCgoKDg0OGBAQFy0dHR0tKy0tKy0tLS0tLS0tLS0tLS0tLSstKy0tLS0tLS0tLS0tLS0tNy0tLS0tLSstLTctLf/AABEIAOUA3AMBIgACEQEDEQH/xAAcAAEAAgMBAQEAAAAAAAAAAAAABQYCAwQHAQj/xABDEAABAgQDBQYEBQEFBwUAAAABAhEAAyExBBJBBVFhcfAGEyKBkaGxwdHhBzJCUvEjFGJyksIkMzRDgoOyFRZTY9L/xAAYAQEBAQEBAAAAAAAAAAAAAAAAAQMCBP/EACARAQEBAAIBBQEBAAAAAAAAAAABEQIDMhITITFRYUH/2gAMAwEAAhEDEQA/APcYQhAIQhAIQhAIQhAIQhAIQhAIQhAIQhAIQhAIQhAIQhAIQhAIQhAIQhAIQhAIQhAIQhAIQhAIQhAIRhNmhIKlFgLkxWU7amzp4MpSUygFBlpP9Qg1bVIDX462AWmEcmExwX4SMq/2n4g6iOuAQhCAQjmxePlyg61pSN5IA9TGzDYhExIWhQUk2KS4PnAbYR8Ja8fYBCEIBCEIBCEIBCEIBCEIBCERW0tvyZNCSpVsqBmPtaAlYRVMTtfFTElUsJlJDkkgrUQATQUANOPvFRPaScJwTOmKUkkAkKy1VX9IAYevOIuPVpk1KQ5IA3ktEZP7SYVLvOT4SxYuAdxNn4RQtv4haUKmIJ8KgaTJn5bHMQzH7xF4WYMUkzJagpSalM0d5zAK8xB0IBGjGsDHoye2WGJYFZ3EJcHkR8I6NndpZE5apacwWlIUUqDEpNiK1HHjHm0zb00pCQiUkflXkpmDsSlQNCLtW1xG/Y5WheHlv/UWpKlnUSUqJRLB0SSSo13b4aLLt04rErKRLKZKSwGZIUv+9dgjga/LLByFSVBS8rszqWlKUjclI+n1jPBy881ZVVIej2L6jyMb1YuVLdgkDUgAfzAZzcZLW4ScykgqGU1DbjH3s32oE9apSkqdKX7wB0lqEKUKBQNOLFtQK5gMcsYpcqapqkAoQgZhcOSCXIZucTGKxeHlSwuZmIzZQknNVswZJOUUrpATG0+0kmSkqJUoC+RJUBzIon/qIjm2r2jShCQmq1pCgngbE7hXz9YjE4qVipBXKJynwsQHQ4DUFN1nFYrm2EKXh0zUH+pLPdKVQfqzy3ajO6fOBHPtdBTM73FPNOmaiJRNnSCzbnpvJif2ZOmCTmwq0FaZgUE/7sZSPEhSWIA1pSlDFawW1UYtkTz40oIKBVCgSGJBqFAtxFGMcKJ07ATUTAc0gnKw0F2ZyQKWtrQwV6btDb+aRmCDm1QGPisBmSSkh7kEs0NibUm5AVALHAsrm1m84i0olJPfBhnFVBKBQ/pUTcjdGJmAKeUaVcbmF0EUUng9IIuMjaUtVHY7lUPoY60qBsYpW0MYDJIJAJLWfiSN1HrpHZsbFy5SQZ01lXZyoh9GENFqhEbh9u4dZypmh9xBT8QIkhFQhCEAhCEAjnx+NRJQqZMLJSHJ4COiNWJkBYII0atb3BGogKlidpzsUPDmkylMUn9axcEcCAaBy1eUNt/Hf2MiXJQkzVJCsy7XYNqtVPKlInsVKXhC4BVJ1SKmXxT+5HC4jbiMWVIeWQxD5szBuB056RFRewMZiAhRxCsxUUhCWCSKElwADXRLE04xDdrthSnKwsS7FSTZTuP6b3bcI49r9o8xUiSQQQBnDkl2LIawJ8NiX1JrEbtCTh8KlK8YtebKSnDymK2P7jZA8/OJqyJTFA4iU0mZ3cwBiU2WOIe/TRo7HbJVJEwEstX6QQSDq5FGoL8YqU7t8lJ/obPlAb5k2ZMURxIZuTmJTYO0VY5yZMzChFO/lYheRJL+EyluFE1OUOeV4auLPgNiDD4gzFTEd2sOUVIfRQowLv6nlGGATMGOM7vJZllSiwJzd2lLS2DNoHEcCMfNlJKFKnTAbKTJAY7/ABKsdQY55e0ZjLUPGQhQAyDxKJDPlcWoWMHKewW3khK63OZXoDX3iFO1U4idmGZqUe1mtb7xPbPmypiJS0S0Sc5KVju0ulQBo5DsW13iJKYJctI8SnY2OWla+FuhAVftDiF5pWIlpUovlUGV+aWQz61SU+hixTMH3ycswHLd0uChQ3Ub9axuYDy4k7VkrzMpRIDsVKrwBMRy9sy2oghQVR1ZnYOa+VRA1PbOMnDSlSpSJxcklXdLNf8AKA3KOfZ07NOnyjLX3cyVmBUhSQSk/lqkEGqvaIb/ANwycr92oEKZgo/GJjZO25SwHStJNAPGD5aRRQu0mxZslZmynUkF6fmRqXGocO8SuETIxSJZWlaJgYslQyk6s4cPzeLvteWFyVBMxSlFJKPEAsFrJJsFM3MCPPdlDOqbisSgJlhRSmUwT3qhQItb9x+8FSeLySJSF4ibNIrkQCFLm65kmvdygblnJBZ6Pv2VtEMZhR3IulphmZmr4gosaDhFG2hi1YjEKmzpwS5ckg+FIolKEitrAfeOuXtvBSyB3U6cBrRI4slx8ImwktWTHYjET1DxJlBrJJJ3kuBysdLmNCMLiEUJWkXzEu/pc8/SJXYKsDig0nPKmM7Fwd9HJSf+kgx3GWsK7mYH3HRQ0IfVxvGr6Et1LMcmyMZLUChZ8TfmLB7a74unZzaykq7mYXH6SYoeNwQQt12Nwlkkjhwi04dAmISUmrOk6uNPUNBF+hHBsTGidKSrWx5ihjvjoIQhAIQhAYTZQUGMeddtNkT8Mha8OAqUQrOhiSlxVUsOw4pbiI9IjFaAQxDiA8S2LLGHkJnljNmJeSDXKlv96Qbk1A4czEDidnGYsqWSpRJckEqL1Dxb9uLC8RNIsFFKS9glwGGtn845U4VyKn1YVu+88o8nPlbXp4zIqp2CN2gu+/lFuwOzUlf9kCgiTJTlWQwJmFjNU7UJUrLvZCuEbcBhXVLtVaQW3FQB1D9Xju7HIMwrnBjmm+Ivapm/628xpHfV/tc9jkndkMQiYVyZqV6Mp1NQNQm/rH2f2fnBJMxEo6qJlh21CS/yMS2N23MlzAiWwcZ1FXEmyQkqsLxntHF94JJLPkC2W1lKI0bVKNNY3YTlvwr2Ilollb+BGHQJk1aSotTwoCT4SsxX53aYTU0CwWYZiDmDsysraPYUasWDHSDMwc1RZ5+KctuAzAGuhO/SImV2epatKBm4AaihArvsIx588uRtx4Sz5aZO00IAOWWHZz4j5Mz2148I7thzpeKmqkJVKRMylSE92alqjMwG88n3RzYrZpSNbdHnxfW8ReyD3OPwyrETkgk1/O6DwFCa67zaJx7Lat65i3bJwyUoEyZ3cmYCcxNzWhy7x5/KPi8eGriJgU5P9OXRgKfopXn7xKbMlgYjEBXi8aikKchPiJo/DQR2dqdpIwykIThkLz6qSCNbDWwcvTMKGN2KuDHqmAoTPQpJSUtOTlWHeqciQ/IxjPwj4cB82WYsEvRlssa2fMHPpFpwM+XOliZ3EtDkpLJTcKS5SrK9juuCNIrmzh48TLID5u8SlNgUqKTlNKMv28o45zeNd8b8qptDYrlwNOuPWkR3/p4FALmh6uOUXpWED1FLAG7bmbo6XMck7BCg+Ybh5+vKPNrdVsKClimhcMRQhrEG4MekYHEf23CBV5sv8zUqzlv8QrzHCKqdn3rSj04+J39H3RYeyaDJnM7CYlm4iqfnXjHfXyyuefHY6V4JM4SyTrVW8XITwBp5xObPw2WwZIoBETslpc9aGoJhZxTKuqfEeJLJTrWJ7FYwA5UJzr3CgT/iV+n48I9DztnZ2flnzJVnLgc6uPJos0VbAbPmmYJpLqGiQyQNzmp5xaAY6iPsIQgEIQgEacbP7uWtZ/SlSvQPG6IbtjOyYOcd6cv+YhPziW5FnzXl2FJU5114vz4xIok1Ba431GrVsI4sCQ9LilPLpokUi3LQP6bzxjxR6qww6WWlWqQpX+VJPyh2VSf6AGZvFqSDlQlFSC1Movv3xsxiQmVOW4cSVs51KSgB73U1OWkZdmpWZUqalSMie8H5lZh41MACbFJSajTlHo6p8Mez7WRew5cxKM7ukAaH3IrHFtGSO/CG8IRSwslJADW8m+UT8lcaNoYYKZbsUpXoKulr6WvGrPMVXCywrCSsuUgzVaMDRhTfG6XJChVPWlLNX2q0fdnKEzCJIILTVORxT9CPSOtKAzkkeo619Y8/Z5NuP0h8ZISxsa26OnRimKQROQq39VDM/wClQP0+l49CxGHBS3K7a9cjEVi9i6AUfgQ/pXW9Yzd66ZM8Jx81LKqS5CCQXlpyh0gnfeLSqa4ZUpSxSikpADD++R6tFQbEKLKnzKvZRFOVuesbpODtmL6uS54EcfQxt7v8Ze3/AFZpuJCg3dsALBcsMCG0XQRWcRhFjGCYiWru10W2U5c4KSfCSWq5LesdyZTfavWvHfGGQUY8QX9/uKfJ7n8X0OZcguQx3Wt8W6YxpmSLUcnd5czb4xJLl04l/aze1njWuXS48mP8+xjJ25UystmAProaF/gYxwaWWFbiL0ufpHWeNtd9OF9eMcyyytG0HDg3wHpEV3TMIVz1KJyoyjMrlRgdKUMWbs5KkrlZpY8IUQxDVGp53ik43FlbiyQaVavHjweLP2AneCaj9qwfUN/pj0cee8sY3hk1a4QhGrMhCEAhCEAir/iNNbCZf3TED0Ob/TFoimficv8AoyU75r+iT9Y45+NdcPKKVgg7PZy/v8nfSvExLytd+UcH89Bw+0Q2CLpcXf6Nz1+MTGCU9S2mvG/39NI8seiu+TLQUqBlpUkgApWAxaodOjEAto2+PkzZ2HB/4aSNS0tKTzpa2sfZZLhuAvp1pc+Ubpw9gBSrcunN2jucrHFkJEuSlgJS01/RMWPYEdNHRPkyloKCvEZSCCBMNjcO7iOWSDqRu3V869WjenTrq3tZ469dT0x9lSJMqXklIKU5sxckklmLu5tGLejjzb50+kb34cKddaRg1eVT8Pf+WvHNurGqaKGm8nrdT61j4sJ4v8bP1URsTKuXc+fXl8Y1gbtAX+Z68xEV8VKG7rrQxiwrRvg2t/gY2JU3p7fT25R9QmvXLq4gAQ9vTrryaM+7az1oeL7+PoecbECvMPoOr8uIjNH18vl8ouI45ksal7P5c6dX3alyx5+fk+vnWOmcQHcW9a7m48x8sQlvOun8CJiuSdLpoz20+nw+vHiBUN/O7e/vEhMQXqHav2Av6fzy4lrjz9r/AHERYj56jUA2J+m9/U+UT/YCaBPnJB/MgH/KWd/+qK9iJZfWu+2vlutWkSPY+a2NR/eCgX4pc3bVPExeFzlE5eL0uEIR63nIQhAIQhAIon4oKpIH+M/+MXuPPvxNU82SNyFH1I//ADGfZ4u+vyVfAJLca9H0PTmJbCKuWIPy8/LjxiNwCHHm3Q9IlsMhhwPyjzRvXVImO1LcumvuHExhMmuXsM5G4hvKzxuSgWof4ry+NOUO51eoNHpXrz4xXLYCK0o/D626Y1jdlHz1HWv0pGsSiRXnypvHHl9c5RpT+Ounio2omN9gAK+ta60MAprfHyOnvo1YwQKPrx69vaMwode/WkUbEiljXjfhGpUn5X3jV+jG1NtP5doxJo/H1ah+PMNAaFIA+3o/vcVglLUIHBgOdG1pwMfFqNHBZxb+Pe8M4exqaDg9H3jjcUiK6c1nNNON66e0fKC124cL/b038yaOw3N6Ppc3qKxsVMBDac/f7xdRmEafcHWmnmDDIX33D+Thzp5x87z4/PdY03RmpXXnbf8AGA51p1VQPalXu+hDbqxwT5lSRTR6lTPSt0+kd8wU+AHnfT4RxTZep8nbfx+sSrEfiJVXDk1eu92FKVpcRl2cDYqQsFxnAG6oyvRw55C8bZ4c9E8WevubRr2QGxElv/lST/mHI7t/1k+4t+nqkIQj2PMQhCAQhCAR5x+JKnxCBulfNUejx5n+Iiv9rFf+Un4qrGfb4tOvyROy0t738j19Y49rdp1IWUSUpOUsVKch6ggVFq3IiSwSWZqFwTo4t69cYrGEWMJjVKmJdypiKkBRoobzcU4x542TGxu2GZYTPQkPTMlxle2YEmnmOR0ustm4fHqn0GtV7Q4SXOkCfKAUsH8yKuDQu1aXrZrxLdl5pVhZbu4BTrZKiBpuAixzUniFoDOoAqNHIrd2fhufnHwM4Y23VvTr52NT7Zz80xKKHKmo/vH6ADf5M4nOz87Ph5atQMpP+E5OOgHrfSG/JnwlFChFOdPJm6+EYrUA1LvYPYvv06aKzhsbMTju7XMUUlagE0aqQpItTSnOhvFmcF+fygMykaG/A0oOvrGgyw2V99wDZjWvD6ERCy9tqOK/s4CSnMRYv4U1Lvv8uMY7H2yubiFyVJSAM7NmCqFg+lRuGltYmmJkDxDRuq164xkFBjv5u/3to/OsV6dt5SMUZKwgS82V/wBQcAO7sztp8Inl0D8Pp184D6rTm/z0ZzyrwMFNx5/M7y/I/OrdltsTp6pneFyEpUlgzByCKDld/K8fe1+2Fy8sqWSlRSSo6gVIAob8HFt7QXFnGJQFZVLQlX7SoA1fS+moP06kIc0IY2oPkW04R5nh9iYgpSsSiQC9coLu7pSeb0Y2vpYuxu1iXkrJPhdJq/8AeDmvkX+QSliU2/ttGGFRmmKBIFjQs51A5PyinT+2U8qoJYHI7/8AEC9/bz7JqkzccoT2EsEgu1kpGXMzjKT+5rnQvEhtybg1ylSjMlAK/KQpNCDcNS/K8Ptfpns3aYxMrOkbwRuULsLtY2j5g0qE6SvMzTUFhuCnLC9uAvGjZGClSZWWWrMlWZTliFFmuHTYe2sZhXiQSSSCPgCKAmzjSIj2GEIR7XmIQhAIQhAI8w/EJbYz/tIHqVR6fHl34jf8Z/2k/FUZdvi06vJGJxKkyphFVJQohw9Qlx8o49mLTtBB71IStFApLggEPY3Dix9o7MHNp6DeN41tw4aXNexGDn4OZ3shzLewqwf8qhuvX51jBs6Sifs9eahSo3H5V0JyqGit1CaUeL1g8chcoTn8JGYu1GDqF20Nj5x5xtDtWrESzJ7tICiCWJJU2gHlZy+piQxs5cjAypBDLmOpQqSlObMzaVYbrsCawSxv2TKVi5k9SgGAUXd6lwgEBrEasPDqRSR7Bz3QuW9iFAO/5gH+A9aBmMROx9j4wS0zJUzLmKVZQspIuapsaNR/Mfp17LmLw2LQJoCSrwrdrLqC4oRmbhe+gSvatC5c+XOFsr6XQR8aWLecW3vhlzv4coU/Df16RBdq8GZmHJBOZBzhr0ooNf8AK9ODcIi5O0iNnsVEqcSXc6vWh/ZTzuYfRmtnZVXeT5kzK7Zi7EeJRHEsWzcY0bAWE7RmJy3VNAazOok33+XnQTXY7BmXh8z1meIXomgAvUXPnaITBKP/AKmoNTPMrq+RdR6xF/Ud2mltippUGfLl/wAorXX3+EWzs5tLv5TfrQAlTEGoDZvDvbdcENEBtlhtFKTVJ7sEG1QAaP7e2saMSuZgMSFOVIVy8SK+E8U8xpvYhl2NmKGKmoLBs9OSwxpbmOL74+YVIn7RWFAslajzCAUjw6iibNxoWP3YCgrHqWkuFGYxsSCSoXZjbQHiTSNeAKcPj5neFgZi7szLJKSXpurQ11ii8YzGSkAFcxKRRiTeztqfSITBY3BpxAMsqWuYoZaHKkmhypoA9ah77r9e3NjJxOXMpScr0SKkHKaagU0fXyqGKkS5eLliSorSlaHP5jmzV/KlrHcNa7ySLNt/s+Jy8yJgQtTOlX6iEm1i7Avex4xVsR2MmjNmmS1KFgAXJ3FVD7GOjtOmdh8UZyah0lJP5XrmSQKAUOmu8U4J/aPF4gd1LlgZiQ0sKURajuyRpbzgrPsPilf1kn8oZQBpVi9aHQa+esWiUPEHLgKeoJDUHHjutziL7PbJ/s0pmGdQdbWcOw0t8TxrKJPie6nOgZIf9zcPvEo9gTH2PibR9j2vKQhCAQhCAR5n+I8v/a0nfJT/AOSnj0yPPPxQltMkr3oWP8pB/wBRjPt8XfX5KthJZAfRiPUU9n4R34WbpevXG3WkRmFxFBa9Ob8efC1THZh5hDCnDjR7W3fa8eZ6EnJkodwgBWpao82jh2lsNE9YWrMCAzpLUud7a1Bfe1okJBBDndpbceDX3ecbUprpWrH4fY+kVy6MOGZhT7MAP48og+1uxVz1ImSg5AIUHGhdJD61PHlE1h1gEBVNdOvpq+nVb5j2F7dMIqOTCJJlpzp8WVljyZXBvbnFJTsWZ3okhMxKe8/OxIyiy3NPy6nXQ3j0EgfPUfHX35RslpDe4665xMNYyZaUpCRYADkKNX6xSpAI2mAxNVg0tRR3bm9dYuoRwenzePiknXd1vi2Eqm7fUo7QlgCmaWaB3Dir3YV9Ise1tnJnoUhTOKpUz5VVqbU+IJiQNDfX5MadfKNazfkW4868urMNUns7subLxIKpakpBU6iCBRLULAGpFm5b5zbnZ5GIIUDlWAz/ALhuLV4U5MbRNlO9/XrfuH11B68G9/IU9PpMXVPX2YxKnR3qcm7Mshrflb5faY2TsKVIJUHWtmKiLUZkioHx+cwtPzazF701vevzjnSSALBnanNuPw+UDWrELdwzu5Y7vd7xwLDEgDW1qMGADHpo7J8wHe/nXjc7uqxyZhWgJBsBb47twiVY5ZqiAQSwFQBTU6UfXTWMLgJFAVg6ammnP0jGY5BJLPUtQ3szjfGWzHmTZSf/ALEBmIfxsaBXHWIPaBCEI9zykIQgEIQgEVH8TcHnwnegVkrCn3A+FXxB8ot0cm1UIVKWhYdCklKhvBDGJymzFly68Pws0NXQjyHKJKQoEj2DvxOkVET+6mzJKlVQopc6tY+YYxOYPGjV/uLVjx2Y9UurRIXapeN4macL+o9OqxH4XEAji7Vtp7+hjpTNGnXXrDUx3yr8H66+Eb1AWZrcvTjv9445a6Nc9Ut5s3lGzvQeL7rHTm/rzEVy3ipvpXrd1WMwql+Z8/t/Ecip4ppqLdcPiY2Inioe/wBHf3/iBjslzD6Rrnqs2hb5dfONIm8Wpr11pvjVNW+ur338Wi6Y6VJrTh84EU+GmnWvnHKZ4Fz5nh11aPnf0BzA6tw0NqiJpjqVVgN/W6NSl7xUj+Pb4X3aZc279P0zGvzzm1I5nh8fqfoV870MXPx4m7+dz8z8MyjWq2nB7fSNZFdN1XfdpxO/k941qmAPxL33+r6b9b3iDTiCS+rAedd32H0jsQXCho+ova9C0dGJN6i4tSxCaU+H8x86ZQg/AeVD1SI6a8XMVbQuH8q6cIkuwuE7zGSgBRDrVSwSA3H8xTFcxuNSA7h2txGtIu/4W3XMYutg53Cw9/hHXXx3k553I9MhCEex5iEIQCEIQCNOLk50kRuhAeNdtvw8UpZmyiQrhFE73EYVTTUEga6faP08tANxEFtfsvJngukRzy4yuuPKx45s7bCVgEKHI34VsdfaJPD4ylx1WvB/KOnb34YEEqkkp5fSKjitmYzD0UgkDUXjDl1WfTadsv2t0vH7jUVod126bhHTJxQJNTXVqH+f4IihI26Q+YFJBsdd8SOH2ylWunzpGdljv4q3SsXroX9T0a3gcXpcD5+fPWIBO0EliFfdj7axtViWVcX4UHAaCsRcTgnklw9aG5e2huLR9M/jvBLPw9YhE4oaM9OJ5uflGQxj3OvXyhqYlVYhzWuvQF42HEUvat2rXTSIc4sEBqOCDx9+UbJM9gQeqga2hpiYE/VxqKHcKcucfO/vz0fz+XVYhpWN37redOhGmZtAB/FT3PvAxOTVlvzB29N9Bq5jlxM+5c8+vL0tEHitups+4O9nGm60Q2J2+VkhAJPW6LJamyLFjNpBOujfBn61MQE3aS5hySwVE7hSO3ZHZfE4xQKwUpj1Tsz2IlYcA5Q8bcer9Z8u38Ursx2DXNImT/IaCPV9lbKRISAkNHbKlBIYCNkbSSfTK3SEIRUIQhAIQhAIQhAIQhAfCl448VsuWu6RHbCAp+1Owcia/gEVHaP4VJr3ZKeUevQhhrwHFfh/ipdErJHGIrE9nMeg/lBbnH6QVLB0jUvBoP6RHPo4/jr139fmlWExqf8Al/GMFDFt/uz15R+k17JlH9IjUdhyf2j0jn2+K+5yfnJJxbMJaozRLxhpkV0KR+ihsOT+0ekZjY0r9o9Ie3xPcr88/wBgxqrIV8I2yOxuNmXcVj9Cp2bLH6RG5GGQLARZw4xPXXiGzfwsWqsxRMXvYX4eyJLEpBMXkJAj7HeOdc2FwKJYZIAjphCAQhCAQhCAQhCAQhCAQhCAQhCAQhCAQhCAQhCAQhCAQhCAQhCAQhCAQhCAQhCAQhCAQhCA/9k="/>
          <p:cNvSpPr>
            <a:spLocks noChangeAspect="1" noChangeArrowheads="1"/>
          </p:cNvSpPr>
          <p:nvPr/>
        </p:nvSpPr>
        <p:spPr bwMode="auto">
          <a:xfrm>
            <a:off x="155575" y="-2033588"/>
            <a:ext cx="40767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76" y="4250020"/>
            <a:ext cx="1630680" cy="1699260"/>
          </a:xfrm>
          <a:prstGeom prst="rect">
            <a:avLst/>
          </a:prstGeom>
        </p:spPr>
      </p:pic>
      <p:cxnSp>
        <p:nvCxnSpPr>
          <p:cNvPr id="35840" name="Přímá spojnice se šipkou 35839"/>
          <p:cNvCxnSpPr/>
          <p:nvPr/>
        </p:nvCxnSpPr>
        <p:spPr>
          <a:xfrm>
            <a:off x="6300192" y="3966557"/>
            <a:ext cx="784324" cy="7585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467544" y="1052735"/>
            <a:ext cx="5688632" cy="3883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7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15363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" y="44450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Dezintegrace vlhkých vláknitých odpadů 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&amp;</a:t>
            </a: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macerátor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35496" y="620713"/>
            <a:ext cx="8642350" cy="75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princip </a:t>
            </a:r>
            <a:r>
              <a:rPr lang="cs-CZ" b="1" dirty="0"/>
              <a:t>mletí = kombinací střihu a otěru, </a:t>
            </a:r>
            <a:r>
              <a:rPr lang="cs-CZ" dirty="0"/>
              <a:t>tj. účinkem tlakových F</a:t>
            </a:r>
            <a:r>
              <a:rPr lang="cs-CZ" baseline="-25000" dirty="0"/>
              <a:t>P </a:t>
            </a:r>
            <a:r>
              <a:rPr lang="cs-CZ" dirty="0"/>
              <a:t>a smykových sil F</a:t>
            </a:r>
            <a:r>
              <a:rPr lang="cs-CZ" baseline="-25000" dirty="0"/>
              <a:t>S</a:t>
            </a:r>
            <a:r>
              <a:rPr lang="cs-CZ" dirty="0"/>
              <a:t> na mletý materiál mezi segmenty,</a:t>
            </a:r>
            <a:r>
              <a:rPr lang="cs-CZ" b="1" dirty="0"/>
              <a:t> se docílí intenzivního rozmělnění.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5366" name="Picture 11" descr="mly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3725" y="3787775"/>
            <a:ext cx="23717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12"/>
          <p:cNvSpPr>
            <a:spLocks noChangeArrowheads="1"/>
          </p:cNvSpPr>
          <p:nvPr/>
        </p:nvSpPr>
        <p:spPr bwMode="auto">
          <a:xfrm>
            <a:off x="3708400" y="364490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68" name="AutoShape 13"/>
          <p:cNvSpPr>
            <a:spLocks noChangeArrowheads="1"/>
          </p:cNvSpPr>
          <p:nvPr/>
        </p:nvSpPr>
        <p:spPr bwMode="auto">
          <a:xfrm>
            <a:off x="4213225" y="5876925"/>
            <a:ext cx="215900" cy="503238"/>
          </a:xfrm>
          <a:prstGeom prst="downArrow">
            <a:avLst>
              <a:gd name="adj1" fmla="val 50000"/>
              <a:gd name="adj2" fmla="val 5827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69" name="AutoShape 14"/>
          <p:cNvSpPr>
            <a:spLocks noChangeArrowheads="1"/>
          </p:cNvSpPr>
          <p:nvPr/>
        </p:nvSpPr>
        <p:spPr bwMode="auto">
          <a:xfrm rot="10800000">
            <a:off x="3924300" y="4652963"/>
            <a:ext cx="576263" cy="215900"/>
          </a:xfrm>
          <a:prstGeom prst="curvedUpArrow">
            <a:avLst>
              <a:gd name="adj1" fmla="val 53382"/>
              <a:gd name="adj2" fmla="val 106765"/>
              <a:gd name="adj3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cs-CZ"/>
          </a:p>
        </p:txBody>
      </p:sp>
      <p:sp>
        <p:nvSpPr>
          <p:cNvPr id="15370" name="AutoShape 15"/>
          <p:cNvSpPr>
            <a:spLocks noChangeArrowheads="1"/>
          </p:cNvSpPr>
          <p:nvPr/>
        </p:nvSpPr>
        <p:spPr bwMode="auto">
          <a:xfrm rot="-2622792">
            <a:off x="3138488" y="5499100"/>
            <a:ext cx="631825" cy="215900"/>
          </a:xfrm>
          <a:prstGeom prst="leftRightArrow">
            <a:avLst>
              <a:gd name="adj1" fmla="val 50000"/>
              <a:gd name="adj2" fmla="val 585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1" name="Text Box 16"/>
          <p:cNvSpPr txBox="1">
            <a:spLocks noChangeArrowheads="1"/>
          </p:cNvSpPr>
          <p:nvPr/>
        </p:nvSpPr>
        <p:spPr bwMode="auto">
          <a:xfrm>
            <a:off x="539750" y="4873625"/>
            <a:ext cx="1655763" cy="355600"/>
          </a:xfrm>
          <a:prstGeom prst="rect">
            <a:avLst/>
          </a:prstGeom>
          <a:solidFill>
            <a:schemeClr val="hlink">
              <a:alpha val="25098"/>
            </a:schemeClr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/>
              <a:t>válec</a:t>
            </a:r>
            <a:endParaRPr lang="en-US" sz="1600"/>
          </a:p>
        </p:txBody>
      </p:sp>
      <p:sp>
        <p:nvSpPr>
          <p:cNvPr id="15372" name="Text Box 17"/>
          <p:cNvSpPr txBox="1">
            <a:spLocks noChangeArrowheads="1"/>
          </p:cNvSpPr>
          <p:nvPr/>
        </p:nvSpPr>
        <p:spPr bwMode="auto">
          <a:xfrm>
            <a:off x="539750" y="5376863"/>
            <a:ext cx="2089150" cy="355600"/>
          </a:xfrm>
          <a:prstGeom prst="rect">
            <a:avLst/>
          </a:prstGeom>
          <a:solidFill>
            <a:srgbClr val="00FF00">
              <a:alpha val="25098"/>
            </a:srgbClr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/>
              <a:t>mlecí segmenty</a:t>
            </a:r>
            <a:endParaRPr lang="en-US" sz="1600"/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539750" y="5924550"/>
            <a:ext cx="2089150" cy="355600"/>
          </a:xfrm>
          <a:prstGeom prst="rect">
            <a:avLst/>
          </a:prstGeom>
          <a:solidFill>
            <a:srgbClr val="FF0000">
              <a:alpha val="25098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/>
              <a:t>stavitelné šrouby</a:t>
            </a:r>
            <a:endParaRPr lang="en-US" sz="1600"/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539750" y="3865563"/>
            <a:ext cx="1655763" cy="355600"/>
          </a:xfrm>
          <a:prstGeom prst="rect">
            <a:avLst/>
          </a:prstGeom>
          <a:solidFill>
            <a:srgbClr val="993300">
              <a:alpha val="25098"/>
            </a:srgbClr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/>
              <a:t>síto</a:t>
            </a:r>
            <a:endParaRPr lang="en-US" sz="1600"/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auto">
          <a:xfrm>
            <a:off x="539750" y="4368800"/>
            <a:ext cx="1655763" cy="355600"/>
          </a:xfrm>
          <a:prstGeom prst="rect">
            <a:avLst/>
          </a:prstGeom>
          <a:solidFill>
            <a:srgbClr val="FFCC00">
              <a:alpha val="25098"/>
            </a:srgbClr>
          </a:solidFill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/>
              <a:t>drhlík</a:t>
            </a:r>
            <a:endParaRPr lang="en-US" sz="1600"/>
          </a:p>
        </p:txBody>
      </p:sp>
      <p:sp>
        <p:nvSpPr>
          <p:cNvPr id="15376" name="Line 23"/>
          <p:cNvSpPr>
            <a:spLocks noChangeShapeType="1"/>
          </p:cNvSpPr>
          <p:nvPr/>
        </p:nvSpPr>
        <p:spPr bwMode="auto">
          <a:xfrm>
            <a:off x="2195513" y="4005263"/>
            <a:ext cx="2162175" cy="430212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77" name="Line 24"/>
          <p:cNvSpPr>
            <a:spLocks noChangeShapeType="1"/>
          </p:cNvSpPr>
          <p:nvPr/>
        </p:nvSpPr>
        <p:spPr bwMode="auto">
          <a:xfrm>
            <a:off x="2195513" y="4508500"/>
            <a:ext cx="1441450" cy="287338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78" name="Line 27"/>
          <p:cNvSpPr>
            <a:spLocks noChangeShapeType="1"/>
          </p:cNvSpPr>
          <p:nvPr/>
        </p:nvSpPr>
        <p:spPr bwMode="auto">
          <a:xfrm flipV="1">
            <a:off x="2628900" y="5946775"/>
            <a:ext cx="936625" cy="146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15379" name="Obrázek 6" descr="Fig1B.JPG"/>
          <p:cNvPicPr>
            <a:picLocks noChangeAspect="1" noChangeArrowheads="1"/>
          </p:cNvPicPr>
          <p:nvPr/>
        </p:nvPicPr>
        <p:blipFill>
          <a:blip r:embed="rId5" cstate="print"/>
          <a:srcRect t="27278" b="3342"/>
          <a:stretch>
            <a:fillRect/>
          </a:stretch>
        </p:blipFill>
        <p:spPr bwMode="auto">
          <a:xfrm>
            <a:off x="5940425" y="3789363"/>
            <a:ext cx="2736031" cy="252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Line 28"/>
          <p:cNvSpPr>
            <a:spLocks noChangeShapeType="1"/>
          </p:cNvSpPr>
          <p:nvPr/>
        </p:nvSpPr>
        <p:spPr bwMode="auto">
          <a:xfrm>
            <a:off x="2195513" y="5013325"/>
            <a:ext cx="1800225" cy="7143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81" name="Line 29"/>
          <p:cNvSpPr>
            <a:spLocks noChangeShapeType="1"/>
          </p:cNvSpPr>
          <p:nvPr/>
        </p:nvSpPr>
        <p:spPr bwMode="auto">
          <a:xfrm flipV="1">
            <a:off x="2628900" y="5372100"/>
            <a:ext cx="1439863" cy="14446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5580063" y="1341438"/>
          <a:ext cx="2803525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Rastrový obrázek" r:id="rId6" imgW="9400000" imgH="6990476" progId="PBrush">
                  <p:embed/>
                </p:oleObj>
              </mc:Choice>
              <mc:Fallback>
                <p:oleObj name="Rastrový obrázek" r:id="rId6" imgW="9400000" imgH="6990476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341438"/>
                        <a:ext cx="2803525" cy="208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6553200" y="6376988"/>
            <a:ext cx="2133600" cy="365125"/>
          </a:xfrm>
        </p:spPr>
        <p:txBody>
          <a:bodyPr/>
          <a:lstStyle/>
          <a:p>
            <a:pPr>
              <a:defRPr/>
            </a:pPr>
            <a:fld id="{41B147D5-5A5A-41A9-A221-8DAABE491427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pic>
        <p:nvPicPr>
          <p:cNvPr id="15384" name="Picture 29" descr="stri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3113" y="1839937"/>
            <a:ext cx="14224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31" descr="smy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4650" y="1838350"/>
            <a:ext cx="1728788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6" name="Rectangle 32"/>
          <p:cNvSpPr>
            <a:spLocks noChangeArrowheads="1"/>
          </p:cNvSpPr>
          <p:nvPr/>
        </p:nvSpPr>
        <p:spPr bwMode="auto">
          <a:xfrm>
            <a:off x="0" y="3281363"/>
            <a:ext cx="9144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en-US"/>
              <a:t> </a:t>
            </a:r>
            <a:r>
              <a:rPr lang="cs-CZ" b="1" i="1"/>
              <a:t>princip -&gt;</a:t>
            </a:r>
            <a:r>
              <a:rPr lang="cs-CZ"/>
              <a:t> </a:t>
            </a:r>
            <a:r>
              <a:rPr lang="cs-CZ" b="1" i="1"/>
              <a:t>mlecí systém </a:t>
            </a:r>
            <a:r>
              <a:rPr lang="cs-CZ" i="1"/>
              <a:t>= </a:t>
            </a:r>
            <a:r>
              <a:rPr lang="cs-CZ" b="1">
                <a:solidFill>
                  <a:schemeClr val="folHlink"/>
                </a:solidFill>
              </a:rPr>
              <a:t>zakřivená deska – válec</a:t>
            </a:r>
            <a:r>
              <a:rPr lang="cs-CZ" i="1"/>
              <a:t>, opatřeny mlecími segmenty</a:t>
            </a:r>
            <a:r>
              <a:rPr lang="cs-CZ"/>
              <a:t> </a:t>
            </a:r>
            <a:endParaRPr lang="en-US"/>
          </a:p>
        </p:txBody>
      </p:sp>
      <p:sp>
        <p:nvSpPr>
          <p:cNvPr id="15387" name="Rectangle 34"/>
          <p:cNvSpPr>
            <a:spLocks noChangeArrowheads="1"/>
          </p:cNvSpPr>
          <p:nvPr/>
        </p:nvSpPr>
        <p:spPr bwMode="auto">
          <a:xfrm>
            <a:off x="719138" y="1628800"/>
            <a:ext cx="1692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i="1" dirty="0">
                <a:solidFill>
                  <a:srgbClr val="002060"/>
                </a:solidFill>
              </a:rPr>
              <a:t>střih - </a:t>
            </a:r>
            <a:r>
              <a:rPr lang="cs-CZ" sz="1600" b="1" i="1" dirty="0">
                <a:solidFill>
                  <a:srgbClr val="7030A0"/>
                </a:solidFill>
              </a:rPr>
              <a:t>zkrácení</a:t>
            </a:r>
            <a:r>
              <a:rPr lang="cs-CZ" sz="1600" b="1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388" name="Rectangle 35"/>
          <p:cNvSpPr>
            <a:spLocks noChangeArrowheads="1"/>
          </p:cNvSpPr>
          <p:nvPr/>
        </p:nvSpPr>
        <p:spPr bwMode="auto">
          <a:xfrm>
            <a:off x="2843213" y="1628800"/>
            <a:ext cx="1943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i="1">
                <a:solidFill>
                  <a:srgbClr val="002060"/>
                </a:solidFill>
              </a:rPr>
              <a:t>otěr - </a:t>
            </a:r>
            <a:r>
              <a:rPr lang="cs-CZ" sz="1600" b="1" i="1">
                <a:solidFill>
                  <a:srgbClr val="7030A0"/>
                </a:solidFill>
              </a:rPr>
              <a:t>rozvláknění</a:t>
            </a:r>
            <a:r>
              <a:rPr lang="cs-CZ" sz="1600" b="1" i="1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389" name="Text Box 36"/>
          <p:cNvSpPr txBox="1">
            <a:spLocks noChangeArrowheads="1"/>
          </p:cNvSpPr>
          <p:nvPr/>
        </p:nvSpPr>
        <p:spPr bwMode="auto">
          <a:xfrm>
            <a:off x="2339975" y="2217762"/>
            <a:ext cx="86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700463">
              <a:spcBef>
                <a:spcPct val="50000"/>
              </a:spcBef>
            </a:pPr>
            <a:r>
              <a:rPr lang="cs-CZ" sz="4000" b="1">
                <a:solidFill>
                  <a:schemeClr val="hlink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5390" name="Text Box 37"/>
          <p:cNvSpPr txBox="1">
            <a:spLocks noChangeArrowheads="1"/>
          </p:cNvSpPr>
          <p:nvPr/>
        </p:nvSpPr>
        <p:spPr bwMode="auto">
          <a:xfrm>
            <a:off x="4716463" y="2217762"/>
            <a:ext cx="86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700463">
              <a:spcBef>
                <a:spcPct val="50000"/>
              </a:spcBef>
            </a:pPr>
            <a:r>
              <a:rPr lang="cs-CZ" sz="4000" b="1">
                <a:solidFill>
                  <a:schemeClr val="hlink"/>
                </a:solidFill>
                <a:latin typeface="Times New Roman" pitchFamily="18" charset="0"/>
              </a:rPr>
              <a:t>=&gt;</a:t>
            </a:r>
          </a:p>
        </p:txBody>
      </p:sp>
      <p:sp>
        <p:nvSpPr>
          <p:cNvPr id="15391" name="Obdélník 31"/>
          <p:cNvSpPr>
            <a:spLocks noChangeArrowheads="1"/>
          </p:cNvSpPr>
          <p:nvPr/>
        </p:nvSpPr>
        <p:spPr bwMode="auto">
          <a:xfrm>
            <a:off x="0" y="6381750"/>
            <a:ext cx="7273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dirty="0" err="1"/>
              <a:t>Aivotec</a:t>
            </a:r>
            <a:r>
              <a:rPr lang="cs-CZ" sz="1000" dirty="0"/>
              <a:t> - 3V </a:t>
            </a:r>
            <a:r>
              <a:rPr lang="cs-CZ" sz="1000" dirty="0" err="1"/>
              <a:t>Tech</a:t>
            </a:r>
            <a:r>
              <a:rPr lang="cs-CZ" sz="1000" dirty="0"/>
              <a:t>. Macerační mlýn [Užitný vzor]. Vynálezce: </a:t>
            </a:r>
            <a:r>
              <a:rPr lang="cs-CZ" sz="1000" dirty="0" err="1"/>
              <a:t>F.Slabý</a:t>
            </a:r>
            <a:r>
              <a:rPr lang="cs-CZ" sz="1000" dirty="0"/>
              <a:t>, </a:t>
            </a:r>
            <a:r>
              <a:rPr lang="cs-CZ" sz="1000" dirty="0" err="1"/>
              <a:t>J.Nalezenec</a:t>
            </a:r>
            <a:r>
              <a:rPr lang="cs-CZ" sz="1000" dirty="0"/>
              <a:t>, </a:t>
            </a:r>
            <a:r>
              <a:rPr lang="cs-CZ" sz="1000" dirty="0" err="1"/>
              <a:t>L.Krátký</a:t>
            </a:r>
            <a:r>
              <a:rPr lang="cs-CZ" sz="1000" dirty="0"/>
              <a:t>, </a:t>
            </a:r>
            <a:r>
              <a:rPr lang="cs-CZ" sz="1000" dirty="0" err="1" smtClean="0"/>
              <a:t>J.Maroušek</a:t>
            </a:r>
            <a:r>
              <a:rPr lang="cs-CZ" sz="1000" dirty="0" smtClean="0"/>
              <a:t>. </a:t>
            </a:r>
            <a:r>
              <a:rPr lang="cs-CZ" sz="1000" dirty="0" err="1" smtClean="0"/>
              <a:t>Přihl</a:t>
            </a:r>
            <a:r>
              <a:rPr lang="cs-CZ" sz="1000" dirty="0"/>
              <a:t>. 24.07.2013, </a:t>
            </a:r>
            <a:r>
              <a:rPr lang="cs-CZ" sz="1000" dirty="0" err="1"/>
              <a:t>čís.pat</a:t>
            </a:r>
            <a:r>
              <a:rPr lang="cs-CZ" sz="1000" dirty="0"/>
              <a:t>. 026080.11.11.2013, Úřad </a:t>
            </a:r>
            <a:r>
              <a:rPr lang="cs-CZ" sz="1000" dirty="0" err="1"/>
              <a:t>prům</a:t>
            </a:r>
            <a:r>
              <a:rPr lang="cs-CZ" sz="1000" dirty="0"/>
              <a:t>. vlast.,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76802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25" y="44450"/>
            <a:ext cx="910907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Vliv mechanické dezintegrace na velikost částic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04" name="Line 7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6811" name="Line 7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>
          <a:xfrm>
            <a:off x="6553200" y="6480175"/>
            <a:ext cx="2133600" cy="365125"/>
          </a:xfrm>
        </p:spPr>
        <p:txBody>
          <a:bodyPr/>
          <a:lstStyle/>
          <a:p>
            <a:pPr>
              <a:defRPr/>
            </a:pPr>
            <a:fld id="{D3D678C8-7533-4BA2-B7B6-5F34E251E2E3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76820" name="Obdélník 17"/>
          <p:cNvSpPr>
            <a:spLocks noChangeArrowheads="1"/>
          </p:cNvSpPr>
          <p:nvPr/>
        </p:nvSpPr>
        <p:spPr bwMode="auto">
          <a:xfrm>
            <a:off x="-36512" y="548680"/>
            <a:ext cx="9324081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cs-CZ" b="1" i="1" dirty="0">
                <a:solidFill>
                  <a:schemeClr val="folHlink"/>
                </a:solidFill>
              </a:rPr>
              <a:t> ověření účinnosti = </a:t>
            </a:r>
            <a:r>
              <a:rPr lang="cs-CZ" b="1" i="1" dirty="0" smtClean="0">
                <a:solidFill>
                  <a:schemeClr val="folHlink"/>
                </a:solidFill>
              </a:rPr>
              <a:t>stupeň rozpojení, </a:t>
            </a:r>
            <a:r>
              <a:rPr lang="cs-CZ" b="1" i="1" dirty="0">
                <a:solidFill>
                  <a:schemeClr val="folHlink"/>
                </a:solidFill>
              </a:rPr>
              <a:t>energetická náročnost, výtěžnost </a:t>
            </a:r>
            <a:r>
              <a:rPr lang="cs-CZ" b="1" i="1" dirty="0" err="1" smtClean="0">
                <a:solidFill>
                  <a:schemeClr val="folHlink"/>
                </a:solidFill>
              </a:rPr>
              <a:t>biometanu</a:t>
            </a:r>
            <a:endParaRPr lang="cs-CZ" b="1" i="1" dirty="0">
              <a:solidFill>
                <a:schemeClr val="folHlink"/>
              </a:solidFill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12584" cy="534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3059832" y="5805264"/>
            <a:ext cx="29523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3059832" y="5013176"/>
            <a:ext cx="6084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8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303233"/>
              </p:ext>
            </p:extLst>
          </p:nvPr>
        </p:nvGraphicFramePr>
        <p:xfrm>
          <a:off x="1475656" y="1534594"/>
          <a:ext cx="6443662" cy="2470470"/>
        </p:xfrm>
        <a:graphic>
          <a:graphicData uri="http://schemas.openxmlformats.org/drawingml/2006/table">
            <a:tbl>
              <a:tblPr/>
              <a:tblGrid>
                <a:gridCol w="974725"/>
                <a:gridCol w="1330325"/>
                <a:gridCol w="889000"/>
                <a:gridCol w="1235075"/>
                <a:gridCol w="1160462"/>
                <a:gridCol w="854075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surovina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vstupní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výstupní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velikost částic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vlhkost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dezintegrační jednotka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energetická náročnost 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(kWh.t</a:t>
                      </a:r>
                      <a:r>
                        <a:rPr kumimoji="0" lang="en-GB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autoři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274638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pšeničná sláma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/ 1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nožový mlýn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/ 6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825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/ 1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úderový mlýn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/ 3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rýžová sláma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 / &lt;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kulový mlýn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 / &lt;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koloidní mlýn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Group 4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06024"/>
              </p:ext>
            </p:extLst>
          </p:nvPr>
        </p:nvGraphicFramePr>
        <p:xfrm>
          <a:off x="0" y="6453188"/>
          <a:ext cx="9144000" cy="4551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551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]</a:t>
                      </a: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Cadoche, L., Lopez, G.D.: </a:t>
                      </a:r>
                      <a:r>
                        <a:rPr kumimoji="0" lang="en-GB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Assessment of size reduction as a preliminary step in the production of ethanol from </a:t>
                      </a:r>
                      <a:r>
                        <a:rPr kumimoji="0" lang="en-GB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lignocel</a:t>
                      </a:r>
                      <a:r>
                        <a:rPr kumimoji="0" lang="cs-CZ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GB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wastes.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Biological Wastes, 30, 1989, p.153-157.</a:t>
                      </a:r>
                      <a:endParaRPr kumimoji="0" lang="cs-CZ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Hideno, </a:t>
                      </a: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al.: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 disk milling pretreatment without </a:t>
                      </a:r>
                      <a:r>
                        <a:rPr kumimoji="0" lang="en-GB" sz="9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</a:t>
                      </a:r>
                      <a:r>
                        <a:rPr kumimoji="0" lang="cs-CZ" sz="9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phu</a:t>
                      </a:r>
                      <a:r>
                        <a:rPr kumimoji="0" lang="en-GB" sz="9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</a:t>
                      </a:r>
                      <a:r>
                        <a:rPr kumimoji="0" lang="en-GB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acid for enzymatic hydrolysis of rice straw.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Bioresource Technology, 100, 2009, p.2706-2711.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862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35844" name="Line 42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25" y="44450"/>
            <a:ext cx="9109075" cy="488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Energetická bilance procesu dezintegrace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7BB3B-BD01-4323-97BF-396B2376D837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96" y="1700808"/>
            <a:ext cx="84010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36513" y="692696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b="1" dirty="0">
                <a:solidFill>
                  <a:srgbClr val="7030A0"/>
                </a:solidFill>
              </a:rPr>
              <a:t> využití bioplynu </a:t>
            </a:r>
            <a:r>
              <a:rPr lang="cs-CZ" dirty="0">
                <a:solidFill>
                  <a:srgbClr val="00B050"/>
                </a:solidFill>
              </a:rPr>
              <a:t>=</a:t>
            </a:r>
            <a:r>
              <a:rPr lang="cs-CZ" dirty="0">
                <a:solidFill>
                  <a:srgbClr val="002060"/>
                </a:solidFill>
              </a:rPr>
              <a:t> kombinovaná výroba elektřiny a tepla v kogeneračních jednotkách</a:t>
            </a:r>
          </a:p>
        </p:txBody>
      </p:sp>
      <p:sp>
        <p:nvSpPr>
          <p:cNvPr id="14" name="TextovéPole 14"/>
          <p:cNvSpPr txBox="1">
            <a:spLocks noChangeArrowheads="1"/>
          </p:cNvSpPr>
          <p:nvPr/>
        </p:nvSpPr>
        <p:spPr bwMode="auto">
          <a:xfrm>
            <a:off x="179388" y="1051471"/>
            <a:ext cx="9036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dirty="0"/>
              <a:t> </a:t>
            </a:r>
            <a:r>
              <a:rPr lang="cs-CZ" sz="1600" dirty="0"/>
              <a:t>výpočtová elektrická </a:t>
            </a:r>
            <a:r>
              <a:rPr lang="el-GR" sz="1600" dirty="0"/>
              <a:t>η</a:t>
            </a:r>
            <a:r>
              <a:rPr lang="cs-CZ" sz="1600" baseline="-25000" dirty="0"/>
              <a:t>E</a:t>
            </a:r>
            <a:r>
              <a:rPr lang="cs-CZ" sz="1600" dirty="0"/>
              <a:t> = 38 % a tepelná </a:t>
            </a:r>
            <a:r>
              <a:rPr lang="el-GR" sz="1600" dirty="0"/>
              <a:t>η</a:t>
            </a:r>
            <a:r>
              <a:rPr lang="cs-CZ" sz="1600" baseline="-25000" dirty="0"/>
              <a:t>H</a:t>
            </a:r>
            <a:r>
              <a:rPr lang="cs-CZ" sz="1600" dirty="0"/>
              <a:t> = 47 % účinnost kogenerační jednotky</a:t>
            </a:r>
            <a:r>
              <a:rPr lang="en-US" sz="1600" i="1" baseline="30000" dirty="0"/>
              <a:t>[</a:t>
            </a:r>
            <a:r>
              <a:rPr lang="cs-CZ" sz="1600" i="1" baseline="30000" dirty="0"/>
              <a:t>1</a:t>
            </a:r>
            <a:r>
              <a:rPr lang="en-US" sz="1600" i="1" baseline="30000" dirty="0"/>
              <a:t>]</a:t>
            </a:r>
            <a:endParaRPr lang="cs-CZ" sz="1600" baseline="30000" dirty="0"/>
          </a:p>
        </p:txBody>
      </p: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6228185" y="1844824"/>
            <a:ext cx="1296144" cy="2265809"/>
          </a:xfrm>
          <a:prstGeom prst="ellips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7164288" y="411063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energeticky výhodné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23908" name="Picture 4" descr="http://files.bioplynovestanice.webnode.cz/200000013-c0da7c1d64/Vyuziti%20bioplynu%20-%20kogenerace%20ko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9080"/>
            <a:ext cx="4824536" cy="23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5"/>
          <p:cNvSpPr>
            <a:spLocks noChangeArrowheads="1"/>
          </p:cNvSpPr>
          <p:nvPr/>
        </p:nvSpPr>
        <p:spPr bwMode="auto">
          <a:xfrm>
            <a:off x="36512" y="638132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[</a:t>
            </a:r>
            <a:r>
              <a:rPr lang="cs-CZ" sz="1000" dirty="0"/>
              <a:t>1</a:t>
            </a:r>
            <a:r>
              <a:rPr lang="en-US" sz="1000" dirty="0"/>
              <a:t>]</a:t>
            </a:r>
            <a:r>
              <a:rPr lang="cs-CZ" sz="1000" dirty="0"/>
              <a:t> </a:t>
            </a:r>
            <a:r>
              <a:rPr lang="de-DE" sz="1000" dirty="0" err="1"/>
              <a:t>Deublein</a:t>
            </a:r>
            <a:r>
              <a:rPr lang="de-DE" sz="1000" dirty="0"/>
              <a:t>, D., Steinhauser, A.: </a:t>
            </a:r>
            <a:r>
              <a:rPr lang="de-DE" sz="1000" i="1" dirty="0"/>
              <a:t>Biogas </a:t>
            </a:r>
            <a:r>
              <a:rPr lang="de-DE" sz="1000" i="1" dirty="0" err="1"/>
              <a:t>from</a:t>
            </a:r>
            <a:r>
              <a:rPr lang="de-DE" sz="1000" i="1" dirty="0"/>
              <a:t> </a:t>
            </a:r>
            <a:r>
              <a:rPr lang="de-DE" sz="1000" i="1" dirty="0" err="1"/>
              <a:t>Waste</a:t>
            </a:r>
            <a:r>
              <a:rPr lang="de-DE" sz="1000" i="1" dirty="0"/>
              <a:t> </a:t>
            </a:r>
            <a:r>
              <a:rPr lang="de-DE" sz="1000" i="1" dirty="0" err="1"/>
              <a:t>and</a:t>
            </a:r>
            <a:r>
              <a:rPr lang="de-DE" sz="1000" i="1" dirty="0"/>
              <a:t> </a:t>
            </a:r>
            <a:r>
              <a:rPr lang="de-DE" sz="1000" i="1" dirty="0" err="1"/>
              <a:t>Renewable</a:t>
            </a:r>
            <a:r>
              <a:rPr lang="de-DE" sz="1000" i="1" dirty="0"/>
              <a:t> Resources.</a:t>
            </a:r>
            <a:r>
              <a:rPr lang="de-DE" sz="1000" dirty="0"/>
              <a:t> </a:t>
            </a:r>
            <a:r>
              <a:rPr lang="de-DE" sz="1000" dirty="0" err="1"/>
              <a:t>Wiley</a:t>
            </a:r>
            <a:r>
              <a:rPr lang="de-DE" sz="1000" dirty="0"/>
              <a:t>-VCH Verlag, Weinheim, 2011, 550 p., ISBN </a:t>
            </a:r>
            <a:r>
              <a:rPr lang="de-DE" sz="1000" dirty="0" smtClean="0"/>
              <a:t>978-3-527-32798-0</a:t>
            </a:r>
            <a:endParaRPr lang="cs-CZ" sz="1000" dirty="0" smtClean="0"/>
          </a:p>
          <a:p>
            <a:r>
              <a:rPr lang="de-DE" sz="1000" dirty="0" smtClean="0"/>
              <a:t>.</a:t>
            </a:r>
            <a:endParaRPr 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28749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5728</TotalTime>
  <Words>1451</Words>
  <Application>Microsoft Office PowerPoint</Application>
  <PresentationFormat>Předvádění na obrazovce (4:3)</PresentationFormat>
  <Paragraphs>195</Paragraphs>
  <Slides>19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Motiv sady Office</vt:lpstr>
      <vt:lpstr>Rastrový obrázek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 </dc:creator>
  <cp:lastModifiedBy>Lukas</cp:lastModifiedBy>
  <cp:revision>1171</cp:revision>
  <dcterms:created xsi:type="dcterms:W3CDTF">2010-09-20T13:07:22Z</dcterms:created>
  <dcterms:modified xsi:type="dcterms:W3CDTF">2016-03-17T07:37:02Z</dcterms:modified>
</cp:coreProperties>
</file>